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7" r:id="rId2"/>
    <p:sldId id="258" r:id="rId3"/>
    <p:sldId id="260" r:id="rId4"/>
    <p:sldId id="259" r:id="rId5"/>
    <p:sldId id="261" r:id="rId6"/>
    <p:sldId id="262" r:id="rId7"/>
    <p:sldId id="263" r:id="rId8"/>
    <p:sldId id="264" r:id="rId9"/>
    <p:sldId id="265" r:id="rId10"/>
    <p:sldId id="266"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hiMuthukumar1405@outlook.com" initials="" lastIdx="1" clrIdx="0">
    <p:extLst>
      <p:ext uri="{19B8F6BF-5375-455C-9EA6-DF929625EA0E}">
        <p15:presenceInfo xmlns:p15="http://schemas.microsoft.com/office/powerpoint/2012/main" userId="074f26f4cbc56e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95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05E4B8-CC42-443B-8648-37799B71D496}" type="datetimeFigureOut">
              <a:rPr lang="en-IN" smtClean="0"/>
              <a:t>11-04-2024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28665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57729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32337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99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254490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05E4B8-CC42-443B-8648-37799B71D49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1171838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05E4B8-CC42-443B-8648-37799B71D49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157730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5E4B8-CC42-443B-8648-37799B71D49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2408892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5E4B8-CC42-443B-8648-37799B71D49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52036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5E4B8-CC42-443B-8648-37799B71D49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6797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5E4B8-CC42-443B-8648-37799B71D496}"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1677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25013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5E4B8-CC42-443B-8648-37799B71D496}"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61323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5E4B8-CC42-443B-8648-37799B71D496}"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37393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5E4B8-CC42-443B-8648-37799B71D496}"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419732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367825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5E4B8-CC42-443B-8648-37799B71D496}"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CF13A-CB2E-4491-BE48-E1EF2F0408F4}" type="slidenum">
              <a:rPr lang="en-IN" smtClean="0"/>
              <a:t>‹#›</a:t>
            </a:fld>
            <a:endParaRPr lang="en-IN"/>
          </a:p>
        </p:txBody>
      </p:sp>
    </p:spTree>
    <p:extLst>
      <p:ext uri="{BB962C8B-B14F-4D97-AF65-F5344CB8AC3E}">
        <p14:creationId xmlns:p14="http://schemas.microsoft.com/office/powerpoint/2010/main" val="62323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05E4B8-CC42-443B-8648-37799B71D496}" type="datetimeFigureOut">
              <a:rPr lang="en-IN" smtClean="0"/>
              <a:t>11-04-2024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DCF13A-CB2E-4491-BE48-E1EF2F0408F4}" type="slidenum">
              <a:rPr lang="en-IN" smtClean="0"/>
              <a:t>‹#›</a:t>
            </a:fld>
            <a:endParaRPr lang="en-IN"/>
          </a:p>
        </p:txBody>
      </p:sp>
    </p:spTree>
    <p:extLst>
      <p:ext uri="{BB962C8B-B14F-4D97-AF65-F5344CB8AC3E}">
        <p14:creationId xmlns:p14="http://schemas.microsoft.com/office/powerpoint/2010/main" val="348931884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38CE12-08A7-B05E-F380-AEC32D0FE62A}"/>
              </a:ext>
            </a:extLst>
          </p:cNvPr>
          <p:cNvSpPr txBox="1"/>
          <p:nvPr/>
        </p:nvSpPr>
        <p:spPr>
          <a:xfrm>
            <a:off x="1101330" y="523061"/>
            <a:ext cx="10961716" cy="1569660"/>
          </a:xfrm>
          <a:prstGeom prst="rect">
            <a:avLst/>
          </a:prstGeom>
          <a:noFill/>
        </p:spPr>
        <p:txBody>
          <a:bodyPr wrap="square" rtlCol="0">
            <a:spAutoFit/>
          </a:bodyPr>
          <a:lstStyle/>
          <a:p>
            <a:r>
              <a:rPr lang="en-US" sz="4800" b="1" dirty="0">
                <a:solidFill>
                  <a:schemeClr val="bg1">
                    <a:lumMod val="95000"/>
                    <a:lumOff val="5000"/>
                  </a:schemeClr>
                </a:solidFill>
                <a:latin typeface="Times New Roman" panose="02020603050405020304" pitchFamily="18" charset="0"/>
                <a:cs typeface="Times New Roman" panose="02020603050405020304" pitchFamily="18" charset="0"/>
              </a:rPr>
              <a:t>“Mind Spectrum: Nurturing Mental </a:t>
            </a:r>
          </a:p>
          <a:p>
            <a:r>
              <a:rPr lang="en-US" sz="4800" b="1" dirty="0">
                <a:solidFill>
                  <a:schemeClr val="bg1">
                    <a:lumMod val="95000"/>
                    <a:lumOff val="5000"/>
                  </a:schemeClr>
                </a:solidFill>
                <a:latin typeface="Times New Roman" panose="02020603050405020304" pitchFamily="18" charset="0"/>
                <a:cs typeface="Times New Roman" panose="02020603050405020304" pitchFamily="18" charset="0"/>
              </a:rPr>
              <a:t>             Well-being Across Ages"</a:t>
            </a:r>
            <a:endParaRPr lang="en-IN" sz="48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0058A2-A52A-A085-6808-730AA214DB54}"/>
              </a:ext>
            </a:extLst>
          </p:cNvPr>
          <p:cNvSpPr txBox="1"/>
          <p:nvPr/>
        </p:nvSpPr>
        <p:spPr>
          <a:xfrm>
            <a:off x="3821723" y="2543908"/>
            <a:ext cx="8241323" cy="523220"/>
          </a:xfrm>
          <a:prstGeom prst="rect">
            <a:avLst/>
          </a:prstGeom>
          <a:noFill/>
        </p:spPr>
        <p:txBody>
          <a:bodyPr wrap="square" rtlCol="0">
            <a:sp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V.L.VISHWA SELVAM</a:t>
            </a:r>
          </a:p>
        </p:txBody>
      </p:sp>
      <p:pic>
        <p:nvPicPr>
          <p:cNvPr id="4" name="Google Shape;90;p1">
            <a:extLst>
              <a:ext uri="{FF2B5EF4-FFF2-40B4-BE49-F238E27FC236}">
                <a16:creationId xmlns:a16="http://schemas.microsoft.com/office/drawing/2014/main" id="{80CEE65A-7C44-AA01-7EA7-ABD2FFB8B532}"/>
              </a:ext>
            </a:extLst>
          </p:cNvPr>
          <p:cNvPicPr preferRelativeResize="0">
            <a:picLocks/>
          </p:cNvPicPr>
          <p:nvPr/>
        </p:nvPicPr>
        <p:blipFill rotWithShape="1">
          <a:blip r:embed="rId2">
            <a:alphaModFix/>
          </a:blip>
          <a:srcRect/>
          <a:stretch>
            <a:fillRect/>
          </a:stretch>
        </p:blipFill>
        <p:spPr>
          <a:xfrm>
            <a:off x="1179634" y="3673568"/>
            <a:ext cx="895350" cy="857250"/>
          </a:xfrm>
          <a:prstGeom prst="rect">
            <a:avLst/>
          </a:prstGeom>
          <a:noFill/>
          <a:ln>
            <a:noFill/>
          </a:ln>
        </p:spPr>
      </p:pic>
      <p:sp>
        <p:nvSpPr>
          <p:cNvPr id="6" name="TextBox 5">
            <a:extLst>
              <a:ext uri="{FF2B5EF4-FFF2-40B4-BE49-F238E27FC236}">
                <a16:creationId xmlns:a16="http://schemas.microsoft.com/office/drawing/2014/main" id="{D55550F3-E75A-5446-FBE2-9D93B5EBAC79}"/>
              </a:ext>
            </a:extLst>
          </p:cNvPr>
          <p:cNvSpPr txBox="1"/>
          <p:nvPr/>
        </p:nvSpPr>
        <p:spPr>
          <a:xfrm>
            <a:off x="2074984" y="3518315"/>
            <a:ext cx="11407193" cy="1846659"/>
          </a:xfrm>
          <a:prstGeom prst="rect">
            <a:avLst/>
          </a:prstGeom>
          <a:noFill/>
        </p:spPr>
        <p:txBody>
          <a:bodyPr wrap="square">
            <a:spAutoFit/>
          </a:bodyPr>
          <a:lstStyle/>
          <a:p>
            <a:r>
              <a:rPr lang="en-US" sz="6600" b="1" dirty="0">
                <a:latin typeface="Times New Roman" panose="02020603050405020304" pitchFamily="18" charset="0"/>
                <a:ea typeface="EB Garamond"/>
                <a:cs typeface="Times New Roman" panose="02020603050405020304" pitchFamily="18" charset="0"/>
                <a:sym typeface="EB Garamond"/>
              </a:rPr>
              <a:t>VEL TECH HIGH TECH</a:t>
            </a:r>
            <a:br>
              <a:rPr lang="en-US" sz="2800" b="1" i="0" u="none" dirty="0">
                <a:latin typeface="Times New Roman" panose="02020603050405020304" pitchFamily="18" charset="0"/>
                <a:ea typeface="EB Garamond"/>
                <a:cs typeface="Times New Roman" panose="02020603050405020304" pitchFamily="18" charset="0"/>
                <a:sym typeface="EB Garamond"/>
              </a:rPr>
            </a:br>
            <a:r>
              <a:rPr lang="en-US" sz="2400" b="1" i="0" u="none" dirty="0">
                <a:latin typeface="Times New Roman" panose="02020603050405020304" pitchFamily="18" charset="0"/>
                <a:ea typeface="EB Garamond"/>
                <a:cs typeface="Times New Roman" panose="02020603050405020304" pitchFamily="18" charset="0"/>
                <a:sym typeface="EB Garamond"/>
              </a:rPr>
              <a:t>Dr. RANGARAJAN Dr. SAKUNTHALA ENGINEERING COLLE</a:t>
            </a:r>
            <a:r>
              <a:rPr lang="en-US" sz="2400" b="1" dirty="0">
                <a:latin typeface="Times New Roman" panose="02020603050405020304" pitchFamily="18" charset="0"/>
                <a:ea typeface="EB Garamond"/>
                <a:cs typeface="Times New Roman" panose="02020603050405020304" pitchFamily="18" charset="0"/>
                <a:sym typeface="EB Garamond"/>
              </a:rPr>
              <a:t>GE </a:t>
            </a:r>
          </a:p>
          <a:p>
            <a:r>
              <a:rPr lang="en-US" sz="2400" b="1" i="0" u="none" dirty="0">
                <a:latin typeface="Times New Roman" panose="02020603050405020304" pitchFamily="18" charset="0"/>
                <a:ea typeface="EB Garamond"/>
                <a:cs typeface="Times New Roman" panose="02020603050405020304" pitchFamily="18" charset="0"/>
                <a:sym typeface="EB Garamond"/>
              </a:rPr>
              <a:t>                                        An Autonomous Institution</a:t>
            </a:r>
            <a:endParaRPr lang="en-IN" sz="2400" dirty="0"/>
          </a:p>
        </p:txBody>
      </p:sp>
    </p:spTree>
    <p:extLst>
      <p:ext uri="{BB962C8B-B14F-4D97-AF65-F5344CB8AC3E}">
        <p14:creationId xmlns:p14="http://schemas.microsoft.com/office/powerpoint/2010/main" val="203713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6D7A6-D6CD-F741-3216-D7EA3AC80DA7}"/>
              </a:ext>
            </a:extLst>
          </p:cNvPr>
          <p:cNvSpPr txBox="1"/>
          <p:nvPr/>
        </p:nvSpPr>
        <p:spPr>
          <a:xfrm>
            <a:off x="315686" y="481939"/>
            <a:ext cx="11114314" cy="1477328"/>
          </a:xfrm>
          <a:prstGeom prst="rect">
            <a:avLst/>
          </a:prstGeom>
          <a:noFill/>
        </p:spPr>
        <p:txBody>
          <a:bodyPr wrap="square">
            <a:spAutoFit/>
          </a:bodyPr>
          <a:lstStyle/>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Improvement in Mental Fitness Metrics: </a:t>
            </a:r>
          </a:p>
          <a:p>
            <a:r>
              <a:rPr lang="en-IN" sz="2400" dirty="0">
                <a:latin typeface="Times New Roman" panose="02020603050405020304" pitchFamily="18" charset="0"/>
                <a:cs typeface="Times New Roman" panose="02020603050405020304" pitchFamily="18" charset="0"/>
              </a:rPr>
              <a:t>                Pre- and post-interaction assessments may show improvements in users' reported levels of stress, anxiety, or mood stability, suggesting the chatbot's effectiveness.</a:t>
            </a:r>
          </a:p>
          <a:p>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188679-51AF-5CBA-91A8-9D4A94F76250}"/>
              </a:ext>
            </a:extLst>
          </p:cNvPr>
          <p:cNvSpPr txBox="1"/>
          <p:nvPr/>
        </p:nvSpPr>
        <p:spPr>
          <a:xfrm>
            <a:off x="315686" y="2024743"/>
            <a:ext cx="11713028" cy="2677656"/>
          </a:xfrm>
          <a:prstGeom prst="rect">
            <a:avLst/>
          </a:prstGeom>
          <a:noFill/>
        </p:spPr>
        <p:txBody>
          <a:bodyPr wrap="square" rtlCol="0">
            <a:spAutoFit/>
          </a:bodyPr>
          <a:lstStyle/>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Adoption and Engagement:</a:t>
            </a:r>
          </a:p>
          <a:p>
            <a:r>
              <a:rPr lang="en-US" sz="2400" dirty="0">
                <a:latin typeface="Times New Roman" panose="02020603050405020304" pitchFamily="18" charset="0"/>
                <a:cs typeface="Times New Roman" panose="02020603050405020304" pitchFamily="18" charset="0"/>
              </a:rPr>
              <a:t>                High engagement levels suggest that users are comfortable with digital platforms for mental health support. This comfort with technology, especially among younger demographics, underscores the importance of designing digital mental health interventions that are accessible and engaging.</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54B792-C2A7-7DB2-E3E6-0991A8C1D11E}"/>
              </a:ext>
            </a:extLst>
          </p:cNvPr>
          <p:cNvSpPr txBox="1"/>
          <p:nvPr/>
        </p:nvSpPr>
        <p:spPr>
          <a:xfrm>
            <a:off x="397328" y="4278247"/>
            <a:ext cx="10091057" cy="2215991"/>
          </a:xfrm>
          <a:prstGeom prst="rect">
            <a:avLst/>
          </a:prstGeom>
          <a:noFill/>
        </p:spPr>
        <p:txBody>
          <a:bodyPr wrap="square" rtlCol="0">
            <a:spAutoFit/>
          </a:bodyPr>
          <a:lstStyle/>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Effectiveness of Support:</a:t>
            </a:r>
          </a:p>
          <a:p>
            <a:r>
              <a:rPr lang="en-US" sz="2400" dirty="0">
                <a:latin typeface="Times New Roman" panose="02020603050405020304" pitchFamily="18" charset="0"/>
                <a:cs typeface="Times New Roman" panose="02020603050405020304" pitchFamily="18" charset="0"/>
              </a:rPr>
              <a:t>                Positive changes in users' mental fitness metrics can indicate that digital interventions, like chatbots, can play a significant role in mental health self-management. It also suggests that incorporating evidence-based practices into chatbot algorithms is beneficial.</a:t>
            </a:r>
          </a:p>
          <a:p>
            <a:endParaRPr lang="en-IN" dirty="0"/>
          </a:p>
        </p:txBody>
      </p:sp>
    </p:spTree>
    <p:extLst>
      <p:ext uri="{BB962C8B-B14F-4D97-AF65-F5344CB8AC3E}">
        <p14:creationId xmlns:p14="http://schemas.microsoft.com/office/powerpoint/2010/main" val="81123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9475-63D8-36E4-15E7-70EDBC348F1A}"/>
              </a:ext>
            </a:extLst>
          </p:cNvPr>
          <p:cNvSpPr txBox="1"/>
          <p:nvPr/>
        </p:nvSpPr>
        <p:spPr>
          <a:xfrm>
            <a:off x="125185" y="513193"/>
            <a:ext cx="11941629" cy="1938992"/>
          </a:xfrm>
          <a:prstGeom prst="rect">
            <a:avLst/>
          </a:prstGeom>
          <a:noFill/>
        </p:spPr>
        <p:txBody>
          <a:bodyPr wrap="square">
            <a:spAutoFit/>
          </a:bodyPr>
          <a:lstStyle/>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User Satisfaction:</a:t>
            </a:r>
          </a:p>
          <a:p>
            <a:r>
              <a:rPr lang="en-IN" sz="2400" dirty="0">
                <a:latin typeface="Times New Roman" panose="02020603050405020304" pitchFamily="18" charset="0"/>
                <a:cs typeface="Times New Roman" panose="02020603050405020304" pitchFamily="18" charset="0"/>
              </a:rPr>
              <a:t>                  User satisfaction points to the importance of the chatbot's design, including its personality, usability, and the relevance of its content. This underlines the need for continuous user feedback loops in the design and refinement process to ensure the chatbot meets user needs effectively</a:t>
            </a:r>
            <a:r>
              <a:rPr lang="en-IN" dirty="0"/>
              <a:t>.</a:t>
            </a:r>
          </a:p>
        </p:txBody>
      </p:sp>
      <p:sp>
        <p:nvSpPr>
          <p:cNvPr id="4" name="TextBox 3">
            <a:extLst>
              <a:ext uri="{FF2B5EF4-FFF2-40B4-BE49-F238E27FC236}">
                <a16:creationId xmlns:a16="http://schemas.microsoft.com/office/drawing/2014/main" id="{6CAEA579-F103-3AF3-410B-DBDD56493F55}"/>
              </a:ext>
            </a:extLst>
          </p:cNvPr>
          <p:cNvSpPr txBox="1"/>
          <p:nvPr/>
        </p:nvSpPr>
        <p:spPr>
          <a:xfrm>
            <a:off x="217714" y="2333685"/>
            <a:ext cx="10450286" cy="4524315"/>
          </a:xfrm>
          <a:prstGeom prst="rect">
            <a:avLst/>
          </a:prstGeom>
          <a:noFill/>
        </p:spPr>
        <p:txBody>
          <a:bodyPr wrap="square" rtlCol="0">
            <a:spAutoFit/>
          </a:bodyPr>
          <a:lstStyle/>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Future Directions:</a:t>
            </a:r>
          </a:p>
          <a:p>
            <a:r>
              <a:rPr lang="en-US" sz="2400" dirty="0">
                <a:latin typeface="Times New Roman" panose="02020603050405020304" pitchFamily="18" charset="0"/>
                <a:cs typeface="Times New Roman" panose="02020603050405020304" pitchFamily="18" charset="0"/>
              </a:rPr>
              <a:t>                The discussion might explore the potential for integrating the chatbot with other digital health tools or services, enhancing personalization through machine learning, and expanding the chatbot’s capabilities to support a wider range of mental health issues.</a:t>
            </a:r>
          </a:p>
          <a:p>
            <a:endParaRPr lang="en-US" sz="2400" dirty="0">
              <a:latin typeface="Times New Roman" panose="02020603050405020304" pitchFamily="18" charset="0"/>
              <a:cs typeface="Times New Roman" panose="02020603050405020304" pitchFamily="18" charset="0"/>
            </a:endParaRPr>
          </a:p>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Concluding Thoughts: </a:t>
            </a:r>
          </a:p>
          <a:p>
            <a:r>
              <a:rPr lang="en-US" sz="2400" dirty="0">
                <a:latin typeface="Times New Roman" panose="02020603050405020304" pitchFamily="18" charset="0"/>
                <a:cs typeface="Times New Roman" panose="02020603050405020304" pitchFamily="18" charset="0"/>
              </a:rPr>
              <a:t>                 Overall, the results and discussion should highlight the chatbot's role in supporting mental fitness and stability, the challenges faced, and the potential future directions for digital mental health interventions. This exploration contributes to the broader conversation on technology's place in mental health care, emphasizing the need for careful, user-centered design and continuous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02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12289-7ECC-67AC-CB80-FE563541E704}"/>
              </a:ext>
            </a:extLst>
          </p:cNvPr>
          <p:cNvSpPr txBox="1"/>
          <p:nvPr/>
        </p:nvSpPr>
        <p:spPr>
          <a:xfrm>
            <a:off x="424543" y="468086"/>
            <a:ext cx="7206343" cy="646331"/>
          </a:xfrm>
          <a:prstGeom prst="rect">
            <a:avLst/>
          </a:prstGeom>
          <a:noFill/>
        </p:spPr>
        <p:txBody>
          <a:bodyPr wrap="square" rtlCol="0">
            <a:spAutoFit/>
          </a:bodyPr>
          <a:lstStyle/>
          <a:p>
            <a:r>
              <a:rPr lang="en-IN" sz="3600" b="1" dirty="0">
                <a:solidFill>
                  <a:schemeClr val="bg1">
                    <a:lumMod val="95000"/>
                    <a:lumOff val="5000"/>
                  </a:schemeClr>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E2329DE9-1E51-BD91-4DA3-0E4D5A2DAD00}"/>
              </a:ext>
            </a:extLst>
          </p:cNvPr>
          <p:cNvSpPr txBox="1"/>
          <p:nvPr/>
        </p:nvSpPr>
        <p:spPr>
          <a:xfrm>
            <a:off x="424543" y="1219200"/>
            <a:ext cx="11612335"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1.Darcy, A., &amp; </a:t>
            </a:r>
            <a:r>
              <a:rPr lang="en-US" sz="2000" dirty="0" err="1">
                <a:latin typeface="Times New Roman" panose="02020603050405020304" pitchFamily="18" charset="0"/>
                <a:cs typeface="Times New Roman" panose="02020603050405020304" pitchFamily="18" charset="0"/>
              </a:rPr>
              <a:t>Pemberthy</a:t>
            </a:r>
            <a:r>
              <a:rPr lang="en-US" sz="2000" dirty="0">
                <a:latin typeface="Times New Roman" panose="02020603050405020304" pitchFamily="18" charset="0"/>
                <a:cs typeface="Times New Roman" panose="02020603050405020304" pitchFamily="18" charset="0"/>
              </a:rPr>
              <a:t>, J. T. (2021). Digital Mental Health: Innovations in Technology and Services. Springer. This book provides a comprehensive overview of the current state of digital mental health services, including the use of chatbots.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2.Vaidyam, A. N., Wisniewski, H., </a:t>
            </a:r>
            <a:r>
              <a:rPr lang="en-US" sz="2000" dirty="0" err="1">
                <a:latin typeface="Times New Roman" panose="02020603050405020304" pitchFamily="18" charset="0"/>
                <a:cs typeface="Times New Roman" panose="02020603050405020304" pitchFamily="18" charset="0"/>
              </a:rPr>
              <a:t>Halamka</a:t>
            </a:r>
            <a:r>
              <a:rPr lang="en-US" sz="2000" dirty="0">
                <a:latin typeface="Times New Roman" panose="02020603050405020304" pitchFamily="18" charset="0"/>
                <a:cs typeface="Times New Roman" panose="02020603050405020304" pitchFamily="18" charset="0"/>
              </a:rPr>
              <a:t> , J. D., </a:t>
            </a:r>
            <a:r>
              <a:rPr lang="en-US" sz="2000" dirty="0" err="1">
                <a:latin typeface="Times New Roman" panose="02020603050405020304" pitchFamily="18" charset="0"/>
                <a:cs typeface="Times New Roman" panose="02020603050405020304" pitchFamily="18" charset="0"/>
              </a:rPr>
              <a:t>Kashavan</a:t>
            </a:r>
            <a:r>
              <a:rPr lang="en-US" sz="2000" dirty="0">
                <a:latin typeface="Times New Roman" panose="02020603050405020304" pitchFamily="18" charset="0"/>
                <a:cs typeface="Times New Roman" panose="02020603050405020304" pitchFamily="18" charset="0"/>
              </a:rPr>
              <a:t> , M. S., &amp; </a:t>
            </a:r>
            <a:r>
              <a:rPr lang="en-US" sz="2000" dirty="0" err="1">
                <a:latin typeface="Times New Roman" panose="02020603050405020304" pitchFamily="18" charset="0"/>
                <a:cs typeface="Times New Roman" panose="02020603050405020304" pitchFamily="18" charset="0"/>
              </a:rPr>
              <a:t>Torous</a:t>
            </a:r>
            <a:r>
              <a:rPr lang="en-US" sz="2000" dirty="0">
                <a:latin typeface="Times New Roman" panose="02020603050405020304" pitchFamily="18" charset="0"/>
                <a:cs typeface="Times New Roman" panose="02020603050405020304" pitchFamily="18" charset="0"/>
              </a:rPr>
              <a:t> , J. B. (2023). "Chatbots and Conversational Agents in Mental Health: A Review of the Psychiatric Landscape." Canadian Journal of Psychiatry, 68(2), 126-134. This article reviews the use of chatbots and AI in mental health, providing insights into their effectiveness and challenges.</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3.World Health Organization. (2023). "Digital Health and Mental Health." Retrieved from [website URL]. WHO’s insights into the integration of digital tools in mental health care practices globally.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 conversational agent for the improvement of mental well-being: A pilot study" by </a:t>
            </a:r>
            <a:r>
              <a:rPr lang="en-US" sz="2000" dirty="0" err="1">
                <a:latin typeface="Times New Roman" panose="02020603050405020304" pitchFamily="18" charset="0"/>
                <a:cs typeface="Times New Roman" panose="02020603050405020304" pitchFamily="18" charset="0"/>
              </a:rPr>
              <a:t>Provoost</a:t>
            </a:r>
            <a:r>
              <a:rPr lang="en-US" sz="2000" dirty="0">
                <a:latin typeface="Times New Roman" panose="02020603050405020304" pitchFamily="18" charset="0"/>
                <a:cs typeface="Times New Roman" panose="02020603050405020304" pitchFamily="18" charset="0"/>
              </a:rPr>
              <a:t> , S., Lau, H. M., </a:t>
            </a:r>
            <a:r>
              <a:rPr lang="en-US" sz="2000" dirty="0" err="1">
                <a:latin typeface="Times New Roman" panose="02020603050405020304" pitchFamily="18" charset="0"/>
                <a:cs typeface="Times New Roman" panose="02020603050405020304" pitchFamily="18" charset="0"/>
              </a:rPr>
              <a:t>Ruwaard</a:t>
            </a:r>
            <a:r>
              <a:rPr lang="en-US" sz="2000" dirty="0">
                <a:latin typeface="Times New Roman" panose="02020603050405020304" pitchFamily="18" charset="0"/>
                <a:cs typeface="Times New Roman" panose="02020603050405020304" pitchFamily="18" charset="0"/>
              </a:rPr>
              <a:t> , J., &amp; Riper,  H. Journal: BMC Psychiatry Year: 2017Abstract: This paper presents a pilot study on a conversational agent designed for improving mental well-being. The study assesses user engagement, satisfaction, and preliminary effectiveness.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98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35EA92-E97E-50CC-F566-4E33013E2284}"/>
              </a:ext>
            </a:extLst>
          </p:cNvPr>
          <p:cNvSpPr txBox="1"/>
          <p:nvPr/>
        </p:nvSpPr>
        <p:spPr>
          <a:xfrm>
            <a:off x="2145324" y="1320078"/>
            <a:ext cx="9671538" cy="1569660"/>
          </a:xfrm>
          <a:prstGeom prst="rect">
            <a:avLst/>
          </a:prstGeom>
          <a:noFill/>
        </p:spPr>
        <p:txBody>
          <a:bodyPr wrap="square" rtlCol="0">
            <a:spAutoFit/>
          </a:bodyPr>
          <a:lstStyle/>
          <a:p>
            <a:r>
              <a:rPr lang="en-IN" sz="9600" b="1" dirty="0">
                <a:solidFill>
                  <a:schemeClr val="bg1">
                    <a:lumMod val="95000"/>
                    <a:lumOff val="5000"/>
                  </a:schemeClr>
                </a:solidFill>
                <a:latin typeface="Times New Roman" panose="02020603050405020304" pitchFamily="18" charset="0"/>
                <a:cs typeface="Times New Roman" panose="02020603050405020304" pitchFamily="18" charset="0"/>
              </a:rPr>
              <a:t>THANK YOU</a:t>
            </a:r>
          </a:p>
        </p:txBody>
      </p:sp>
      <p:sp>
        <p:nvSpPr>
          <p:cNvPr id="5" name="TextBox 4">
            <a:extLst>
              <a:ext uri="{FF2B5EF4-FFF2-40B4-BE49-F238E27FC236}">
                <a16:creationId xmlns:a16="http://schemas.microsoft.com/office/drawing/2014/main" id="{09B63274-F291-D3B5-9E5B-88894E34CAB8}"/>
              </a:ext>
            </a:extLst>
          </p:cNvPr>
          <p:cNvSpPr txBox="1"/>
          <p:nvPr/>
        </p:nvSpPr>
        <p:spPr>
          <a:xfrm>
            <a:off x="2145324" y="3640851"/>
            <a:ext cx="10255181" cy="1569660"/>
          </a:xfrm>
          <a:prstGeom prst="rect">
            <a:avLst/>
          </a:prstGeom>
          <a:noFill/>
        </p:spPr>
        <p:txBody>
          <a:bodyPr wrap="square" rtlCol="0">
            <a:spAutoFit/>
          </a:bodyPr>
          <a:lstStyle/>
          <a:p>
            <a:r>
              <a:rPr lang="en-IN" sz="9600" b="1" dirty="0">
                <a:solidFill>
                  <a:schemeClr val="bg1">
                    <a:lumMod val="95000"/>
                    <a:lumOff val="5000"/>
                  </a:schemeClr>
                </a:solidFill>
                <a:latin typeface="Times New Roman" panose="02020603050405020304" pitchFamily="18" charset="0"/>
                <a:cs typeface="Times New Roman" panose="02020603050405020304" pitchFamily="18" charset="0"/>
              </a:rPr>
              <a:t>QUESTIONS ?</a:t>
            </a:r>
          </a:p>
        </p:txBody>
      </p:sp>
    </p:spTree>
    <p:extLst>
      <p:ext uri="{BB962C8B-B14F-4D97-AF65-F5344CB8AC3E}">
        <p14:creationId xmlns:p14="http://schemas.microsoft.com/office/powerpoint/2010/main" val="106659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39302-5432-6E77-CD5F-DA42CFD36D17}"/>
              </a:ext>
            </a:extLst>
          </p:cNvPr>
          <p:cNvSpPr txBox="1"/>
          <p:nvPr/>
        </p:nvSpPr>
        <p:spPr>
          <a:xfrm>
            <a:off x="902677" y="480646"/>
            <a:ext cx="8886092" cy="769441"/>
          </a:xfrm>
          <a:prstGeom prst="rect">
            <a:avLst/>
          </a:prstGeom>
          <a:noFill/>
        </p:spPr>
        <p:txBody>
          <a:bodyPr wrap="square" rtlCol="0">
            <a:spAutoFit/>
          </a:bodyPr>
          <a:lstStyle/>
          <a:p>
            <a:r>
              <a:rPr lang="en-IN" sz="44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A99B58B4-67A6-8944-E5C0-BB4D8C3F2440}"/>
              </a:ext>
            </a:extLst>
          </p:cNvPr>
          <p:cNvSpPr txBox="1"/>
          <p:nvPr/>
        </p:nvSpPr>
        <p:spPr>
          <a:xfrm>
            <a:off x="902678" y="1339980"/>
            <a:ext cx="10843846" cy="4832092"/>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an era where the digital landscape significantly influences the lives of adolescents, there's an ever-growing need for innovative solutions that cater to their mental well-being.</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Teenagers today face a myriad of emotional challenges, from the pressures of social media to the stresses of academic life, leading to an increase in mental health concerns.</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Recognizing the pivotal role technology plays in their lives, the development of a web application that aids in the mental stability of adolescents by utilizing text and voice input presents a novel approach to addressing these challenges.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78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DC3E6E-AC7D-1584-B9C4-90A8E4BE3B6A}"/>
              </a:ext>
            </a:extLst>
          </p:cNvPr>
          <p:cNvSpPr txBox="1"/>
          <p:nvPr/>
        </p:nvSpPr>
        <p:spPr>
          <a:xfrm>
            <a:off x="199292" y="-66973"/>
            <a:ext cx="12531969" cy="6924973"/>
          </a:xfrm>
          <a:prstGeom prst="rect">
            <a:avLst/>
          </a:prstGeom>
          <a:noFill/>
        </p:spPr>
        <p:txBody>
          <a:bodyPr wrap="square">
            <a:spAutoFit/>
          </a:bodyPr>
          <a:lstStyle/>
          <a:p>
            <a:r>
              <a:rPr lang="en-US" sz="3600" b="1" dirty="0">
                <a:solidFill>
                  <a:schemeClr val="bg1">
                    <a:lumMod val="95000"/>
                    <a:lumOff val="5000"/>
                  </a:schemeClr>
                </a:solidFill>
                <a:latin typeface="Times New Roman" panose="02020603050405020304" pitchFamily="18" charset="0"/>
                <a:cs typeface="Times New Roman" panose="02020603050405020304" pitchFamily="18" charset="0"/>
              </a:rPr>
              <a:t>PROBLEM &amp; THEORIES:</a:t>
            </a:r>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              Determine what specific aspects of mental fitness and stability the chatbot will address</a:t>
            </a:r>
          </a:p>
          <a:p>
            <a:r>
              <a:rPr lang="en-IN" sz="2400" dirty="0">
                <a:latin typeface="Times New Roman" panose="02020603050405020304" pitchFamily="18" charset="0"/>
                <a:cs typeface="Times New Roman" panose="02020603050405020304" pitchFamily="18" charset="0"/>
              </a:rPr>
              <a:t> (e.g., stress management, anxiety reduction, mood tracking).</a:t>
            </a:r>
          </a:p>
          <a:p>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Target Audience: </a:t>
            </a:r>
          </a:p>
          <a:p>
            <a:r>
              <a:rPr lang="en-IN" sz="2400" dirty="0">
                <a:latin typeface="Times New Roman" panose="02020603050405020304" pitchFamily="18" charset="0"/>
                <a:cs typeface="Times New Roman" panose="02020603050405020304" pitchFamily="18" charset="0"/>
              </a:rPr>
              <a:t>              Identify the demographic the chatbot will serve. This could be broad or niche</a:t>
            </a:r>
          </a:p>
          <a:p>
            <a:r>
              <a:rPr lang="en-IN" sz="2400" dirty="0">
                <a:latin typeface="Times New Roman" panose="02020603050405020304" pitchFamily="18" charset="0"/>
                <a:cs typeface="Times New Roman" panose="02020603050405020304" pitchFamily="18" charset="0"/>
              </a:rPr>
              <a:t> (e.g.,  no age limit, specific stressors).</a:t>
            </a:r>
          </a:p>
          <a:p>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Ethical Considerations and Privacy Confidentiality: </a:t>
            </a:r>
          </a:p>
          <a:p>
            <a:r>
              <a:rPr lang="en-IN" sz="2400" dirty="0">
                <a:latin typeface="Times New Roman" panose="02020603050405020304" pitchFamily="18" charset="0"/>
                <a:cs typeface="Times New Roman" panose="02020603050405020304" pitchFamily="18" charset="0"/>
              </a:rPr>
              <a:t>              Ensure the chatbot upholds strict privacy standards to protect user data.</a:t>
            </a:r>
          </a:p>
          <a:p>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Limitations:</a:t>
            </a:r>
          </a:p>
          <a:p>
            <a:r>
              <a:rPr lang="en-IN" sz="2400" dirty="0">
                <a:latin typeface="Times New Roman" panose="02020603050405020304" pitchFamily="18" charset="0"/>
                <a:cs typeface="Times New Roman" panose="02020603050405020304" pitchFamily="18" charset="0"/>
              </a:rPr>
              <a:t>               Clearly communicate the chatbot’s limitations and provide resources for users who may need professional help.</a:t>
            </a:r>
          </a:p>
          <a:p>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Consent: </a:t>
            </a:r>
          </a:p>
          <a:p>
            <a:r>
              <a:rPr lang="en-IN" sz="2400" dirty="0">
                <a:latin typeface="Times New Roman" panose="02020603050405020304" pitchFamily="18" charset="0"/>
                <a:cs typeface="Times New Roman" panose="02020603050405020304" pitchFamily="18" charset="0"/>
              </a:rPr>
              <a:t>               Obtain user consent for data collection and explain how their data will be used.</a:t>
            </a:r>
          </a:p>
        </p:txBody>
      </p:sp>
    </p:spTree>
    <p:extLst>
      <p:ext uri="{BB962C8B-B14F-4D97-AF65-F5344CB8AC3E}">
        <p14:creationId xmlns:p14="http://schemas.microsoft.com/office/powerpoint/2010/main" val="96764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22AEA-F864-0295-2BB8-B7E924C0E81C}"/>
              </a:ext>
            </a:extLst>
          </p:cNvPr>
          <p:cNvSpPr txBox="1"/>
          <p:nvPr/>
        </p:nvSpPr>
        <p:spPr>
          <a:xfrm>
            <a:off x="-257907" y="-272865"/>
            <a:ext cx="982100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2597EC-7FA6-7C26-44DB-9C0201F97419}"/>
              </a:ext>
            </a:extLst>
          </p:cNvPr>
          <p:cNvSpPr txBox="1"/>
          <p:nvPr/>
        </p:nvSpPr>
        <p:spPr>
          <a:xfrm>
            <a:off x="334107" y="373466"/>
            <a:ext cx="11523785" cy="5693866"/>
          </a:xfrm>
          <a:prstGeom prst="rect">
            <a:avLst/>
          </a:prstGeom>
          <a:noFill/>
        </p:spPr>
        <p:txBody>
          <a:bodyPr wrap="squar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web app, aimed at fostering a supportive environment for emotional growth and stability, leverages the familiarity and accessibility of digital technology to reach teenagers in a medium they are comfortable with. </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approach not only facilitates immediate emotional relief but also             contributes to long-term mental resilience.</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As we embark on the journey of developing this web application, our goal is clear: </a:t>
            </a:r>
            <a:r>
              <a:rPr lang="en-US" sz="2800" dirty="0">
                <a:solidFill>
                  <a:schemeClr val="bg1"/>
                </a:solidFill>
                <a:latin typeface="Times New Roman" panose="02020603050405020304" pitchFamily="18" charset="0"/>
                <a:cs typeface="Times New Roman" panose="02020603050405020304" pitchFamily="18" charset="0"/>
              </a:rPr>
              <a:t>to create a digital haven where  can navigate their emotional challenges with confidence and support. </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By harnessing the power of technology, we aim to empower the younger generation to achieve mental stability and thrive in the face of adversity.</a:t>
            </a:r>
          </a:p>
        </p:txBody>
      </p:sp>
    </p:spTree>
    <p:extLst>
      <p:ext uri="{BB962C8B-B14F-4D97-AF65-F5344CB8AC3E}">
        <p14:creationId xmlns:p14="http://schemas.microsoft.com/office/powerpoint/2010/main" val="41690710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DD9D9-0F0C-8907-329E-78947D93F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857" y="1360767"/>
            <a:ext cx="5127748" cy="3830882"/>
          </a:xfrm>
          <a:prstGeom prst="rect">
            <a:avLst/>
          </a:prstGeom>
        </p:spPr>
      </p:pic>
      <p:pic>
        <p:nvPicPr>
          <p:cNvPr id="5" name="Picture 4">
            <a:extLst>
              <a:ext uri="{FF2B5EF4-FFF2-40B4-BE49-F238E27FC236}">
                <a16:creationId xmlns:a16="http://schemas.microsoft.com/office/drawing/2014/main" id="{E48C704B-4F40-3E43-13F8-80A7D2E4C991}"/>
              </a:ext>
            </a:extLst>
          </p:cNvPr>
          <p:cNvPicPr>
            <a:picLocks noChangeAspect="1"/>
          </p:cNvPicPr>
          <p:nvPr/>
        </p:nvPicPr>
        <p:blipFill rotWithShape="1">
          <a:blip r:embed="rId3">
            <a:extLst>
              <a:ext uri="{28A0092B-C50C-407E-A947-70E740481C1C}">
                <a14:useLocalDpi xmlns:a14="http://schemas.microsoft.com/office/drawing/2010/main" val="0"/>
              </a:ext>
            </a:extLst>
          </a:blip>
          <a:srcRect l="3964" b="8205"/>
          <a:stretch/>
        </p:blipFill>
        <p:spPr>
          <a:xfrm>
            <a:off x="794657" y="1349881"/>
            <a:ext cx="4404775" cy="4885070"/>
          </a:xfrm>
          <a:prstGeom prst="rect">
            <a:avLst/>
          </a:prstGeom>
        </p:spPr>
      </p:pic>
      <p:sp>
        <p:nvSpPr>
          <p:cNvPr id="2" name="TextBox 1">
            <a:extLst>
              <a:ext uri="{FF2B5EF4-FFF2-40B4-BE49-F238E27FC236}">
                <a16:creationId xmlns:a16="http://schemas.microsoft.com/office/drawing/2014/main" id="{0DAC1CD8-993D-97C7-5292-FA5E1806F8EC}"/>
              </a:ext>
            </a:extLst>
          </p:cNvPr>
          <p:cNvSpPr txBox="1"/>
          <p:nvPr/>
        </p:nvSpPr>
        <p:spPr>
          <a:xfrm>
            <a:off x="227383" y="429255"/>
            <a:ext cx="6683829" cy="523220"/>
          </a:xfrm>
          <a:prstGeom prst="rect">
            <a:avLst/>
          </a:prstGeom>
          <a:noFill/>
        </p:spPr>
        <p:txBody>
          <a:bodyPr wrap="square" rtlCol="0">
            <a:sp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GRAPH:</a:t>
            </a:r>
          </a:p>
        </p:txBody>
      </p:sp>
    </p:spTree>
    <p:extLst>
      <p:ext uri="{BB962C8B-B14F-4D97-AF65-F5344CB8AC3E}">
        <p14:creationId xmlns:p14="http://schemas.microsoft.com/office/powerpoint/2010/main" val="327536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DC995B8-8EC4-6033-86D1-E7BB27FF5C44}"/>
              </a:ext>
            </a:extLst>
          </p:cNvPr>
          <p:cNvSpPr/>
          <p:nvPr/>
        </p:nvSpPr>
        <p:spPr>
          <a:xfrm flipH="1">
            <a:off x="1424219" y="2360831"/>
            <a:ext cx="1706929" cy="861134"/>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START</a:t>
            </a:r>
          </a:p>
        </p:txBody>
      </p:sp>
      <p:sp>
        <p:nvSpPr>
          <p:cNvPr id="4" name="Right Arrow 22">
            <a:extLst>
              <a:ext uri="{FF2B5EF4-FFF2-40B4-BE49-F238E27FC236}">
                <a16:creationId xmlns:a16="http://schemas.microsoft.com/office/drawing/2014/main" id="{26D222CA-EDCF-3E00-5987-F38389BAC82E}"/>
              </a:ext>
            </a:extLst>
          </p:cNvPr>
          <p:cNvSpPr/>
          <p:nvPr/>
        </p:nvSpPr>
        <p:spPr>
          <a:xfrm>
            <a:off x="3250868" y="2508865"/>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6" name="TextBox 5">
            <a:extLst>
              <a:ext uri="{FF2B5EF4-FFF2-40B4-BE49-F238E27FC236}">
                <a16:creationId xmlns:a16="http://schemas.microsoft.com/office/drawing/2014/main" id="{21A7BF08-D802-5AE5-9754-8F47C8F16966}"/>
              </a:ext>
            </a:extLst>
          </p:cNvPr>
          <p:cNvSpPr txBox="1"/>
          <p:nvPr/>
        </p:nvSpPr>
        <p:spPr>
          <a:xfrm>
            <a:off x="633016" y="1520981"/>
            <a:ext cx="6101860" cy="369332"/>
          </a:xfrm>
          <a:prstGeom prst="rect">
            <a:avLst/>
          </a:prstGeom>
          <a:noFill/>
        </p:spPr>
        <p:txBody>
          <a:bodyPr wrap="square">
            <a:spAutoFit/>
          </a:bodyPr>
          <a:lstStyle/>
          <a:p>
            <a:r>
              <a:rPr lang="en-US" sz="1800" b="1" dirty="0">
                <a:solidFill>
                  <a:schemeClr val="bg1">
                    <a:lumMod val="95000"/>
                    <a:lumOff val="5000"/>
                  </a:schemeClr>
                </a:solidFill>
                <a:latin typeface="Arial Black" pitchFamily="34" charset="0"/>
                <a:cs typeface="Arial" panose="020B0604020202020204" pitchFamily="34" charset="0"/>
              </a:rPr>
              <a:t>FLOW CHART:</a:t>
            </a:r>
            <a:endParaRPr lang="en-IN" dirty="0">
              <a:solidFill>
                <a:schemeClr val="bg1">
                  <a:lumMod val="95000"/>
                  <a:lumOff val="5000"/>
                </a:schemeClr>
              </a:solidFill>
            </a:endParaRPr>
          </a:p>
        </p:txBody>
      </p:sp>
      <p:sp>
        <p:nvSpPr>
          <p:cNvPr id="7" name="TextBox 6">
            <a:extLst>
              <a:ext uri="{FF2B5EF4-FFF2-40B4-BE49-F238E27FC236}">
                <a16:creationId xmlns:a16="http://schemas.microsoft.com/office/drawing/2014/main" id="{A76DB682-64EF-55FA-BF8C-E24694F8F7A4}"/>
              </a:ext>
            </a:extLst>
          </p:cNvPr>
          <p:cNvSpPr txBox="1"/>
          <p:nvPr/>
        </p:nvSpPr>
        <p:spPr>
          <a:xfrm>
            <a:off x="357522" y="372247"/>
            <a:ext cx="6377354" cy="769441"/>
          </a:xfrm>
          <a:prstGeom prst="rect">
            <a:avLst/>
          </a:prstGeom>
          <a:noFill/>
        </p:spPr>
        <p:txBody>
          <a:bodyPr wrap="square" rtlCol="0">
            <a:spAutoFit/>
          </a:bodyPr>
          <a:lstStyle/>
          <a:p>
            <a:r>
              <a:rPr lang="en-IN" sz="4400" b="1" dirty="0">
                <a:solidFill>
                  <a:schemeClr val="bg1">
                    <a:lumMod val="95000"/>
                    <a:lumOff val="5000"/>
                  </a:schemeClr>
                </a:solidFill>
                <a:latin typeface="Times New Roman" panose="02020603050405020304" pitchFamily="18" charset="0"/>
                <a:cs typeface="Times New Roman" panose="02020603050405020304" pitchFamily="18" charset="0"/>
              </a:rPr>
              <a:t>METHODOLOGY:</a:t>
            </a:r>
          </a:p>
        </p:txBody>
      </p:sp>
      <p:sp>
        <p:nvSpPr>
          <p:cNvPr id="11" name="Flowchart: Alternate Process 10">
            <a:extLst>
              <a:ext uri="{FF2B5EF4-FFF2-40B4-BE49-F238E27FC236}">
                <a16:creationId xmlns:a16="http://schemas.microsoft.com/office/drawing/2014/main" id="{978AD9C4-FFE6-31B7-58FB-59B2410B70A6}"/>
              </a:ext>
            </a:extLst>
          </p:cNvPr>
          <p:cNvSpPr/>
          <p:nvPr/>
        </p:nvSpPr>
        <p:spPr>
          <a:xfrm flipH="1">
            <a:off x="6011961" y="2312003"/>
            <a:ext cx="1609769" cy="87013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 Chat interface</a:t>
            </a:r>
          </a:p>
          <a:p>
            <a:pPr algn="ctr"/>
            <a:r>
              <a:rPr lang="en-US" sz="1600" b="1" dirty="0">
                <a:solidFill>
                  <a:schemeClr val="bg1">
                    <a:lumMod val="95000"/>
                    <a:lumOff val="5000"/>
                  </a:schemeClr>
                </a:solidFill>
                <a:latin typeface="Arial Black" panose="020B0A04020102020204" pitchFamily="34" charset="0"/>
              </a:rPr>
              <a:t>display </a:t>
            </a:r>
          </a:p>
        </p:txBody>
      </p:sp>
      <p:sp>
        <p:nvSpPr>
          <p:cNvPr id="12" name="Flowchart: Alternate Process 11">
            <a:extLst>
              <a:ext uri="{FF2B5EF4-FFF2-40B4-BE49-F238E27FC236}">
                <a16:creationId xmlns:a16="http://schemas.microsoft.com/office/drawing/2014/main" id="{6FBE1EFF-19D4-B595-EE0E-CF1AFB043859}"/>
              </a:ext>
            </a:extLst>
          </p:cNvPr>
          <p:cNvSpPr/>
          <p:nvPr/>
        </p:nvSpPr>
        <p:spPr>
          <a:xfrm flipH="1">
            <a:off x="8246138" y="2328961"/>
            <a:ext cx="1653626" cy="88941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User interacts</a:t>
            </a:r>
          </a:p>
        </p:txBody>
      </p:sp>
      <p:sp>
        <p:nvSpPr>
          <p:cNvPr id="13" name="Flowchart: Alternate Process 12">
            <a:extLst>
              <a:ext uri="{FF2B5EF4-FFF2-40B4-BE49-F238E27FC236}">
                <a16:creationId xmlns:a16="http://schemas.microsoft.com/office/drawing/2014/main" id="{BB7C43F9-0029-D050-AF83-8882FECD1532}"/>
              </a:ext>
            </a:extLst>
          </p:cNvPr>
          <p:cNvSpPr/>
          <p:nvPr/>
        </p:nvSpPr>
        <p:spPr>
          <a:xfrm flipH="1">
            <a:off x="1412704" y="3662378"/>
            <a:ext cx="1670232" cy="828579"/>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 Sent  back to JavaScript</a:t>
            </a:r>
          </a:p>
        </p:txBody>
      </p:sp>
      <p:sp>
        <p:nvSpPr>
          <p:cNvPr id="14" name="Flowchart: Alternate Process 13">
            <a:extLst>
              <a:ext uri="{FF2B5EF4-FFF2-40B4-BE49-F238E27FC236}">
                <a16:creationId xmlns:a16="http://schemas.microsoft.com/office/drawing/2014/main" id="{D1B71F90-F40D-C515-1743-56E5FB7F754D}"/>
              </a:ext>
            </a:extLst>
          </p:cNvPr>
          <p:cNvSpPr/>
          <p:nvPr/>
        </p:nvSpPr>
        <p:spPr>
          <a:xfrm flipH="1">
            <a:off x="3678706" y="5131178"/>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  Continue or exit</a:t>
            </a:r>
          </a:p>
        </p:txBody>
      </p:sp>
      <p:sp>
        <p:nvSpPr>
          <p:cNvPr id="15" name="Flowchart: Alternate Process 14">
            <a:extLst>
              <a:ext uri="{FF2B5EF4-FFF2-40B4-BE49-F238E27FC236}">
                <a16:creationId xmlns:a16="http://schemas.microsoft.com/office/drawing/2014/main" id="{2C6F56C9-0642-4413-F4AB-282B67360FA4}"/>
              </a:ext>
            </a:extLst>
          </p:cNvPr>
          <p:cNvSpPr/>
          <p:nvPr/>
        </p:nvSpPr>
        <p:spPr>
          <a:xfrm flipH="1">
            <a:off x="1364492" y="5131179"/>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accent1"/>
                </a:solidFill>
                <a:latin typeface="Arial Black" panose="020B0A04020102020204" pitchFamily="34" charset="0"/>
              </a:rPr>
              <a:t> </a:t>
            </a:r>
            <a:r>
              <a:rPr lang="en-US" sz="1600" b="1" dirty="0">
                <a:solidFill>
                  <a:schemeClr val="bg1">
                    <a:lumMod val="95000"/>
                    <a:lumOff val="5000"/>
                  </a:schemeClr>
                </a:solidFill>
                <a:latin typeface="Arial Black" panose="020B0A04020102020204" pitchFamily="34" charset="0"/>
              </a:rPr>
              <a:t>Response displayed</a:t>
            </a:r>
          </a:p>
        </p:txBody>
      </p:sp>
      <p:sp>
        <p:nvSpPr>
          <p:cNvPr id="16" name="Flowchart: Alternate Process 15">
            <a:extLst>
              <a:ext uri="{FF2B5EF4-FFF2-40B4-BE49-F238E27FC236}">
                <a16:creationId xmlns:a16="http://schemas.microsoft.com/office/drawing/2014/main" id="{C2EE10F7-E1A2-E4DF-5F24-8C28F89B6482}"/>
              </a:ext>
            </a:extLst>
          </p:cNvPr>
          <p:cNvSpPr/>
          <p:nvPr/>
        </p:nvSpPr>
        <p:spPr>
          <a:xfrm flipH="1">
            <a:off x="3736280" y="3589202"/>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accent1"/>
                </a:solidFill>
                <a:latin typeface="Arial Black" panose="020B0A04020102020204" pitchFamily="34" charset="0"/>
              </a:rPr>
              <a:t> </a:t>
            </a:r>
          </a:p>
          <a:p>
            <a:pPr algn="ctr"/>
            <a:r>
              <a:rPr lang="en-US" sz="1600" b="1" dirty="0">
                <a:solidFill>
                  <a:schemeClr val="accent1"/>
                </a:solidFill>
                <a:latin typeface="Arial Black" panose="020B0A04020102020204" pitchFamily="34" charset="0"/>
              </a:rPr>
              <a:t> </a:t>
            </a:r>
            <a:r>
              <a:rPr lang="en-US" sz="1600" b="1" dirty="0">
                <a:solidFill>
                  <a:schemeClr val="bg1">
                    <a:lumMod val="95000"/>
                    <a:lumOff val="5000"/>
                  </a:schemeClr>
                </a:solidFill>
                <a:latin typeface="Arial Black" panose="020B0A04020102020204" pitchFamily="34" charset="0"/>
              </a:rPr>
              <a:t>Response</a:t>
            </a:r>
          </a:p>
          <a:p>
            <a:pPr algn="ctr"/>
            <a:r>
              <a:rPr lang="en-US" sz="1600" b="1" dirty="0">
                <a:solidFill>
                  <a:schemeClr val="bg1">
                    <a:lumMod val="95000"/>
                    <a:lumOff val="5000"/>
                  </a:schemeClr>
                </a:solidFill>
                <a:latin typeface="Arial Black" panose="020B0A04020102020204" pitchFamily="34" charset="0"/>
              </a:rPr>
              <a:t>generated </a:t>
            </a:r>
            <a:r>
              <a:rPr lang="en-US" sz="1600" b="1" dirty="0">
                <a:solidFill>
                  <a:schemeClr val="accent1"/>
                </a:solidFill>
                <a:latin typeface="Arial Black" panose="020B0A04020102020204" pitchFamily="34" charset="0"/>
              </a:rPr>
              <a:t>	</a:t>
            </a:r>
          </a:p>
        </p:txBody>
      </p:sp>
      <p:sp>
        <p:nvSpPr>
          <p:cNvPr id="17" name="Flowchart: Alternate Process 16">
            <a:extLst>
              <a:ext uri="{FF2B5EF4-FFF2-40B4-BE49-F238E27FC236}">
                <a16:creationId xmlns:a16="http://schemas.microsoft.com/office/drawing/2014/main" id="{0F6BE4D1-7EA3-8316-37B7-2DCDA3310EA2}"/>
              </a:ext>
            </a:extLst>
          </p:cNvPr>
          <p:cNvSpPr/>
          <p:nvPr/>
        </p:nvSpPr>
        <p:spPr>
          <a:xfrm flipH="1">
            <a:off x="6031913" y="3711343"/>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  Sentiment analysis performed</a:t>
            </a:r>
          </a:p>
        </p:txBody>
      </p:sp>
      <p:sp>
        <p:nvSpPr>
          <p:cNvPr id="18" name="Flowchart: Alternate Process 17">
            <a:extLst>
              <a:ext uri="{FF2B5EF4-FFF2-40B4-BE49-F238E27FC236}">
                <a16:creationId xmlns:a16="http://schemas.microsoft.com/office/drawing/2014/main" id="{B980FA97-8068-566B-90F6-D923B8869D35}"/>
              </a:ext>
            </a:extLst>
          </p:cNvPr>
          <p:cNvSpPr/>
          <p:nvPr/>
        </p:nvSpPr>
        <p:spPr>
          <a:xfrm flipH="1">
            <a:off x="8329076" y="5131178"/>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  End</a:t>
            </a:r>
          </a:p>
        </p:txBody>
      </p:sp>
      <p:sp>
        <p:nvSpPr>
          <p:cNvPr id="19" name="Flowchart: Alternate Process 18">
            <a:extLst>
              <a:ext uri="{FF2B5EF4-FFF2-40B4-BE49-F238E27FC236}">
                <a16:creationId xmlns:a16="http://schemas.microsoft.com/office/drawing/2014/main" id="{9A82B110-9797-C4F2-E921-993AA7AA7D88}"/>
              </a:ext>
            </a:extLst>
          </p:cNvPr>
          <p:cNvSpPr/>
          <p:nvPr/>
        </p:nvSpPr>
        <p:spPr>
          <a:xfrm flipH="1">
            <a:off x="8305775" y="3711344"/>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accent1"/>
                </a:solidFill>
                <a:latin typeface="Arial Black" panose="020B0A04020102020204" pitchFamily="34" charset="0"/>
              </a:rPr>
              <a:t>  </a:t>
            </a:r>
            <a:r>
              <a:rPr lang="en-US" sz="1600" b="1" dirty="0">
                <a:solidFill>
                  <a:schemeClr val="bg1">
                    <a:lumMod val="95000"/>
                    <a:lumOff val="5000"/>
                  </a:schemeClr>
                </a:solidFill>
                <a:latin typeface="Arial Black" panose="020B0A04020102020204" pitchFamily="34" charset="0"/>
              </a:rPr>
              <a:t>Java script handles input</a:t>
            </a:r>
          </a:p>
        </p:txBody>
      </p:sp>
      <p:sp>
        <p:nvSpPr>
          <p:cNvPr id="20" name="Flowchart: Alternate Process 19">
            <a:extLst>
              <a:ext uri="{FF2B5EF4-FFF2-40B4-BE49-F238E27FC236}">
                <a16:creationId xmlns:a16="http://schemas.microsoft.com/office/drawing/2014/main" id="{2AED5950-5D2D-2229-62DD-9DAA656AD3E8}"/>
              </a:ext>
            </a:extLst>
          </p:cNvPr>
          <p:cNvSpPr/>
          <p:nvPr/>
        </p:nvSpPr>
        <p:spPr>
          <a:xfrm flipH="1">
            <a:off x="5927298" y="5213916"/>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bg1">
                    <a:lumMod val="95000"/>
                    <a:lumOff val="5000"/>
                  </a:schemeClr>
                </a:solidFill>
                <a:latin typeface="Arial Black" panose="020B0A04020102020204" pitchFamily="34" charset="0"/>
              </a:rPr>
              <a:t>User exits conversation</a:t>
            </a:r>
          </a:p>
        </p:txBody>
      </p:sp>
      <p:sp>
        <p:nvSpPr>
          <p:cNvPr id="21" name="Right Arrow 22">
            <a:extLst>
              <a:ext uri="{FF2B5EF4-FFF2-40B4-BE49-F238E27FC236}">
                <a16:creationId xmlns:a16="http://schemas.microsoft.com/office/drawing/2014/main" id="{BA1B922B-0728-552A-C6E1-34999B1058B3}"/>
              </a:ext>
            </a:extLst>
          </p:cNvPr>
          <p:cNvSpPr/>
          <p:nvPr/>
        </p:nvSpPr>
        <p:spPr>
          <a:xfrm rot="10800000">
            <a:off x="5554436" y="3859164"/>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2" name="Right Arrow 22">
            <a:extLst>
              <a:ext uri="{FF2B5EF4-FFF2-40B4-BE49-F238E27FC236}">
                <a16:creationId xmlns:a16="http://schemas.microsoft.com/office/drawing/2014/main" id="{DFF8E38A-3511-CEBB-94D4-5D8D3F6120D1}"/>
              </a:ext>
            </a:extLst>
          </p:cNvPr>
          <p:cNvSpPr/>
          <p:nvPr/>
        </p:nvSpPr>
        <p:spPr>
          <a:xfrm rot="10800000">
            <a:off x="3230406" y="3751754"/>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3" name="Right Arrow 22">
            <a:extLst>
              <a:ext uri="{FF2B5EF4-FFF2-40B4-BE49-F238E27FC236}">
                <a16:creationId xmlns:a16="http://schemas.microsoft.com/office/drawing/2014/main" id="{76D8416A-D0EC-0BE2-6267-FC7372799B3C}"/>
              </a:ext>
            </a:extLst>
          </p:cNvPr>
          <p:cNvSpPr/>
          <p:nvPr/>
        </p:nvSpPr>
        <p:spPr>
          <a:xfrm>
            <a:off x="3216837" y="5361997"/>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4" name="Right Arrow 22">
            <a:extLst>
              <a:ext uri="{FF2B5EF4-FFF2-40B4-BE49-F238E27FC236}">
                <a16:creationId xmlns:a16="http://schemas.microsoft.com/office/drawing/2014/main" id="{545FCCCC-C176-C368-506F-F314119A9BA5}"/>
              </a:ext>
            </a:extLst>
          </p:cNvPr>
          <p:cNvSpPr/>
          <p:nvPr/>
        </p:nvSpPr>
        <p:spPr>
          <a:xfrm rot="10800000">
            <a:off x="7847859" y="3926614"/>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5" name="Right Arrow 22">
            <a:extLst>
              <a:ext uri="{FF2B5EF4-FFF2-40B4-BE49-F238E27FC236}">
                <a16:creationId xmlns:a16="http://schemas.microsoft.com/office/drawing/2014/main" id="{A95AFEF7-0EE3-9CA4-7037-89D99BBDF4AA}"/>
              </a:ext>
            </a:extLst>
          </p:cNvPr>
          <p:cNvSpPr/>
          <p:nvPr/>
        </p:nvSpPr>
        <p:spPr>
          <a:xfrm>
            <a:off x="5525083" y="5342645"/>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6" name="Right Arrow 22">
            <a:extLst>
              <a:ext uri="{FF2B5EF4-FFF2-40B4-BE49-F238E27FC236}">
                <a16:creationId xmlns:a16="http://schemas.microsoft.com/office/drawing/2014/main" id="{D7CAA807-D86C-3F75-2E90-072EC483A1D9}"/>
              </a:ext>
            </a:extLst>
          </p:cNvPr>
          <p:cNvSpPr/>
          <p:nvPr/>
        </p:nvSpPr>
        <p:spPr>
          <a:xfrm>
            <a:off x="7825084" y="5444735"/>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7" name="Right Arrow 22">
            <a:extLst>
              <a:ext uri="{FF2B5EF4-FFF2-40B4-BE49-F238E27FC236}">
                <a16:creationId xmlns:a16="http://schemas.microsoft.com/office/drawing/2014/main" id="{10D8EDCB-B9B1-3CE6-9B74-E70FF5566A86}"/>
              </a:ext>
            </a:extLst>
          </p:cNvPr>
          <p:cNvSpPr/>
          <p:nvPr/>
        </p:nvSpPr>
        <p:spPr>
          <a:xfrm>
            <a:off x="5639099" y="2621016"/>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8" name="Right Arrow 22">
            <a:extLst>
              <a:ext uri="{FF2B5EF4-FFF2-40B4-BE49-F238E27FC236}">
                <a16:creationId xmlns:a16="http://schemas.microsoft.com/office/drawing/2014/main" id="{784F6102-78CB-A56A-1850-8C27AEC04012}"/>
              </a:ext>
            </a:extLst>
          </p:cNvPr>
          <p:cNvSpPr/>
          <p:nvPr/>
        </p:nvSpPr>
        <p:spPr>
          <a:xfrm>
            <a:off x="7729199" y="2662799"/>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29" name="Flowchart: Alternate Process 28">
            <a:extLst>
              <a:ext uri="{FF2B5EF4-FFF2-40B4-BE49-F238E27FC236}">
                <a16:creationId xmlns:a16="http://schemas.microsoft.com/office/drawing/2014/main" id="{8E42AF1C-D577-52AE-1AFC-1E2565499FC9}"/>
              </a:ext>
            </a:extLst>
          </p:cNvPr>
          <p:cNvSpPr/>
          <p:nvPr/>
        </p:nvSpPr>
        <p:spPr>
          <a:xfrm flipH="1">
            <a:off x="3780846" y="2298745"/>
            <a:ext cx="1766656" cy="896645"/>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accent1"/>
                </a:solidFill>
                <a:latin typeface="Arial Black" panose="020B0A04020102020204" pitchFamily="34" charset="0"/>
              </a:rPr>
              <a:t> </a:t>
            </a:r>
          </a:p>
          <a:p>
            <a:pPr algn="ctr"/>
            <a:r>
              <a:rPr lang="en-US" sz="1600" b="1" dirty="0">
                <a:solidFill>
                  <a:schemeClr val="bg1">
                    <a:lumMod val="95000"/>
                    <a:lumOff val="5000"/>
                  </a:schemeClr>
                </a:solidFill>
                <a:latin typeface="Arial Black" panose="020B0A04020102020204" pitchFamily="34" charset="0"/>
              </a:rPr>
              <a:t>User visits websites</a:t>
            </a:r>
            <a:r>
              <a:rPr lang="en-US" sz="1600" b="1" dirty="0">
                <a:solidFill>
                  <a:schemeClr val="accent1"/>
                </a:solidFill>
                <a:latin typeface="Arial Black" panose="020B0A04020102020204" pitchFamily="34" charset="0"/>
              </a:rPr>
              <a:t>	</a:t>
            </a:r>
          </a:p>
        </p:txBody>
      </p:sp>
      <p:sp>
        <p:nvSpPr>
          <p:cNvPr id="30" name="Right Arrow 22">
            <a:extLst>
              <a:ext uri="{FF2B5EF4-FFF2-40B4-BE49-F238E27FC236}">
                <a16:creationId xmlns:a16="http://schemas.microsoft.com/office/drawing/2014/main" id="{8CB03DA6-0DA1-D885-1CE9-DC1FED207255}"/>
              </a:ext>
            </a:extLst>
          </p:cNvPr>
          <p:cNvSpPr/>
          <p:nvPr/>
        </p:nvSpPr>
        <p:spPr>
          <a:xfrm rot="5400000">
            <a:off x="2091252" y="4593565"/>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
        <p:nvSpPr>
          <p:cNvPr id="31" name="Right Arrow 22">
            <a:extLst>
              <a:ext uri="{FF2B5EF4-FFF2-40B4-BE49-F238E27FC236}">
                <a16:creationId xmlns:a16="http://schemas.microsoft.com/office/drawing/2014/main" id="{54529A58-5947-F6A6-8A60-5B9615C7DF2B}"/>
              </a:ext>
            </a:extLst>
          </p:cNvPr>
          <p:cNvSpPr/>
          <p:nvPr/>
        </p:nvSpPr>
        <p:spPr>
          <a:xfrm rot="5400000">
            <a:off x="9063928" y="3292208"/>
            <a:ext cx="372862" cy="43500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 </a:t>
            </a:r>
          </a:p>
        </p:txBody>
      </p:sp>
    </p:spTree>
    <p:extLst>
      <p:ext uri="{BB962C8B-B14F-4D97-AF65-F5344CB8AC3E}">
        <p14:creationId xmlns:p14="http://schemas.microsoft.com/office/powerpoint/2010/main" val="51219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8EA49-E872-D21C-24D2-46B354F5CF49}"/>
              </a:ext>
            </a:extLst>
          </p:cNvPr>
          <p:cNvSpPr txBox="1"/>
          <p:nvPr/>
        </p:nvSpPr>
        <p:spPr>
          <a:xfrm>
            <a:off x="957943" y="707571"/>
            <a:ext cx="8316686" cy="646331"/>
          </a:xfrm>
          <a:prstGeom prst="rect">
            <a:avLst/>
          </a:prstGeom>
          <a:noFill/>
        </p:spPr>
        <p:txBody>
          <a:bodyPr wrap="square" rtlCol="0">
            <a:spAutoFit/>
          </a:bodyPr>
          <a:lstStyle/>
          <a:p>
            <a:r>
              <a:rPr lang="en-IN" sz="3600" b="1" dirty="0">
                <a:solidFill>
                  <a:schemeClr val="bg1">
                    <a:lumMod val="95000"/>
                    <a:lumOff val="5000"/>
                  </a:schemeClr>
                </a:solidFill>
                <a:latin typeface="Times New Roman" panose="02020603050405020304" pitchFamily="18" charset="0"/>
                <a:cs typeface="Times New Roman" panose="02020603050405020304" pitchFamily="18" charset="0"/>
              </a:rPr>
              <a:t>TECHNOLOGY  STACK:</a:t>
            </a:r>
          </a:p>
        </p:txBody>
      </p:sp>
      <p:pic>
        <p:nvPicPr>
          <p:cNvPr id="3" name="Picture 8">
            <a:extLst>
              <a:ext uri="{FF2B5EF4-FFF2-40B4-BE49-F238E27FC236}">
                <a16:creationId xmlns:a16="http://schemas.microsoft.com/office/drawing/2014/main" id="{03E22A08-2F49-AC17-7ED7-D550A9E7DD3E}"/>
              </a:ext>
            </a:extLst>
          </p:cNvPr>
          <p:cNvPicPr>
            <a:picLocks noChangeAspect="1"/>
          </p:cNvPicPr>
          <p:nvPr/>
        </p:nvPicPr>
        <p:blipFill rotWithShape="1">
          <a:blip r:embed="rId2">
            <a:extLst>
              <a:ext uri="{28A0092B-C50C-407E-A947-70E740481C1C}">
                <a14:useLocalDpi xmlns:a14="http://schemas.microsoft.com/office/drawing/2010/main" val="0"/>
              </a:ext>
            </a:extLst>
          </a:blip>
          <a:srcRect r="64312" b="7868"/>
          <a:stretch/>
        </p:blipFill>
        <p:spPr>
          <a:xfrm>
            <a:off x="1144081" y="1363639"/>
            <a:ext cx="1158247" cy="1086705"/>
          </a:xfrm>
          <a:prstGeom prst="rect">
            <a:avLst/>
          </a:prstGeom>
        </p:spPr>
      </p:pic>
      <p:pic>
        <p:nvPicPr>
          <p:cNvPr id="4" name="Picture 9">
            <a:extLst>
              <a:ext uri="{FF2B5EF4-FFF2-40B4-BE49-F238E27FC236}">
                <a16:creationId xmlns:a16="http://schemas.microsoft.com/office/drawing/2014/main" id="{93B0A2A7-34BB-72A5-AB04-7D78BE36D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080" y="5091912"/>
            <a:ext cx="4469145" cy="1593048"/>
          </a:xfrm>
          <a:prstGeom prst="rect">
            <a:avLst/>
          </a:prstGeom>
        </p:spPr>
      </p:pic>
      <p:pic>
        <p:nvPicPr>
          <p:cNvPr id="5" name="Picture 8">
            <a:extLst>
              <a:ext uri="{FF2B5EF4-FFF2-40B4-BE49-F238E27FC236}">
                <a16:creationId xmlns:a16="http://schemas.microsoft.com/office/drawing/2014/main" id="{4D721C84-5FEF-8268-D8D2-0A498FFC1B1E}"/>
              </a:ext>
            </a:extLst>
          </p:cNvPr>
          <p:cNvPicPr>
            <a:picLocks noChangeAspect="1"/>
          </p:cNvPicPr>
          <p:nvPr/>
        </p:nvPicPr>
        <p:blipFill rotWithShape="1">
          <a:blip r:embed="rId2">
            <a:extLst>
              <a:ext uri="{28A0092B-C50C-407E-A947-70E740481C1C}">
                <a14:useLocalDpi xmlns:a14="http://schemas.microsoft.com/office/drawing/2010/main" val="0"/>
              </a:ext>
            </a:extLst>
          </a:blip>
          <a:srcRect l="67476"/>
          <a:stretch/>
        </p:blipFill>
        <p:spPr>
          <a:xfrm>
            <a:off x="1144080" y="3802859"/>
            <a:ext cx="1158247" cy="1142973"/>
          </a:xfrm>
          <a:prstGeom prst="rect">
            <a:avLst/>
          </a:prstGeom>
        </p:spPr>
      </p:pic>
      <p:pic>
        <p:nvPicPr>
          <p:cNvPr id="6" name="Picture 8">
            <a:extLst>
              <a:ext uri="{FF2B5EF4-FFF2-40B4-BE49-F238E27FC236}">
                <a16:creationId xmlns:a16="http://schemas.microsoft.com/office/drawing/2014/main" id="{70A21358-75E2-0551-2820-85E70DB37000}"/>
              </a:ext>
            </a:extLst>
          </p:cNvPr>
          <p:cNvPicPr>
            <a:picLocks noChangeAspect="1"/>
          </p:cNvPicPr>
          <p:nvPr/>
        </p:nvPicPr>
        <p:blipFill rotWithShape="1">
          <a:blip r:embed="rId2">
            <a:extLst>
              <a:ext uri="{28A0092B-C50C-407E-A947-70E740481C1C}">
                <a14:useLocalDpi xmlns:a14="http://schemas.microsoft.com/office/drawing/2010/main" val="0"/>
              </a:ext>
            </a:extLst>
          </a:blip>
          <a:srcRect l="33278" r="31034" b="7868"/>
          <a:stretch/>
        </p:blipFill>
        <p:spPr>
          <a:xfrm>
            <a:off x="1144081" y="2570075"/>
            <a:ext cx="1158247" cy="1086704"/>
          </a:xfrm>
          <a:prstGeom prst="rect">
            <a:avLst/>
          </a:prstGeom>
        </p:spPr>
      </p:pic>
    </p:spTree>
    <p:extLst>
      <p:ext uri="{BB962C8B-B14F-4D97-AF65-F5344CB8AC3E}">
        <p14:creationId xmlns:p14="http://schemas.microsoft.com/office/powerpoint/2010/main" val="2764178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9-26 at 9.01.01 PM.jpeg">
            <a:extLst>
              <a:ext uri="{FF2B5EF4-FFF2-40B4-BE49-F238E27FC236}">
                <a16:creationId xmlns:a16="http://schemas.microsoft.com/office/drawing/2014/main" id="{95FE912F-E0B1-A772-25A1-FF5013507164}"/>
              </a:ext>
            </a:extLst>
          </p:cNvPr>
          <p:cNvPicPr>
            <a:picLocks noChangeAspect="1"/>
          </p:cNvPicPr>
          <p:nvPr/>
        </p:nvPicPr>
        <p:blipFill rotWithShape="1">
          <a:blip r:embed="rId2" cstate="print"/>
          <a:srcRect t="5606" r="-160" b="19684"/>
          <a:stretch/>
        </p:blipFill>
        <p:spPr>
          <a:xfrm>
            <a:off x="1861458" y="1480457"/>
            <a:ext cx="8227421" cy="4708445"/>
          </a:xfrm>
          <a:prstGeom prst="rect">
            <a:avLst/>
          </a:prstGeom>
        </p:spPr>
      </p:pic>
      <p:sp>
        <p:nvSpPr>
          <p:cNvPr id="3" name="TextBox 2">
            <a:extLst>
              <a:ext uri="{FF2B5EF4-FFF2-40B4-BE49-F238E27FC236}">
                <a16:creationId xmlns:a16="http://schemas.microsoft.com/office/drawing/2014/main" id="{E9FBD996-BB83-B752-6ECF-A67C04064635}"/>
              </a:ext>
            </a:extLst>
          </p:cNvPr>
          <p:cNvSpPr txBox="1"/>
          <p:nvPr/>
        </p:nvSpPr>
        <p:spPr>
          <a:xfrm>
            <a:off x="478971" y="572869"/>
            <a:ext cx="8501743" cy="646331"/>
          </a:xfrm>
          <a:prstGeom prst="rect">
            <a:avLst/>
          </a:prstGeom>
          <a:noFill/>
        </p:spPr>
        <p:txBody>
          <a:bodyPr wrap="square" rtlCol="0">
            <a:spAutoFit/>
          </a:bodyPr>
          <a:lstStyle/>
          <a:p>
            <a:r>
              <a:rPr lang="en-IN" sz="3600" b="1" dirty="0">
                <a:solidFill>
                  <a:schemeClr val="bg1">
                    <a:lumMod val="95000"/>
                    <a:lumOff val="5000"/>
                  </a:schemeClr>
                </a:solidFill>
                <a:latin typeface="Times New Roman" panose="02020603050405020304" pitchFamily="18" charset="0"/>
                <a:cs typeface="Times New Roman" panose="02020603050405020304" pitchFamily="18" charset="0"/>
              </a:rPr>
              <a:t>CRACK JACKER:</a:t>
            </a:r>
          </a:p>
        </p:txBody>
      </p:sp>
    </p:spTree>
    <p:extLst>
      <p:ext uri="{BB962C8B-B14F-4D97-AF65-F5344CB8AC3E}">
        <p14:creationId xmlns:p14="http://schemas.microsoft.com/office/powerpoint/2010/main" val="253338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2F4A1-0EEB-B97E-8C14-C4CAF6BC3B11}"/>
              </a:ext>
            </a:extLst>
          </p:cNvPr>
          <p:cNvSpPr txBox="1"/>
          <p:nvPr/>
        </p:nvSpPr>
        <p:spPr>
          <a:xfrm>
            <a:off x="326571" y="359228"/>
            <a:ext cx="9568543" cy="646331"/>
          </a:xfrm>
          <a:prstGeom prst="rect">
            <a:avLst/>
          </a:prstGeom>
          <a:noFill/>
        </p:spPr>
        <p:txBody>
          <a:bodyPr wrap="square" rtlCol="0">
            <a:spAutoFit/>
          </a:bodyPr>
          <a:lstStyle/>
          <a:p>
            <a:r>
              <a:rPr lang="en-IN" sz="3600" b="1"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RESULTS AND DISCUSSIONS:</a:t>
            </a:r>
            <a:endParaRPr lang="en-IN" sz="3600"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E9A51DA-6CA9-17F1-A3D0-C1B094BF247F}"/>
              </a:ext>
            </a:extLst>
          </p:cNvPr>
          <p:cNvSpPr txBox="1"/>
          <p:nvPr/>
        </p:nvSpPr>
        <p:spPr>
          <a:xfrm>
            <a:off x="718458" y="1121228"/>
            <a:ext cx="10363200" cy="5262979"/>
          </a:xfrm>
          <a:prstGeom prst="rect">
            <a:avLst/>
          </a:prstGeom>
          <a:noFill/>
        </p:spPr>
        <p:txBody>
          <a:bodyPr wrap="square">
            <a:spAutoFit/>
          </a:bodyPr>
          <a:lstStyle/>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User Engagement:</a:t>
            </a:r>
          </a:p>
          <a:p>
            <a:r>
              <a:rPr lang="en-IN" sz="2400" dirty="0">
                <a:latin typeface="Times New Roman" panose="02020603050405020304" pitchFamily="18" charset="0"/>
                <a:cs typeface="Times New Roman" panose="02020603050405020304" pitchFamily="18" charset="0"/>
              </a:rPr>
              <a:t>                Metrics might show high levels of engagement, with users interacting with the chatbot daily or several times a week. This indicates the chatbot's utility and acceptance.</a:t>
            </a:r>
          </a:p>
          <a:p>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Feedback and Satisfaction: </a:t>
            </a:r>
          </a:p>
          <a:p>
            <a:r>
              <a:rPr lang="en-IN" sz="2400" dirty="0">
                <a:latin typeface="Times New Roman" panose="02020603050405020304" pitchFamily="18" charset="0"/>
                <a:cs typeface="Times New Roman" panose="02020603050405020304" pitchFamily="18" charset="0"/>
              </a:rPr>
              <a:t>                User feedback through surveys and direct comments could reveal satisfaction with the chatbot's responses, usability, and the mental health strategies it provides.</a:t>
            </a:r>
          </a:p>
          <a:p>
            <a:endParaRPr lang="en-IN" sz="2400" dirty="0">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Crisis Intervention:</a:t>
            </a:r>
          </a:p>
          <a:p>
            <a:r>
              <a:rPr lang="en-IN" sz="2400" dirty="0">
                <a:latin typeface="Times New Roman" panose="02020603050405020304" pitchFamily="18" charset="0"/>
                <a:cs typeface="Times New Roman" panose="02020603050405020304" pitchFamily="18" charset="0"/>
              </a:rPr>
              <a:t>                   Instances where the chatbot successfully identified users in crisis and provided immediate resources or guidance could highlight its potential in emergency situations</a:t>
            </a:r>
          </a:p>
        </p:txBody>
      </p:sp>
    </p:spTree>
    <p:extLst>
      <p:ext uri="{BB962C8B-B14F-4D97-AF65-F5344CB8AC3E}">
        <p14:creationId xmlns:p14="http://schemas.microsoft.com/office/powerpoint/2010/main" val="3565941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166</TotalTime>
  <Words>1056</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SwathiMuthukumar1405@outlook.com</dc:creator>
  <cp:lastModifiedBy>SwathiMuthukumar1405@outlook.com</cp:lastModifiedBy>
  <cp:revision>2</cp:revision>
  <dcterms:created xsi:type="dcterms:W3CDTF">2024-04-11T05:45:00Z</dcterms:created>
  <dcterms:modified xsi:type="dcterms:W3CDTF">2024-04-11T09:04:24Z</dcterms:modified>
</cp:coreProperties>
</file>