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322" r:id="rId8"/>
    <p:sldId id="281" r:id="rId9"/>
    <p:sldId id="314" r:id="rId10"/>
    <p:sldId id="297" r:id="rId11"/>
    <p:sldId id="317" r:id="rId12"/>
    <p:sldId id="315" r:id="rId13"/>
    <p:sldId id="318" r:id="rId14"/>
    <p:sldId id="323" r:id="rId15"/>
    <p:sldId id="324" r:id="rId16"/>
  </p:sldIdLst>
  <p:sldSz cx="12192000" cy="6858000"/>
  <p:notesSz cx="13716000" cy="24384000"/>
  <p:defaultTextStyle>
    <a:defPPr rtl="0">
      <a:defRPr lang="it-IT"/>
    </a:defPPr>
    <a:lvl1pPr marL="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AAC4E9"/>
    <a:srgbClr val="FDFBF6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791C2D31-FAD1-43CD-98D3-BD90EFD9284C}" type="datetimeyyyy">
              <a:rPr lang="it-IT" smtClean="0"/>
              <a:t>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420BD0AB-C59E-4A46-83D3-F07787446BA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magin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/>
          </a:p>
        </p:txBody>
      </p:sp>
      <p:sp>
        <p:nvSpPr>
          <p:cNvPr id="10" name="Figura a mano libera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0" name="Immagin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it-IT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tes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it-IT" sz="1800"/>
            </a:lvl1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it-IT" sz="1800"/>
            </a:lvl1pPr>
            <a:lvl2pPr>
              <a:defRPr lang="it-IT" sz="1800"/>
            </a:lvl2pPr>
            <a:lvl3pPr>
              <a:defRPr lang="it-IT" sz="1800"/>
            </a:lvl3pPr>
            <a:lvl4pPr>
              <a:defRPr lang="it-IT" sz="1800"/>
            </a:lvl4pPr>
            <a:lvl5pPr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0" name="Segnaposto numero diapositiva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it-IT" sz="3600" b="1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9" name="Figura a mano libera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it-IT" sz="1800"/>
            </a:lvl1pPr>
            <a:lvl2pPr>
              <a:spcBef>
                <a:spcPts val="1000"/>
              </a:spcBef>
              <a:defRPr lang="it-IT" sz="1800"/>
            </a:lvl2pPr>
            <a:lvl3pPr>
              <a:spcBef>
                <a:spcPts val="1000"/>
              </a:spcBef>
              <a:defRPr lang="it-IT" sz="1800"/>
            </a:lvl3pPr>
            <a:lvl4pPr>
              <a:spcBef>
                <a:spcPts val="1000"/>
              </a:spcBef>
              <a:defRPr lang="it-IT" sz="1800"/>
            </a:lvl4pPr>
            <a:lvl5pPr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8" name="Segnaposto contenut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it-IT" sz="1800"/>
            </a:lvl1pPr>
            <a:lvl2pPr>
              <a:spcBef>
                <a:spcPts val="1000"/>
              </a:spcBef>
              <a:defRPr lang="it-IT" sz="1800"/>
            </a:lvl2pPr>
            <a:lvl3pPr>
              <a:spcBef>
                <a:spcPts val="1000"/>
              </a:spcBef>
              <a:defRPr lang="it-IT" sz="1800"/>
            </a:lvl3pPr>
            <a:lvl4pPr>
              <a:spcBef>
                <a:spcPts val="1000"/>
              </a:spcBef>
              <a:defRPr lang="it-IT" sz="1800"/>
            </a:lvl4pPr>
            <a:lvl5pPr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7" name="Segnaposto numero diapositiva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a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magin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sz="450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sz="16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it-IT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4" name="Segnaposto contenut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it-IT" sz="1800"/>
            </a:lvl1pPr>
            <a:lvl2pPr>
              <a:spcBef>
                <a:spcPts val="1000"/>
              </a:spcBef>
              <a:defRPr lang="it-IT" sz="1800"/>
            </a:lvl2pPr>
            <a:lvl3pPr>
              <a:spcBef>
                <a:spcPts val="1000"/>
              </a:spcBef>
              <a:defRPr lang="it-IT" sz="1800"/>
            </a:lvl3pPr>
            <a:lvl4pPr>
              <a:spcBef>
                <a:spcPts val="1000"/>
              </a:spcBef>
              <a:defRPr lang="it-IT" sz="1800"/>
            </a:lvl4pPr>
            <a:lvl5pPr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6" name="Segnaposto numero diapositiva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9" name="Immagin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it-IT"/>
            </a:def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latin typeface="+mn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latin typeface="+mn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latin typeface="+mn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it-IT">
                <a:latin typeface="+mn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it-IT" sz="28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/>
              <a:t>Fai clic per aggiungere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igura a mano libera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4" name="Immagin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it-IT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it-IT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it-IT" sz="1800"/>
            </a:lvl3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sz="45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sz="1600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igura a mano libera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lvl="0" rtl="0"/>
              <a:endParaRPr lang="it-IT" dirty="0"/>
            </a:p>
          </p:txBody>
        </p:sp>
        <p:sp>
          <p:nvSpPr>
            <p:cNvPr id="15" name="Figura a mano libera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lvl="0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16" name="Immagin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it-IT" sz="3600" b="1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it-IT" sz="1800"/>
            </a:lvl1pPr>
          </a:lstStyle>
          <a:p>
            <a:pPr lvl="0" rtl="0"/>
            <a:r>
              <a:rPr lang="it-IT"/>
              <a:t>Fai clic per aggiungere un'immagine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sz="450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sz="1600" dirty="0"/>
          </a:p>
        </p:txBody>
      </p:sp>
      <p:sp>
        <p:nvSpPr>
          <p:cNvPr id="36" name="Figura a mano libera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3" name="Figura a mano libera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lvl="0" algn="ctr" rtl="0"/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it-IT" sz="3600"/>
            </a:lvl1pPr>
          </a:lstStyle>
          <a:p>
            <a:pPr rtl="0"/>
            <a:r>
              <a:rPr lang="it-IT"/>
              <a:t>Fare clic per inserire il testo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it-IT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it-IT" sz="2400"/>
            </a:lvl3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</p:txBody>
      </p:sp>
      <p:sp>
        <p:nvSpPr>
          <p:cNvPr id="52" name="Segnaposto immagin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it-IT" sz="1800"/>
            </a:lvl1pPr>
          </a:lstStyle>
          <a:p>
            <a:pPr lvl="0" rtl="0"/>
            <a:r>
              <a:rPr lang="it-IT"/>
              <a:t>Fai clic per aggiungere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magin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3" name="Figura a mano libera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9" name="Figura a mano libera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31" name="Figura a mano libera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33" name="Immagin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it-IT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it-IT" sz="1800"/>
            </a:lvl1pPr>
            <a:lvl2pPr>
              <a:spcBef>
                <a:spcPts val="1000"/>
              </a:spcBef>
              <a:defRPr lang="it-IT" sz="1800"/>
            </a:lvl2pPr>
            <a:lvl3pPr>
              <a:spcBef>
                <a:spcPts val="1000"/>
              </a:spcBef>
              <a:defRPr lang="it-IT" sz="1800"/>
            </a:lvl3pPr>
            <a:lvl4pPr>
              <a:spcBef>
                <a:spcPts val="1000"/>
              </a:spcBef>
              <a:defRPr lang="it-IT" sz="1800"/>
            </a:lvl4pPr>
            <a:lvl5pPr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8" name="Segnaposto numero diapositiva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Immagin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3" name="Immagin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7" name="Immagin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9" name="Immagin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egnaposto numero diapositiva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it-IT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it-IT" sz="2400"/>
            </a:lvl3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numero diapositiva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23" name="Segnaposto contenut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marL="283464" indent="-283464">
              <a:spcBef>
                <a:spcPts val="1000"/>
              </a:spcBef>
              <a:defRPr lang="it-IT" sz="1800"/>
            </a:lvl2pPr>
            <a:lvl3pPr marL="283464" indent="-283464">
              <a:spcBef>
                <a:spcPts val="1000"/>
              </a:spcBef>
              <a:defRPr lang="it-IT" sz="1800"/>
            </a:lvl3pPr>
            <a:lvl4pPr marL="283464" indent="-283464">
              <a:spcBef>
                <a:spcPts val="1000"/>
              </a:spcBef>
              <a:defRPr lang="it-IT" sz="1800"/>
            </a:lvl4pPr>
            <a:lvl5pPr marL="283464" indent="-283464"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5" name="Segnaposto contenut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marL="283464" indent="-283464">
              <a:spcBef>
                <a:spcPts val="1000"/>
              </a:spcBef>
              <a:defRPr lang="it-IT" sz="1800"/>
            </a:lvl2pPr>
            <a:lvl3pPr marL="283464" indent="-283464">
              <a:spcBef>
                <a:spcPts val="1000"/>
              </a:spcBef>
              <a:defRPr lang="it-IT" sz="1800"/>
            </a:lvl3pPr>
            <a:lvl4pPr marL="283464" indent="-283464">
              <a:spcBef>
                <a:spcPts val="1000"/>
              </a:spcBef>
              <a:defRPr lang="it-IT" sz="1800"/>
            </a:lvl4pPr>
            <a:lvl5pPr marL="283464" indent="-283464"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sz="450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sz="16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it-IT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it-IT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it-IT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it-IT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it-IT" sz="1800"/>
            </a:lvl4pPr>
            <a:lvl5pPr indent="-283464"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indent="-283464">
              <a:spcBef>
                <a:spcPts val="1000"/>
              </a:spcBef>
              <a:defRPr lang="it-IT" sz="1800"/>
            </a:lvl2pPr>
            <a:lvl3pPr indent="-283464">
              <a:spcBef>
                <a:spcPts val="1000"/>
              </a:spcBef>
              <a:defRPr lang="it-IT" sz="1800"/>
            </a:lvl3pPr>
            <a:lvl4pPr indent="-283464">
              <a:spcBef>
                <a:spcPts val="1000"/>
              </a:spcBef>
              <a:defRPr lang="it-IT" sz="1800"/>
            </a:lvl4pPr>
            <a:lvl5pPr indent="-283464">
              <a:spcBef>
                <a:spcPts val="1000"/>
              </a:spcBef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it-IT" sz="1800"/>
            </a:lvl1pPr>
          </a:lstStyle>
          <a:p>
            <a:pPr lvl="0" rtl="0"/>
            <a:r>
              <a:rPr lang="it-IT"/>
              <a:t>Fai clic per aggiungere un'immagine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igura a mano libera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lvl="0" rtl="0"/>
              <a:endParaRPr lang="it-IT" dirty="0"/>
            </a:p>
          </p:txBody>
        </p:sp>
        <p:sp>
          <p:nvSpPr>
            <p:cNvPr id="21" name="Figura a mano libera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lvl="0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2" name="Figura a mano libera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lvl="0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3" name="Immagin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44" name="Segnaposto numero diapositiva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6" name="Immagin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21" name="Immagin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it-IT" sz="3600" b="1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it-IT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it-IT" sz="2400"/>
            </a:lvl3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it-IT" sz="18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0" name="Segnaposto numero diapositiva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it-IT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it-IT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it-IT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031" y="806245"/>
            <a:ext cx="6735938" cy="3677887"/>
          </a:xfrm>
        </p:spPr>
        <p:txBody>
          <a:bodyPr rtlCol="0" anchor="ctr"/>
          <a:lstStyle>
            <a:defPPr>
              <a:defRPr lang="it-IT"/>
            </a:defPPr>
          </a:lstStyle>
          <a:p>
            <a:pPr rtl="0"/>
            <a:r>
              <a:rPr lang="it-IT" dirty="0"/>
              <a:t>Progetto: Decisioni di breve periodo</a:t>
            </a:r>
            <a:br>
              <a:rPr lang="it-IT" dirty="0"/>
            </a:br>
            <a:r>
              <a:rPr lang="it-IT" sz="1100" dirty="0"/>
              <a:t>sara porco , </a:t>
            </a:r>
            <a:r>
              <a:rPr lang="it-IT" sz="1100" dirty="0" err="1"/>
              <a:t>samuele</a:t>
            </a:r>
            <a:r>
              <a:rPr lang="it-IT" sz="1100" dirty="0"/>
              <a:t> stasi , </a:t>
            </a:r>
            <a:r>
              <a:rPr lang="it-IT" sz="1100" dirty="0" err="1"/>
              <a:t>tommaso</a:t>
            </a:r>
            <a:r>
              <a:rPr lang="it-IT" sz="1100" dirty="0"/>
              <a:t> </a:t>
            </a:r>
            <a:r>
              <a:rPr lang="it-IT" sz="1100" dirty="0" err="1"/>
              <a:t>maistrello</a:t>
            </a:r>
            <a:r>
              <a:rPr lang="it-IT" sz="1100" dirty="0"/>
              <a:t> , </a:t>
            </a:r>
            <a:r>
              <a:rPr lang="it-IT" sz="1100" dirty="0" err="1"/>
              <a:t>samuele</a:t>
            </a:r>
            <a:r>
              <a:rPr lang="it-IT" sz="1100" dirty="0"/>
              <a:t> </a:t>
            </a:r>
            <a:r>
              <a:rPr lang="it-IT" sz="1100" dirty="0" err="1"/>
              <a:t>merizio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01502"/>
            <a:ext cx="7843837" cy="10127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Ipotiziamo</a:t>
            </a:r>
            <a:r>
              <a:rPr lang="it-IT" dirty="0"/>
              <a:t> il problema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5731" y="1715273"/>
            <a:ext cx="8704319" cy="497037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potizziamo che Apple quest’anno non possa piu utilizzare i propri macchinari per un totale  di :</a:t>
            </a:r>
          </a:p>
          <a:p>
            <a:r>
              <a:rPr lang="it-IT" sz="1800" kern="100" dirty="0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55 milioni di ore  all’ anno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 che per produrre una unita del prodotto servono : A = </a:t>
            </a:r>
            <a:r>
              <a:rPr lang="it-IT" sz="1800" kern="100" dirty="0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2h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, B = </a:t>
            </a:r>
            <a:r>
              <a:rPr lang="it-IT" sz="1800" kern="100" dirty="0">
                <a:solidFill>
                  <a:schemeClr val="accent2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3h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Domanda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«</a:t>
            </a:r>
            <a:r>
              <a:rPr lang="it-IT" sz="1800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 quali prodotti puntare per massimizzare i profitti?»</a:t>
            </a:r>
          </a:p>
          <a:p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L’analisi dei margini di contribuzione (su risorsa scarsa) permette di individuare un piano di produzione che massimizza il margine realizzato da un’impresa multi-prodotto.</a:t>
            </a:r>
          </a:p>
          <a:p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 altre parole, la </a:t>
            </a:r>
            <a:r>
              <a:rPr lang="it-IT" sz="1800" kern="100" dirty="0">
                <a:solidFill>
                  <a:srgbClr val="202C8F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capacità dell’impianto è scarsa 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 l’impresa si trova in presenza di un vincolo interno di capacita produttiva.</a:t>
            </a: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il problema si risolve calcolando il margine di contribuzione unitario di                                              ciascun prodotto per risorsa scarsa, ossia il margine di contribuzione relativo  </a:t>
            </a:r>
          </a:p>
          <a:p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all’assorbimento della risorsa scarsa per unita di prodotto i.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19D476B-65BF-62E4-20BD-79828D6C09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67019" y="3429000"/>
            <a:ext cx="3224981" cy="342900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BBA11-5E5C-C669-71F3-4649BB1F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74" y="0"/>
            <a:ext cx="7414236" cy="801023"/>
          </a:xfrm>
        </p:spPr>
        <p:txBody>
          <a:bodyPr/>
          <a:lstStyle/>
          <a:p>
            <a:r>
              <a:rPr lang="it-IT" dirty="0"/>
              <a:t>Calcolo mix ottimale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262F2E3-938F-2F14-A499-7AFE34BD0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it-IT" smtClean="0"/>
              <a:pPr rtl="0"/>
              <a:t>11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5E10C5-350F-3AEF-F4FD-F8B69B1EAA1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94711" y="805479"/>
            <a:ext cx="8153160" cy="6052521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Calcoliamo il margine di contribuzione per risorsa scarsa per ogni prodotto(</a:t>
            </a:r>
            <a:r>
              <a:rPr lang="it-IT" sz="1600" dirty="0" err="1">
                <a:solidFill>
                  <a:schemeClr val="tx1"/>
                </a:solidFill>
              </a:rPr>
              <a:t>MCrs</a:t>
            </a:r>
            <a:r>
              <a:rPr lang="it-IT" sz="1600" dirty="0">
                <a:solidFill>
                  <a:schemeClr val="tx1"/>
                </a:solidFill>
              </a:rPr>
              <a:t>).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                              MC 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  </a:t>
            </a:r>
            <a:r>
              <a:rPr lang="it-IT" sz="1600" dirty="0" err="1">
                <a:solidFill>
                  <a:schemeClr val="tx1"/>
                </a:solidFill>
              </a:rPr>
              <a:t>MCrs</a:t>
            </a:r>
            <a:r>
              <a:rPr lang="it-IT" sz="1600" dirty="0">
                <a:solidFill>
                  <a:schemeClr val="tx1"/>
                </a:solidFill>
              </a:rPr>
              <a:t>  =      ------------------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                    h produzione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                      una unità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  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_ </a:t>
            </a:r>
            <a:r>
              <a:rPr lang="it-IT" sz="1600" dirty="0" err="1">
                <a:solidFill>
                  <a:schemeClr val="tx1"/>
                </a:solidFill>
              </a:rPr>
              <a:t>MCrs</a:t>
            </a:r>
            <a:r>
              <a:rPr lang="it-IT" sz="1600" dirty="0">
                <a:solidFill>
                  <a:schemeClr val="tx1"/>
                </a:solidFill>
              </a:rPr>
              <a:t>(a) = </a:t>
            </a:r>
            <a:r>
              <a:rPr lang="it-IT" sz="1800" dirty="0">
                <a:solidFill>
                  <a:srgbClr val="0070C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267,5 $ all’ h</a:t>
            </a:r>
            <a:endParaRPr lang="it-IT" sz="1600" dirty="0">
              <a:solidFill>
                <a:srgbClr val="0070C0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     _</a:t>
            </a:r>
            <a:r>
              <a:rPr lang="it-IT" sz="1600" dirty="0" err="1">
                <a:solidFill>
                  <a:schemeClr val="tx1"/>
                </a:solidFill>
              </a:rPr>
              <a:t>MCrs</a:t>
            </a:r>
            <a:r>
              <a:rPr lang="it-IT" sz="1600" dirty="0">
                <a:solidFill>
                  <a:schemeClr val="tx1"/>
                </a:solidFill>
              </a:rPr>
              <a:t>(b) = </a:t>
            </a:r>
            <a:r>
              <a:rPr lang="it-IT" sz="1800" dirty="0">
                <a:solidFill>
                  <a:srgbClr val="0070C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193,6 $ all’h</a:t>
            </a:r>
            <a:endParaRPr lang="it-IT" sz="1600" dirty="0">
              <a:solidFill>
                <a:srgbClr val="0070C0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Il MCRS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dell’iphone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è il piu alto tra i due quindi il mix ottimo consiste nel </a:t>
            </a:r>
            <a:r>
              <a:rPr lang="it-IT" sz="1800" kern="100" dirty="0">
                <a:solidFill>
                  <a:srgbClr val="202C8F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produrre solo A 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fino a saturazione della capacità produttiva.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Calcoliamoci  il MON = MC(A) * Qi – CF 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                                     max ore macchinari all’anno                    55 milioni $</a:t>
            </a:r>
          </a:p>
          <a:p>
            <a:r>
              <a:rPr lang="it-IT" sz="1600" dirty="0">
                <a:solidFill>
                  <a:schemeClr val="tx1"/>
                </a:solidFill>
              </a:rPr>
              <a:t> Per trovare il Qi =    -------------------------------------------------           =     -------------------------  =  </a:t>
            </a:r>
            <a:r>
              <a:rPr lang="it-IT" sz="1600" dirty="0">
                <a:solidFill>
                  <a:srgbClr val="0070C0"/>
                </a:solidFill>
              </a:rPr>
              <a:t>27.5 milioni $</a:t>
            </a:r>
          </a:p>
          <a:p>
            <a:r>
              <a:rPr lang="it-IT" sz="1600" dirty="0">
                <a:solidFill>
                  <a:schemeClr val="tx1"/>
                </a:solidFill>
              </a:rPr>
              <a:t>                                   ore per una unita di </a:t>
            </a:r>
            <a:r>
              <a:rPr lang="it-IT" sz="1600" dirty="0" err="1">
                <a:solidFill>
                  <a:schemeClr val="tx1"/>
                </a:solidFill>
              </a:rPr>
              <a:t>iphone</a:t>
            </a:r>
            <a:r>
              <a:rPr lang="it-IT" sz="1600" dirty="0">
                <a:solidFill>
                  <a:schemeClr val="tx1"/>
                </a:solidFill>
              </a:rPr>
              <a:t> 14 pro               2 h</a:t>
            </a:r>
          </a:p>
          <a:p>
            <a:endParaRPr lang="it-IT" sz="1600" dirty="0">
              <a:solidFill>
                <a:schemeClr val="tx1"/>
              </a:solidFill>
            </a:endParaRPr>
          </a:p>
          <a:p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MON =  535 $ * 27.5 miliardi $  -  13 miliardi = </a:t>
            </a:r>
            <a:r>
              <a:rPr lang="it-IT" sz="1600" dirty="0">
                <a:solidFill>
                  <a:srgbClr val="0070C0"/>
                </a:solidFill>
              </a:rPr>
              <a:t>1.7 miliardi $ </a:t>
            </a:r>
          </a:p>
        </p:txBody>
      </p:sp>
    </p:spTree>
    <p:extLst>
      <p:ext uri="{BB962C8B-B14F-4D97-AF65-F5344CB8AC3E}">
        <p14:creationId xmlns:p14="http://schemas.microsoft.com/office/powerpoint/2010/main" val="318643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B7FE51-A014-5994-F9EA-59B8FD4A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6982" y="3435789"/>
            <a:ext cx="5083276" cy="755633"/>
          </a:xfrm>
        </p:spPr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3290B7-2F63-43C8-1581-DE260891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0" y="235975"/>
            <a:ext cx="6538451" cy="6263148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90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3" y="562589"/>
            <a:ext cx="6583680" cy="7321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07" y="1979233"/>
            <a:ext cx="8044754" cy="3207344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pPr rtl="0"/>
            <a:r>
              <a:rPr lang="it-IT" sz="2800" dirty="0">
                <a:solidFill>
                  <a:schemeClr val="tx1"/>
                </a:solidFill>
              </a:rPr>
              <a:t>Le decisioni di breve periodo riguardano una durata di pochi anni.</a:t>
            </a:r>
          </a:p>
          <a:p>
            <a:pPr rtl="0"/>
            <a:r>
              <a:rPr lang="it-IT" sz="2800" dirty="0">
                <a:solidFill>
                  <a:schemeClr val="tx1"/>
                </a:solidFill>
              </a:rPr>
              <a:t>Esse si basano su : </a:t>
            </a:r>
            <a:r>
              <a:rPr lang="it-IT" sz="2800" dirty="0">
                <a:solidFill>
                  <a:srgbClr val="202C8F"/>
                </a:solidFill>
              </a:rPr>
              <a:t>efficienza</a:t>
            </a:r>
            <a:r>
              <a:rPr lang="it-IT" sz="2800" dirty="0">
                <a:solidFill>
                  <a:schemeClr val="tx1"/>
                </a:solidFill>
              </a:rPr>
              <a:t> e </a:t>
            </a:r>
            <a:r>
              <a:rPr lang="it-IT" sz="2800" dirty="0">
                <a:solidFill>
                  <a:srgbClr val="202C8F"/>
                </a:solidFill>
              </a:rPr>
              <a:t>tattica</a:t>
            </a:r>
            <a:r>
              <a:rPr lang="it-IT" sz="2800" dirty="0">
                <a:solidFill>
                  <a:schemeClr val="tx1"/>
                </a:solidFill>
              </a:rPr>
              <a:t>, poiché esistono determinate risorse aziendali fisiche come i macchinari che bisogna rendere efficienti, cioè utilizzarli nella giusta maniera</a:t>
            </a:r>
            <a:r>
              <a:rPr lang="it-IT" sz="1800" dirty="0">
                <a:solidFill>
                  <a:schemeClr val="tx1"/>
                </a:solidFill>
              </a:rPr>
              <a:t>.</a:t>
            </a:r>
          </a:p>
          <a:p>
            <a:pPr rtl="0"/>
            <a:endParaRPr lang="it-IT" sz="1800" dirty="0">
              <a:solidFill>
                <a:schemeClr val="tx1"/>
              </a:solidFill>
            </a:endParaRPr>
          </a:p>
          <a:p>
            <a:pPr rtl="0"/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832" y="228599"/>
            <a:ext cx="5378245" cy="28513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b="0" dirty="0">
                <a:solidFill>
                  <a:schemeClr val="tx1"/>
                </a:solidFill>
              </a:rPr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cosa abbiamo deciso di analizzare ?</a:t>
            </a: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br>
              <a:rPr lang="it-IT" sz="1600" dirty="0"/>
            </a:br>
            <a:endParaRPr lang="it-IT" sz="16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5D426D1-63E4-AC0B-99D4-875407BD4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44" t="5448" r="14246"/>
          <a:stretch/>
        </p:blipFill>
        <p:spPr>
          <a:xfrm>
            <a:off x="626806" y="946353"/>
            <a:ext cx="2369574" cy="409513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586081C-D37C-A991-84A6-D956357064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29" t="5085" r="19137" b="4053"/>
          <a:stretch/>
        </p:blipFill>
        <p:spPr>
          <a:xfrm>
            <a:off x="7123469" y="2844130"/>
            <a:ext cx="4080388" cy="347801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F16792-B094-B66D-C593-0ED2A59820BF}"/>
              </a:ext>
            </a:extLst>
          </p:cNvPr>
          <p:cNvSpPr txBox="1"/>
          <p:nvPr/>
        </p:nvSpPr>
        <p:spPr>
          <a:xfrm>
            <a:off x="3057832" y="776748"/>
            <a:ext cx="55748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APPLE </a:t>
            </a:r>
          </a:p>
          <a:p>
            <a:endParaRPr lang="it-IT" dirty="0"/>
          </a:p>
          <a:p>
            <a:r>
              <a:rPr lang="it-IT" dirty="0"/>
              <a:t>Apple Inc. è una azienda multinazionale statunitense, che produce sistemi operativi smartphone , computer e dispositivi multimediali.</a:t>
            </a:r>
          </a:p>
          <a:p>
            <a:endParaRPr lang="it-IT" dirty="0"/>
          </a:p>
          <a:p>
            <a:r>
              <a:rPr lang="it-IT" dirty="0"/>
              <a:t>Oggi andremo ad analizzare nel particolare</a:t>
            </a:r>
          </a:p>
          <a:p>
            <a:r>
              <a:rPr lang="it-IT" dirty="0"/>
              <a:t> l’anno 2023:</a:t>
            </a:r>
          </a:p>
          <a:p>
            <a:r>
              <a:rPr lang="it-IT" dirty="0"/>
              <a:t>A cui ammontano delle spese operative totali di</a:t>
            </a:r>
          </a:p>
          <a:p>
            <a:r>
              <a:rPr lang="it-IT" dirty="0"/>
              <a:t>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13 miliardi $.</a:t>
            </a:r>
          </a:p>
          <a:p>
            <a:r>
              <a:rPr lang="it-IT" dirty="0"/>
              <a:t>Esse comprendono spese aziendali come , stipendi , marketing , amministrazioni e altri costi operativi generali.</a:t>
            </a:r>
          </a:p>
          <a:p>
            <a:endParaRPr lang="it-IT" dirty="0"/>
          </a:p>
          <a:p>
            <a:r>
              <a:rPr lang="it-IT" dirty="0"/>
              <a:t>In particolare i suoi prodotti piu venduti del </a:t>
            </a:r>
          </a:p>
          <a:p>
            <a:r>
              <a:rPr lang="it-IT" dirty="0"/>
              <a:t>2023 sono:</a:t>
            </a:r>
          </a:p>
          <a:p>
            <a:pPr marL="342900" indent="-342900">
              <a:buAutoNum type="alphaUcParenR"/>
            </a:pPr>
            <a:r>
              <a:rPr lang="it-IT" dirty="0" err="1"/>
              <a:t>Iphone</a:t>
            </a:r>
            <a:r>
              <a:rPr lang="it-IT" dirty="0"/>
              <a:t> 14 Pro</a:t>
            </a:r>
          </a:p>
          <a:p>
            <a:pPr marL="342900" indent="-342900">
              <a:buAutoNum type="alphaUcParenR"/>
            </a:pPr>
            <a:r>
              <a:rPr lang="it-IT" dirty="0"/>
              <a:t> Mac Book Air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01" y="1057274"/>
            <a:ext cx="9047826" cy="10127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200" dirty="0"/>
              <a:t>Informazioni principali sui prodotti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3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0146A1A-4BA8-F18A-6EC9-2A874FDF49A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96149964"/>
              </p:ext>
            </p:extLst>
          </p:nvPr>
        </p:nvGraphicFramePr>
        <p:xfrm>
          <a:off x="914400" y="2316161"/>
          <a:ext cx="10510836" cy="39666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3612">
                  <a:extLst>
                    <a:ext uri="{9D8B030D-6E8A-4147-A177-3AD203B41FA5}">
                      <a16:colId xmlns:a16="http://schemas.microsoft.com/office/drawing/2014/main" val="3442901270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3061546067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2047997359"/>
                    </a:ext>
                  </a:extLst>
                </a:gridCol>
              </a:tblGrid>
              <a:tr h="661109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  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29844"/>
                  </a:ext>
                </a:extLst>
              </a:tr>
              <a:tr h="661109">
                <a:tc>
                  <a:txBody>
                    <a:bodyPr/>
                    <a:lstStyle/>
                    <a:p>
                      <a:r>
                        <a:rPr lang="it-IT" dirty="0"/>
                        <a:t>Prezzo vendita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999$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1.299$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18172"/>
                  </a:ext>
                </a:extLst>
              </a:tr>
              <a:tr h="661109">
                <a:tc>
                  <a:txBody>
                    <a:bodyPr/>
                    <a:lstStyle/>
                    <a:p>
                      <a:r>
                        <a:rPr lang="it-IT" dirty="0"/>
                        <a:t>Mix delle vendite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47.9%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52.1%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44469"/>
                  </a:ext>
                </a:extLst>
              </a:tr>
              <a:tr h="661109">
                <a:tc>
                  <a:txBody>
                    <a:bodyPr/>
                    <a:lstStyle/>
                    <a:p>
                      <a:r>
                        <a:rPr lang="it-IT" dirty="0"/>
                        <a:t>Tempo macchina annuale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158 M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51 M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61886"/>
                  </a:ext>
                </a:extLst>
              </a:tr>
              <a:tr h="661109">
                <a:tc>
                  <a:txBody>
                    <a:bodyPr/>
                    <a:lstStyle/>
                    <a:p>
                      <a:r>
                        <a:rPr lang="it-IT" dirty="0"/>
                        <a:t>Costo variabile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464 $ al pz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718 $ al pz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22338"/>
                  </a:ext>
                </a:extLst>
              </a:tr>
              <a:tr h="661109">
                <a:tc>
                  <a:txBody>
                    <a:bodyPr/>
                    <a:lstStyle/>
                    <a:p>
                      <a:r>
                        <a:rPr lang="it-IT" dirty="0"/>
                        <a:t>Unità vendute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79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                          17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1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Modello break even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A5C47B-F94C-5B72-1205-364D129803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1" r="5323"/>
          <a:stretch/>
        </p:blipFill>
        <p:spPr>
          <a:xfrm>
            <a:off x="1550564" y="2341113"/>
            <a:ext cx="5829147" cy="3885423"/>
          </a:xfrm>
          <a:prstGeom prst="rect">
            <a:avLst/>
          </a:prstGeom>
          <a:noFill/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>
              <a:lnSpc>
                <a:spcPct val="90000"/>
              </a:lnSpc>
            </a:pPr>
            <a:r>
              <a:rPr lang="it-IT" sz="1500" dirty="0">
                <a:solidFill>
                  <a:schemeClr val="tx1"/>
                </a:solidFill>
              </a:rPr>
              <a:t>Si hanno due modelli di supporto per le decisioni di breve periodo , il primo è il </a:t>
            </a:r>
            <a:r>
              <a:rPr lang="it-IT" sz="1500" dirty="0">
                <a:solidFill>
                  <a:srgbClr val="202C8F"/>
                </a:solidFill>
              </a:rPr>
              <a:t>BREAK EVEN </a:t>
            </a:r>
            <a:r>
              <a:rPr lang="it-IT" sz="1500" dirty="0">
                <a:solidFill>
                  <a:schemeClr val="tx1"/>
                </a:solidFill>
              </a:rPr>
              <a:t>.</a:t>
            </a:r>
          </a:p>
          <a:p>
            <a:pPr rtl="0">
              <a:lnSpc>
                <a:spcPct val="90000"/>
              </a:lnSpc>
            </a:pPr>
            <a:endParaRPr lang="it-IT" sz="1500" dirty="0">
              <a:solidFill>
                <a:schemeClr val="tx1"/>
              </a:solidFill>
            </a:endParaRPr>
          </a:p>
          <a:p>
            <a:pPr rtl="0">
              <a:lnSpc>
                <a:spcPct val="90000"/>
              </a:lnSpc>
            </a:pPr>
            <a:r>
              <a:rPr lang="it-IT" sz="1500" dirty="0">
                <a:solidFill>
                  <a:schemeClr val="tx1"/>
                </a:solidFill>
              </a:rPr>
              <a:t>La domanda che ci poniamo è </a:t>
            </a:r>
            <a:r>
              <a:rPr lang="it-IT" sz="1500" u="sng" dirty="0">
                <a:solidFill>
                  <a:schemeClr val="tx1"/>
                </a:solidFill>
              </a:rPr>
              <a:t>«quanto devo produrre per farsi che la mia azienda stia in piedi?» </a:t>
            </a:r>
            <a:r>
              <a:rPr lang="it-IT" sz="1500" dirty="0">
                <a:solidFill>
                  <a:schemeClr val="tx1"/>
                </a:solidFill>
              </a:rPr>
              <a:t>.</a:t>
            </a:r>
          </a:p>
          <a:p>
            <a:pPr rtl="0">
              <a:lnSpc>
                <a:spcPct val="90000"/>
              </a:lnSpc>
            </a:pPr>
            <a:endParaRPr lang="it-IT" sz="1500" dirty="0">
              <a:solidFill>
                <a:schemeClr val="tx1"/>
              </a:solidFill>
            </a:endParaRPr>
          </a:p>
          <a:p>
            <a:pPr rtl="0">
              <a:lnSpc>
                <a:spcPct val="90000"/>
              </a:lnSpc>
            </a:pPr>
            <a:r>
              <a:rPr lang="it-IT" sz="1500" dirty="0">
                <a:solidFill>
                  <a:schemeClr val="tx1"/>
                </a:solidFill>
              </a:rPr>
              <a:t>Quindi il nostro </a:t>
            </a:r>
            <a:r>
              <a:rPr lang="it-IT" sz="1500" dirty="0">
                <a:solidFill>
                  <a:srgbClr val="202C8F"/>
                </a:solidFill>
              </a:rPr>
              <a:t>obbiettivo</a:t>
            </a:r>
            <a:r>
              <a:rPr lang="it-IT" sz="1500" dirty="0">
                <a:solidFill>
                  <a:schemeClr val="tx1"/>
                </a:solidFill>
              </a:rPr>
              <a:t> sarà quello di trovare il minimo volume operativo per </a:t>
            </a:r>
            <a:r>
              <a:rPr lang="it-IT" sz="1500" dirty="0">
                <a:solidFill>
                  <a:srgbClr val="202C8F"/>
                </a:solidFill>
              </a:rPr>
              <a:t>coprire i costi dell’azienda</a:t>
            </a:r>
            <a:r>
              <a:rPr lang="it-IT" sz="1500" dirty="0">
                <a:solidFill>
                  <a:schemeClr val="tx1"/>
                </a:solidFill>
              </a:rPr>
              <a:t>, e quindi raggiungere il punto di pareggio (BE</a:t>
            </a:r>
            <a:r>
              <a:rPr lang="it-IT" sz="1500" dirty="0"/>
              <a:t>).</a:t>
            </a:r>
          </a:p>
          <a:p>
            <a:pPr rtl="0">
              <a:lnSpc>
                <a:spcPct val="90000"/>
              </a:lnSpc>
            </a:pPr>
            <a:endParaRPr lang="it-IT" sz="1500" dirty="0"/>
          </a:p>
          <a:p>
            <a:pPr rtl="0">
              <a:lnSpc>
                <a:spcPct val="90000"/>
              </a:lnSpc>
            </a:pPr>
            <a:endParaRPr lang="it-IT" sz="1500" dirty="0"/>
          </a:p>
          <a:p>
            <a:pPr rtl="0">
              <a:lnSpc>
                <a:spcPct val="90000"/>
              </a:lnSpc>
            </a:pPr>
            <a:endParaRPr lang="it-IT" sz="1500" dirty="0"/>
          </a:p>
          <a:p>
            <a:pPr rtl="0">
              <a:lnSpc>
                <a:spcPct val="90000"/>
              </a:lnSpc>
            </a:pPr>
            <a:endParaRPr lang="it-IT" sz="1500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04126D5-4762-7B4E-E0E5-4BFA44FC4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8F63A3B-78C7-47BE-AE5E-E10140E04643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538" y="374239"/>
            <a:ext cx="5890236" cy="68303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2000" dirty="0"/>
              <a:t>Come trovare il punto di pareggio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3" y="1474840"/>
            <a:ext cx="7043618" cy="523506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600" dirty="0">
                <a:solidFill>
                  <a:schemeClr val="tx1"/>
                </a:solidFill>
              </a:rPr>
              <a:t>Per prima cosa viene calcolato il Margine di contribuzione(MC) per ogni prodotto:</a:t>
            </a:r>
          </a:p>
          <a:p>
            <a:pPr rtl="0"/>
            <a:endParaRPr lang="it-IT" sz="1600" dirty="0">
              <a:solidFill>
                <a:schemeClr val="tx1"/>
              </a:solidFill>
            </a:endParaRP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        MC = PREZZO  -  COSTI VARIABILI </a:t>
            </a: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</a:t>
            </a:r>
          </a:p>
          <a:p>
            <a:pPr marL="285750" indent="-285750" rtl="0">
              <a:buFontTx/>
              <a:buChar char="-"/>
            </a:pPr>
            <a:r>
              <a:rPr lang="it-IT" sz="1600" dirty="0">
                <a:solidFill>
                  <a:schemeClr val="tx1"/>
                </a:solidFill>
              </a:rPr>
              <a:t>MC(A) = </a:t>
            </a:r>
            <a:r>
              <a:rPr lang="it-IT" sz="1600" dirty="0">
                <a:solidFill>
                  <a:srgbClr val="0070C0"/>
                </a:solidFill>
              </a:rPr>
              <a:t>535$</a:t>
            </a:r>
            <a:r>
              <a:rPr lang="it-IT" sz="1600" dirty="0">
                <a:solidFill>
                  <a:schemeClr val="tx1"/>
                </a:solidFill>
              </a:rPr>
              <a:t>     </a:t>
            </a:r>
          </a:p>
          <a:p>
            <a:pPr marL="285750" indent="-285750" rtl="0">
              <a:buFontTx/>
              <a:buChar char="-"/>
            </a:pPr>
            <a:r>
              <a:rPr lang="it-IT" sz="1600" dirty="0">
                <a:solidFill>
                  <a:schemeClr val="tx1"/>
                </a:solidFill>
              </a:rPr>
              <a:t>MC(B) = </a:t>
            </a:r>
            <a:r>
              <a:rPr lang="it-IT" sz="1600" dirty="0">
                <a:solidFill>
                  <a:srgbClr val="0070C0"/>
                </a:solidFill>
              </a:rPr>
              <a:t>581$</a:t>
            </a:r>
          </a:p>
          <a:p>
            <a:pPr rtl="0"/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Essendo Apple </a:t>
            </a:r>
            <a:r>
              <a:rPr lang="it-IT" sz="1600" dirty="0">
                <a:solidFill>
                  <a:srgbClr val="202C8F"/>
                </a:solidFill>
              </a:rPr>
              <a:t>un’impresa multi prodotto </a:t>
            </a:r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il </a:t>
            </a:r>
            <a:r>
              <a:rPr lang="it-IT" sz="1800" kern="100" dirty="0">
                <a:solidFill>
                  <a:srgbClr val="202C8F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margine di contribuzione 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unitario deve essere calcolato come </a:t>
            </a:r>
            <a:r>
              <a:rPr lang="it-IT" sz="1800" kern="100" dirty="0">
                <a:solidFill>
                  <a:srgbClr val="202C8F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media ponderata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con le quantità vendute, dei margini di contribuzione unitari dei singoli prodotti.</a:t>
            </a: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Questo particolare margine di contribuzione è denominato: 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argine di contribuzione del prodotto equivalente(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Mceq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it-IT" sz="18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MCeq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= MC(A) * MIX(A) + MC(B)* MIX(B)</a:t>
            </a: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it-IT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MCeq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535 $ * 47.9% + 581 $ * 52.1%  = </a:t>
            </a:r>
            <a:r>
              <a:rPr lang="it-IT" sz="1800" kern="100" dirty="0">
                <a:solidFill>
                  <a:srgbClr val="0070C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558,97 $</a:t>
            </a:r>
          </a:p>
          <a:p>
            <a:pPr rtl="0"/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792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Break even point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36" y="1730477"/>
            <a:ext cx="7315200" cy="501445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600" dirty="0">
                <a:solidFill>
                  <a:schemeClr val="tx1"/>
                </a:solidFill>
              </a:rPr>
              <a:t>La formula  per il punto di pareggio è:</a:t>
            </a:r>
          </a:p>
          <a:p>
            <a:pPr rtl="0"/>
            <a:endParaRPr lang="it-IT" sz="1600" dirty="0">
              <a:solidFill>
                <a:schemeClr val="tx1"/>
              </a:solidFill>
            </a:endParaRP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                   COSTI FISSI </a:t>
            </a: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  QBE  =      ------------------------</a:t>
            </a: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                        </a:t>
            </a:r>
            <a:r>
              <a:rPr lang="it-IT" sz="1600" dirty="0" err="1">
                <a:solidFill>
                  <a:schemeClr val="tx1"/>
                </a:solidFill>
              </a:rPr>
              <a:t>MCeq</a:t>
            </a:r>
            <a:r>
              <a:rPr lang="it-IT" sz="1600" dirty="0">
                <a:solidFill>
                  <a:schemeClr val="tx1"/>
                </a:solidFill>
              </a:rPr>
              <a:t>       </a:t>
            </a:r>
          </a:p>
          <a:p>
            <a:pPr rtl="0"/>
            <a:endParaRPr lang="it-IT" sz="1600" dirty="0">
              <a:solidFill>
                <a:schemeClr val="tx1"/>
              </a:solidFill>
            </a:endParaRP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Quindi :</a:t>
            </a:r>
          </a:p>
          <a:p>
            <a:pPr rtl="0"/>
            <a:endParaRPr lang="it-IT" sz="1600" dirty="0">
              <a:solidFill>
                <a:schemeClr val="tx1"/>
              </a:solidFill>
            </a:endParaRP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                      13 miliardi $</a:t>
            </a: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  QBE  =       ---------------------     =   23.25 M di pz </a:t>
            </a:r>
          </a:p>
          <a:p>
            <a:pPr rtl="0"/>
            <a:r>
              <a:rPr lang="it-IT" sz="1600" dirty="0">
                <a:solidFill>
                  <a:schemeClr val="tx1"/>
                </a:solidFill>
              </a:rPr>
              <a:t>                          558, 97 $</a:t>
            </a:r>
          </a:p>
          <a:p>
            <a:pPr rtl="0"/>
            <a:endParaRPr lang="it-IT" sz="1600" dirty="0">
              <a:solidFill>
                <a:schemeClr val="tx1"/>
              </a:solidFill>
            </a:endParaRPr>
          </a:p>
          <a:p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Con un MON(margine operativo nullo) = </a:t>
            </a:r>
            <a:r>
              <a:rPr lang="it-IT" sz="1800" kern="100" dirty="0">
                <a:solidFill>
                  <a:srgbClr val="0070C0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it-IT" sz="18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per definizione </a:t>
            </a:r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8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A0524B-A0DB-87FF-7E27-4B58AA348489}"/>
              </a:ext>
            </a:extLst>
          </p:cNvPr>
          <p:cNvSpPr txBox="1"/>
          <p:nvPr/>
        </p:nvSpPr>
        <p:spPr>
          <a:xfrm>
            <a:off x="8052619" y="3429000"/>
            <a:ext cx="353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Apple deve vendere per coprire i suoi costi fissi e variabili:</a:t>
            </a:r>
          </a:p>
          <a:p>
            <a:endParaRPr lang="it-IT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it-IT" sz="1800" kern="100" dirty="0">
                <a:solidFill>
                  <a:srgbClr val="0070C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23.25 milioni di pezzi</a:t>
            </a:r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9579"/>
            <a:ext cx="7924799" cy="109162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300" dirty="0"/>
              <a:t>Margine di sicurezza 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420" y="1632155"/>
            <a:ext cx="9360738" cy="4814683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/>
                </a:solidFill>
              </a:rPr>
              <a:t>Il margine di sicurezza è una grandezza che può essere misurata nell’ambito del punto di pareggio.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È importante poiché ci informa di </a:t>
            </a:r>
            <a:r>
              <a:rPr lang="it-IT" dirty="0">
                <a:solidFill>
                  <a:srgbClr val="202C8F"/>
                </a:solidFill>
              </a:rPr>
              <a:t>quanto i nostri ricavi possono ridursi </a:t>
            </a:r>
            <a:r>
              <a:rPr lang="it-IT" dirty="0">
                <a:solidFill>
                  <a:schemeClr val="tx1"/>
                </a:solidFill>
              </a:rPr>
              <a:t>prima di raggiungere il punto di break even.</a:t>
            </a:r>
          </a:p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r>
              <a:rPr lang="it-IT" dirty="0">
                <a:solidFill>
                  <a:schemeClr val="tx1"/>
                </a:solidFill>
              </a:rPr>
              <a:t>VOLUME ATTUALE =  79 M(A) + 17 M (B) = </a:t>
            </a:r>
            <a:r>
              <a:rPr lang="it-IT" dirty="0">
                <a:solidFill>
                  <a:srgbClr val="0070C0"/>
                </a:solidFill>
              </a:rPr>
              <a:t>96 M di pz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QBE = </a:t>
            </a:r>
            <a:r>
              <a:rPr lang="it-IT" sz="1800" dirty="0">
                <a:solidFill>
                  <a:schemeClr val="tx1"/>
                </a:solidFill>
              </a:rPr>
              <a:t>23.25 M di pz 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E quindi  :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MARGINE DI SICUREZZA =  </a:t>
            </a:r>
            <a:r>
              <a:rPr lang="it-IT" dirty="0">
                <a:solidFill>
                  <a:srgbClr val="0070C0"/>
                </a:solidFill>
              </a:rPr>
              <a:t>72.75 M</a:t>
            </a:r>
            <a:r>
              <a:rPr lang="it-IT" dirty="0">
                <a:solidFill>
                  <a:schemeClr val="tx1"/>
                </a:solidFill>
              </a:rPr>
              <a:t>                  cioè il </a:t>
            </a:r>
            <a:r>
              <a:rPr lang="it-IT" dirty="0">
                <a:solidFill>
                  <a:srgbClr val="0070C0"/>
                </a:solidFill>
              </a:rPr>
              <a:t>24,21%</a:t>
            </a:r>
          </a:p>
          <a:p>
            <a:pPr rtl="0"/>
            <a:endParaRPr lang="it-IT" dirty="0">
              <a:solidFill>
                <a:schemeClr val="tx1"/>
              </a:solidFill>
            </a:endParaRP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Il volume delle vendite può dunque diminuire del 24,21% prima che si vada incontro ad </a:t>
            </a:r>
          </a:p>
          <a:p>
            <a:r>
              <a:rPr lang="it-IT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una perdita.</a:t>
            </a:r>
          </a:p>
          <a:p>
            <a:r>
              <a:rPr lang="it-IT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-262122"/>
            <a:ext cx="7367452" cy="12223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Mix ottimale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17" name="Segnaposto contenuto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7925" y="1455175"/>
            <a:ext cx="7732813" cy="499097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/>
                </a:solidFill>
              </a:rPr>
              <a:t>È il secondo modello usato per le decisioni di breve periodo.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Viene definito ottimo </a:t>
            </a:r>
            <a:r>
              <a:rPr lang="it-IT" dirty="0" err="1">
                <a:solidFill>
                  <a:schemeClr val="tx1"/>
                </a:solidFill>
              </a:rPr>
              <a:t>perchè</a:t>
            </a:r>
            <a:r>
              <a:rPr lang="it-IT" dirty="0">
                <a:solidFill>
                  <a:schemeClr val="tx1"/>
                </a:solidFill>
              </a:rPr>
              <a:t> cerca di </a:t>
            </a:r>
            <a:r>
              <a:rPr lang="it-IT" dirty="0">
                <a:solidFill>
                  <a:srgbClr val="202C8F"/>
                </a:solidFill>
              </a:rPr>
              <a:t>massimizzare il margine di contribuzione dell’impresa</a:t>
            </a:r>
            <a:r>
              <a:rPr lang="it-IT" dirty="0">
                <a:solidFill>
                  <a:schemeClr val="tx1"/>
                </a:solidFill>
              </a:rPr>
              <a:t>, pur avendo dei vincoli di capacità produttiva  che possono essere :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_</a:t>
            </a:r>
            <a:r>
              <a:rPr lang="it-IT" i="1" dirty="0">
                <a:solidFill>
                  <a:srgbClr val="202C8F"/>
                </a:solidFill>
              </a:rPr>
              <a:t>interni</a:t>
            </a:r>
            <a:r>
              <a:rPr lang="it-IT" i="1" dirty="0">
                <a:solidFill>
                  <a:schemeClr val="tx1"/>
                </a:solidFill>
              </a:rPr>
              <a:t> :</a:t>
            </a:r>
            <a:r>
              <a:rPr lang="it-IT" dirty="0">
                <a:solidFill>
                  <a:schemeClr val="tx1"/>
                </a:solidFill>
              </a:rPr>
              <a:t> ore macchinari , ore manodopera.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_</a:t>
            </a:r>
            <a:r>
              <a:rPr lang="it-IT" i="1" dirty="0">
                <a:solidFill>
                  <a:srgbClr val="202C8F"/>
                </a:solidFill>
              </a:rPr>
              <a:t>esterni</a:t>
            </a:r>
            <a:r>
              <a:rPr lang="it-IT" i="1" dirty="0">
                <a:solidFill>
                  <a:schemeClr val="tx1"/>
                </a:solidFill>
              </a:rPr>
              <a:t> :</a:t>
            </a:r>
            <a:r>
              <a:rPr lang="it-IT" dirty="0">
                <a:solidFill>
                  <a:schemeClr val="tx1"/>
                </a:solidFill>
              </a:rPr>
              <a:t> variazione della domanda.</a:t>
            </a:r>
          </a:p>
          <a:p>
            <a:pPr rtl="0"/>
            <a:endParaRPr lang="it-IT" dirty="0">
              <a:solidFill>
                <a:schemeClr val="tx1"/>
              </a:solidFill>
            </a:endParaRPr>
          </a:p>
          <a:p>
            <a:pPr rtl="0"/>
            <a:r>
              <a:rPr lang="it-IT" dirty="0">
                <a:solidFill>
                  <a:schemeClr val="tx1"/>
                </a:solidFill>
              </a:rPr>
              <a:t>Il problema del mix ottimale può essere formulato come modello di programmazione matematica , e perciò risolto con degli algoritmi risolutivi proprio della ricerca operativa .</a:t>
            </a:r>
          </a:p>
          <a:p>
            <a:pPr rtl="0"/>
            <a:r>
              <a:rPr lang="it-IT" dirty="0">
                <a:solidFill>
                  <a:schemeClr val="tx1"/>
                </a:solidFill>
              </a:rPr>
              <a:t>Ovviamente non esiste solo questo metodo risolutivo , ma anche di piu semplici ,in particolare il </a:t>
            </a:r>
            <a:r>
              <a:rPr lang="it-IT" u="sng" dirty="0">
                <a:solidFill>
                  <a:srgbClr val="202C8F"/>
                </a:solidFill>
              </a:rPr>
              <a:t>margine di contribuzione per risorsa scarsa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7_TF78438558_Win32" id="{81899E49-A597-43B6-8200-C82985B25E66}" vid="{C14F8520-8718-4C1D-B0DD-B02092865A2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{35E4FCD6-AEDC-49B1-B81E-781D8BE55390}tf78438558_win32</Template>
  <TotalTime>308</TotalTime>
  <Words>988</Words>
  <Application>Microsoft Office PowerPoint</Application>
  <PresentationFormat>Widescreen</PresentationFormat>
  <Paragraphs>142</Paragraphs>
  <Slides>12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Black</vt:lpstr>
      <vt:lpstr>Calibri</vt:lpstr>
      <vt:lpstr>Sabon Next LT</vt:lpstr>
      <vt:lpstr>Personalizzato</vt:lpstr>
      <vt:lpstr>Progetto: Decisioni di breve periodo sara porco , samuele stasi , tommaso maistrello , samuele merizio</vt:lpstr>
      <vt:lpstr>introduzione</vt:lpstr>
      <vt:lpstr>            cosa abbiamo deciso di analizzare ?           </vt:lpstr>
      <vt:lpstr>Informazioni principali sui prodotti</vt:lpstr>
      <vt:lpstr>Modello break even</vt:lpstr>
      <vt:lpstr>Come trovare il punto di pareggio </vt:lpstr>
      <vt:lpstr>Break even point</vt:lpstr>
      <vt:lpstr>Margine di sicurezza </vt:lpstr>
      <vt:lpstr>Mix ottimale</vt:lpstr>
      <vt:lpstr>Ipotiziamo il problema </vt:lpstr>
      <vt:lpstr>Calcolo mix ottimale 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Progetto: Decisioni di breve periodo sara porco , samuele stasi , tommaso maistrello , samuele merizio</dc:title>
  <dc:subject/>
  <dc:creator>SARA PORCO</dc:creator>
  <cp:lastModifiedBy>SARA PORCO</cp:lastModifiedBy>
  <cp:revision>9</cp:revision>
  <dcterms:created xsi:type="dcterms:W3CDTF">2024-05-31T06:46:11Z</dcterms:created>
  <dcterms:modified xsi:type="dcterms:W3CDTF">2024-05-31T11:55:01Z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