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71" autoAdjust="0"/>
  </p:normalViewPr>
  <p:slideViewPr>
    <p:cSldViewPr snapToGrid="0">
      <p:cViewPr varScale="1">
        <p:scale>
          <a:sx n="75" d="100"/>
          <a:sy n="75" d="100"/>
        </p:scale>
        <p:origin x="3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167646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210921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137834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333815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74663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176326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35686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209211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368185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333980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3AD85A6-3976-4826-A560-249BCD8DFEBA}" type="datetimeFigureOut">
              <a:rPr kumimoji="1" lang="ja-JP" altLang="en-US" smtClean="0"/>
              <a:t>2017/10/2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60969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D85A6-3976-4826-A560-249BCD8DFEBA}" type="datetimeFigureOut">
              <a:rPr kumimoji="1" lang="ja-JP" altLang="en-US" smtClean="0"/>
              <a:t>2017/10/2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B148E-0800-484E-ACF1-6E85BB1B8B2C}" type="slidenum">
              <a:rPr kumimoji="1" lang="ja-JP" altLang="en-US" smtClean="0"/>
              <a:t>‹#›</a:t>
            </a:fld>
            <a:endParaRPr kumimoji="1" lang="ja-JP" altLang="en-US"/>
          </a:p>
        </p:txBody>
      </p:sp>
    </p:spTree>
    <p:extLst>
      <p:ext uri="{BB962C8B-B14F-4D97-AF65-F5344CB8AC3E}">
        <p14:creationId xmlns:p14="http://schemas.microsoft.com/office/powerpoint/2010/main" val="183962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1.png"/><Relationship Id="rId5" Type="http://schemas.microsoft.com/office/2007/relationships/hdphoto" Target="../media/hdphoto2.wdp"/><Relationship Id="rId10" Type="http://schemas.openxmlformats.org/officeDocument/2006/relationships/image" Target="../media/image10.png"/><Relationship Id="rId4" Type="http://schemas.openxmlformats.org/officeDocument/2006/relationships/image" Target="../media/image8.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928"/>
            <a:ext cx="12192000" cy="6864927"/>
          </a:xfrm>
          <a:prstGeom prst="rect">
            <a:avLst/>
          </a:prstGeom>
          <a:ln w="88900" cap="sq" cmpd="thickThin">
            <a:solidFill>
              <a:srgbClr val="000000"/>
            </a:solidFill>
            <a:prstDash val="solid"/>
            <a:miter lim="800000"/>
          </a:ln>
          <a:effectLst>
            <a:innerShdw blurRad="76200">
              <a:srgbClr val="000000"/>
            </a:innerShdw>
          </a:effectLst>
        </p:spPr>
      </p:pic>
      <p:sp>
        <p:nvSpPr>
          <p:cNvPr id="2" name="正方形/長方形 1"/>
          <p:cNvSpPr/>
          <p:nvPr/>
        </p:nvSpPr>
        <p:spPr>
          <a:xfrm>
            <a:off x="4964921" y="2967335"/>
            <a:ext cx="2262158" cy="1754326"/>
          </a:xfrm>
          <a:prstGeom prst="rect">
            <a:avLst/>
          </a:prstGeom>
          <a:noFill/>
        </p:spPr>
        <p:txBody>
          <a:bodyPr wrap="none" lIns="91440" tIns="45720" rIns="91440" bIns="45720">
            <a:spAutoFit/>
          </a:bodyPr>
          <a:lstStyle/>
          <a:p>
            <a:pPr algn="ctr"/>
            <a:r>
              <a:rPr lang="ja-JP" altLang="en-US" sz="5400" b="1" dirty="0" smtClean="0">
                <a:ln w="6600">
                  <a:solidFill>
                    <a:schemeClr val="accent2"/>
                  </a:solidFill>
                  <a:prstDash val="solid"/>
                </a:ln>
                <a:solidFill>
                  <a:srgbClr val="FFFFFF"/>
                </a:solidFill>
                <a:effectLst>
                  <a:outerShdw dist="38100" dir="2700000" algn="tl" rotWithShape="0">
                    <a:schemeClr val="accent2"/>
                  </a:outerShdw>
                </a:effectLst>
              </a:rPr>
              <a:t>隠れ</a:t>
            </a:r>
            <a:r>
              <a:rPr lang="ja-JP" altLang="en-US" sz="5400" b="1" dirty="0">
                <a:ln w="6600">
                  <a:solidFill>
                    <a:schemeClr val="accent2"/>
                  </a:solidFill>
                  <a:prstDash val="solid"/>
                </a:ln>
                <a:solidFill>
                  <a:srgbClr val="FFFFFF"/>
                </a:solidFill>
                <a:effectLst>
                  <a:outerShdw dist="38100" dir="2700000" algn="tl" rotWithShape="0">
                    <a:schemeClr val="accent2"/>
                  </a:outerShdw>
                </a:effectLst>
              </a:rPr>
              <a:t>鬼</a:t>
            </a:r>
            <a:endParaRPr lang="en-US" altLang="ja-JP" sz="54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endParaRPr lang="en-US" altLang="ja-JP" sz="5400" b="1" dirty="0" smtClean="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7" name="表 6"/>
          <p:cNvGraphicFramePr>
            <a:graphicFrameLocks noGrp="1"/>
          </p:cNvGraphicFramePr>
          <p:nvPr>
            <p:extLst>
              <p:ext uri="{D42A27DB-BD31-4B8C-83A1-F6EECF244321}">
                <p14:modId xmlns:p14="http://schemas.microsoft.com/office/powerpoint/2010/main" val="1424537064"/>
              </p:ext>
            </p:extLst>
          </p:nvPr>
        </p:nvGraphicFramePr>
        <p:xfrm>
          <a:off x="-1" y="4986099"/>
          <a:ext cx="4802910" cy="1871900"/>
        </p:xfrm>
        <a:graphic>
          <a:graphicData uri="http://schemas.openxmlformats.org/drawingml/2006/table">
            <a:tbl>
              <a:tblPr firstRow="1" bandRow="1">
                <a:tableStyleId>{2D5ABB26-0587-4C30-8999-92F81FD0307C}</a:tableStyleId>
              </a:tblPr>
              <a:tblGrid>
                <a:gridCol w="2309092">
                  <a:extLst>
                    <a:ext uri="{9D8B030D-6E8A-4147-A177-3AD203B41FA5}">
                      <a16:colId xmlns:a16="http://schemas.microsoft.com/office/drawing/2014/main" val="1312802212"/>
                    </a:ext>
                  </a:extLst>
                </a:gridCol>
                <a:gridCol w="2493818">
                  <a:extLst>
                    <a:ext uri="{9D8B030D-6E8A-4147-A177-3AD203B41FA5}">
                      <a16:colId xmlns:a16="http://schemas.microsoft.com/office/drawing/2014/main" val="2894086560"/>
                    </a:ext>
                  </a:extLst>
                </a:gridCol>
              </a:tblGrid>
              <a:tr h="374380">
                <a:tc>
                  <a:txBody>
                    <a:bodyPr/>
                    <a:lstStyle/>
                    <a:p>
                      <a:endParaRPr kumimoji="1" lang="ja-JP" altLang="en-US" dirty="0">
                        <a:ln>
                          <a:solidFill>
                            <a:schemeClr val="bg1"/>
                          </a:solidFill>
                        </a:ln>
                      </a:endParaRPr>
                    </a:p>
                  </a:txBody>
                  <a:tcPr/>
                </a:tc>
                <a:tc>
                  <a:txBody>
                    <a:bodyPr/>
                    <a:lstStyle/>
                    <a:p>
                      <a:endParaRPr kumimoji="1" lang="ja-JP" altLang="en-US" dirty="0">
                        <a:ln>
                          <a:solidFill>
                            <a:schemeClr val="bg1"/>
                          </a:solidFill>
                        </a:ln>
                      </a:endParaRPr>
                    </a:p>
                  </a:txBody>
                  <a:tcPr/>
                </a:tc>
                <a:extLst>
                  <a:ext uri="{0D108BD9-81ED-4DB2-BD59-A6C34878D82A}">
                    <a16:rowId xmlns:a16="http://schemas.microsoft.com/office/drawing/2014/main" val="400860599"/>
                  </a:ext>
                </a:extLst>
              </a:tr>
              <a:tr h="374380">
                <a:tc>
                  <a:txBody>
                    <a:bodyPr/>
                    <a:lstStyle/>
                    <a:p>
                      <a:endParaRPr kumimoji="1" lang="ja-JP" altLang="en-US" dirty="0">
                        <a:ln>
                          <a:solidFill>
                            <a:schemeClr val="bg1"/>
                          </a:solidFill>
                        </a:ln>
                      </a:endParaRPr>
                    </a:p>
                  </a:txBody>
                  <a:tcPr/>
                </a:tc>
                <a:tc>
                  <a:txBody>
                    <a:bodyPr/>
                    <a:lstStyle/>
                    <a:p>
                      <a:endParaRPr kumimoji="1" lang="ja-JP" altLang="en-US" b="1" dirty="0">
                        <a:solidFill>
                          <a:schemeClr val="bg1"/>
                        </a:solidFill>
                      </a:endParaRPr>
                    </a:p>
                  </a:txBody>
                  <a:tcPr/>
                </a:tc>
                <a:extLst>
                  <a:ext uri="{0D108BD9-81ED-4DB2-BD59-A6C34878D82A}">
                    <a16:rowId xmlns:a16="http://schemas.microsoft.com/office/drawing/2014/main" val="4092791536"/>
                  </a:ext>
                </a:extLst>
              </a:tr>
              <a:tr h="374380">
                <a:tc>
                  <a:txBody>
                    <a:bodyPr/>
                    <a:lstStyle/>
                    <a:p>
                      <a:endParaRPr kumimoji="1" lang="ja-JP" altLang="en-US" dirty="0">
                        <a:ln>
                          <a:solidFill>
                            <a:schemeClr val="bg1"/>
                          </a:solidFill>
                        </a:ln>
                      </a:endParaRPr>
                    </a:p>
                  </a:txBody>
                  <a:tcPr/>
                </a:tc>
                <a:tc>
                  <a:txBody>
                    <a:bodyPr/>
                    <a:lstStyle/>
                    <a:p>
                      <a:endParaRPr kumimoji="1" lang="ja-JP" altLang="en-US" b="1" dirty="0">
                        <a:solidFill>
                          <a:schemeClr val="bg1"/>
                        </a:solidFill>
                      </a:endParaRPr>
                    </a:p>
                  </a:txBody>
                  <a:tcPr/>
                </a:tc>
                <a:extLst>
                  <a:ext uri="{0D108BD9-81ED-4DB2-BD59-A6C34878D82A}">
                    <a16:rowId xmlns:a16="http://schemas.microsoft.com/office/drawing/2014/main" val="2033300535"/>
                  </a:ext>
                </a:extLst>
              </a:tr>
              <a:tr h="374380">
                <a:tc>
                  <a:txBody>
                    <a:bodyPr/>
                    <a:lstStyle/>
                    <a:p>
                      <a:endParaRPr kumimoji="1" lang="ja-JP" altLang="en-US" dirty="0">
                        <a:ln>
                          <a:solidFill>
                            <a:schemeClr val="bg1"/>
                          </a:solidFill>
                        </a:ln>
                      </a:endParaRPr>
                    </a:p>
                  </a:txBody>
                  <a:tcPr/>
                </a:tc>
                <a:tc>
                  <a:txBody>
                    <a:bodyPr/>
                    <a:lstStyle/>
                    <a:p>
                      <a:endParaRPr kumimoji="1" lang="ja-JP" altLang="en-US" b="1" dirty="0">
                        <a:solidFill>
                          <a:schemeClr val="bg1"/>
                        </a:solidFill>
                      </a:endParaRPr>
                    </a:p>
                  </a:txBody>
                  <a:tcPr/>
                </a:tc>
                <a:extLst>
                  <a:ext uri="{0D108BD9-81ED-4DB2-BD59-A6C34878D82A}">
                    <a16:rowId xmlns:a16="http://schemas.microsoft.com/office/drawing/2014/main" val="975426191"/>
                  </a:ext>
                </a:extLst>
              </a:tr>
              <a:tr h="374380">
                <a:tc>
                  <a:txBody>
                    <a:bodyPr/>
                    <a:lstStyle/>
                    <a:p>
                      <a:endParaRPr kumimoji="1" lang="ja-JP" altLang="en-US" dirty="0">
                        <a:ln>
                          <a:solidFill>
                            <a:schemeClr val="bg1"/>
                          </a:solidFill>
                        </a:ln>
                      </a:endParaRPr>
                    </a:p>
                  </a:txBody>
                  <a:tcPr/>
                </a:tc>
                <a:tc>
                  <a:txBody>
                    <a:bodyPr/>
                    <a:lstStyle/>
                    <a:p>
                      <a:endParaRPr kumimoji="1" lang="ja-JP" altLang="en-US" b="0" dirty="0">
                        <a:ln>
                          <a:solidFill>
                            <a:schemeClr val="bg1"/>
                          </a:solidFill>
                        </a:ln>
                      </a:endParaRPr>
                    </a:p>
                  </a:txBody>
                  <a:tcPr/>
                </a:tc>
                <a:extLst>
                  <a:ext uri="{0D108BD9-81ED-4DB2-BD59-A6C34878D82A}">
                    <a16:rowId xmlns:a16="http://schemas.microsoft.com/office/drawing/2014/main" val="509240942"/>
                  </a:ext>
                </a:extLst>
              </a:tr>
            </a:tbl>
          </a:graphicData>
        </a:graphic>
      </p:graphicFrame>
      <p:pic>
        <p:nvPicPr>
          <p:cNvPr id="4" name="genei">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92800" y="3225800"/>
            <a:ext cx="406400" cy="406400"/>
          </a:xfrm>
          <a:prstGeom prst="rect">
            <a:avLst/>
          </a:prstGeom>
        </p:spPr>
      </p:pic>
    </p:spTree>
    <p:extLst>
      <p:ext uri="{BB962C8B-B14F-4D97-AF65-F5344CB8AC3E}">
        <p14:creationId xmlns:p14="http://schemas.microsoft.com/office/powerpoint/2010/main" val="30862332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3105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 y="-6928"/>
            <a:ext cx="12192000" cy="6864927"/>
          </a:xfrm>
          <a:prstGeom prst="rect">
            <a:avLst/>
          </a:prstGeom>
          <a:ln w="88900" cap="sq" cmpd="thickThin">
            <a:solidFill>
              <a:srgbClr val="000000"/>
            </a:solidFill>
            <a:prstDash val="solid"/>
            <a:miter lim="800000"/>
          </a:ln>
          <a:effectLst>
            <a:innerShdw blurRad="76200">
              <a:srgbClr val="000000"/>
            </a:innerShdw>
          </a:effectLst>
        </p:spPr>
      </p:pic>
      <p:sp>
        <p:nvSpPr>
          <p:cNvPr id="4" name="テキスト ボックス 3"/>
          <p:cNvSpPr txBox="1"/>
          <p:nvPr/>
        </p:nvSpPr>
        <p:spPr>
          <a:xfrm rot="20889639">
            <a:off x="923986" y="1287865"/>
            <a:ext cx="4248031"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ja-JP" altLang="en-US" sz="2800" b="1" dirty="0" smtClean="0"/>
              <a:t>作成者：玉村柊希</a:t>
            </a:r>
            <a:endParaRPr kumimoji="1" lang="ja-JP" altLang="en-US" sz="2800" b="1" dirty="0"/>
          </a:p>
        </p:txBody>
      </p:sp>
      <p:sp>
        <p:nvSpPr>
          <p:cNvPr id="6" name="テキスト ボックス 5"/>
          <p:cNvSpPr txBox="1"/>
          <p:nvPr/>
        </p:nvSpPr>
        <p:spPr>
          <a:xfrm rot="20889639">
            <a:off x="923986" y="3536093"/>
            <a:ext cx="4248031"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ja-JP" altLang="en-US" sz="2800" b="1" dirty="0" smtClean="0"/>
              <a:t>開発期間：約２か月</a:t>
            </a:r>
            <a:endParaRPr kumimoji="1" lang="ja-JP" altLang="en-US" sz="2800" b="1" dirty="0"/>
          </a:p>
        </p:txBody>
      </p:sp>
      <p:sp>
        <p:nvSpPr>
          <p:cNvPr id="7" name="テキスト ボックス 6"/>
          <p:cNvSpPr txBox="1"/>
          <p:nvPr/>
        </p:nvSpPr>
        <p:spPr>
          <a:xfrm rot="20889639">
            <a:off x="6562238" y="1236833"/>
            <a:ext cx="4248031"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ja-JP" altLang="en-US" sz="2800" b="1" dirty="0" smtClean="0"/>
              <a:t>ジャンル：ホラー</a:t>
            </a:r>
            <a:endParaRPr kumimoji="1" lang="ja-JP" altLang="en-US" sz="2800" b="1" dirty="0"/>
          </a:p>
        </p:txBody>
      </p:sp>
      <p:sp>
        <p:nvSpPr>
          <p:cNvPr id="8" name="テキスト ボックス 7"/>
          <p:cNvSpPr txBox="1"/>
          <p:nvPr/>
        </p:nvSpPr>
        <p:spPr>
          <a:xfrm rot="20889639">
            <a:off x="6606439" y="3109789"/>
            <a:ext cx="4248031"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ja-JP" altLang="en-US" sz="2800" b="1" dirty="0"/>
              <a:t>プレイ</a:t>
            </a:r>
            <a:r>
              <a:rPr lang="ja-JP" altLang="en-US" sz="2800" b="1" dirty="0" smtClean="0"/>
              <a:t>してほしい人：</a:t>
            </a:r>
            <a:endParaRPr lang="en-US" altLang="ja-JP" sz="2800" b="1" dirty="0" smtClean="0"/>
          </a:p>
          <a:p>
            <a:r>
              <a:rPr kumimoji="1" lang="ja-JP" altLang="en-US" sz="2800" b="1" dirty="0"/>
              <a:t>　</a:t>
            </a:r>
            <a:r>
              <a:rPr kumimoji="1" lang="ja-JP" altLang="en-US" sz="2800" b="1" dirty="0" smtClean="0"/>
              <a:t>ドキドキしたい人！</a:t>
            </a:r>
            <a:endParaRPr kumimoji="1" lang="ja-JP" altLang="en-US" sz="2800" b="1" dirty="0"/>
          </a:p>
        </p:txBody>
      </p:sp>
      <p:sp>
        <p:nvSpPr>
          <p:cNvPr id="9" name="テキスト ボックス 8"/>
          <p:cNvSpPr txBox="1"/>
          <p:nvPr/>
        </p:nvSpPr>
        <p:spPr>
          <a:xfrm rot="20889639">
            <a:off x="923987" y="5412153"/>
            <a:ext cx="4248031"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ja-JP" altLang="en-US" sz="2800" b="1" dirty="0" smtClean="0"/>
              <a:t>対応：</a:t>
            </a:r>
            <a:r>
              <a:rPr kumimoji="1" lang="en-US" altLang="ja-JP" sz="2800" b="1" dirty="0" smtClean="0"/>
              <a:t>windows</a:t>
            </a:r>
            <a:endParaRPr kumimoji="1" lang="ja-JP" altLang="en-US" sz="2800" b="1" dirty="0"/>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2602" y="4128879"/>
            <a:ext cx="2729120" cy="2729120"/>
          </a:xfrm>
          <a:prstGeom prst="rect">
            <a:avLst/>
          </a:prstGeom>
        </p:spPr>
      </p:pic>
    </p:spTree>
    <p:extLst>
      <p:ext uri="{BB962C8B-B14F-4D97-AF65-F5344CB8AC3E}">
        <p14:creationId xmlns:p14="http://schemas.microsoft.com/office/powerpoint/2010/main" val="194359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 y="-6928"/>
            <a:ext cx="12192000" cy="6864927"/>
          </a:xfrm>
          <a:prstGeom prst="rect">
            <a:avLst/>
          </a:prstGeom>
          <a:ln w="88900" cap="sq" cmpd="thickThin">
            <a:solidFill>
              <a:srgbClr val="000000"/>
            </a:solidFill>
            <a:prstDash val="solid"/>
            <a:miter lim="800000"/>
          </a:ln>
          <a:effectLst>
            <a:innerShdw blurRad="76200">
              <a:srgbClr val="000000"/>
            </a:innerShdw>
          </a:effectLst>
        </p:spPr>
      </p:pic>
      <p:sp>
        <p:nvSpPr>
          <p:cNvPr id="5" name="正方形/長方形 4"/>
          <p:cNvSpPr/>
          <p:nvPr/>
        </p:nvSpPr>
        <p:spPr>
          <a:xfrm>
            <a:off x="0" y="-73891"/>
            <a:ext cx="1219199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ja-JP" alt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見</a:t>
            </a:r>
            <a:r>
              <a:rPr lang="ja-JP" altLang="en-US" sz="5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たことのな</a:t>
            </a:r>
            <a:r>
              <a:rPr lang="ja-JP" alt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い</a:t>
            </a:r>
            <a:r>
              <a:rPr lang="ja-JP" altLang="en-US" sz="5400" b="1" dirty="0" smtClean="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景色</a:t>
            </a:r>
            <a:endParaRPr lang="ja-JP" altLang="en-US" sz="54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grpSp>
        <p:nvGrpSpPr>
          <p:cNvPr id="11" name="グループ化 10"/>
          <p:cNvGrpSpPr/>
          <p:nvPr/>
        </p:nvGrpSpPr>
        <p:grpSpPr>
          <a:xfrm>
            <a:off x="357808" y="1254489"/>
            <a:ext cx="3548270" cy="1083365"/>
            <a:chOff x="4263887" y="1431235"/>
            <a:chExt cx="3548270" cy="1083365"/>
          </a:xfrm>
        </p:grpSpPr>
        <p:sp>
          <p:nvSpPr>
            <p:cNvPr id="7" name="楕円 6"/>
            <p:cNvSpPr/>
            <p:nvPr/>
          </p:nvSpPr>
          <p:spPr>
            <a:xfrm>
              <a:off x="4263887" y="1431235"/>
              <a:ext cx="3548270" cy="1083365"/>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6" name="正方形/長方形 5"/>
            <p:cNvSpPr/>
            <p:nvPr/>
          </p:nvSpPr>
          <p:spPr>
            <a:xfrm>
              <a:off x="4721263" y="1616274"/>
              <a:ext cx="2749471" cy="707886"/>
            </a:xfrm>
            <a:prstGeom prst="rect">
              <a:avLst/>
            </a:prstGeom>
            <a:noFill/>
          </p:spPr>
          <p:txBody>
            <a:bodyPr wrap="none" lIns="91440" tIns="45720" rIns="91440" bIns="45720">
              <a:spAutoFit/>
            </a:bodyPr>
            <a:lstStyle/>
            <a:p>
              <a:pPr algn="ctr"/>
              <a:r>
                <a:rPr lang="ja-JP" altLang="en-US" sz="4000" b="1" dirty="0" smtClean="0">
                  <a:ln w="0">
                    <a:solidFill>
                      <a:sysClr val="windowText" lastClr="000000"/>
                    </a:solidFill>
                  </a:ln>
                  <a:solidFill>
                    <a:schemeClr val="bg1"/>
                  </a:solidFill>
                  <a:effectLst>
                    <a:outerShdw blurRad="38100" dist="19050" dir="2700000" algn="tl" rotWithShape="0">
                      <a:schemeClr val="dk1">
                        <a:alpha val="40000"/>
                      </a:schemeClr>
                    </a:outerShdw>
                  </a:effectLst>
                </a:rPr>
                <a:t>知らない街</a:t>
              </a:r>
              <a:endParaRPr lang="ja-JP" altLang="en-US" sz="4000" b="1" cap="none" spc="0" dirty="0">
                <a:ln w="0">
                  <a:solidFill>
                    <a:sysClr val="windowText" lastClr="000000"/>
                  </a:solidFill>
                </a:ln>
                <a:solidFill>
                  <a:schemeClr val="bg1"/>
                </a:solidFill>
                <a:effectLst>
                  <a:outerShdw blurRad="38100" dist="19050" dir="2700000" algn="tl" rotWithShape="0">
                    <a:schemeClr val="dk1">
                      <a:alpha val="40000"/>
                    </a:schemeClr>
                  </a:outerShdw>
                </a:effectLst>
              </a:endParaRPr>
            </a:p>
          </p:txBody>
        </p:sp>
      </p:grpSp>
      <p:sp>
        <p:nvSpPr>
          <p:cNvPr id="8" name="テキスト ボックス 7"/>
          <p:cNvSpPr txBox="1"/>
          <p:nvPr/>
        </p:nvSpPr>
        <p:spPr>
          <a:xfrm>
            <a:off x="357808" y="2538501"/>
            <a:ext cx="5955476"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b="1" dirty="0" smtClean="0">
                <a:solidFill>
                  <a:schemeClr val="tx1"/>
                </a:solidFill>
              </a:rPr>
              <a:t>女の子と夜道を散歩していたらいつの間にか知らない街に迷い込んでしまった主人公</a:t>
            </a:r>
            <a:endParaRPr kumimoji="1" lang="ja-JP" altLang="en-US" b="1" dirty="0">
              <a:solidFill>
                <a:schemeClr val="tx1"/>
              </a:solidFill>
            </a:endParaRPr>
          </a:p>
        </p:txBody>
      </p:sp>
      <p:grpSp>
        <p:nvGrpSpPr>
          <p:cNvPr id="12" name="グループ化 11"/>
          <p:cNvGrpSpPr/>
          <p:nvPr/>
        </p:nvGrpSpPr>
        <p:grpSpPr>
          <a:xfrm>
            <a:off x="415784" y="3938050"/>
            <a:ext cx="3548270" cy="1083365"/>
            <a:chOff x="4321863" y="4087383"/>
            <a:chExt cx="3548270" cy="1083365"/>
          </a:xfrm>
        </p:grpSpPr>
        <p:sp>
          <p:nvSpPr>
            <p:cNvPr id="10" name="楕円 9"/>
            <p:cNvSpPr/>
            <p:nvPr/>
          </p:nvSpPr>
          <p:spPr>
            <a:xfrm>
              <a:off x="4321863" y="4087383"/>
              <a:ext cx="3548270" cy="1083365"/>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9" name="正方形/長方形 8"/>
            <p:cNvSpPr/>
            <p:nvPr/>
          </p:nvSpPr>
          <p:spPr>
            <a:xfrm>
              <a:off x="4721263" y="4275122"/>
              <a:ext cx="2749471" cy="707886"/>
            </a:xfrm>
            <a:prstGeom prst="rect">
              <a:avLst/>
            </a:prstGeom>
          </p:spPr>
          <p:txBody>
            <a:bodyPr wrap="none">
              <a:spAutoFit/>
            </a:bodyPr>
            <a:lstStyle/>
            <a:p>
              <a:pPr algn="ctr"/>
              <a:r>
                <a:rPr lang="ja-JP" altLang="en-US" sz="4000" b="1" dirty="0" smtClean="0">
                  <a:ln w="0">
                    <a:solidFill>
                      <a:sysClr val="windowText" lastClr="000000"/>
                    </a:solidFill>
                  </a:ln>
                  <a:solidFill>
                    <a:schemeClr val="bg1"/>
                  </a:solidFill>
                  <a:effectLst>
                    <a:outerShdw blurRad="38100" dist="19050" dir="2700000" algn="tl" rotWithShape="0">
                      <a:schemeClr val="dk1">
                        <a:alpha val="40000"/>
                      </a:schemeClr>
                    </a:outerShdw>
                  </a:effectLst>
                </a:rPr>
                <a:t>元</a:t>
              </a:r>
              <a:r>
                <a:rPr lang="ja-JP" altLang="en-US" sz="4000" b="1" dirty="0">
                  <a:ln w="0">
                    <a:solidFill>
                      <a:sysClr val="windowText" lastClr="000000"/>
                    </a:solidFill>
                  </a:ln>
                  <a:solidFill>
                    <a:schemeClr val="bg1"/>
                  </a:solidFill>
                  <a:effectLst>
                    <a:outerShdw blurRad="38100" dist="19050" dir="2700000" algn="tl" rotWithShape="0">
                      <a:schemeClr val="dk1">
                        <a:alpha val="40000"/>
                      </a:schemeClr>
                    </a:outerShdw>
                  </a:effectLst>
                </a:rPr>
                <a:t>の</a:t>
              </a:r>
              <a:r>
                <a:rPr lang="ja-JP" altLang="en-US" sz="4000" b="1" dirty="0" smtClean="0">
                  <a:ln w="0">
                    <a:solidFill>
                      <a:sysClr val="windowText" lastClr="000000"/>
                    </a:solidFill>
                  </a:ln>
                  <a:solidFill>
                    <a:schemeClr val="bg1"/>
                  </a:solidFill>
                  <a:effectLst>
                    <a:outerShdw blurRad="38100" dist="19050" dir="2700000" algn="tl" rotWithShape="0">
                      <a:schemeClr val="dk1">
                        <a:alpha val="40000"/>
                      </a:schemeClr>
                    </a:outerShdw>
                  </a:effectLst>
                </a:rPr>
                <a:t>世界</a:t>
              </a:r>
              <a:r>
                <a:rPr lang="ja-JP" altLang="en-US" sz="4000" b="1" dirty="0">
                  <a:ln w="0">
                    <a:solidFill>
                      <a:sysClr val="windowText" lastClr="000000"/>
                    </a:solidFill>
                  </a:ln>
                  <a:solidFill>
                    <a:schemeClr val="bg1"/>
                  </a:solidFill>
                  <a:effectLst>
                    <a:outerShdw blurRad="38100" dist="19050" dir="2700000" algn="tl" rotWithShape="0">
                      <a:schemeClr val="dk1">
                        <a:alpha val="40000"/>
                      </a:schemeClr>
                    </a:outerShdw>
                  </a:effectLst>
                </a:rPr>
                <a:t>へ</a:t>
              </a:r>
            </a:p>
          </p:txBody>
        </p:sp>
      </p:grpSp>
      <p:sp>
        <p:nvSpPr>
          <p:cNvPr id="14" name="テキスト ボックス 13"/>
          <p:cNvSpPr txBox="1"/>
          <p:nvPr/>
        </p:nvSpPr>
        <p:spPr>
          <a:xfrm>
            <a:off x="415784" y="5219615"/>
            <a:ext cx="5955476"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ja-JP" altLang="en-US" b="1" dirty="0">
                <a:solidFill>
                  <a:schemeClr val="tx1"/>
                </a:solidFill>
              </a:rPr>
              <a:t>夜道</a:t>
            </a:r>
            <a:r>
              <a:rPr lang="ja-JP" altLang="en-US" b="1" dirty="0" smtClean="0">
                <a:solidFill>
                  <a:schemeClr val="tx1"/>
                </a:solidFill>
              </a:rPr>
              <a:t>を徘徊している得体のしれないもの</a:t>
            </a:r>
            <a:r>
              <a:rPr kumimoji="1" lang="ja-JP" altLang="en-US" b="1" dirty="0" smtClean="0">
                <a:solidFill>
                  <a:schemeClr val="tx1"/>
                </a:solidFill>
              </a:rPr>
              <a:t>に見つからないように早くこの世界から逃げ出そう。</a:t>
            </a:r>
            <a:endParaRPr kumimoji="1" lang="ja-JP" altLang="en-US" b="1" dirty="0">
              <a:solidFill>
                <a:schemeClr val="tx1"/>
              </a:solidFill>
            </a:endParaRPr>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139" y="1828800"/>
            <a:ext cx="5382861" cy="4037146"/>
          </a:xfrm>
          <a:prstGeom prst="rect">
            <a:avLst/>
          </a:prstGeom>
        </p:spPr>
      </p:pic>
    </p:spTree>
    <p:extLst>
      <p:ext uri="{BB962C8B-B14F-4D97-AF65-F5344CB8AC3E}">
        <p14:creationId xmlns:p14="http://schemas.microsoft.com/office/powerpoint/2010/main" val="353940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0" y="-73891"/>
            <a:ext cx="12192000" cy="8217921"/>
            <a:chOff x="0" y="-73891"/>
            <a:chExt cx="12192000" cy="8217921"/>
          </a:xfrm>
        </p:grpSpPr>
        <p:pic>
          <p:nvPicPr>
            <p:cNvPr id="5" name="図 4"/>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73891"/>
              <a:ext cx="12192000" cy="6858000"/>
            </a:xfrm>
            <a:prstGeom prst="rect">
              <a:avLst/>
            </a:prstGeom>
            <a:ln w="88900" cap="sq" cmpd="thickThin">
              <a:solidFill>
                <a:srgbClr val="000000"/>
              </a:solidFill>
              <a:prstDash val="solid"/>
              <a:miter lim="800000"/>
            </a:ln>
            <a:effectLst>
              <a:innerShdw blurRad="76200">
                <a:srgbClr val="000000"/>
              </a:innerShdw>
            </a:effectLst>
          </p:spPr>
        </p:pic>
        <p:grpSp>
          <p:nvGrpSpPr>
            <p:cNvPr id="6" name="グループ化 5"/>
            <p:cNvGrpSpPr/>
            <p:nvPr/>
          </p:nvGrpSpPr>
          <p:grpSpPr>
            <a:xfrm>
              <a:off x="6436711" y="1994471"/>
              <a:ext cx="4331986" cy="6149559"/>
              <a:chOff x="6436711" y="1994471"/>
              <a:chExt cx="4331986" cy="6149559"/>
            </a:xfrm>
          </p:grpSpPr>
          <p:grpSp>
            <p:nvGrpSpPr>
              <p:cNvPr id="7" name="グループ化 6"/>
              <p:cNvGrpSpPr/>
              <p:nvPr/>
            </p:nvGrpSpPr>
            <p:grpSpPr>
              <a:xfrm>
                <a:off x="6621442" y="1994471"/>
                <a:ext cx="4147255" cy="6149559"/>
                <a:chOff x="6621442" y="1994471"/>
                <a:chExt cx="4147255" cy="6149559"/>
              </a:xfrm>
            </p:grpSpPr>
            <p:pic>
              <p:nvPicPr>
                <p:cNvPr id="9" name="図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21442" y="1994471"/>
                  <a:ext cx="4019888" cy="6149559"/>
                </a:xfrm>
                <a:prstGeom prst="rect">
                  <a:avLst/>
                </a:prstGeom>
              </p:spPr>
            </p:pic>
            <p:pic>
              <p:nvPicPr>
                <p:cNvPr id="10" name="図 9"/>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ackgroundRemoval t="9735" b="89971" l="49902" r="83594"/>
                          </a14:imgEffect>
                        </a14:imgLayer>
                      </a14:imgProps>
                    </a:ext>
                    <a:ext uri="{28A0092B-C50C-407E-A947-70E740481C1C}">
                      <a14:useLocalDpi xmlns:a14="http://schemas.microsoft.com/office/drawing/2010/main" val="0"/>
                    </a:ext>
                  </a:extLst>
                </a:blip>
                <a:stretch>
                  <a:fillRect/>
                </a:stretch>
              </p:blipFill>
              <p:spPr>
                <a:xfrm rot="19662703">
                  <a:off x="7165594" y="2603435"/>
                  <a:ext cx="3603103" cy="4482901"/>
                </a:xfrm>
                <a:prstGeom prst="rect">
                  <a:avLst/>
                </a:prstGeom>
              </p:spPr>
            </p:pic>
          </p:grpSp>
          <p:pic>
            <p:nvPicPr>
              <p:cNvPr id="8" name="図 7"/>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9882" b="89971" l="9961" r="50000"/>
                        </a14:imgEffect>
                      </a14:imgLayer>
                    </a14:imgProps>
                  </a:ext>
                  <a:ext uri="{28A0092B-C50C-407E-A947-70E740481C1C}">
                    <a14:useLocalDpi xmlns:a14="http://schemas.microsoft.com/office/drawing/2010/main" val="0"/>
                  </a:ext>
                </a:extLst>
              </a:blip>
              <a:stretch>
                <a:fillRect/>
              </a:stretch>
            </p:blipFill>
            <p:spPr>
              <a:xfrm>
                <a:off x="6436711" y="2495443"/>
                <a:ext cx="3787943" cy="3665553"/>
              </a:xfrm>
              <a:prstGeom prst="rect">
                <a:avLst/>
              </a:prstGeom>
            </p:spPr>
          </p:pic>
        </p:grpSp>
      </p:grpSp>
      <p:pic>
        <p:nvPicPr>
          <p:cNvPr id="38" name="図 37"/>
          <p:cNvPicPr>
            <a:picLocks noChangeAspect="1"/>
          </p:cNvPicPr>
          <p:nvPr/>
        </p:nvPicPr>
        <p:blipFill>
          <a:blip r:embed="rId8" cstate="print">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1" y="-6928"/>
            <a:ext cx="12192000" cy="6864927"/>
          </a:xfrm>
          <a:prstGeom prst="rect">
            <a:avLst/>
          </a:prstGeom>
          <a:ln w="88900" cap="sq" cmpd="thickThin">
            <a:solidFill>
              <a:srgbClr val="000000"/>
            </a:solidFill>
            <a:prstDash val="solid"/>
            <a:miter lim="800000"/>
          </a:ln>
          <a:effectLst>
            <a:innerShdw blurRad="76200">
              <a:srgbClr val="000000"/>
            </a:innerShdw>
          </a:effectLst>
        </p:spPr>
      </p:pic>
      <p:sp>
        <p:nvSpPr>
          <p:cNvPr id="3" name="正方形/長方形 2"/>
          <p:cNvSpPr/>
          <p:nvPr/>
        </p:nvSpPr>
        <p:spPr>
          <a:xfrm>
            <a:off x="0" y="-73891"/>
            <a:ext cx="12192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ja-JP" altLang="en-US" sz="5400" b="1" dirty="0" smtClean="0">
                <a:ln w="13462">
                  <a:solidFill>
                    <a:schemeClr val="bg1"/>
                  </a:solidFill>
                  <a:prstDash val="solid"/>
                </a:ln>
                <a:solidFill>
                  <a:srgbClr val="FF0000"/>
                </a:solidFill>
                <a:effectLst>
                  <a:outerShdw dist="38100" dir="2700000" algn="bl" rotWithShape="0">
                    <a:schemeClr val="accent5"/>
                  </a:outerShdw>
                </a:effectLst>
              </a:rPr>
              <a:t>決して見つかってはいけない</a:t>
            </a:r>
            <a:endParaRPr lang="ja-JP" altLang="en-US" sz="5400" b="1" cap="none" spc="0" dirty="0">
              <a:ln w="13462">
                <a:solidFill>
                  <a:schemeClr val="bg1"/>
                </a:solidFill>
                <a:prstDash val="solid"/>
              </a:ln>
              <a:solidFill>
                <a:srgbClr val="FF0000"/>
              </a:solidFill>
              <a:effectLst>
                <a:outerShdw dist="38100" dir="2700000" algn="bl" rotWithShape="0">
                  <a:schemeClr val="accent5"/>
                </a:outerShdw>
              </a:effectLst>
            </a:endParaRPr>
          </a:p>
        </p:txBody>
      </p:sp>
      <p:sp>
        <p:nvSpPr>
          <p:cNvPr id="29" name="テキスト ボックス 28"/>
          <p:cNvSpPr txBox="1"/>
          <p:nvPr/>
        </p:nvSpPr>
        <p:spPr>
          <a:xfrm>
            <a:off x="6788625" y="4976922"/>
            <a:ext cx="4227319"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ja-JP" altLang="en-US" b="1" dirty="0" smtClean="0">
                <a:solidFill>
                  <a:schemeClr val="tx1"/>
                </a:solidFill>
              </a:rPr>
              <a:t>夜道を徘徊している敵から身を隠しゲームを女の子を探し出そう</a:t>
            </a:r>
            <a:endParaRPr kumimoji="1" lang="ja-JP" altLang="en-US" b="1" dirty="0">
              <a:solidFill>
                <a:schemeClr val="tx1"/>
              </a:solidFill>
            </a:endParaRPr>
          </a:p>
        </p:txBody>
      </p:sp>
      <p:sp>
        <p:nvSpPr>
          <p:cNvPr id="30" name="テキスト ボックス 29"/>
          <p:cNvSpPr txBox="1"/>
          <p:nvPr/>
        </p:nvSpPr>
        <p:spPr>
          <a:xfrm>
            <a:off x="1163260" y="4978308"/>
            <a:ext cx="4227318" cy="64633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ja-JP" altLang="en-US" b="1" dirty="0" smtClean="0">
                <a:solidFill>
                  <a:schemeClr val="tx1"/>
                </a:solidFill>
              </a:rPr>
              <a:t>アイテムを使いゲームを進め女の子を探そう</a:t>
            </a:r>
            <a:endParaRPr kumimoji="1" lang="ja-JP" altLang="en-US" b="1" dirty="0">
              <a:solidFill>
                <a:schemeClr val="tx1"/>
              </a:solidFill>
            </a:endParaRPr>
          </a:p>
        </p:txBody>
      </p:sp>
      <p:grpSp>
        <p:nvGrpSpPr>
          <p:cNvPr id="21" name="グループ化 20"/>
          <p:cNvGrpSpPr/>
          <p:nvPr/>
        </p:nvGrpSpPr>
        <p:grpSpPr>
          <a:xfrm>
            <a:off x="6788625" y="1552536"/>
            <a:ext cx="4440735" cy="3179077"/>
            <a:chOff x="8703853" y="2495443"/>
            <a:chExt cx="3337359" cy="2389182"/>
          </a:xfrm>
        </p:grpSpPr>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3853" y="2495443"/>
              <a:ext cx="3176970" cy="2382728"/>
            </a:xfrm>
            <a:prstGeom prst="rect">
              <a:avLst/>
            </a:prstGeom>
          </p:spPr>
        </p:pic>
        <p:sp>
          <p:nvSpPr>
            <p:cNvPr id="14" name="正方形/長方形 13"/>
            <p:cNvSpPr/>
            <p:nvPr/>
          </p:nvSpPr>
          <p:spPr>
            <a:xfrm>
              <a:off x="9317389" y="4515293"/>
              <a:ext cx="2723823" cy="369332"/>
            </a:xfrm>
            <a:prstGeom prst="rect">
              <a:avLst/>
            </a:prstGeom>
          </p:spPr>
          <p:txBody>
            <a:bodyPr wrap="none">
              <a:spAutoFit/>
            </a:bodyPr>
            <a:lstStyle/>
            <a:p>
              <a:r>
                <a:rPr lang="ja-JP" altLang="en-US" b="1" dirty="0">
                  <a:solidFill>
                    <a:schemeClr val="bg1"/>
                  </a:solidFill>
                </a:rPr>
                <a:t>敵に見つからずに逃げろ</a:t>
              </a:r>
            </a:p>
          </p:txBody>
        </p:sp>
      </p:grpSp>
      <p:grpSp>
        <p:nvGrpSpPr>
          <p:cNvPr id="31" name="グループ化 30"/>
          <p:cNvGrpSpPr/>
          <p:nvPr/>
        </p:nvGrpSpPr>
        <p:grpSpPr>
          <a:xfrm>
            <a:off x="1163260" y="1552535"/>
            <a:ext cx="4227319" cy="3170489"/>
            <a:chOff x="6788624" y="1295994"/>
            <a:chExt cx="4227319" cy="3170489"/>
          </a:xfrm>
        </p:grpSpPr>
        <p:pic>
          <p:nvPicPr>
            <p:cNvPr id="24" name="図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8624" y="1295994"/>
              <a:ext cx="4227319" cy="3170489"/>
            </a:xfrm>
            <a:prstGeom prst="rect">
              <a:avLst/>
            </a:prstGeom>
          </p:spPr>
        </p:pic>
        <p:sp>
          <p:nvSpPr>
            <p:cNvPr id="27" name="テキスト ボックス 26"/>
            <p:cNvSpPr txBox="1"/>
            <p:nvPr/>
          </p:nvSpPr>
          <p:spPr>
            <a:xfrm>
              <a:off x="7669473" y="3989683"/>
              <a:ext cx="3107283" cy="369332"/>
            </a:xfrm>
            <a:prstGeom prst="rect">
              <a:avLst/>
            </a:prstGeom>
            <a:noFill/>
          </p:spPr>
          <p:txBody>
            <a:bodyPr wrap="square" rtlCol="0">
              <a:spAutoFit/>
            </a:bodyPr>
            <a:lstStyle/>
            <a:p>
              <a:r>
                <a:rPr kumimoji="1" lang="ja-JP" altLang="en-US" b="1" dirty="0" smtClean="0">
                  <a:solidFill>
                    <a:schemeClr val="bg1"/>
                  </a:solidFill>
                </a:rPr>
                <a:t>アイテムを駆使しよう</a:t>
              </a:r>
              <a:endParaRPr kumimoji="1" lang="ja-JP" altLang="en-US" b="1" dirty="0">
                <a:solidFill>
                  <a:schemeClr val="bg1"/>
                </a:solidFill>
              </a:endParaRPr>
            </a:p>
          </p:txBody>
        </p:sp>
      </p:grpSp>
    </p:spTree>
    <p:extLst>
      <p:ext uri="{BB962C8B-B14F-4D97-AF65-F5344CB8AC3E}">
        <p14:creationId xmlns:p14="http://schemas.microsoft.com/office/powerpoint/2010/main" val="10745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113</Words>
  <Application>Microsoft Office PowerPoint</Application>
  <PresentationFormat>ワイド画面</PresentationFormat>
  <Paragraphs>17</Paragraphs>
  <Slides>4</Slides>
  <Notes>0</Notes>
  <HiddenSlides>0</HiddenSlides>
  <MMClips>1</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玉村　柊希</dc:creator>
  <cp:lastModifiedBy>玉村　柊希</cp:lastModifiedBy>
  <cp:revision>61</cp:revision>
  <dcterms:created xsi:type="dcterms:W3CDTF">2017-07-18T07:09:12Z</dcterms:created>
  <dcterms:modified xsi:type="dcterms:W3CDTF">2017-10-02T18:09:00Z</dcterms:modified>
</cp:coreProperties>
</file>