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7"/>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3/17/20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3/17/20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3FB9-8CCF-CE4A-B098-B532E8390D1A}"/>
              </a:ext>
            </a:extLst>
          </p:cNvPr>
          <p:cNvSpPr>
            <a:spLocks noGrp="1"/>
          </p:cNvSpPr>
          <p:nvPr>
            <p:ph type="ctrTitle"/>
          </p:nvPr>
        </p:nvSpPr>
        <p:spPr/>
        <p:txBody>
          <a:bodyPr>
            <a:normAutofit fontScale="90000"/>
          </a:bodyPr>
          <a:lstStyle/>
          <a:p>
            <a:r>
              <a:rPr lang="en-US" sz="4900" b="1" dirty="0"/>
              <a:t>Capstone Project : Battle of the Neighborhoods Report</a:t>
            </a:r>
            <a:br>
              <a:rPr lang="en-SG" sz="4900" dirty="0"/>
            </a:br>
            <a:r>
              <a:rPr lang="en-US" sz="4900" b="1" dirty="0"/>
              <a:t> </a:t>
            </a:r>
            <a:br>
              <a:rPr lang="en-SG" sz="4900" dirty="0"/>
            </a:br>
            <a:r>
              <a:rPr lang="en-US" sz="4900" b="1" dirty="0" err="1"/>
              <a:t>Sevda</a:t>
            </a:r>
            <a:r>
              <a:rPr lang="en-US" sz="4900" b="1" dirty="0"/>
              <a:t> </a:t>
            </a:r>
            <a:r>
              <a:rPr lang="en-US" sz="4900" b="1" dirty="0" err="1"/>
              <a:t>Tekin</a:t>
            </a:r>
            <a:br>
              <a:rPr lang="en-SG" dirty="0"/>
            </a:br>
            <a:endParaRPr lang="en-US" dirty="0"/>
          </a:p>
        </p:txBody>
      </p:sp>
    </p:spTree>
    <p:extLst>
      <p:ext uri="{BB962C8B-B14F-4D97-AF65-F5344CB8AC3E}">
        <p14:creationId xmlns:p14="http://schemas.microsoft.com/office/powerpoint/2010/main" val="379770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FB7B-38ED-E04F-BDA7-E487650A0E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9D31FE-9173-5449-8BBA-171EC0F8FE2B}"/>
              </a:ext>
            </a:extLst>
          </p:cNvPr>
          <p:cNvSpPr>
            <a:spLocks noGrp="1"/>
          </p:cNvSpPr>
          <p:nvPr>
            <p:ph idx="1"/>
          </p:nvPr>
        </p:nvSpPr>
        <p:spPr/>
        <p:txBody>
          <a:bodyPr/>
          <a:lstStyle/>
          <a:p>
            <a:r>
              <a:rPr lang="en-US" dirty="0"/>
              <a:t>So, as a result most of the </a:t>
            </a:r>
            <a:r>
              <a:rPr lang="en-US" dirty="0" err="1"/>
              <a:t>neighbourhood</a:t>
            </a:r>
            <a:r>
              <a:rPr lang="en-US" dirty="0"/>
              <a:t> are in cluster 1 and most of the borough in cluster 1 is Downtown Toronto. So, I would suggest to open a Thai restaurant in Downtown Toronto.</a:t>
            </a:r>
            <a:endParaRPr lang="en-SG" dirty="0"/>
          </a:p>
          <a:p>
            <a:pPr marL="0" indent="0">
              <a:buNone/>
            </a:pPr>
            <a:endParaRPr lang="en-US" dirty="0"/>
          </a:p>
        </p:txBody>
      </p:sp>
    </p:spTree>
    <p:extLst>
      <p:ext uri="{BB962C8B-B14F-4D97-AF65-F5344CB8AC3E}">
        <p14:creationId xmlns:p14="http://schemas.microsoft.com/office/powerpoint/2010/main" val="417304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6BF6-1C1E-6845-843C-ABDD225E81E7}"/>
              </a:ext>
            </a:extLst>
          </p:cNvPr>
          <p:cNvSpPr>
            <a:spLocks noGrp="1"/>
          </p:cNvSpPr>
          <p:nvPr>
            <p:ph type="title"/>
          </p:nvPr>
        </p:nvSpPr>
        <p:spPr/>
        <p:txBody>
          <a:bodyPr/>
          <a:lstStyle/>
          <a:p>
            <a:r>
              <a:rPr lang="en-US" b="1" dirty="0"/>
              <a:t> Introduction</a:t>
            </a:r>
            <a:r>
              <a:rPr lang="en-SG" dirty="0"/>
              <a:t> </a:t>
            </a:r>
            <a:endParaRPr lang="en-US" dirty="0"/>
          </a:p>
        </p:txBody>
      </p:sp>
      <p:sp>
        <p:nvSpPr>
          <p:cNvPr id="3" name="Content Placeholder 2">
            <a:extLst>
              <a:ext uri="{FF2B5EF4-FFF2-40B4-BE49-F238E27FC236}">
                <a16:creationId xmlns:a16="http://schemas.microsoft.com/office/drawing/2014/main" id="{456DF791-6332-F74F-9679-92FBD2B2A2F7}"/>
              </a:ext>
            </a:extLst>
          </p:cNvPr>
          <p:cNvSpPr>
            <a:spLocks noGrp="1"/>
          </p:cNvSpPr>
          <p:nvPr>
            <p:ph idx="1"/>
          </p:nvPr>
        </p:nvSpPr>
        <p:spPr/>
        <p:txBody>
          <a:bodyPr/>
          <a:lstStyle/>
          <a:p>
            <a:r>
              <a:rPr lang="en-SG" dirty="0"/>
              <a:t>One of the best things about Toronto's multiculturalism is all the great food from diverse cultures. Among one of the best cuisines in Toronto is Thai food. This project aims to find the best locations to open a Thai Restaurant in Toronto, Canada. The people who want to open a Thai Restaurant in Toronto or the investors in food industry would be interested in this project.</a:t>
            </a:r>
          </a:p>
          <a:p>
            <a:pPr marL="0" indent="0">
              <a:buNone/>
            </a:pPr>
            <a:endParaRPr lang="en-US" dirty="0"/>
          </a:p>
        </p:txBody>
      </p:sp>
    </p:spTree>
    <p:extLst>
      <p:ext uri="{BB962C8B-B14F-4D97-AF65-F5344CB8AC3E}">
        <p14:creationId xmlns:p14="http://schemas.microsoft.com/office/powerpoint/2010/main" val="345636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FBED-338C-E54D-B343-719C8CC96206}"/>
              </a:ext>
            </a:extLst>
          </p:cNvPr>
          <p:cNvSpPr>
            <a:spLocks noGrp="1"/>
          </p:cNvSpPr>
          <p:nvPr>
            <p:ph type="title"/>
          </p:nvPr>
        </p:nvSpPr>
        <p:spPr/>
        <p:txBody>
          <a:bodyPr/>
          <a:lstStyle/>
          <a:p>
            <a:r>
              <a:rPr lang="en-US" b="1" dirty="0"/>
              <a:t> Data</a:t>
            </a:r>
            <a:r>
              <a:rPr lang="en-SG" dirty="0"/>
              <a:t> </a:t>
            </a:r>
            <a:endParaRPr lang="en-US" dirty="0"/>
          </a:p>
        </p:txBody>
      </p:sp>
      <p:sp>
        <p:nvSpPr>
          <p:cNvPr id="3" name="Content Placeholder 2">
            <a:extLst>
              <a:ext uri="{FF2B5EF4-FFF2-40B4-BE49-F238E27FC236}">
                <a16:creationId xmlns:a16="http://schemas.microsoft.com/office/drawing/2014/main" id="{FDFFDE96-BBD8-DE4F-A6AF-559ED7BE1E64}"/>
              </a:ext>
            </a:extLst>
          </p:cNvPr>
          <p:cNvSpPr>
            <a:spLocks noGrp="1"/>
          </p:cNvSpPr>
          <p:nvPr>
            <p:ph idx="1"/>
          </p:nvPr>
        </p:nvSpPr>
        <p:spPr/>
        <p:txBody>
          <a:bodyPr>
            <a:normAutofit/>
          </a:bodyPr>
          <a:lstStyle/>
          <a:p>
            <a:r>
              <a:rPr lang="en-SG" sz="1400" dirty="0"/>
              <a:t>In order to find best locations to open a Thai Restaurant in Toronto, data on Toronto </a:t>
            </a:r>
            <a:r>
              <a:rPr lang="en-SG" sz="1400" dirty="0" err="1"/>
              <a:t>neighborhoods</a:t>
            </a:r>
            <a:r>
              <a:rPr lang="en-SG" sz="1400" dirty="0"/>
              <a:t>, </a:t>
            </a:r>
            <a:r>
              <a:rPr lang="en-SG" sz="1400" dirty="0" err="1"/>
              <a:t>boroughs,postcodes</a:t>
            </a:r>
            <a:r>
              <a:rPr lang="en-SG" sz="1400" dirty="0"/>
              <a:t>, latitude, longitude, restaurants, and restaurant ratings and tips are required.</a:t>
            </a:r>
          </a:p>
          <a:p>
            <a:pPr lvl="0"/>
            <a:r>
              <a:rPr lang="en-SG" sz="1400" dirty="0"/>
              <a:t>Data containing the </a:t>
            </a:r>
            <a:r>
              <a:rPr lang="en-SG" sz="1400" dirty="0" err="1"/>
              <a:t>neighborhoods</a:t>
            </a:r>
            <a:r>
              <a:rPr lang="en-SG" sz="1400" dirty="0"/>
              <a:t>, boroughs and postcodes of Canada will be obtained from the data source:</a:t>
            </a:r>
          </a:p>
          <a:p>
            <a:pPr marL="0" lvl="0" indent="0">
              <a:buNone/>
            </a:pPr>
            <a:r>
              <a:rPr lang="en-SG" sz="1400" dirty="0"/>
              <a:t>           </a:t>
            </a:r>
            <a:r>
              <a:rPr lang="en-SG" sz="1400" u="sng" dirty="0">
                <a:hlinkClick r:id="rId2"/>
              </a:rPr>
              <a:t>https://en.wikipedia.org/wiki/</a:t>
            </a:r>
            <a:r>
              <a:rPr lang="en-SG" sz="1400" u="sng" dirty="0" err="1">
                <a:hlinkClick r:id="rId2"/>
              </a:rPr>
              <a:t>List_of_postal_codes_of_Canada:_</a:t>
            </a:r>
            <a:r>
              <a:rPr lang="en-SG" sz="1400" u="sng" dirty="0" err="1">
                <a:hlinkClick r:id="rId2"/>
              </a:rPr>
              <a:t>M</a:t>
            </a:r>
            <a:endParaRPr lang="en-SG" sz="1400" dirty="0"/>
          </a:p>
          <a:p>
            <a:pPr marL="0" indent="0">
              <a:buNone/>
            </a:pPr>
            <a:endParaRPr lang="en-SG" sz="1400" dirty="0"/>
          </a:p>
          <a:p>
            <a:pPr lvl="0"/>
            <a:r>
              <a:rPr lang="en-SG" sz="1400" dirty="0"/>
              <a:t>Data containing the geographical coordinates of each postal code has a link below :</a:t>
            </a:r>
          </a:p>
          <a:p>
            <a:pPr marL="0" lvl="0" indent="0">
              <a:buNone/>
            </a:pPr>
            <a:r>
              <a:rPr lang="en-SG" sz="1400" u="sng" dirty="0">
                <a:hlinkClick r:id="rId3"/>
              </a:rPr>
              <a:t>              http://cocl.us/Geospatial_data</a:t>
            </a:r>
            <a:endParaRPr lang="en-SG" sz="1400" dirty="0"/>
          </a:p>
          <a:p>
            <a:pPr lvl="0"/>
            <a:r>
              <a:rPr lang="en-SG" sz="1400" dirty="0"/>
              <a:t>All data related to locations and quality of Italian restaurants will be obtained via the </a:t>
            </a:r>
            <a:r>
              <a:rPr lang="en-SG" sz="1400" dirty="0" err="1"/>
              <a:t>FourSquare</a:t>
            </a:r>
            <a:r>
              <a:rPr lang="en-SG" sz="1400" dirty="0"/>
              <a:t> API utilized via the Request library in Python.</a:t>
            </a:r>
          </a:p>
          <a:p>
            <a:endParaRPr lang="en-US" dirty="0"/>
          </a:p>
        </p:txBody>
      </p:sp>
    </p:spTree>
    <p:extLst>
      <p:ext uri="{BB962C8B-B14F-4D97-AF65-F5344CB8AC3E}">
        <p14:creationId xmlns:p14="http://schemas.microsoft.com/office/powerpoint/2010/main" val="13688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96E6-2676-0442-AC9C-D49295FE8A16}"/>
              </a:ext>
            </a:extLst>
          </p:cNvPr>
          <p:cNvSpPr>
            <a:spLocks noGrp="1"/>
          </p:cNvSpPr>
          <p:nvPr>
            <p:ph type="title"/>
          </p:nvPr>
        </p:nvSpPr>
        <p:spPr/>
        <p:txBody>
          <a:bodyPr/>
          <a:lstStyle/>
          <a:p>
            <a:r>
              <a:rPr lang="en-US" b="1" dirty="0"/>
              <a:t>Methodology</a:t>
            </a:r>
            <a:r>
              <a:rPr lang="en-SG" dirty="0"/>
              <a:t> </a:t>
            </a:r>
            <a:endParaRPr lang="en-US" dirty="0"/>
          </a:p>
        </p:txBody>
      </p:sp>
      <p:sp>
        <p:nvSpPr>
          <p:cNvPr id="3" name="Content Placeholder 2">
            <a:extLst>
              <a:ext uri="{FF2B5EF4-FFF2-40B4-BE49-F238E27FC236}">
                <a16:creationId xmlns:a16="http://schemas.microsoft.com/office/drawing/2014/main" id="{F6F46938-67D6-CA4E-8FA1-F1C88687A590}"/>
              </a:ext>
            </a:extLst>
          </p:cNvPr>
          <p:cNvSpPr>
            <a:spLocks noGrp="1"/>
          </p:cNvSpPr>
          <p:nvPr>
            <p:ph idx="1"/>
          </p:nvPr>
        </p:nvSpPr>
        <p:spPr/>
        <p:txBody>
          <a:bodyPr/>
          <a:lstStyle/>
          <a:p>
            <a:pPr marL="0" indent="0">
              <a:buNone/>
            </a:pPr>
            <a:r>
              <a:rPr lang="en-SG" dirty="0"/>
              <a:t>we built and clean 2 </a:t>
            </a:r>
            <a:r>
              <a:rPr lang="en-SG" dirty="0" err="1"/>
              <a:t>dataframe</a:t>
            </a:r>
            <a:r>
              <a:rPr lang="en-SG" dirty="0"/>
              <a:t> and merge them. After merging we filter the data  to only use boroughs in Toronto :</a:t>
            </a:r>
          </a:p>
          <a:p>
            <a:endParaRPr lang="en-SG" dirty="0"/>
          </a:p>
          <a:p>
            <a:endParaRPr lang="en-US" dirty="0"/>
          </a:p>
        </p:txBody>
      </p:sp>
      <p:pic>
        <p:nvPicPr>
          <p:cNvPr id="4" name="Picture 3">
            <a:extLst>
              <a:ext uri="{FF2B5EF4-FFF2-40B4-BE49-F238E27FC236}">
                <a16:creationId xmlns:a16="http://schemas.microsoft.com/office/drawing/2014/main" id="{E87CA4E4-72CF-AD49-82F1-1890771410DA}"/>
              </a:ext>
            </a:extLst>
          </p:cNvPr>
          <p:cNvPicPr/>
          <p:nvPr/>
        </p:nvPicPr>
        <p:blipFill>
          <a:blip r:embed="rId2">
            <a:extLst>
              <a:ext uri="{28A0092B-C50C-407E-A947-70E740481C1C}">
                <a14:useLocalDpi xmlns:a14="http://schemas.microsoft.com/office/drawing/2010/main" val="0"/>
              </a:ext>
            </a:extLst>
          </a:blip>
          <a:stretch>
            <a:fillRect/>
          </a:stretch>
        </p:blipFill>
        <p:spPr>
          <a:xfrm>
            <a:off x="4339589" y="3424428"/>
            <a:ext cx="6113145" cy="2256790"/>
          </a:xfrm>
          <a:prstGeom prst="rect">
            <a:avLst/>
          </a:prstGeom>
        </p:spPr>
      </p:pic>
    </p:spTree>
    <p:extLst>
      <p:ext uri="{BB962C8B-B14F-4D97-AF65-F5344CB8AC3E}">
        <p14:creationId xmlns:p14="http://schemas.microsoft.com/office/powerpoint/2010/main" val="26926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F9C6-C10A-974F-903A-BE0B8FAD84C0}"/>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1651DFF8-1169-9C4E-AED8-D7992AC14D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8738" y="1533123"/>
            <a:ext cx="7315200" cy="3782229"/>
          </a:xfrm>
          <a:prstGeom prst="rect">
            <a:avLst/>
          </a:prstGeom>
        </p:spPr>
      </p:pic>
    </p:spTree>
    <p:extLst>
      <p:ext uri="{BB962C8B-B14F-4D97-AF65-F5344CB8AC3E}">
        <p14:creationId xmlns:p14="http://schemas.microsoft.com/office/powerpoint/2010/main" val="264872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FAD0-6263-4E4A-951A-135FC3D2FF82}"/>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FAE24B30-72E3-B640-B990-BAE046D223A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68738" y="1595437"/>
            <a:ext cx="7315200" cy="3657600"/>
          </a:xfrm>
          <a:prstGeom prst="rect">
            <a:avLst/>
          </a:prstGeom>
        </p:spPr>
      </p:pic>
    </p:spTree>
    <p:extLst>
      <p:ext uri="{BB962C8B-B14F-4D97-AF65-F5344CB8AC3E}">
        <p14:creationId xmlns:p14="http://schemas.microsoft.com/office/powerpoint/2010/main" val="251666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B473-08CF-F040-B7FF-B2691291B38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FF085AA-9593-4D45-926E-EED9D1B44C2D}"/>
              </a:ext>
            </a:extLst>
          </p:cNvPr>
          <p:cNvSpPr>
            <a:spLocks noGrp="1"/>
          </p:cNvSpPr>
          <p:nvPr>
            <p:ph idx="1"/>
          </p:nvPr>
        </p:nvSpPr>
        <p:spPr/>
        <p:txBody>
          <a:bodyPr/>
          <a:lstStyle/>
          <a:p>
            <a:pPr marL="0" indent="0">
              <a:buNone/>
            </a:pPr>
            <a:r>
              <a:rPr lang="en-SG" dirty="0"/>
              <a:t>we run *k*-means to cluster the </a:t>
            </a:r>
            <a:r>
              <a:rPr lang="en-SG" dirty="0" err="1"/>
              <a:t>neighborhood</a:t>
            </a:r>
            <a:r>
              <a:rPr lang="en-SG" dirty="0"/>
              <a:t> into 5 clusters.</a:t>
            </a:r>
          </a:p>
          <a:p>
            <a:pPr marL="0" indent="0">
              <a:buNone/>
            </a:pPr>
            <a:endParaRPr lang="en-SG" dirty="0"/>
          </a:p>
          <a:p>
            <a:pPr marL="0" indent="0">
              <a:buNone/>
            </a:pPr>
            <a:r>
              <a:rPr lang="en-SG" dirty="0"/>
              <a:t> </a:t>
            </a:r>
            <a:endParaRPr lang="en-US" dirty="0"/>
          </a:p>
        </p:txBody>
      </p:sp>
      <p:pic>
        <p:nvPicPr>
          <p:cNvPr id="4" name="Picture 3">
            <a:extLst>
              <a:ext uri="{FF2B5EF4-FFF2-40B4-BE49-F238E27FC236}">
                <a16:creationId xmlns:a16="http://schemas.microsoft.com/office/drawing/2014/main" id="{890C91D6-26F9-3947-9F04-4EA19A56DB60}"/>
              </a:ext>
            </a:extLst>
          </p:cNvPr>
          <p:cNvPicPr/>
          <p:nvPr/>
        </p:nvPicPr>
        <p:blipFill>
          <a:blip r:embed="rId2">
            <a:extLst>
              <a:ext uri="{28A0092B-C50C-407E-A947-70E740481C1C}">
                <a14:useLocalDpi xmlns:a14="http://schemas.microsoft.com/office/drawing/2010/main" val="0"/>
              </a:ext>
            </a:extLst>
          </a:blip>
          <a:stretch>
            <a:fillRect/>
          </a:stretch>
        </p:blipFill>
        <p:spPr>
          <a:xfrm>
            <a:off x="4015318" y="3429000"/>
            <a:ext cx="6600295" cy="1285875"/>
          </a:xfrm>
          <a:prstGeom prst="rect">
            <a:avLst/>
          </a:prstGeom>
        </p:spPr>
      </p:pic>
    </p:spTree>
    <p:extLst>
      <p:ext uri="{BB962C8B-B14F-4D97-AF65-F5344CB8AC3E}">
        <p14:creationId xmlns:p14="http://schemas.microsoft.com/office/powerpoint/2010/main" val="403328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F3D2-7905-6A4C-A455-4950556040B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9310211-A126-604D-B892-E48A5B729C39}"/>
              </a:ext>
            </a:extLst>
          </p:cNvPr>
          <p:cNvSpPr>
            <a:spLocks noGrp="1"/>
          </p:cNvSpPr>
          <p:nvPr>
            <p:ph idx="1"/>
          </p:nvPr>
        </p:nvSpPr>
        <p:spPr/>
        <p:txBody>
          <a:bodyPr/>
          <a:lstStyle/>
          <a:p>
            <a:r>
              <a:rPr lang="en-SG" dirty="0"/>
              <a:t>We create a new </a:t>
            </a:r>
            <a:r>
              <a:rPr lang="en-SG" dirty="0" err="1"/>
              <a:t>dataframe</a:t>
            </a:r>
            <a:r>
              <a:rPr lang="en-SG" dirty="0"/>
              <a:t> that includes the cluster as well as the top 10 venues for each </a:t>
            </a:r>
            <a:r>
              <a:rPr lang="en-SG" dirty="0" err="1"/>
              <a:t>neighborhood</a:t>
            </a:r>
            <a:r>
              <a:rPr lang="en-SG" dirty="0"/>
              <a:t>.</a:t>
            </a:r>
          </a:p>
          <a:p>
            <a:endParaRPr lang="en-SG" dirty="0"/>
          </a:p>
          <a:p>
            <a:endParaRPr lang="en-SG" dirty="0"/>
          </a:p>
          <a:p>
            <a:endParaRPr lang="en-SG" dirty="0"/>
          </a:p>
          <a:p>
            <a:endParaRPr lang="en-SG" dirty="0"/>
          </a:p>
          <a:p>
            <a:endParaRPr lang="en-SG" dirty="0"/>
          </a:p>
          <a:p>
            <a:endParaRPr lang="en-SG" dirty="0"/>
          </a:p>
          <a:p>
            <a:endParaRPr lang="en-SG" dirty="0"/>
          </a:p>
          <a:p>
            <a:endParaRPr lang="en-US" dirty="0"/>
          </a:p>
        </p:txBody>
      </p:sp>
      <p:pic>
        <p:nvPicPr>
          <p:cNvPr id="4" name="Picture 3">
            <a:extLst>
              <a:ext uri="{FF2B5EF4-FFF2-40B4-BE49-F238E27FC236}">
                <a16:creationId xmlns:a16="http://schemas.microsoft.com/office/drawing/2014/main" id="{6C80D110-5E49-B840-A760-CAE078F922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89413" y="2000249"/>
            <a:ext cx="7315200" cy="4143375"/>
          </a:xfrm>
          <a:prstGeom prst="rect">
            <a:avLst/>
          </a:prstGeom>
        </p:spPr>
      </p:pic>
    </p:spTree>
    <p:extLst>
      <p:ext uri="{BB962C8B-B14F-4D97-AF65-F5344CB8AC3E}">
        <p14:creationId xmlns:p14="http://schemas.microsoft.com/office/powerpoint/2010/main" val="297987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1983-47E7-6544-AF97-442164E2F7E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73D067A-AEB3-6045-8A1A-0535C96DAEF1}"/>
              </a:ext>
            </a:extLst>
          </p:cNvPr>
          <p:cNvSpPr>
            <a:spLocks noGrp="1"/>
          </p:cNvSpPr>
          <p:nvPr>
            <p:ph idx="1"/>
          </p:nvPr>
        </p:nvSpPr>
        <p:spPr/>
        <p:txBody>
          <a:bodyPr/>
          <a:lstStyle/>
          <a:p>
            <a:r>
              <a:rPr lang="en-US" dirty="0"/>
              <a:t>As we can see above 34 neighborhoods are in 'Cluster 1' out of 38. So maybe we can check the Thai restaurant's rating and then we can decide where we open the Thai Restaurant.</a:t>
            </a:r>
            <a:endParaRPr lang="en-SG" dirty="0"/>
          </a:p>
          <a:p>
            <a:pPr marL="0" indent="0">
              <a:buNone/>
            </a:pPr>
            <a:r>
              <a:rPr lang="en-US" dirty="0"/>
              <a:t> </a:t>
            </a:r>
            <a:endParaRPr lang="en-SG" dirty="0"/>
          </a:p>
          <a:p>
            <a:r>
              <a:rPr lang="en-US" dirty="0"/>
              <a:t>The neighborhood of Adelaide, King, Richmond has the highest number of Italian restaurants in all of Toronto and is actually located in the borough of Downtown Toronto.</a:t>
            </a:r>
            <a:endParaRPr lang="en-SG" dirty="0"/>
          </a:p>
          <a:p>
            <a:pPr marL="0" indent="0">
              <a:buNone/>
            </a:pPr>
            <a:endParaRPr lang="en-SG" dirty="0"/>
          </a:p>
          <a:p>
            <a:endParaRPr lang="en-US" dirty="0"/>
          </a:p>
        </p:txBody>
      </p:sp>
    </p:spTree>
    <p:extLst>
      <p:ext uri="{BB962C8B-B14F-4D97-AF65-F5344CB8AC3E}">
        <p14:creationId xmlns:p14="http://schemas.microsoft.com/office/powerpoint/2010/main" val="412490799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10</TotalTime>
  <Words>352</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Wingdings 2</vt:lpstr>
      <vt:lpstr>Frame</vt:lpstr>
      <vt:lpstr>Capstone Project : Battle of the Neighborhoods Report   Sevda Tekin </vt:lpstr>
      <vt:lpstr> Introduction </vt:lpstr>
      <vt:lpstr> Data </vt:lpstr>
      <vt:lpstr>Methodology </vt:lpstr>
      <vt:lpstr>Methodology</vt:lpstr>
      <vt:lpstr>Methodology</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Battle of the Neighborhoods Report   Sevda Tekin </dc:title>
  <dc:creator>Tekin, Ayhan (Nokia - SG/Singapore)</dc:creator>
  <cp:lastModifiedBy>Tekin, Ayhan (Nokia - SG/Singapore)</cp:lastModifiedBy>
  <cp:revision>2</cp:revision>
  <dcterms:created xsi:type="dcterms:W3CDTF">2020-03-17T09:42:50Z</dcterms:created>
  <dcterms:modified xsi:type="dcterms:W3CDTF">2020-03-17T09:53:14Z</dcterms:modified>
</cp:coreProperties>
</file>