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roxima Nova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roximaNova-bold.fntdata"/><Relationship Id="rId27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ProximaNova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1932a7358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1932a7358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932a7358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932a7358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932a735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932a735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1932a7358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1932a7358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1932a735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1932a735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1932a735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1932a735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1985245e9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1985245e9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1932a7358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1932a7358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1985245e9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1985245e9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1985245e9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1985245e9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932a73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932a73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1985245e9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1985245e9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1985245e9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1985245e9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1932a73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1932a73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1932a735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1932a735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1932a735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1932a735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1932a735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1932a735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1932a735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1932a735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1932a735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1932a735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932a7358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932a735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drive.google.com/file/d/1dJ9K9BVwKoruysLp16KKgvWfypSiz3xB/view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3.jpg"/><Relationship Id="rId5" Type="http://schemas.openxmlformats.org/officeDocument/2006/relationships/image" Target="../media/image14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31.png"/><Relationship Id="rId5" Type="http://schemas.openxmlformats.org/officeDocument/2006/relationships/image" Target="../media/image18.png"/><Relationship Id="rId6" Type="http://schemas.openxmlformats.org/officeDocument/2006/relationships/image" Target="../media/image16.png"/><Relationship Id="rId7" Type="http://schemas.openxmlformats.org/officeDocument/2006/relationships/image" Target="../media/image30.png"/><Relationship Id="rId8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23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2.jpg"/><Relationship Id="rId5" Type="http://schemas.openxmlformats.org/officeDocument/2006/relationships/image" Target="../media/image2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80"/>
              <a:t>A Comparative Study of OLETS and other Minimax Algorithms in Standard American Checkers</a:t>
            </a:r>
            <a:endParaRPr sz="29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ST264010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</a:rPr>
              <a:t>Software Development</a:t>
            </a:r>
            <a:endParaRPr sz="2800">
              <a:solidFill>
                <a:srgbClr val="202729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311700" y="11524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</a:rPr>
              <a:t>Development Lifecycle</a:t>
            </a:r>
            <a:endParaRPr b="1"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Waterfall based work model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Benchmark testing</a:t>
            </a:r>
            <a:endParaRPr sz="1800">
              <a:solidFill>
                <a:srgbClr val="616161"/>
              </a:solidFill>
            </a:endParaRPr>
          </a:p>
        </p:txBody>
      </p:sp>
      <p:sp>
        <p:nvSpPr>
          <p:cNvPr id="117" name="Google Shape;117;p22"/>
          <p:cNvSpPr txBox="1"/>
          <p:nvPr/>
        </p:nvSpPr>
        <p:spPr>
          <a:xfrm>
            <a:off x="3232575" y="11524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</a:rPr>
              <a:t>Code Quality Assurance</a:t>
            </a:r>
            <a:endParaRPr b="1"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Coding standards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Unit tests</a:t>
            </a:r>
            <a:endParaRPr sz="1800">
              <a:solidFill>
                <a:srgbClr val="616161"/>
              </a:solidFill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6153450" y="11524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</a:rPr>
              <a:t>Experiment Quality Assurance</a:t>
            </a:r>
            <a:endParaRPr b="1"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Test Variety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Quantitative data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Control group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Test iteration</a:t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/>
        </p:nvSpPr>
        <p:spPr>
          <a:xfrm>
            <a:off x="2888100" y="847875"/>
            <a:ext cx="351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  <a:latin typeface="Proxima Nova"/>
                <a:ea typeface="Proxima Nova"/>
                <a:cs typeface="Proxima Nova"/>
                <a:sym typeface="Proxima Nova"/>
              </a:rPr>
              <a:t>Ethical Considerations</a:t>
            </a:r>
            <a:endParaRPr sz="2800">
              <a:solidFill>
                <a:srgbClr val="20272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5588550" y="20727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Falmouth Research Integrity Policy</a:t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23"/>
          <p:cNvSpPr txBox="1"/>
          <p:nvPr/>
        </p:nvSpPr>
        <p:spPr>
          <a:xfrm>
            <a:off x="1009650" y="216742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Low Risk Research</a:t>
            </a:r>
            <a:endParaRPr b="1"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/>
          <p:nvPr/>
        </p:nvSpPr>
        <p:spPr>
          <a:xfrm>
            <a:off x="-99925" y="-68700"/>
            <a:ext cx="9462600" cy="5283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1" name="Google Shape;131;p24" title="Untitled video - Made with Clipchamp (4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1400" y="-68700"/>
            <a:ext cx="7045192" cy="528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Tests - Problem Solving</a:t>
            </a:r>
            <a:endParaRPr/>
          </a:p>
        </p:txBody>
      </p:sp>
      <p:pic>
        <p:nvPicPr>
          <p:cNvPr id="137" name="Google Shape;137;p25" title="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2617" y="1833200"/>
            <a:ext cx="2822834" cy="28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 title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0582" y="1833201"/>
            <a:ext cx="2822834" cy="2819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 title="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550" y="1833201"/>
            <a:ext cx="2822834" cy="2819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0" name="Google Shape;140;p25"/>
          <p:cNvCxnSpPr/>
          <p:nvPr/>
        </p:nvCxnSpPr>
        <p:spPr>
          <a:xfrm flipH="1" rot="10800000">
            <a:off x="1014950" y="4147350"/>
            <a:ext cx="337200" cy="3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25"/>
          <p:cNvCxnSpPr/>
          <p:nvPr/>
        </p:nvCxnSpPr>
        <p:spPr>
          <a:xfrm rot="10800000">
            <a:off x="4743775" y="3791350"/>
            <a:ext cx="327900" cy="3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5"/>
          <p:cNvCxnSpPr/>
          <p:nvPr/>
        </p:nvCxnSpPr>
        <p:spPr>
          <a:xfrm flipH="1" rot="10800000">
            <a:off x="7048500" y="2742025"/>
            <a:ext cx="402900" cy="33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6" title="test 3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9625" y="152400"/>
            <a:ext cx="23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 title="test 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3650" y="152400"/>
            <a:ext cx="231935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 title="test 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675" y="152400"/>
            <a:ext cx="23193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7" title="Graph(10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561" y="534038"/>
            <a:ext cx="5720890" cy="407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7" title="Graph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11561" y="534038"/>
            <a:ext cx="5720890" cy="407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 title="Graph(1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1063" y="770328"/>
            <a:ext cx="5381874" cy="3833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8" title="Graph(1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600" y="152400"/>
            <a:ext cx="7176794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9" title="UCT lo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75" y="1033475"/>
            <a:ext cx="4648000" cy="3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9" title="OLETS lo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5875" y="1033475"/>
            <a:ext cx="4448126" cy="3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9" title="UCT MI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875" y="1033475"/>
            <a:ext cx="4648000" cy="3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9" title="OLETS MID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96000" y="1071325"/>
            <a:ext cx="4648000" cy="3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 title="UCT High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0" y="1033475"/>
            <a:ext cx="4571999" cy="313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 title="OLETS High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72125" y="1138934"/>
            <a:ext cx="4648000" cy="289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569250" y="2285400"/>
            <a:ext cx="2005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3489600" y="542800"/>
            <a:ext cx="2164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UNIT TESTS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738" y="1620913"/>
            <a:ext cx="6830525" cy="190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025" y="1737387"/>
            <a:ext cx="7887950" cy="166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0940" y="1686937"/>
            <a:ext cx="8650760" cy="176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827800" y="2145450"/>
            <a:ext cx="3488400" cy="8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2"/>
                </a:solidFill>
              </a:rPr>
              <a:t>Introduction</a:t>
            </a:r>
            <a:endParaRPr sz="4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 txBox="1"/>
          <p:nvPr>
            <p:ph type="title"/>
          </p:nvPr>
        </p:nvSpPr>
        <p:spPr>
          <a:xfrm>
            <a:off x="3780000" y="449125"/>
            <a:ext cx="158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R-CODE</a:t>
            </a:r>
            <a:endParaRPr/>
          </a:p>
        </p:txBody>
      </p:sp>
      <p:sp>
        <p:nvSpPr>
          <p:cNvPr id="190" name="Google Shape;190;p32"/>
          <p:cNvSpPr txBox="1"/>
          <p:nvPr/>
        </p:nvSpPr>
        <p:spPr>
          <a:xfrm>
            <a:off x="215400" y="3453975"/>
            <a:ext cx="8713200" cy="13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library(ggplot2)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# Create scatter plot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ggplot(data, aes(x = x, y = y)) +geom_point(color = "blue") +labs(title = "Search Depth UCT", x = "Nodes", y = "Turn") + theme_minimal()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91" name="Google Shape;191;p32"/>
          <p:cNvSpPr txBox="1"/>
          <p:nvPr/>
        </p:nvSpPr>
        <p:spPr>
          <a:xfrm>
            <a:off x="265450" y="1021825"/>
            <a:ext cx="87132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#bar graph for first series of tests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setwd("C:/Users/Stefanie/DataResults")  # file path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# read data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my_data &lt;- read.csv("MINMAX_T1.txt")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library(ggplot2)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#bar plot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ggplot(my_data, aes(x = Category, y = Count)) +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</a:rPr>
              <a:t>  geom_bar(stat = "identity") +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</a:rPr>
              <a:t>  theme_minimal()</a:t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92" name="Google Shape;192;p32"/>
          <p:cNvCxnSpPr/>
          <p:nvPr/>
        </p:nvCxnSpPr>
        <p:spPr>
          <a:xfrm>
            <a:off x="153025" y="3441500"/>
            <a:ext cx="8881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47600" y="2285400"/>
            <a:ext cx="2848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CODE SNIPPETS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 title="nod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1075" y="279200"/>
            <a:ext cx="6451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 title="ovl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3196" y="295788"/>
            <a:ext cx="6407365" cy="4805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 title="ovl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76975" y="304762"/>
            <a:ext cx="6451600" cy="4838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 title="ovl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6975" y="279200"/>
            <a:ext cx="6451600" cy="48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 title="ovl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99100" y="295788"/>
            <a:ext cx="6407350" cy="480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 title="ovl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99100" y="321363"/>
            <a:ext cx="6407350" cy="480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 title="ovl6.png"/>
          <p:cNvPicPr preferRelativeResize="0"/>
          <p:nvPr/>
        </p:nvPicPr>
        <p:blipFill>
          <a:blip r:embed="rId9">
            <a:alphaModFix amt="30000"/>
          </a:blip>
          <a:stretch>
            <a:fillRect/>
          </a:stretch>
        </p:blipFill>
        <p:spPr>
          <a:xfrm>
            <a:off x="1269888" y="279200"/>
            <a:ext cx="6333975" cy="475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8900" y="630200"/>
            <a:ext cx="5566177" cy="25520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134275" y="3810025"/>
            <a:ext cx="8881800" cy="4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node.wins / (node.visits + .0001f) + (ExplorationThreshold * Mathf.Sqrt(Mathf.Log(node.parent.visits) / (node.visits + .0001f)))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 title="uctchecker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0350" y="306075"/>
            <a:ext cx="2666301" cy="4369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Minimaxpseudo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098" y="367777"/>
            <a:ext cx="2764150" cy="4245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 title="OLETSPSEUD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6746" y="354525"/>
            <a:ext cx="2764155" cy="410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RQ: How does OLETS compare against UCT for correctness over computation time in calculating moves for American Standardised Checkers?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46125" y="2223650"/>
            <a:ext cx="85206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H1: UCT will yield better results while requiring less computation time.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H2: OLETS will yield better results while requiring less computation time.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>
                <a:solidFill>
                  <a:schemeClr val="dk1"/>
                </a:solidFill>
              </a:rPr>
              <a:t>HNULL: There is no significant difference between the 2 algorithms when it comes to correctness over computation time.</a:t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787000" y="2285400"/>
            <a:ext cx="3570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Methodology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/>
        </p:nvSpPr>
        <p:spPr>
          <a:xfrm>
            <a:off x="859475" y="1542750"/>
            <a:ext cx="22110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Completeness: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2"/>
                </a:solidFill>
              </a:rPr>
              <a:t>If the algorithm finds a solution in the case where one exists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1" name="Google Shape;101;p20"/>
          <p:cNvSpPr txBox="1"/>
          <p:nvPr/>
        </p:nvSpPr>
        <p:spPr>
          <a:xfrm>
            <a:off x="3466500" y="1542750"/>
            <a:ext cx="22110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Complexity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The number of </a:t>
            </a:r>
            <a:r>
              <a:rPr lang="en-GB" sz="1800">
                <a:solidFill>
                  <a:schemeClr val="dk2"/>
                </a:solidFill>
              </a:rPr>
              <a:t>nodes</a:t>
            </a:r>
            <a:r>
              <a:rPr lang="en-GB" sz="1800">
                <a:solidFill>
                  <a:schemeClr val="dk2"/>
                </a:solidFill>
              </a:rPr>
              <a:t> generated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6073525" y="1542750"/>
            <a:ext cx="2211000" cy="18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Optimality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Whether the algorithm always finds the best solution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11700" y="38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</a:rPr>
              <a:t>Tests</a:t>
            </a:r>
            <a:endParaRPr sz="2800">
              <a:solidFill>
                <a:srgbClr val="20272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11700" y="3888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rgbClr val="202729"/>
                </a:solidFill>
              </a:rPr>
              <a:t>Tests</a:t>
            </a:r>
            <a:endParaRPr sz="2800">
              <a:solidFill>
                <a:srgbClr val="202729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1229850" y="11524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</a:rPr>
              <a:t>Problem solving</a:t>
            </a:r>
            <a:endParaRPr b="1"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The algorithms will be given problems to solve</a:t>
            </a:r>
            <a:endParaRPr sz="1800">
              <a:solidFill>
                <a:srgbClr val="616161"/>
              </a:solidFill>
            </a:endParaRPr>
          </a:p>
        </p:txBody>
      </p:sp>
      <p:sp>
        <p:nvSpPr>
          <p:cNvPr id="110" name="Google Shape;110;p21"/>
          <p:cNvSpPr txBox="1"/>
          <p:nvPr/>
        </p:nvSpPr>
        <p:spPr>
          <a:xfrm>
            <a:off x="5572575" y="1152475"/>
            <a:ext cx="2545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16161"/>
                </a:solidFill>
              </a:rPr>
              <a:t>Match ups</a:t>
            </a:r>
            <a:endParaRPr b="1"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61616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616161"/>
                </a:solidFill>
              </a:rPr>
              <a:t>The algorithms will be tested against each other</a:t>
            </a:r>
            <a:endParaRPr sz="1800">
              <a:solidFill>
                <a:srgbClr val="61616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