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0" r:id="rId6"/>
    <p:sldId id="259" r:id="rId7"/>
    <p:sldId id="268" r:id="rId8"/>
    <p:sldId id="261" r:id="rId9"/>
    <p:sldId id="262" r:id="rId10"/>
    <p:sldId id="264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942" autoAdjust="0"/>
  </p:normalViewPr>
  <p:slideViewPr>
    <p:cSldViewPr>
      <p:cViewPr varScale="1">
        <p:scale>
          <a:sx n="81" d="100"/>
          <a:sy n="81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65EA9-E4E1-417A-B59A-6BD64FA7EB87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F99E9-3CF9-4EC4-A988-F14C3110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Картинки должны быть одного размера, в одинаковых</a:t>
            </a:r>
            <a:r>
              <a:rPr lang="ru-RU" baseline="0" dirty="0" smtClean="0"/>
              <a:t> рамочках, на белом фоне. 10 экранов </a:t>
            </a:r>
            <a:endParaRPr lang="ru-RU" dirty="0" smtClean="0"/>
          </a:p>
          <a:p>
            <a:r>
              <a:rPr lang="ru-RU" dirty="0" smtClean="0"/>
              <a:t>Время появления одного</a:t>
            </a:r>
            <a:r>
              <a:rPr lang="ru-RU" baseline="0" dirty="0" smtClean="0"/>
              <a:t> экрана – </a:t>
            </a:r>
            <a:r>
              <a:rPr lang="ru-RU" baseline="0" dirty="0" smtClean="0"/>
              <a:t>4 секунды, </a:t>
            </a:r>
          </a:p>
          <a:p>
            <a:r>
              <a:rPr lang="ru-RU" baseline="0" dirty="0" smtClean="0"/>
              <a:t>Если человек выбрал улыбающееся лицо – показывают следующий экран(очки). Если человек выбрал не улыбающееся лицо – ничего не происходит. После 4 сек бездействия появляется 0 очков.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Формула расчета </a:t>
            </a:r>
            <a:r>
              <a:rPr lang="ru-RU" baseline="0" dirty="0" smtClean="0"/>
              <a:t>очков сделаю позже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99E9-3CF9-4EC4-A988-F14C31104E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 каждого экрана игры появляется экран с очками. За одну игру человек должен стараться</a:t>
            </a:r>
            <a:r>
              <a:rPr lang="ru-RU" baseline="0" dirty="0" smtClean="0"/>
              <a:t> </a:t>
            </a:r>
            <a:r>
              <a:rPr lang="ru-RU" dirty="0" smtClean="0"/>
              <a:t>набрать 100%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99E9-3CF9-4EC4-A988-F14C31104E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Человек должен «протащить»</a:t>
            </a:r>
            <a:r>
              <a:rPr lang="ru-RU" baseline="0" dirty="0" smtClean="0"/>
              <a:t> слово.</a:t>
            </a:r>
          </a:p>
          <a:p>
            <a:r>
              <a:rPr lang="ru-RU" baseline="0" dirty="0" smtClean="0"/>
              <a:t>Лучше перед этим сделать небольшую демонстрацию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10 очков после выполнения.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Полный список слов я 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99E9-3CF9-4EC4-A988-F14C31104E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Человек вводит информацию о себе. Которая потом появляется среди</a:t>
            </a:r>
            <a:r>
              <a:rPr lang="ru-RU" baseline="0" dirty="0" smtClean="0"/>
              <a:t> групп.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99E9-3CF9-4EC4-A988-F14C31104E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</a:t>
            </a:r>
            <a:r>
              <a:rPr lang="ru-RU" baseline="0" dirty="0" smtClean="0"/>
              <a:t> появления</a:t>
            </a:r>
          </a:p>
          <a:p>
            <a:r>
              <a:rPr lang="ru-RU" baseline="0" dirty="0" smtClean="0"/>
              <a:t>Правильный выбор- улыбающаяся картинка(время появления  ) – число очков- следующий экран</a:t>
            </a:r>
          </a:p>
          <a:p>
            <a:r>
              <a:rPr lang="ru-RU" baseline="0" dirty="0" smtClean="0"/>
              <a:t>Неправильный- экран с 0 очков и следующий экран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99E9-3CF9-4EC4-A988-F14C31104E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Последний слайд в конце </a:t>
            </a:r>
            <a:r>
              <a:rPr lang="ru-RU" dirty="0" smtClean="0"/>
              <a:t>игры</a:t>
            </a:r>
            <a:r>
              <a:rPr lang="ru-RU" baseline="0" dirty="0" smtClean="0"/>
              <a:t> показывает общее количество очков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99E9-3CF9-4EC4-A988-F14C31104E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МОДИФИКАЦИЯ ИСКАЖЕНИЯ КОГНИТИВНЫХ ПРОЦЕССОВ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5052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 Вами игра, способная улучшить Ваше эмоциональное состояние и помочь проще справляться со стрессом.  </a:t>
            </a:r>
          </a:p>
          <a:p>
            <a:endParaRPr lang="ru-RU" dirty="0" smtClean="0"/>
          </a:p>
          <a:p>
            <a:r>
              <a:rPr lang="ru-RU" dirty="0" smtClean="0"/>
              <a:t>Наберите за месяц  10 000 очков</a:t>
            </a:r>
          </a:p>
          <a:p>
            <a:r>
              <a:rPr lang="ru-RU" dirty="0" smtClean="0"/>
              <a:t>Для этого играйте каждый </a:t>
            </a:r>
            <a:r>
              <a:rPr lang="ru-RU" smtClean="0"/>
              <a:t>день </a:t>
            </a:r>
            <a:r>
              <a:rPr lang="ru-RU" smtClean="0"/>
              <a:t> играйте около 10 минут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371600"/>
            <a:ext cx="2971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Ставрополь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362200"/>
            <a:ext cx="2971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Москва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352800"/>
            <a:ext cx="2971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Ярославль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352800"/>
            <a:ext cx="2971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362200"/>
            <a:ext cx="2971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371600"/>
            <a:ext cx="2971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33378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800"/>
            <a:ext cx="1066800" cy="14714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95400" y="1219200"/>
            <a:ext cx="1371600" cy="990600"/>
            <a:chOff x="1371600" y="1371600"/>
            <a:chExt cx="6324600" cy="2590800"/>
          </a:xfrm>
        </p:grpSpPr>
        <p:sp>
          <p:nvSpPr>
            <p:cNvPr id="6" name="Rectangle 5"/>
            <p:cNvSpPr/>
            <p:nvPr/>
          </p:nvSpPr>
          <p:spPr>
            <a:xfrm>
              <a:off x="13716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66800" y="6858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Правильный выбор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6858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Неправильный выбор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86400" y="1295400"/>
            <a:ext cx="2286000" cy="1219200"/>
            <a:chOff x="1371600" y="1371600"/>
            <a:chExt cx="6324600" cy="2590800"/>
          </a:xfrm>
        </p:grpSpPr>
        <p:sp>
          <p:nvSpPr>
            <p:cNvPr id="16" name="Rectangle 15"/>
            <p:cNvSpPr/>
            <p:nvPr/>
          </p:nvSpPr>
          <p:spPr>
            <a:xfrm>
              <a:off x="13716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44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4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28800" y="4267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95400" y="4876800"/>
            <a:ext cx="1371600" cy="990600"/>
            <a:chOff x="1371600" y="1371600"/>
            <a:chExt cx="6324600" cy="2590800"/>
          </a:xfrm>
        </p:grpSpPr>
        <p:sp>
          <p:nvSpPr>
            <p:cNvPr id="24" name="Rectangle 23"/>
            <p:cNvSpPr/>
            <p:nvPr/>
          </p:nvSpPr>
          <p:spPr>
            <a:xfrm>
              <a:off x="13716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716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244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244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008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62600" y="4114800"/>
            <a:ext cx="2286000" cy="1219200"/>
            <a:chOff x="1371600" y="1371600"/>
            <a:chExt cx="6324600" cy="2590800"/>
          </a:xfrm>
        </p:grpSpPr>
        <p:sp>
          <p:nvSpPr>
            <p:cNvPr id="32" name="Rectangle 31"/>
            <p:cNvSpPr/>
            <p:nvPr/>
          </p:nvSpPr>
          <p:spPr>
            <a:xfrm>
              <a:off x="13716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16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716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33528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24400" y="23622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4400" y="1371600"/>
              <a:ext cx="29718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4" idx="0"/>
          </p:cNvCxnSpPr>
          <p:nvPr/>
        </p:nvCxnSpPr>
        <p:spPr>
          <a:xfrm>
            <a:off x="2057400" y="2362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981200" y="4038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81200" y="4572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53200" y="2895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553200" y="3657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62400" y="1828800"/>
            <a:ext cx="685800" cy="304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62400" y="2362200"/>
            <a:ext cx="685800" cy="2514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2133600"/>
            <a:ext cx="146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90,7</a:t>
            </a:r>
            <a:endParaRPr lang="ru-RU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Отличная работа!</a:t>
            </a:r>
            <a:endParaRPr lang="ru-RU" dirty="0"/>
          </a:p>
        </p:txBody>
      </p:sp>
      <p:sp>
        <p:nvSpPr>
          <p:cNvPr id="3" name="Кольцо 2"/>
          <p:cNvSpPr/>
          <p:nvPr/>
        </p:nvSpPr>
        <p:spPr>
          <a:xfrm>
            <a:off x="3124200" y="2209800"/>
            <a:ext cx="3124200" cy="3200400"/>
          </a:xfrm>
          <a:prstGeom prst="don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Арка 3"/>
          <p:cNvSpPr/>
          <p:nvPr/>
        </p:nvSpPr>
        <p:spPr>
          <a:xfrm rot="5400000">
            <a:off x="3048000" y="2133600"/>
            <a:ext cx="3124200" cy="3276600"/>
          </a:xfrm>
          <a:prstGeom prst="blockArc">
            <a:avLst>
              <a:gd name="adj1" fmla="val 10800000"/>
              <a:gd name="adj2" fmla="val 16181043"/>
              <a:gd name="adj3" fmla="val 2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38600" y="3429000"/>
            <a:ext cx="1295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25%</a:t>
            </a:r>
            <a:endParaRPr lang="ru-RU" sz="40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ВНИМАНИЯ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525963"/>
          </a:xfrm>
        </p:spPr>
        <p:txBody>
          <a:bodyPr/>
          <a:lstStyle/>
          <a:p>
            <a:pPr indent="0" algn="just">
              <a:spcBef>
                <a:spcPts val="0"/>
              </a:spcBef>
              <a:buNone/>
            </a:pPr>
            <a:r>
              <a:rPr lang="ru-RU" dirty="0" smtClean="0"/>
              <a:t> </a:t>
            </a:r>
            <a:r>
              <a:rPr lang="ru-RU" sz="2400" dirty="0" smtClean="0"/>
              <a:t>Найдите улыбающееся лицо среди других картинок. Старайтесь делать это как можно быстрее. 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ru-RU" dirty="0" smtClean="0"/>
              <a:t>  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ru-RU" sz="1800" dirty="0" smtClean="0"/>
              <a:t>Модификация внимания поможет Вам повысить настроение и снизить стресс. Игра тренирует мозг автоматически фокусироваться на положительных аспектах жизни. </a:t>
            </a:r>
          </a:p>
          <a:p>
            <a:pPr indent="0" algn="just">
              <a:spcBef>
                <a:spcPts val="0"/>
              </a:spcBef>
              <a:buNone/>
            </a:pPr>
            <a:endParaRPr lang="ru-RU" sz="1800" dirty="0" smtClean="0"/>
          </a:p>
          <a:p>
            <a:pPr indent="0" algn="just">
              <a:spcBef>
                <a:spcPts val="0"/>
              </a:spcBef>
              <a:buNone/>
            </a:pPr>
            <a:r>
              <a:rPr lang="ru-RU" sz="1800" dirty="0" smtClean="0"/>
              <a:t>Важно помнить, что наш мозг не видит отличий между игрой и реальностью, и благодаря этой особенности у нас появился метод, благодоря которому мы можем настроить наше бессознательное на более позитивный лад. Это может помочь человеку в осуществлении его целей и улучшении качесва жизни.</a:t>
            </a: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34200" y="6096000"/>
            <a:ext cx="1524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Далее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0571216f59dc6d7bfe4e69a6ea0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9552" r="21194" b="8520"/>
          <a:stretch>
            <a:fillRect/>
          </a:stretch>
        </p:blipFill>
        <p:spPr>
          <a:xfrm>
            <a:off x="3810000" y="4343400"/>
            <a:ext cx="1828800" cy="1608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ur_1n00-480x296.jpg"/>
          <p:cNvPicPr>
            <a:picLocks noChangeAspect="1"/>
          </p:cNvPicPr>
          <p:nvPr/>
        </p:nvPicPr>
        <p:blipFill>
          <a:blip r:embed="rId4" cstate="print"/>
          <a:srcRect l="13750" r="15000"/>
          <a:stretch>
            <a:fillRect/>
          </a:stretch>
        </p:blipFill>
        <p:spPr>
          <a:xfrm>
            <a:off x="1524000" y="2438400"/>
            <a:ext cx="1828800" cy="1681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Стулья-Д-2-14-оптом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4419600"/>
            <a:ext cx="182880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1915164.jpg"/>
          <p:cNvPicPr>
            <a:picLocks noChangeAspect="1"/>
          </p:cNvPicPr>
          <p:nvPr/>
        </p:nvPicPr>
        <p:blipFill>
          <a:blip r:embed="rId6" cstate="print"/>
          <a:srcRect b="20128"/>
          <a:stretch>
            <a:fillRect/>
          </a:stretch>
        </p:blipFill>
        <p:spPr>
          <a:xfrm>
            <a:off x="6096000" y="4343400"/>
            <a:ext cx="17526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ngryChil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0" y="2438400"/>
            <a:ext cx="1752600" cy="1614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fea_1n00.jpg"/>
          <p:cNvPicPr>
            <a:picLocks noChangeAspect="1"/>
          </p:cNvPicPr>
          <p:nvPr/>
        </p:nvPicPr>
        <p:blipFill>
          <a:blip r:embed="rId8" cstate="print"/>
          <a:srcRect l="14205" r="14767"/>
          <a:stretch>
            <a:fillRect/>
          </a:stretch>
        </p:blipFill>
        <p:spPr>
          <a:xfrm>
            <a:off x="3810000" y="2438400"/>
            <a:ext cx="1828800" cy="16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1_525506a388287525506a3882cc.jpg"/>
          <p:cNvPicPr>
            <a:picLocks noChangeAspect="1"/>
          </p:cNvPicPr>
          <p:nvPr/>
        </p:nvPicPr>
        <p:blipFill>
          <a:blip r:embed="rId9" cstate="print"/>
          <a:srcRect l="16667" r="14167"/>
          <a:stretch>
            <a:fillRect/>
          </a:stretch>
        </p:blipFill>
        <p:spPr>
          <a:xfrm>
            <a:off x="3810000" y="609600"/>
            <a:ext cx="1848104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55.jpg"/>
          <p:cNvPicPr>
            <a:picLocks noChangeAspect="1"/>
          </p:cNvPicPr>
          <p:nvPr/>
        </p:nvPicPr>
        <p:blipFill>
          <a:blip r:embed="rId10" cstate="print"/>
          <a:srcRect l="10938" r="14610"/>
          <a:stretch>
            <a:fillRect/>
          </a:stretch>
        </p:blipFill>
        <p:spPr>
          <a:xfrm>
            <a:off x="6172200" y="609600"/>
            <a:ext cx="1752600" cy="1609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70692b1448ab68112b774656c4dba39b.jpg"/>
          <p:cNvPicPr>
            <a:picLocks noChangeAspect="1"/>
          </p:cNvPicPr>
          <p:nvPr/>
        </p:nvPicPr>
        <p:blipFill>
          <a:blip r:embed="rId11" cstate="print"/>
          <a:srcRect l="16250" r="10000"/>
          <a:stretch>
            <a:fillRect/>
          </a:stretch>
        </p:blipFill>
        <p:spPr>
          <a:xfrm>
            <a:off x="1524000" y="609600"/>
            <a:ext cx="1872368" cy="1609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62400" y="1828800"/>
            <a:ext cx="685800" cy="304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62400" y="3657600"/>
            <a:ext cx="685800" cy="1219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2133600"/>
            <a:ext cx="146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41,5</a:t>
            </a:r>
            <a:endParaRPr lang="ru-RU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НУЖНЫХ 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019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Найдите слово из списка и, прижав мышку на первой букве, протащите до последней.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Проведенные исследования показывают, что всего лишь концентрация внимания на позитивных словах поможет запускать выработку «гормонов счастья», таких как серотонин, эндорфин и окситоцин.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799" y="380997"/>
          <a:ext cx="641838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65"/>
                <a:gridCol w="534865"/>
                <a:gridCol w="534865"/>
                <a:gridCol w="534865"/>
                <a:gridCol w="534865"/>
                <a:gridCol w="534865"/>
                <a:gridCol w="534865"/>
                <a:gridCol w="534865"/>
                <a:gridCol w="534865"/>
                <a:gridCol w="534865"/>
                <a:gridCol w="534865"/>
                <a:gridCol w="534865"/>
              </a:tblGrid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Й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5029200"/>
            <a:ext cx="6400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УВЕРЕННОСТЬ                                   РАДОСТЬ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САМОСТОЯТЕЛЬНОСТЬ                   СВОБОДА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ПРАВО                                                 ЖИЗНЬ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62400" y="1828800"/>
            <a:ext cx="685800" cy="304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62400" y="3048000"/>
            <a:ext cx="685800" cy="1828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2133600"/>
            <a:ext cx="146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58,2</a:t>
            </a:r>
            <a:endParaRPr lang="ru-RU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Заполните полностью все предложенные поля, ничего не пропуская.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38400" y="990600"/>
          <a:ext cx="4343400" cy="4800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43400"/>
              </a:tblGrid>
              <a:tr h="53340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ИМЯ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ФАМИЛИЯ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МЕСЯЦ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РОЖДЕНИЯ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ГОД РОЖДЕНИЯ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РОДНОЙ ГОРОД/РАЙОН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ЛЮБИМЫЙ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ЦВЕТ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ЗНАК ЗОДИАКА 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ЧИСЛО РОЖДЕНИЯ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ЗНАЧИМОЕ МЕСТО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511</Words>
  <Application>Microsoft Office PowerPoint</Application>
  <PresentationFormat>Экран (4:3)</PresentationFormat>
  <Paragraphs>207</Paragraphs>
  <Slides>13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МОДИФИКАЦИЯ ИСКАЖЕНИЯ КОГНИТИВНЫХ ПРОЦЕССОВ </vt:lpstr>
      <vt:lpstr>МОДИФИКАЦИЯ ВНИМАНИЯ</vt:lpstr>
      <vt:lpstr>Слайд 3</vt:lpstr>
      <vt:lpstr>Слайд 4</vt:lpstr>
      <vt:lpstr>ПОИСК НУЖНЫХ СЛОВ</vt:lpstr>
      <vt:lpstr>Слайд 6</vt:lpstr>
      <vt:lpstr>Слайд 7</vt:lpstr>
      <vt:lpstr>Я</vt:lpstr>
      <vt:lpstr>Слайд 9</vt:lpstr>
      <vt:lpstr>Слайд 10</vt:lpstr>
      <vt:lpstr>Слайд 11</vt:lpstr>
      <vt:lpstr>Слайд 12</vt:lpstr>
      <vt:lpstr>Отличная работа!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bias modification</dc:title>
  <dc:creator>andy.white</dc:creator>
  <cp:lastModifiedBy>apriemysheva</cp:lastModifiedBy>
  <cp:revision>54</cp:revision>
  <dcterms:created xsi:type="dcterms:W3CDTF">2006-08-16T00:00:00Z</dcterms:created>
  <dcterms:modified xsi:type="dcterms:W3CDTF">2016-07-28T12:27:37Z</dcterms:modified>
</cp:coreProperties>
</file>