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326" r:id="rId5"/>
    <p:sldId id="257" r:id="rId6"/>
    <p:sldId id="302" r:id="rId7"/>
    <p:sldId id="327" r:id="rId8"/>
    <p:sldId id="328" r:id="rId9"/>
    <p:sldId id="343" r:id="rId10"/>
    <p:sldId id="345" r:id="rId11"/>
    <p:sldId id="329" r:id="rId12"/>
    <p:sldId id="344" r:id="rId13"/>
    <p:sldId id="346" r:id="rId14"/>
    <p:sldId id="347" r:id="rId15"/>
    <p:sldId id="348" r:id="rId16"/>
    <p:sldId id="330" r:id="rId17"/>
    <p:sldId id="333" r:id="rId18"/>
    <p:sldId id="334" r:id="rId19"/>
    <p:sldId id="349" r:id="rId20"/>
    <p:sldId id="336" r:id="rId21"/>
    <p:sldId id="351" r:id="rId22"/>
    <p:sldId id="352" r:id="rId23"/>
    <p:sldId id="353" r:id="rId24"/>
    <p:sldId id="354" r:id="rId25"/>
    <p:sldId id="355" r:id="rId26"/>
    <p:sldId id="358" r:id="rId27"/>
    <p:sldId id="356" r:id="rId28"/>
    <p:sldId id="350" r:id="rId29"/>
    <p:sldId id="35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ichi Ueno" initials="SU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5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6" autoAdjust="0"/>
    <p:restoredTop sz="78655" autoAdjust="0"/>
  </p:normalViewPr>
  <p:slideViewPr>
    <p:cSldViewPr snapToGrid="0">
      <p:cViewPr varScale="1">
        <p:scale>
          <a:sx n="90" d="100"/>
          <a:sy n="90" d="100"/>
        </p:scale>
        <p:origin x="-11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5BD69-06FA-4CAE-BC85-27A00A820D29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AC726-5273-4EFD-9AE3-8B5CC86F7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1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4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4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5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5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09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2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5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1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&lt;meta name="apple-mobile-web-app-capable" content="yes"&gt;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name="mobile-web-app-capable" content="yes"&gt;</a:t>
            </a:r>
          </a:p>
          <a:p>
            <a:endParaRPr kumimoji="1" lang="ja-JP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name="apple-mobile-web-app-status-bar-style" content="black"&gt;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name="mobile-web-app-status-bar-style" content="black"&gt;</a:t>
            </a:r>
          </a:p>
          <a:p>
            <a:endParaRPr kumimoji="1" lang="ja-JP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name="apple-mobile-web-app-title" content="Grand Monsieur"&gt;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name="mobile-web-app-title" content="Grand Monsieur"&gt;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28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16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5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005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3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5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7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8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8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4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4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AC726-5273-4EFD-9AE3-8B5CC86F76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4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0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26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85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7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2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2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3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1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1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8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F7E3-1542-4CBB-AF8C-D35CF0A39FA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6364-26E5-40C5-A9C2-1F7EB8DD7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acebook.com/uen.agile" TargetMode="External"/><Relationship Id="rId5" Type="http://schemas.openxmlformats.org/officeDocument/2006/relationships/hyperlink" Target="https://github.com/s-ueno" TargetMode="External"/><Relationship Id="rId4" Type="http://schemas.openxmlformats.org/officeDocument/2006/relationships/hyperlink" Target="mailto:uenoshinichi@sgis.co.j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ja/docs/Mozilla/Add-ons/WebExtensions/manifest.js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975724" y="0"/>
            <a:ext cx="32162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縦書きテキスト プレースホルダー 2"/>
          <p:cNvSpPr txBox="1">
            <a:spLocks/>
          </p:cNvSpPr>
          <p:nvPr/>
        </p:nvSpPr>
        <p:spPr>
          <a:xfrm>
            <a:off x="1" y="0"/>
            <a:ext cx="8975724" cy="685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TypeScript × PWA(</a:t>
            </a:r>
            <a:r>
              <a:rPr lang="en-US" altLang="ja-JP" dirty="0" err="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sw</a:t>
            </a:r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+ α) × Azure </a:t>
            </a:r>
            <a:r>
              <a:rPr lang="en-US" altLang="ja-JP" dirty="0" err="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WebApps</a:t>
            </a:r>
            <a:endParaRPr lang="en-US" altLang="ja-JP" dirty="0" smtClean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43134" y="5018048"/>
            <a:ext cx="308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西部ガス情報システム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株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技術企画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上野　伸一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Ueno Shinichi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74011" y="972065"/>
            <a:ext cx="376469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tackoverflow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loved 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73036"/>
              </p:ext>
            </p:extLst>
          </p:nvPr>
        </p:nvGraphicFramePr>
        <p:xfrm>
          <a:off x="2021727" y="1725247"/>
          <a:ext cx="7696202" cy="4024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1670"/>
                <a:gridCol w="1696133"/>
                <a:gridCol w="1696133"/>
                <a:gridCol w="1696133"/>
                <a:gridCol w="1696133"/>
              </a:tblGrid>
              <a:tr h="365847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Smalltalk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C++11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Elixir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Haskell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Haslell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</a:tbl>
          </a:graphicData>
        </a:graphic>
      </p:graphicFrame>
      <p:sp>
        <p:nvSpPr>
          <p:cNvPr id="10" name="下矢印 2"/>
          <p:cNvSpPr>
            <a:spLocks noChangeArrowheads="1"/>
          </p:cNvSpPr>
          <p:nvPr/>
        </p:nvSpPr>
        <p:spPr bwMode="auto">
          <a:xfrm rot="3815823">
            <a:off x="5889345" y="1265425"/>
            <a:ext cx="358775" cy="4327525"/>
          </a:xfrm>
          <a:prstGeom prst="downArrow">
            <a:avLst>
              <a:gd name="adj1" fmla="val 50000"/>
              <a:gd name="adj2" fmla="val 50202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7" y="1516437"/>
            <a:ext cx="11396811" cy="246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41" y="1866900"/>
            <a:ext cx="67818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94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74011" y="972065"/>
            <a:ext cx="376469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tackoverflow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loved 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7040"/>
              </p:ext>
            </p:extLst>
          </p:nvPr>
        </p:nvGraphicFramePr>
        <p:xfrm>
          <a:off x="2021727" y="1725247"/>
          <a:ext cx="7696202" cy="4024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1670"/>
                <a:gridCol w="1696133"/>
                <a:gridCol w="1696133"/>
                <a:gridCol w="1696133"/>
                <a:gridCol w="1696133"/>
              </a:tblGrid>
              <a:tr h="365847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kumimoji="1" lang="ja-JP" altLang="en-US" sz="18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Smalltalk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C++11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Elixir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Haskell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Haslell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1797732" y="76089"/>
            <a:ext cx="10195712" cy="6781911"/>
            <a:chOff x="1797732" y="76089"/>
            <a:chExt cx="10195712" cy="6781911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7825341" y="6353842"/>
              <a:ext cx="4168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https://codezine.jp/article/detail/10730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732" y="76089"/>
              <a:ext cx="7978279" cy="678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54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.shutterstock.com/z/stock-photo-reset-man-writing-on-transparent-screen-7019070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（フロントエンド）開発で活躍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25" y="2643274"/>
            <a:ext cx="22669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5" y="2786149"/>
            <a:ext cx="51038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4379955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流石ヘルスバーグ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3" y="2230266"/>
            <a:ext cx="10817770" cy="3033711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53" y="2462728"/>
            <a:ext cx="7746102" cy="4292299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正方形/長方形 6"/>
          <p:cNvSpPr>
            <a:spLocks noChangeArrowheads="1"/>
          </p:cNvSpPr>
          <p:nvPr/>
        </p:nvSpPr>
        <p:spPr bwMode="auto">
          <a:xfrm>
            <a:off x="390208" y="5634998"/>
            <a:ext cx="3555782" cy="8309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C#</a:t>
            </a:r>
            <a:r>
              <a:rPr lang="ja-JP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そっくり</a:t>
            </a:r>
            <a:endParaRPr lang="ja-JP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84" y="1179140"/>
            <a:ext cx="7855586" cy="3729037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プログラマにとって最大の強み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6"/>
          <p:cNvSpPr>
            <a:spLocks noChangeArrowheads="1"/>
          </p:cNvSpPr>
          <p:nvPr/>
        </p:nvSpPr>
        <p:spPr bwMode="auto">
          <a:xfrm>
            <a:off x="722905" y="3893417"/>
            <a:ext cx="5032147" cy="7078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クラス化</a:t>
            </a:r>
            <a:r>
              <a:rPr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/</a:t>
            </a:r>
            <a:r>
              <a:rPr lang="ja-JP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カプセル化</a:t>
            </a:r>
            <a:endParaRPr lang="en-US" altLang="ja-JP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10" name="正方形/長方形 6"/>
          <p:cNvSpPr>
            <a:spLocks noChangeArrowheads="1"/>
          </p:cNvSpPr>
          <p:nvPr/>
        </p:nvSpPr>
        <p:spPr bwMode="auto">
          <a:xfrm>
            <a:off x="43656" y="5547296"/>
            <a:ext cx="7109640" cy="646331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オブジェクト指向プログラミング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 rot="20646838">
            <a:off x="6221020" y="3375203"/>
            <a:ext cx="4821924" cy="1586256"/>
            <a:chOff x="2155525" y="2643274"/>
            <a:chExt cx="7542212" cy="302895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525" y="2643274"/>
              <a:ext cx="2266950" cy="302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925" y="2786149"/>
              <a:ext cx="5103812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63" y="3753929"/>
            <a:ext cx="2933281" cy="29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975724" y="0"/>
            <a:ext cx="32162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縦書きテキスト プレースホルダー 2"/>
          <p:cNvSpPr txBox="1">
            <a:spLocks/>
          </p:cNvSpPr>
          <p:nvPr/>
        </p:nvSpPr>
        <p:spPr>
          <a:xfrm>
            <a:off x="1" y="0"/>
            <a:ext cx="8975724" cy="685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TypeScript × </a:t>
            </a:r>
            <a:r>
              <a:rPr lang="en-US" altLang="ja-JP" sz="4800" dirty="0" smtClean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PWA(</a:t>
            </a:r>
            <a:r>
              <a:rPr lang="en-US" altLang="ja-JP" sz="48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sw</a:t>
            </a:r>
            <a:r>
              <a:rPr lang="en-US" altLang="ja-JP" sz="4800" dirty="0" smtClean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+α</a:t>
            </a:r>
            <a:r>
              <a:rPr lang="en-US" altLang="ja-JP" sz="4800" dirty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) </a:t>
            </a: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× Azure </a:t>
            </a:r>
            <a:r>
              <a:rPr lang="en-US" altLang="ja-JP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WebApps</a:t>
            </a:r>
            <a:endParaRPr lang="en-US" altLang="ja-JP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ãGoogle png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69" y="1577135"/>
            <a:ext cx="3891990" cy="19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48317" y="3283064"/>
            <a:ext cx="6034024" cy="480131"/>
          </a:xfrm>
        </p:spPr>
        <p:txBody>
          <a:bodyPr vert="horz" wrap="none">
            <a:sp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次世代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規格として主導・提案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52129" y="6507161"/>
            <a:ext cx="5075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https://developers.google.com/web/fundamentals/codelabs/your-first-pwapp/?hl=ja</a:t>
            </a:r>
            <a:endParaRPr kumimoji="1" lang="ja-JP" altLang="en-US" sz="1100" dirty="0"/>
          </a:p>
        </p:txBody>
      </p:sp>
      <p:pic>
        <p:nvPicPr>
          <p:cNvPr id="1030" name="Picture 6" descr="ãMicrosoft png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5" y="4797118"/>
            <a:ext cx="5073370" cy="10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Apple pngãã®ç»åæ¤ç´¢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129" y="4047563"/>
            <a:ext cx="1943101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縦書きテキスト プレースホルダー 2"/>
          <p:cNvSpPr txBox="1">
            <a:spLocks/>
          </p:cNvSpPr>
          <p:nvPr/>
        </p:nvSpPr>
        <p:spPr>
          <a:xfrm>
            <a:off x="8895230" y="4797118"/>
            <a:ext cx="1745991" cy="7017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3665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クロームで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URI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に次のコマンドを打つ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chrome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://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flags</a:t>
            </a: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デスクトップ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のサインを　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enabled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にする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4076065"/>
            <a:ext cx="11672047" cy="1909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をサポートするサイトで、ショートカットの作成を選択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60" y="2333346"/>
            <a:ext cx="6626598" cy="42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矢印 2"/>
          <p:cNvSpPr/>
          <p:nvPr/>
        </p:nvSpPr>
        <p:spPr>
          <a:xfrm rot="18147461">
            <a:off x="2567059" y="5876366"/>
            <a:ext cx="419660" cy="443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About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8" y="1893170"/>
            <a:ext cx="2555309" cy="2555309"/>
          </a:xfrm>
          <a:prstGeom prst="rect">
            <a:avLst/>
          </a:prstGeom>
        </p:spPr>
      </p:pic>
      <p:sp>
        <p:nvSpPr>
          <p:cNvPr id="6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40716" y="1893170"/>
            <a:ext cx="6477000" cy="3975067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上野　伸一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Ueno Shinichi</a:t>
            </a:r>
          </a:p>
          <a:p>
            <a:pPr lvl="1"/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西部ガス情報システム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技術企画部</a:t>
            </a:r>
            <a:endParaRPr lang="en-US" altLang="ja-JP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buNone/>
            </a:pP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uenoshinichi@sgis.co.jp</a:t>
            </a:r>
            <a:endParaRPr lang="en-US" altLang="ja-JP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buNone/>
            </a:pPr>
            <a:endParaRPr lang="en-US" altLang="ja-JP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https://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github.com/s-ueno</a:t>
            </a:r>
            <a:endParaRPr lang="en-US" altLang="ja-JP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https://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www.facebook.com/uen.agile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趣味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釣り（ヘチ釣り・落とし込み）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0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クロームで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URI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に次のコマンドを打ち、設定する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chrome://apps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45" y="2890837"/>
            <a:ext cx="10134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15" y="4562475"/>
            <a:ext cx="2676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horz">
            <a:norm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デスクトップのアイコンをクリック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アプリケーションとして起動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80" y="2837329"/>
            <a:ext cx="6312782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2" y="4020810"/>
            <a:ext cx="2486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矢印 2"/>
          <p:cNvSpPr/>
          <p:nvPr/>
        </p:nvSpPr>
        <p:spPr>
          <a:xfrm>
            <a:off x="3633151" y="3694392"/>
            <a:ext cx="1369155" cy="215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2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4753" y="1785283"/>
            <a:ext cx="10515600" cy="4351338"/>
          </a:xfrm>
        </p:spPr>
        <p:txBody>
          <a:bodyPr vert="horz">
            <a:norm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今は手間ですが、近いバージョンアップでネットサーフィンが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1"/>
          <p:cNvSpPr>
            <a:spLocks noChangeArrowheads="1"/>
          </p:cNvSpPr>
          <p:nvPr/>
        </p:nvSpPr>
        <p:spPr bwMode="auto">
          <a:xfrm>
            <a:off x="768681" y="3494817"/>
            <a:ext cx="34671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お気に入りのサイト</a:t>
            </a:r>
            <a:endParaRPr lang="ja-JP" altLang="en-US" sz="2400" dirty="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7" name="正方形/長方形 1"/>
          <p:cNvSpPr>
            <a:spLocks noChangeArrowheads="1"/>
          </p:cNvSpPr>
          <p:nvPr/>
        </p:nvSpPr>
        <p:spPr bwMode="auto">
          <a:xfrm>
            <a:off x="768681" y="5344611"/>
            <a:ext cx="34671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ブラウザの</a:t>
            </a:r>
            <a:endParaRPr lang="en-US" altLang="ja-JP" sz="2400" dirty="0" smtClean="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Bookmark</a:t>
            </a: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　に登録</a:t>
            </a:r>
            <a:endParaRPr lang="ja-JP" altLang="en-US" sz="2400" dirty="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977796" y="4669307"/>
            <a:ext cx="1048870" cy="54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縦書きテキスト プレースホルダー 2"/>
          <p:cNvSpPr txBox="1">
            <a:spLocks/>
          </p:cNvSpPr>
          <p:nvPr/>
        </p:nvSpPr>
        <p:spPr>
          <a:xfrm>
            <a:off x="553620" y="3074475"/>
            <a:ext cx="3897221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今までの</a:t>
            </a:r>
            <a:r>
              <a:rPr lang="ja-JP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ネットサーフィン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正方形/長方形 1"/>
          <p:cNvSpPr>
            <a:spLocks noChangeArrowheads="1"/>
          </p:cNvSpPr>
          <p:nvPr/>
        </p:nvSpPr>
        <p:spPr bwMode="auto">
          <a:xfrm>
            <a:off x="7640128" y="3488916"/>
            <a:ext cx="34671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お気に入りのサイト</a:t>
            </a:r>
            <a:endParaRPr lang="ja-JP" altLang="en-US" sz="2400" dirty="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10" name="正方形/長方形 1"/>
          <p:cNvSpPr>
            <a:spLocks noChangeArrowheads="1"/>
          </p:cNvSpPr>
          <p:nvPr/>
        </p:nvSpPr>
        <p:spPr bwMode="auto">
          <a:xfrm>
            <a:off x="7654653" y="5344611"/>
            <a:ext cx="34671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デスクトップに</a:t>
            </a:r>
            <a:endParaRPr lang="en-US" altLang="ja-JP" sz="2400" dirty="0" smtClean="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ブクマす</a:t>
            </a:r>
            <a:r>
              <a:rPr lang="ja-JP" altLang="en-US" sz="2400" dirty="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る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849243" y="4663406"/>
            <a:ext cx="1048870" cy="54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縦書きテキスト プレースホルダー 2"/>
          <p:cNvSpPr txBox="1">
            <a:spLocks/>
          </p:cNvSpPr>
          <p:nvPr/>
        </p:nvSpPr>
        <p:spPr>
          <a:xfrm>
            <a:off x="7594282" y="3074475"/>
            <a:ext cx="3587842" cy="4247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未来のネットサーフィン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PWA(Progressive Web Apps)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4753" y="1785283"/>
            <a:ext cx="10515600" cy="4351338"/>
          </a:xfrm>
        </p:spPr>
        <p:txBody>
          <a:bodyPr vert="horz">
            <a:normAutofit fontScale="70000" lnSpcReduction="20000"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インストールできる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要件は・・・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Https(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ssl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であること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Manifest.json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を準備すること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developer.mozilla.org/ja/docs/Mozilla/Add-ons/WebExtensions/manifest.json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Service worker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を準備すること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 worker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と同じ仕組み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3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メインの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スレッドとは違う箇所で動く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3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そのため、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Script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タグでインポートするのではなく、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をサーバーに配置し、そのファイルを指定するコートを記述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3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CacheStrorage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という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 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リクエスト専用のローカルストレージを利用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3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ここにネットワークにつながらない場合に、対象のアドレスにマッチするキャッシュを返す処理を記述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iOS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系の場合は、いくつかの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meta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タグが必要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dirty="0"/>
              <a:t>&lt;meta name="</a:t>
            </a:r>
            <a:r>
              <a:rPr lang="en-US" altLang="ja-JP" dirty="0">
                <a:solidFill>
                  <a:srgbClr val="FF0000"/>
                </a:solidFill>
              </a:rPr>
              <a:t>apple-</a:t>
            </a:r>
            <a:r>
              <a:rPr lang="en-US" altLang="ja-JP" dirty="0"/>
              <a:t>mobile-web-app-capable" content="</a:t>
            </a:r>
            <a:r>
              <a:rPr lang="en-US" altLang="ja-JP" b="1" dirty="0"/>
              <a:t>yes</a:t>
            </a:r>
            <a:r>
              <a:rPr lang="en-US" altLang="ja-JP" dirty="0"/>
              <a:t>"&gt;</a:t>
            </a:r>
          </a:p>
          <a:p>
            <a:pPr lvl="2"/>
            <a:r>
              <a:rPr lang="en-US" altLang="ja-JP" dirty="0"/>
              <a:t>&lt;meta name="</a:t>
            </a:r>
            <a:r>
              <a:rPr lang="en-US" altLang="ja-JP" dirty="0">
                <a:solidFill>
                  <a:srgbClr val="FF0000"/>
                </a:solidFill>
              </a:rPr>
              <a:t>apple-</a:t>
            </a:r>
            <a:r>
              <a:rPr lang="en-US" altLang="ja-JP" dirty="0"/>
              <a:t>mobile-web-app-status-bar-style" content="</a:t>
            </a:r>
            <a:r>
              <a:rPr lang="en-US" altLang="ja-JP" b="1" dirty="0"/>
              <a:t>black</a:t>
            </a:r>
            <a:r>
              <a:rPr lang="en-US" altLang="ja-JP" dirty="0"/>
              <a:t>"&gt;</a:t>
            </a:r>
          </a:p>
          <a:p>
            <a:pPr lvl="2"/>
            <a:r>
              <a:rPr lang="en-US" altLang="ja-JP" dirty="0"/>
              <a:t> &lt;meta name="</a:t>
            </a:r>
            <a:r>
              <a:rPr lang="en-US" altLang="ja-JP" dirty="0">
                <a:solidFill>
                  <a:srgbClr val="FF0000"/>
                </a:solidFill>
              </a:rPr>
              <a:t>apple-</a:t>
            </a:r>
            <a:r>
              <a:rPr lang="en-US" altLang="ja-JP" dirty="0"/>
              <a:t>mobile-web-app-title" content="</a:t>
            </a:r>
            <a:r>
              <a:rPr lang="en-US" altLang="ja-JP" b="1" dirty="0"/>
              <a:t>Grand</a:t>
            </a:r>
            <a:r>
              <a:rPr lang="en-US" altLang="ja-JP" dirty="0"/>
              <a:t> </a:t>
            </a:r>
            <a:r>
              <a:rPr lang="en-US" altLang="ja-JP" b="1" dirty="0"/>
              <a:t>Monsieur</a:t>
            </a:r>
            <a:r>
              <a:rPr lang="en-US" altLang="ja-JP" dirty="0"/>
              <a:t>"&gt;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8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PWA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r>
              <a:rPr lang="ja-JP" altLang="en-US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の紹介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4753" y="1785283"/>
            <a:ext cx="10515600" cy="4351338"/>
          </a:xfrm>
        </p:spPr>
        <p:txBody>
          <a:bodyPr vert="horz">
            <a:norm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https://www.pwabuilder.com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/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7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975724" y="0"/>
            <a:ext cx="32162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縦書きテキスト プレースホルダー 2"/>
          <p:cNvSpPr txBox="1">
            <a:spLocks/>
          </p:cNvSpPr>
          <p:nvPr/>
        </p:nvSpPr>
        <p:spPr>
          <a:xfrm>
            <a:off x="1" y="0"/>
            <a:ext cx="8975724" cy="685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TypeScript × </a:t>
            </a:r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PWA(</a:t>
            </a:r>
            <a:r>
              <a:rPr lang="en-US" altLang="ja-JP" dirty="0" err="1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sw</a:t>
            </a:r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+α</a:t>
            </a: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)</a:t>
            </a:r>
            <a:r>
              <a:rPr lang="en-US" altLang="ja-JP" sz="4800" dirty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× </a:t>
            </a:r>
            <a:r>
              <a:rPr lang="en-US" altLang="ja-JP" sz="4400" dirty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Azure </a:t>
            </a:r>
            <a:r>
              <a:rPr lang="en-US" altLang="ja-JP" sz="4400" dirty="0" err="1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WebApps</a:t>
            </a:r>
            <a:endParaRPr lang="en-US" altLang="ja-JP" sz="4400" dirty="0">
              <a:solidFill>
                <a:schemeClr val="accent2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Azure Web Apps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Microsoft</a:t>
            </a:r>
            <a:r>
              <a:rPr lang="ja-JP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のクラウドサービスの１つ</a:t>
            </a:r>
            <a:endParaRPr lang="en-US" altLang="ja-JP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lvl="1"/>
            <a:endParaRPr lang="en-US" altLang="ja-JP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lvl="1"/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PaaS</a:t>
            </a:r>
            <a:endParaRPr lang="en-US" altLang="ja-JP" sz="3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altLang="ja-JP" sz="3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lvl="1"/>
            <a:r>
              <a:rPr lang="en-US" altLang="ja-JP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.Net</a:t>
            </a:r>
            <a:r>
              <a:rPr lang="ja-JP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はもちろん、</a:t>
            </a:r>
            <a:r>
              <a:rPr lang="en-US" altLang="ja-JP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Java,Node.js,PHP,Python,Ruby</a:t>
            </a:r>
            <a:endParaRPr lang="en-US" altLang="ja-JP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lvl="1"/>
            <a:endParaRPr lang="en-US" altLang="ja-JP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 lvl="1"/>
            <a:r>
              <a:rPr lang="en-US" altLang="ja-JP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VisualStudio×WebApps</a:t>
            </a:r>
            <a:r>
              <a:rPr lang="ja-JP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のデプロイがしゅごい</a:t>
            </a:r>
            <a:endParaRPr lang="en-US" altLang="ja-JP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975724" y="0"/>
            <a:ext cx="321627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縦書きテキスト プレースホルダー 2"/>
          <p:cNvSpPr txBox="1">
            <a:spLocks/>
          </p:cNvSpPr>
          <p:nvPr/>
        </p:nvSpPr>
        <p:spPr>
          <a:xfrm>
            <a:off x="1" y="0"/>
            <a:ext cx="8975724" cy="685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400" dirty="0">
                <a:solidFill>
                  <a:schemeClr val="accent2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TypeScript</a:t>
            </a: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× PWA(</a:t>
            </a:r>
            <a:r>
              <a:rPr lang="en-US" altLang="ja-JP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sw</a:t>
            </a:r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+ α) × Azure </a:t>
            </a:r>
            <a:r>
              <a:rPr lang="en-US" altLang="ja-JP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WebApps</a:t>
            </a:r>
            <a:endParaRPr lang="en-US" altLang="ja-JP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r>
              <a:rPr kumimoji="1" lang="ja-JP" altLang="en-US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って？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51" y="512369"/>
            <a:ext cx="30765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6"/>
          <p:cNvSpPr>
            <a:spLocks noChangeArrowheads="1"/>
          </p:cNvSpPr>
          <p:nvPr/>
        </p:nvSpPr>
        <p:spPr bwMode="auto">
          <a:xfrm>
            <a:off x="1787389" y="1570573"/>
            <a:ext cx="5356225" cy="1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2012</a:t>
            </a:r>
            <a:r>
              <a:rPr lang="ja-JP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年</a:t>
            </a:r>
            <a:r>
              <a:rPr lang="en-US" altLang="ja-JP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10</a:t>
            </a:r>
            <a:r>
              <a:rPr lang="ja-JP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月</a:t>
            </a:r>
            <a:r>
              <a:rPr lang="en-US" altLang="ja-JP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01</a:t>
            </a:r>
            <a:r>
              <a:rPr lang="ja-JP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日に初登場</a:t>
            </a: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787391" y="3245137"/>
            <a:ext cx="5356225" cy="1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JavaScript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完全互換</a:t>
            </a:r>
            <a:endParaRPr lang="ja-JP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8" name="正方形/長方形 1"/>
          <p:cNvSpPr>
            <a:spLocks noChangeArrowheads="1"/>
          </p:cNvSpPr>
          <p:nvPr/>
        </p:nvSpPr>
        <p:spPr bwMode="auto">
          <a:xfrm>
            <a:off x="2731952" y="4178376"/>
            <a:ext cx="34671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ECMA Script</a:t>
            </a:r>
            <a:r>
              <a:rPr lang="ja-JP" altLang="en-US" sz="240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の先取り</a:t>
            </a:r>
            <a:endParaRPr lang="en-US" altLang="ja-JP" sz="240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(JS </a:t>
            </a:r>
            <a:r>
              <a:rPr lang="ja-JP" altLang="en-US" sz="240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標準規格</a:t>
            </a:r>
            <a:r>
              <a:rPr lang="en-US" altLang="ja-JP" sz="2400">
                <a:solidFill>
                  <a:srgbClr val="0070C0"/>
                </a:solidFill>
                <a:latin typeface="メイリオ" pitchFamily="50" charset="-128"/>
                <a:cs typeface="Segoe UI" pitchFamily="34" charset="0"/>
              </a:rPr>
              <a:t>)</a:t>
            </a:r>
            <a:endParaRPr lang="ja-JP" altLang="en-US" sz="2400">
              <a:solidFill>
                <a:srgbClr val="0070C0"/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787391" y="5426476"/>
            <a:ext cx="5356225" cy="1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トランスパイル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(JavaScript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を自動生成</a:t>
            </a: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cs typeface="Segoe UI" pitchFamily="34" charset="0"/>
              </a:rPr>
              <a:t>)</a:t>
            </a:r>
            <a:endParaRPr lang="ja-JP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メイリオ" pitchFamily="50" charset="-128"/>
              <a:cs typeface="Segoe UI" pitchFamily="34" charset="0"/>
            </a:endParaRPr>
          </a:p>
        </p:txBody>
      </p:sp>
      <p:sp>
        <p:nvSpPr>
          <p:cNvPr id="10" name="正方形/長方形 5"/>
          <p:cNvSpPr>
            <a:spLocks noChangeArrowheads="1"/>
          </p:cNvSpPr>
          <p:nvPr/>
        </p:nvSpPr>
        <p:spPr bwMode="auto">
          <a:xfrm>
            <a:off x="8422814" y="5353804"/>
            <a:ext cx="1427163" cy="8016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latin typeface="メイリオ" pitchFamily="50" charset="-128"/>
              </a:rPr>
              <a:t>Delphi</a:t>
            </a:r>
            <a:endParaRPr lang="ja-JP" altLang="en-US" sz="1600" b="1">
              <a:solidFill>
                <a:schemeClr val="bg1"/>
              </a:solidFill>
              <a:latin typeface="メイリオ" pitchFamily="50" charset="-128"/>
            </a:endParaRPr>
          </a:p>
        </p:txBody>
      </p:sp>
      <p:sp>
        <p:nvSpPr>
          <p:cNvPr id="11" name="正方形/長方形 5"/>
          <p:cNvSpPr>
            <a:spLocks noChangeArrowheads="1"/>
          </p:cNvSpPr>
          <p:nvPr/>
        </p:nvSpPr>
        <p:spPr bwMode="auto">
          <a:xfrm>
            <a:off x="10330989" y="5353804"/>
            <a:ext cx="1425575" cy="8016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chemeClr val="bg1"/>
                </a:solidFill>
                <a:latin typeface="メイリオ" pitchFamily="50" charset="-128"/>
              </a:rPr>
              <a:t>C#</a:t>
            </a:r>
          </a:p>
        </p:txBody>
      </p:sp>
      <p:sp>
        <p:nvSpPr>
          <p:cNvPr id="12" name="正方形/長方形 34"/>
          <p:cNvSpPr>
            <a:spLocks noChangeArrowheads="1"/>
          </p:cNvSpPr>
          <p:nvPr/>
        </p:nvSpPr>
        <p:spPr bwMode="auto">
          <a:xfrm>
            <a:off x="9002252" y="5909429"/>
            <a:ext cx="2339975" cy="584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Segoe UI" pitchFamily="34" charset="0"/>
                <a:ea typeface="メイリオ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chemeClr val="bg1"/>
                </a:solidFill>
                <a:latin typeface="メイリオ" pitchFamily="50" charset="-128"/>
              </a:rPr>
              <a:t>生みの親</a:t>
            </a:r>
          </a:p>
        </p:txBody>
      </p:sp>
    </p:spTree>
    <p:extLst>
      <p:ext uri="{BB962C8B-B14F-4D97-AF65-F5344CB8AC3E}">
        <p14:creationId xmlns:p14="http://schemas.microsoft.com/office/powerpoint/2010/main" val="418267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lvl="1"/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Stackoverflow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から見て取れる　開発トレンド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67" y="2176730"/>
            <a:ext cx="7762160" cy="449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68035" y="6393965"/>
            <a:ext cx="561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https://insights.stackoverflow.com/survey/2018/#most-loved-dreaded-and-wanted</a:t>
            </a:r>
            <a:endParaRPr kumimoji="1" lang="ja-JP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4" y="1378273"/>
            <a:ext cx="8788494" cy="501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円/楕円 7"/>
          <p:cNvSpPr/>
          <p:nvPr/>
        </p:nvSpPr>
        <p:spPr>
          <a:xfrm>
            <a:off x="4988859" y="2716306"/>
            <a:ext cx="3590365" cy="98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461" y="55563"/>
            <a:ext cx="12559324" cy="675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637405" y="3267076"/>
            <a:ext cx="63786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38100">
              <a:spcBef>
                <a:spcPct val="20000"/>
              </a:spcBef>
              <a:buChar char="•"/>
              <a:tabLst>
                <a:tab pos="830263" algn="l"/>
              </a:tabLst>
              <a:defRPr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830263" algn="l"/>
              </a:tabLst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830263" algn="l"/>
              </a:tabLs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302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30263" algn="l"/>
              </a:tabLst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0263" algn="l"/>
              </a:tabLst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0263" algn="l"/>
              </a:tabLst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0263" algn="l"/>
              </a:tabLst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30263" algn="l"/>
              </a:tabLst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rPr>
              <a:t>さっそく見てみよう！</a:t>
            </a:r>
            <a:endParaRPr lang="en-US" altLang="ja-JP" sz="4800">
              <a:solidFill>
                <a:schemeClr val="bg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5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80721"/>
              </p:ext>
            </p:extLst>
          </p:nvPr>
        </p:nvGraphicFramePr>
        <p:xfrm>
          <a:off x="1116657" y="1421800"/>
          <a:ext cx="9922045" cy="5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337"/>
                <a:gridCol w="2186677"/>
                <a:gridCol w="2186677"/>
                <a:gridCol w="2186677"/>
                <a:gridCol w="2186677"/>
              </a:tblGrid>
              <a:tr h="46387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Smalltalk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C++11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6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7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Elixir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Haskell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Haslell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9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463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</a:t>
                      </a:r>
                      <a:r>
                        <a:rPr kumimoji="1" lang="ja-JP" altLang="en-US" sz="2400" dirty="0" smtClean="0"/>
                        <a:t>位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>
                          <a:solidFill>
                            <a:srgbClr val="FF0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2400" b="1" dirty="0">
                        <a:solidFill>
                          <a:srgbClr val="FF0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7274011" y="972065"/>
            <a:ext cx="376469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tackoverflow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loved 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TypeScript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74011" y="972065"/>
            <a:ext cx="376469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tackoverflow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loved 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28401"/>
              </p:ext>
            </p:extLst>
          </p:nvPr>
        </p:nvGraphicFramePr>
        <p:xfrm>
          <a:off x="2021727" y="1725247"/>
          <a:ext cx="7696202" cy="40243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1670"/>
                <a:gridCol w="1696133"/>
                <a:gridCol w="1696133"/>
                <a:gridCol w="1696133"/>
                <a:gridCol w="1696133"/>
              </a:tblGrid>
              <a:tr h="365847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66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1" dirty="0">
                        <a:solidFill>
                          <a:srgbClr val="FF66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66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1" dirty="0">
                        <a:solidFill>
                          <a:srgbClr val="FF66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66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1" dirty="0">
                        <a:solidFill>
                          <a:srgbClr val="FF66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Smalltalk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C++11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rgbClr val="FF66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1800" b="1" dirty="0">
                        <a:solidFill>
                          <a:srgbClr val="FF66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Swift</a:t>
                      </a:r>
                      <a:endParaRPr kumimoji="1" lang="ja-JP" altLang="en-US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Elixir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React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Haskell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Haslell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  <a:tr h="365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位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Clojure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4" marR="91444" marT="45731" marB="45731"/>
                </a:tc>
              </a:tr>
            </a:tbl>
          </a:graphicData>
        </a:graphic>
      </p:graphicFrame>
      <p:sp>
        <p:nvSpPr>
          <p:cNvPr id="8" name="下矢印 5"/>
          <p:cNvSpPr>
            <a:spLocks noChangeArrowheads="1"/>
          </p:cNvSpPr>
          <p:nvPr/>
        </p:nvSpPr>
        <p:spPr bwMode="auto">
          <a:xfrm rot="5400000">
            <a:off x="5149103" y="372697"/>
            <a:ext cx="360362" cy="4325937"/>
          </a:xfrm>
          <a:prstGeom prst="downArrow">
            <a:avLst>
              <a:gd name="adj1" fmla="val 50000"/>
              <a:gd name="adj2" fmla="val 49963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sp>
        <p:nvSpPr>
          <p:cNvPr id="9" name="下矢印 6"/>
          <p:cNvSpPr>
            <a:spLocks noChangeArrowheads="1"/>
          </p:cNvSpPr>
          <p:nvPr/>
        </p:nvSpPr>
        <p:spPr bwMode="auto">
          <a:xfrm rot="6952394">
            <a:off x="7355728" y="2139584"/>
            <a:ext cx="360362" cy="1204913"/>
          </a:xfrm>
          <a:prstGeom prst="downArrow">
            <a:avLst>
              <a:gd name="adj1" fmla="val 50000"/>
              <a:gd name="adj2" fmla="val 49969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7" y="3536576"/>
            <a:ext cx="11383380" cy="3086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D5558D109DC4C9F3CF17AAC5FCF58" ma:contentTypeVersion="8" ma:contentTypeDescription="新しいドキュメントを作成します。" ma:contentTypeScope="" ma:versionID="e1781faac99a2ebf71d991a52ebf2cb1">
  <xsd:schema xmlns:xsd="http://www.w3.org/2001/XMLSchema" xmlns:xs="http://www.w3.org/2001/XMLSchema" xmlns:p="http://schemas.microsoft.com/office/2006/metadata/properties" xmlns:ns1="http://schemas.microsoft.com/sharepoint/v3" xmlns:ns2="6a260ee0-3127-473d-8431-7047ae693737" targetNamespace="http://schemas.microsoft.com/office/2006/metadata/properties" ma:root="true" ma:fieldsID="c60c3eb2f49c8fb5ca296be1b5936ac8" ns1:_="" ns2:_="">
    <xsd:import namespace="http://schemas.microsoft.com/sharepoint/v3"/>
    <xsd:import namespace="6a260ee0-3127-473d-8431-7047ae69373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IMAddress" minOccurs="0"/>
                <xsd:element ref="ns2:SharingHintHash" minOccurs="0"/>
                <xsd:element ref="ns2:SharedWithDetails" minOccurs="0"/>
                <xsd:element ref="ns2:TaxKeywordTaxHTFiel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インスタント メッセージ アドレス" ma:internalName="IMAddres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60ee0-3127-473d-8431-7047ae6937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共有のヒントのハッシュ" ma:internalName="SharingHintHash" ma:readOnly="true">
      <xsd:simpleType>
        <xsd:restriction base="dms:Text"/>
      </xsd:simple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3" nillable="true" ma:taxonomy="true" ma:internalName="TaxKeywordTaxHTField" ma:taxonomyFieldName="TaxKeyword" ma:displayName="エンタープライズ キーワード" ma:readOnly="false" ma:fieldId="{23f27201-bee3-471e-b2e7-b64fd8b7ca38}" ma:taxonomyMulti="true" ma:sspId="0ad8b981-4853-48d5-ad0c-e4a7e22e34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b218735c-f91d-4ca4-b6e8-bccf0b212663}" ma:internalName="TaxCatchAll" ma:showField="CatchAllData" ma:web="6a260ee0-3127-473d-8431-7047ae693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ddress xmlns="http://schemas.microsoft.com/sharepoint/v3" xsi:nil="true"/>
    <SharedWithUsers xmlns="6a260ee0-3127-473d-8431-7047ae693737">
      <UserInfo>
        <DisplayName/>
        <AccountId xsi:nil="true"/>
        <AccountType/>
      </UserInfo>
    </SharedWithUsers>
    <TaxCatchAll xmlns="6a260ee0-3127-473d-8431-7047ae693737"/>
    <TaxKeywordTaxHTField xmlns="6a260ee0-3127-473d-8431-7047ae693737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FAA39922-F7B9-4B30-B338-14B3D08A2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a260ee0-3127-473d-8431-7047ae693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DE0D5F-2D07-4A6B-BE3F-E69CC816EB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F222F-E10B-481D-B798-217C79321C54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6a260ee0-3127-473d-8431-7047ae6937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678</Words>
  <Application>Microsoft Office PowerPoint</Application>
  <PresentationFormat>ユーザー設定</PresentationFormat>
  <Paragraphs>383</Paragraphs>
  <Slides>26</Slides>
  <Notes>20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テーマ</vt:lpstr>
      <vt:lpstr>PowerPoint プレゼンテーション</vt:lpstr>
      <vt:lpstr>About Me</vt:lpstr>
      <vt:lpstr>PowerPoint プレゼンテーション</vt:lpstr>
      <vt:lpstr>TypeScriptって？</vt:lpstr>
      <vt:lpstr>TypeScript</vt:lpstr>
      <vt:lpstr>TypeScript</vt:lpstr>
      <vt:lpstr>PowerPoint プレゼンテーション</vt:lpstr>
      <vt:lpstr>TypeScript</vt:lpstr>
      <vt:lpstr>TypeScript</vt:lpstr>
      <vt:lpstr>TypeScript</vt:lpstr>
      <vt:lpstr>TypeScript</vt:lpstr>
      <vt:lpstr>PowerPoint プレゼンテーション</vt:lpstr>
      <vt:lpstr>TypeScript</vt:lpstr>
      <vt:lpstr>TypeScript</vt:lpstr>
      <vt:lpstr>TypeScript</vt:lpstr>
      <vt:lpstr>PowerPoint プレゼンテーション</vt:lpstr>
      <vt:lpstr>PWA(Progressive Web Apps)</vt:lpstr>
      <vt:lpstr>PWA(Progressive Web Apps)</vt:lpstr>
      <vt:lpstr>PWA(Progressive Web Apps)</vt:lpstr>
      <vt:lpstr>PWA(Progressive Web Apps)</vt:lpstr>
      <vt:lpstr>PWA(Progressive Web Apps)</vt:lpstr>
      <vt:lpstr>PWA(Progressive Web Apps)</vt:lpstr>
      <vt:lpstr>PWA(Progressive Web Apps)</vt:lpstr>
      <vt:lpstr>PWA Builderの紹介</vt:lpstr>
      <vt:lpstr>PowerPoint プレゼンテーション</vt:lpstr>
      <vt:lpstr>Azure Web Apps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クラウドの利用</dc:title>
  <dc:creator>Shinichi Ueno</dc:creator>
  <cp:lastModifiedBy>Ueno Shinichi</cp:lastModifiedBy>
  <cp:revision>303</cp:revision>
  <dcterms:created xsi:type="dcterms:W3CDTF">2015-03-18T23:13:06Z</dcterms:created>
  <dcterms:modified xsi:type="dcterms:W3CDTF">2018-10-29T00:18:49Z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0x010100973D5558D109DC4C9F3CF17AAC5FCF58</vt:lpwstr>
  </property>
</Properties>
</file>