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ormorant Garamond Italics" charset="1" panose="00000500000000000000"/>
      <p:regular r:id="rId16"/>
    </p:embeddedFont>
    <p:embeddedFont>
      <p:font typeface="Quicksand Bold" charset="1" panose="00000000000000000000"/>
      <p:regular r:id="rId17"/>
    </p:embeddedFont>
    <p:embeddedFont>
      <p:font typeface="Quicksand" charset="1" panose="00000000000000000000"/>
      <p:regular r:id="rId18"/>
    </p:embeddedFont>
    <p:embeddedFont>
      <p:font typeface="Cormorant Garamond Bold Italics"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611692"/>
            <a:ext cx="16229942" cy="2097927"/>
          </a:xfrm>
          <a:prstGeom prst="rect">
            <a:avLst/>
          </a:prstGeom>
        </p:spPr>
        <p:txBody>
          <a:bodyPr anchor="t" rtlCol="false" tIns="0" lIns="0" bIns="0" rIns="0">
            <a:spAutoFit/>
          </a:bodyPr>
          <a:lstStyle/>
          <a:p>
            <a:pPr algn="ctr" marL="0" indent="0" lvl="0">
              <a:lnSpc>
                <a:spcPts val="17191"/>
              </a:lnSpc>
              <a:spcBef>
                <a:spcPct val="0"/>
              </a:spcBef>
            </a:pPr>
            <a:r>
              <a:rPr lang="en-US" sz="12279" i="true">
                <a:solidFill>
                  <a:srgbClr val="0F4662"/>
                </a:solidFill>
                <a:latin typeface="Cormorant Garamond Italics"/>
                <a:ea typeface="Cormorant Garamond Italics"/>
                <a:cs typeface="Cormorant Garamond Italics"/>
                <a:sym typeface="Cormorant Garamond Italics"/>
              </a:rPr>
              <a:t>Data Engineering Project</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896501" y="5386171"/>
            <a:ext cx="12812922" cy="837844"/>
          </a:xfrm>
          <a:prstGeom prst="rect">
            <a:avLst/>
          </a:prstGeom>
        </p:spPr>
        <p:txBody>
          <a:bodyPr anchor="t" rtlCol="false" tIns="0" lIns="0" bIns="0" rIns="0">
            <a:spAutoFit/>
          </a:bodyPr>
          <a:lstStyle/>
          <a:p>
            <a:pPr algn="ctr" marL="0" indent="0" lvl="0">
              <a:lnSpc>
                <a:spcPts val="6844"/>
              </a:lnSpc>
              <a:spcBef>
                <a:spcPct val="0"/>
              </a:spcBef>
            </a:pPr>
            <a:r>
              <a:rPr lang="en-US" b="true" sz="4889">
                <a:solidFill>
                  <a:srgbClr val="0F4662"/>
                </a:solidFill>
                <a:latin typeface="Quicksand Bold"/>
                <a:ea typeface="Quicksand Bold"/>
                <a:cs typeface="Quicksand Bold"/>
                <a:sym typeface="Quicksand Bold"/>
              </a:rPr>
              <a:t>Real-time Data Processing</a:t>
            </a:r>
          </a:p>
        </p:txBody>
      </p:sp>
      <p:sp>
        <p:nvSpPr>
          <p:cNvPr name="Freeform 7" id="7"/>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8" id="8"/>
          <p:cNvPicPr>
            <a:picLocks noChangeAspect="true"/>
          </p:cNvPicPr>
          <p:nvPr/>
        </p:nvPicPr>
        <p:blipFill>
          <a:blip r:embed="rId4"/>
          <a:stretch>
            <a:fillRect/>
          </a:stretch>
        </p:blipFill>
        <p:spPr>
          <a:xfrm rot="0">
            <a:off x="13519155" y="6588744"/>
            <a:ext cx="3797491" cy="3129605"/>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1957778"/>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1529206"/>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430788"/>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86920" y="6243043"/>
            <a:ext cx="5017320" cy="1095388"/>
            <a:chOff x="0" y="0"/>
            <a:chExt cx="6689760" cy="1460518"/>
          </a:xfrm>
        </p:grpSpPr>
        <p:grpSp>
          <p:nvGrpSpPr>
            <p:cNvPr name="Group 8" id="8"/>
            <p:cNvGrpSpPr/>
            <p:nvPr/>
          </p:nvGrpSpPr>
          <p:grpSpPr>
            <a:xfrm rot="0">
              <a:off x="782309" y="0"/>
              <a:ext cx="5125141" cy="1460518"/>
              <a:chOff x="0" y="0"/>
              <a:chExt cx="1490133" cy="424645"/>
            </a:xfrm>
          </p:grpSpPr>
          <p:sp>
            <p:nvSpPr>
              <p:cNvPr name="Freeform 9" id="9"/>
              <p:cNvSpPr/>
              <p:nvPr/>
            </p:nvSpPr>
            <p:spPr>
              <a:xfrm flipH="false" flipV="false" rot="0">
                <a:off x="0" y="0"/>
                <a:ext cx="1490133" cy="424645"/>
              </a:xfrm>
              <a:custGeom>
                <a:avLst/>
                <a:gdLst/>
                <a:ahLst/>
                <a:cxnLst/>
                <a:rect r="r" b="b" t="t" l="l"/>
                <a:pathLst>
                  <a:path h="424645" w="1490133">
                    <a:moveTo>
                      <a:pt x="187312" y="0"/>
                    </a:moveTo>
                    <a:lnTo>
                      <a:pt x="1302822" y="0"/>
                    </a:lnTo>
                    <a:cubicBezTo>
                      <a:pt x="1352500" y="0"/>
                      <a:pt x="1400143" y="19735"/>
                      <a:pt x="1435271" y="54862"/>
                    </a:cubicBezTo>
                    <a:cubicBezTo>
                      <a:pt x="1470399" y="89990"/>
                      <a:pt x="1490133" y="137633"/>
                      <a:pt x="1490133" y="187312"/>
                    </a:cubicBezTo>
                    <a:lnTo>
                      <a:pt x="1490133" y="237334"/>
                    </a:lnTo>
                    <a:cubicBezTo>
                      <a:pt x="1490133" y="340783"/>
                      <a:pt x="1406271" y="424645"/>
                      <a:pt x="1302822" y="424645"/>
                    </a:cubicBezTo>
                    <a:lnTo>
                      <a:pt x="187312" y="424645"/>
                    </a:lnTo>
                    <a:cubicBezTo>
                      <a:pt x="83862" y="424645"/>
                      <a:pt x="0" y="340783"/>
                      <a:pt x="0" y="237334"/>
                    </a:cubicBezTo>
                    <a:lnTo>
                      <a:pt x="0" y="187312"/>
                    </a:lnTo>
                    <a:cubicBezTo>
                      <a:pt x="0" y="83862"/>
                      <a:pt x="83862" y="0"/>
                      <a:pt x="187312" y="0"/>
                    </a:cubicBezTo>
                    <a:close/>
                  </a:path>
                </a:pathLst>
              </a:custGeom>
              <a:solidFill>
                <a:srgbClr val="7994A0"/>
              </a:solidFill>
            </p:spPr>
          </p:sp>
          <p:sp>
            <p:nvSpPr>
              <p:cNvPr name="TextBox 10" id="10"/>
              <p:cNvSpPr txBox="true"/>
              <p:nvPr/>
            </p:nvSpPr>
            <p:spPr>
              <a:xfrm>
                <a:off x="0" y="-9525"/>
                <a:ext cx="1490133" cy="434170"/>
              </a:xfrm>
              <a:prstGeom prst="rect">
                <a:avLst/>
              </a:prstGeom>
            </p:spPr>
            <p:txBody>
              <a:bodyPr anchor="ctr" rtlCol="false" tIns="50800" lIns="50800" bIns="50800" rIns="50800"/>
              <a:lstStyle/>
              <a:p>
                <a:pPr algn="ctr">
                  <a:lnSpc>
                    <a:spcPts val="2871"/>
                  </a:lnSpc>
                </a:pPr>
              </a:p>
            </p:txBody>
          </p:sp>
        </p:grpSp>
        <p:sp>
          <p:nvSpPr>
            <p:cNvPr name="TextBox 11" id="11"/>
            <p:cNvSpPr txBox="true"/>
            <p:nvPr/>
          </p:nvSpPr>
          <p:spPr>
            <a:xfrm rot="0">
              <a:off x="0" y="330990"/>
              <a:ext cx="6689760" cy="74138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F8F8F8"/>
                  </a:solidFill>
                  <a:latin typeface="Quicksand Bold"/>
                  <a:ea typeface="Quicksand Bold"/>
                  <a:cs typeface="Quicksand Bold"/>
                  <a:sym typeface="Quicksand Bold"/>
                </a:rPr>
                <a:t>S.Yazhini</a:t>
              </a:r>
            </a:p>
          </p:txBody>
        </p:sp>
      </p:grpSp>
      <p:grpSp>
        <p:nvGrpSpPr>
          <p:cNvPr name="Group 12" id="12"/>
          <p:cNvGrpSpPr/>
          <p:nvPr/>
        </p:nvGrpSpPr>
        <p:grpSpPr>
          <a:xfrm rot="0">
            <a:off x="6583211" y="6243043"/>
            <a:ext cx="5017320" cy="1095388"/>
            <a:chOff x="0" y="0"/>
            <a:chExt cx="6689760" cy="1460518"/>
          </a:xfrm>
        </p:grpSpPr>
        <p:grpSp>
          <p:nvGrpSpPr>
            <p:cNvPr name="Group 13" id="13"/>
            <p:cNvGrpSpPr/>
            <p:nvPr/>
          </p:nvGrpSpPr>
          <p:grpSpPr>
            <a:xfrm rot="0">
              <a:off x="782309" y="0"/>
              <a:ext cx="5125141" cy="1460518"/>
              <a:chOff x="0" y="0"/>
              <a:chExt cx="1490133" cy="424645"/>
            </a:xfrm>
          </p:grpSpPr>
          <p:sp>
            <p:nvSpPr>
              <p:cNvPr name="Freeform 14" id="14"/>
              <p:cNvSpPr/>
              <p:nvPr/>
            </p:nvSpPr>
            <p:spPr>
              <a:xfrm flipH="false" flipV="false" rot="0">
                <a:off x="0" y="0"/>
                <a:ext cx="1490133" cy="424645"/>
              </a:xfrm>
              <a:custGeom>
                <a:avLst/>
                <a:gdLst/>
                <a:ahLst/>
                <a:cxnLst/>
                <a:rect r="r" b="b" t="t" l="l"/>
                <a:pathLst>
                  <a:path h="424645" w="1490133">
                    <a:moveTo>
                      <a:pt x="187312" y="0"/>
                    </a:moveTo>
                    <a:lnTo>
                      <a:pt x="1302822" y="0"/>
                    </a:lnTo>
                    <a:cubicBezTo>
                      <a:pt x="1352500" y="0"/>
                      <a:pt x="1400143" y="19735"/>
                      <a:pt x="1435271" y="54862"/>
                    </a:cubicBezTo>
                    <a:cubicBezTo>
                      <a:pt x="1470399" y="89990"/>
                      <a:pt x="1490133" y="137633"/>
                      <a:pt x="1490133" y="187312"/>
                    </a:cubicBezTo>
                    <a:lnTo>
                      <a:pt x="1490133" y="237334"/>
                    </a:lnTo>
                    <a:cubicBezTo>
                      <a:pt x="1490133" y="340783"/>
                      <a:pt x="1406271" y="424645"/>
                      <a:pt x="1302822" y="424645"/>
                    </a:cubicBezTo>
                    <a:lnTo>
                      <a:pt x="187312" y="424645"/>
                    </a:lnTo>
                    <a:cubicBezTo>
                      <a:pt x="83862" y="424645"/>
                      <a:pt x="0" y="340783"/>
                      <a:pt x="0" y="237334"/>
                    </a:cubicBezTo>
                    <a:lnTo>
                      <a:pt x="0" y="187312"/>
                    </a:lnTo>
                    <a:cubicBezTo>
                      <a:pt x="0" y="83862"/>
                      <a:pt x="83862" y="0"/>
                      <a:pt x="187312" y="0"/>
                    </a:cubicBezTo>
                    <a:close/>
                  </a:path>
                </a:pathLst>
              </a:custGeom>
              <a:solidFill>
                <a:srgbClr val="7994A0"/>
              </a:solidFill>
            </p:spPr>
          </p:sp>
          <p:sp>
            <p:nvSpPr>
              <p:cNvPr name="TextBox 15" id="15"/>
              <p:cNvSpPr txBox="true"/>
              <p:nvPr/>
            </p:nvSpPr>
            <p:spPr>
              <a:xfrm>
                <a:off x="0" y="-9525"/>
                <a:ext cx="1490133" cy="434170"/>
              </a:xfrm>
              <a:prstGeom prst="rect">
                <a:avLst/>
              </a:prstGeom>
            </p:spPr>
            <p:txBody>
              <a:bodyPr anchor="ctr" rtlCol="false" tIns="50800" lIns="50800" bIns="50800" rIns="50800"/>
              <a:lstStyle/>
              <a:p>
                <a:pPr algn="ctr">
                  <a:lnSpc>
                    <a:spcPts val="2871"/>
                  </a:lnSpc>
                </a:pPr>
              </a:p>
            </p:txBody>
          </p:sp>
        </p:grpSp>
        <p:sp>
          <p:nvSpPr>
            <p:cNvPr name="TextBox 16" id="16"/>
            <p:cNvSpPr txBox="true"/>
            <p:nvPr/>
          </p:nvSpPr>
          <p:spPr>
            <a:xfrm rot="0">
              <a:off x="0" y="330990"/>
              <a:ext cx="6689760" cy="74138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F8F8F8"/>
                  </a:solidFill>
                  <a:latin typeface="Quicksand Bold"/>
                  <a:ea typeface="Quicksand Bold"/>
                  <a:cs typeface="Quicksand Bold"/>
                  <a:sym typeface="Quicksand Bold"/>
                </a:rPr>
                <a:t>Akansha Singh</a:t>
              </a:r>
            </a:p>
          </p:txBody>
        </p:sp>
      </p:grpSp>
      <p:grpSp>
        <p:nvGrpSpPr>
          <p:cNvPr name="Group 17" id="17"/>
          <p:cNvGrpSpPr/>
          <p:nvPr/>
        </p:nvGrpSpPr>
        <p:grpSpPr>
          <a:xfrm rot="0">
            <a:off x="12076781" y="6243043"/>
            <a:ext cx="5017320" cy="1095388"/>
            <a:chOff x="0" y="0"/>
            <a:chExt cx="6689760" cy="1460518"/>
          </a:xfrm>
        </p:grpSpPr>
        <p:grpSp>
          <p:nvGrpSpPr>
            <p:cNvPr name="Group 18" id="18"/>
            <p:cNvGrpSpPr/>
            <p:nvPr/>
          </p:nvGrpSpPr>
          <p:grpSpPr>
            <a:xfrm rot="0">
              <a:off x="782309" y="0"/>
              <a:ext cx="5125141" cy="1460518"/>
              <a:chOff x="0" y="0"/>
              <a:chExt cx="1490133" cy="424645"/>
            </a:xfrm>
          </p:grpSpPr>
          <p:sp>
            <p:nvSpPr>
              <p:cNvPr name="Freeform 19" id="19"/>
              <p:cNvSpPr/>
              <p:nvPr/>
            </p:nvSpPr>
            <p:spPr>
              <a:xfrm flipH="false" flipV="false" rot="0">
                <a:off x="0" y="0"/>
                <a:ext cx="1490133" cy="424645"/>
              </a:xfrm>
              <a:custGeom>
                <a:avLst/>
                <a:gdLst/>
                <a:ahLst/>
                <a:cxnLst/>
                <a:rect r="r" b="b" t="t" l="l"/>
                <a:pathLst>
                  <a:path h="424645" w="1490133">
                    <a:moveTo>
                      <a:pt x="187312" y="0"/>
                    </a:moveTo>
                    <a:lnTo>
                      <a:pt x="1302822" y="0"/>
                    </a:lnTo>
                    <a:cubicBezTo>
                      <a:pt x="1352500" y="0"/>
                      <a:pt x="1400143" y="19735"/>
                      <a:pt x="1435271" y="54862"/>
                    </a:cubicBezTo>
                    <a:cubicBezTo>
                      <a:pt x="1470399" y="89990"/>
                      <a:pt x="1490133" y="137633"/>
                      <a:pt x="1490133" y="187312"/>
                    </a:cubicBezTo>
                    <a:lnTo>
                      <a:pt x="1490133" y="237334"/>
                    </a:lnTo>
                    <a:cubicBezTo>
                      <a:pt x="1490133" y="340783"/>
                      <a:pt x="1406271" y="424645"/>
                      <a:pt x="1302822" y="424645"/>
                    </a:cubicBezTo>
                    <a:lnTo>
                      <a:pt x="187312" y="424645"/>
                    </a:lnTo>
                    <a:cubicBezTo>
                      <a:pt x="83862" y="424645"/>
                      <a:pt x="0" y="340783"/>
                      <a:pt x="0" y="237334"/>
                    </a:cubicBezTo>
                    <a:lnTo>
                      <a:pt x="0" y="187312"/>
                    </a:lnTo>
                    <a:cubicBezTo>
                      <a:pt x="0" y="83862"/>
                      <a:pt x="83862" y="0"/>
                      <a:pt x="187312" y="0"/>
                    </a:cubicBezTo>
                    <a:close/>
                  </a:path>
                </a:pathLst>
              </a:custGeom>
              <a:solidFill>
                <a:srgbClr val="7994A0"/>
              </a:solidFill>
            </p:spPr>
          </p:sp>
          <p:sp>
            <p:nvSpPr>
              <p:cNvPr name="TextBox 20" id="20"/>
              <p:cNvSpPr txBox="true"/>
              <p:nvPr/>
            </p:nvSpPr>
            <p:spPr>
              <a:xfrm>
                <a:off x="0" y="-9525"/>
                <a:ext cx="1490133" cy="434170"/>
              </a:xfrm>
              <a:prstGeom prst="rect">
                <a:avLst/>
              </a:prstGeom>
            </p:spPr>
            <p:txBody>
              <a:bodyPr anchor="ctr" rtlCol="false" tIns="50800" lIns="50800" bIns="50800" rIns="50800"/>
              <a:lstStyle/>
              <a:p>
                <a:pPr algn="ctr">
                  <a:lnSpc>
                    <a:spcPts val="2871"/>
                  </a:lnSpc>
                </a:pPr>
              </a:p>
            </p:txBody>
          </p:sp>
        </p:grpSp>
        <p:sp>
          <p:nvSpPr>
            <p:cNvPr name="TextBox 21" id="21"/>
            <p:cNvSpPr txBox="true"/>
            <p:nvPr/>
          </p:nvSpPr>
          <p:spPr>
            <a:xfrm rot="0">
              <a:off x="0" y="330990"/>
              <a:ext cx="6689760" cy="74138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F8F8F8"/>
                  </a:solidFill>
                  <a:latin typeface="Quicksand Bold"/>
                  <a:ea typeface="Quicksand Bold"/>
                  <a:cs typeface="Quicksand Bold"/>
                  <a:sym typeface="Quicksand Bold"/>
                </a:rPr>
                <a:t>Harshini V</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300008" y="2307184"/>
            <a:ext cx="15038651" cy="6594930"/>
          </a:xfrm>
          <a:prstGeom prst="rect">
            <a:avLst/>
          </a:prstGeom>
        </p:spPr>
        <p:txBody>
          <a:bodyPr anchor="t" rtlCol="false" tIns="0" lIns="0" bIns="0" rIns="0">
            <a:spAutoFit/>
          </a:bodyPr>
          <a:lstStyle/>
          <a:p>
            <a:pPr algn="just" marL="606128" indent="-303064" lvl="1">
              <a:lnSpc>
                <a:spcPts val="4772"/>
              </a:lnSpc>
              <a:buFont typeface="Arial"/>
              <a:buChar char="•"/>
            </a:pPr>
            <a:r>
              <a:rPr lang="en-US" sz="2807">
                <a:solidFill>
                  <a:srgbClr val="0F4662"/>
                </a:solidFill>
                <a:latin typeface="Quicksand"/>
                <a:ea typeface="Quicksand"/>
                <a:cs typeface="Quicksand"/>
                <a:sym typeface="Quicksand"/>
              </a:rPr>
              <a:t>This project aims to create a real-time data processing solution for analysing streaming datasets using Azure Data Factory and Azure Databricks. </a:t>
            </a:r>
          </a:p>
          <a:p>
            <a:pPr algn="just">
              <a:lnSpc>
                <a:spcPts val="4772"/>
              </a:lnSpc>
            </a:pPr>
          </a:p>
          <a:p>
            <a:pPr algn="just" marL="606128" indent="-303064" lvl="1">
              <a:lnSpc>
                <a:spcPts val="4772"/>
              </a:lnSpc>
              <a:buFont typeface="Arial"/>
              <a:buChar char="•"/>
            </a:pPr>
            <a:r>
              <a:rPr lang="en-US" sz="2807">
                <a:solidFill>
                  <a:srgbClr val="0F4662"/>
                </a:solidFill>
                <a:latin typeface="Quicksand"/>
                <a:ea typeface="Quicksand"/>
                <a:cs typeface="Quicksand"/>
                <a:sym typeface="Quicksand"/>
              </a:rPr>
              <a:t>The solution involves ingesting data to databricks from Azure data lake Gen 2 storage and processing it using Azure Databricks with Spark Streaming along with ETL pipeline execution using ADF. The processed data is then analysed in near-real time to derive actionable insights. </a:t>
            </a:r>
          </a:p>
          <a:p>
            <a:pPr algn="just">
              <a:lnSpc>
                <a:spcPts val="4772"/>
              </a:lnSpc>
            </a:pPr>
          </a:p>
          <a:p>
            <a:pPr algn="just" marL="606128" indent="-303064" lvl="1">
              <a:lnSpc>
                <a:spcPts val="4772"/>
              </a:lnSpc>
              <a:buFont typeface="Arial"/>
              <a:buChar char="•"/>
            </a:pPr>
            <a:r>
              <a:rPr lang="en-US" sz="2807">
                <a:solidFill>
                  <a:srgbClr val="0F4662"/>
                </a:solidFill>
                <a:latin typeface="Quicksand"/>
                <a:ea typeface="Quicksand"/>
                <a:cs typeface="Quicksand"/>
                <a:sym typeface="Quicksand"/>
              </a:rPr>
              <a:t>This solution demonstrates the capabilities of Azure services for building scalable and efficient real-time data pipelines. </a:t>
            </a:r>
          </a:p>
          <a:p>
            <a:pPr algn="just" marL="0" indent="0" lvl="0">
              <a:lnSpc>
                <a:spcPts val="4772"/>
              </a:lnSpc>
            </a:pPr>
          </a:p>
        </p:txBody>
      </p:sp>
      <p:sp>
        <p:nvSpPr>
          <p:cNvPr name="TextBox 3" id="3"/>
          <p:cNvSpPr txBox="true"/>
          <p:nvPr/>
        </p:nvSpPr>
        <p:spPr>
          <a:xfrm rot="0">
            <a:off x="1028700" y="599709"/>
            <a:ext cx="8048163" cy="1085190"/>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Overview:</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43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Tools Used:</a:t>
            </a:r>
          </a:p>
        </p:txBody>
      </p:sp>
      <p:sp>
        <p:nvSpPr>
          <p:cNvPr name="TextBox 3" id="3"/>
          <p:cNvSpPr txBox="true"/>
          <p:nvPr/>
        </p:nvSpPr>
        <p:spPr>
          <a:xfrm rot="0">
            <a:off x="1993013" y="5437980"/>
            <a:ext cx="11830227" cy="3124200"/>
          </a:xfrm>
          <a:prstGeom prst="rect">
            <a:avLst/>
          </a:prstGeom>
        </p:spPr>
        <p:txBody>
          <a:bodyPr anchor="t" rtlCol="false" tIns="0" lIns="0" bIns="0" rIns="0">
            <a:spAutoFit/>
          </a:bodyPr>
          <a:lstStyle/>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Data Ingestion Requirements</a:t>
            </a:r>
          </a:p>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Data cleaning and Transformation Requirements</a:t>
            </a:r>
          </a:p>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Data Analysis Requirements</a:t>
            </a:r>
          </a:p>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Pipeline Requirements</a:t>
            </a:r>
          </a:p>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Scheduling Requirements</a:t>
            </a:r>
          </a:p>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Other Non-Functional Requirements</a:t>
            </a:r>
          </a:p>
        </p:txBody>
      </p:sp>
      <p:sp>
        <p:nvSpPr>
          <p:cNvPr name="TextBox 4" id="4"/>
          <p:cNvSpPr txBox="true"/>
          <p:nvPr/>
        </p:nvSpPr>
        <p:spPr>
          <a:xfrm rot="0">
            <a:off x="1024384" y="3838440"/>
            <a:ext cx="14072064" cy="1085190"/>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Requirement:</a:t>
            </a:r>
          </a:p>
        </p:txBody>
      </p:sp>
      <p:sp>
        <p:nvSpPr>
          <p:cNvPr name="TextBox 5" id="5"/>
          <p:cNvSpPr txBox="true"/>
          <p:nvPr/>
        </p:nvSpPr>
        <p:spPr>
          <a:xfrm rot="0">
            <a:off x="1993013" y="2013938"/>
            <a:ext cx="11288246" cy="1552638"/>
          </a:xfrm>
          <a:prstGeom prst="rect">
            <a:avLst/>
          </a:prstGeom>
        </p:spPr>
        <p:txBody>
          <a:bodyPr anchor="t" rtlCol="false" tIns="0" lIns="0" bIns="0" rIns="0">
            <a:spAutoFit/>
          </a:bodyPr>
          <a:lstStyle/>
          <a:p>
            <a:pPr algn="just" marL="647164" indent="-323582" lvl="1">
              <a:lnSpc>
                <a:spcPts val="4196"/>
              </a:lnSpc>
              <a:buFont typeface="Arial"/>
              <a:buChar char="•"/>
            </a:pPr>
            <a:r>
              <a:rPr lang="en-US" sz="2997">
                <a:solidFill>
                  <a:srgbClr val="0F4662"/>
                </a:solidFill>
                <a:latin typeface="Quicksand"/>
                <a:ea typeface="Quicksand"/>
                <a:cs typeface="Quicksand"/>
                <a:sym typeface="Quicksand"/>
              </a:rPr>
              <a:t>Azure Data Lake Gen 2 Storage</a:t>
            </a:r>
          </a:p>
          <a:p>
            <a:pPr algn="just" marL="647164" indent="-323582" lvl="1">
              <a:lnSpc>
                <a:spcPts val="4196"/>
              </a:lnSpc>
              <a:buFont typeface="Arial"/>
              <a:buChar char="•"/>
            </a:pPr>
            <a:r>
              <a:rPr lang="en-US" sz="2997">
                <a:solidFill>
                  <a:srgbClr val="0F4662"/>
                </a:solidFill>
                <a:latin typeface="Quicksand"/>
                <a:ea typeface="Quicksand"/>
                <a:cs typeface="Quicksand"/>
                <a:sym typeface="Quicksand"/>
              </a:rPr>
              <a:t>Azure Databricks</a:t>
            </a:r>
          </a:p>
          <a:p>
            <a:pPr algn="just" marL="647164" indent="-323582" lvl="1">
              <a:lnSpc>
                <a:spcPts val="4196"/>
              </a:lnSpc>
              <a:buFont typeface="Arial"/>
              <a:buChar char="•"/>
            </a:pPr>
            <a:r>
              <a:rPr lang="en-US" sz="2997">
                <a:solidFill>
                  <a:srgbClr val="0F4662"/>
                </a:solidFill>
                <a:latin typeface="Quicksand"/>
                <a:ea typeface="Quicksand"/>
                <a:cs typeface="Quicksand"/>
                <a:sym typeface="Quicksand"/>
              </a:rPr>
              <a:t>Azure Data Factory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722464" y="3921335"/>
            <a:ext cx="14008781" cy="4719195"/>
          </a:xfrm>
          <a:custGeom>
            <a:avLst/>
            <a:gdLst/>
            <a:ahLst/>
            <a:cxnLst/>
            <a:rect r="r" b="b" t="t" l="l"/>
            <a:pathLst>
              <a:path h="4719195" w="14008781">
                <a:moveTo>
                  <a:pt x="0" y="0"/>
                </a:moveTo>
                <a:lnTo>
                  <a:pt x="14008782" y="0"/>
                </a:lnTo>
                <a:lnTo>
                  <a:pt x="14008782" y="4719195"/>
                </a:lnTo>
                <a:lnTo>
                  <a:pt x="0" y="4719195"/>
                </a:lnTo>
                <a:lnTo>
                  <a:pt x="0" y="0"/>
                </a:lnTo>
                <a:close/>
              </a:path>
            </a:pathLst>
          </a:custGeom>
          <a:blipFill>
            <a:blip r:embed="rId2"/>
            <a:stretch>
              <a:fillRect l="0" t="0" r="0" b="0"/>
            </a:stretch>
          </a:blipFill>
        </p:spPr>
      </p:sp>
      <p:sp>
        <p:nvSpPr>
          <p:cNvPr name="TextBox 3" id="3"/>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Design (ER Diagram):</a:t>
            </a:r>
          </a:p>
        </p:txBody>
      </p:sp>
      <p:sp>
        <p:nvSpPr>
          <p:cNvPr name="TextBox 4" id="4"/>
          <p:cNvSpPr txBox="true"/>
          <p:nvPr/>
        </p:nvSpPr>
        <p:spPr>
          <a:xfrm rot="0">
            <a:off x="1028700" y="2310232"/>
            <a:ext cx="14435585" cy="1081836"/>
          </a:xfrm>
          <a:prstGeom prst="rect">
            <a:avLst/>
          </a:prstGeom>
        </p:spPr>
        <p:txBody>
          <a:bodyPr anchor="t" rtlCol="false" tIns="0" lIns="0" bIns="0" rIns="0">
            <a:spAutoFit/>
          </a:bodyPr>
          <a:lstStyle/>
          <a:p>
            <a:pPr algn="l" marL="0" indent="0" lvl="0">
              <a:lnSpc>
                <a:spcPts val="4442"/>
              </a:lnSpc>
            </a:pPr>
            <a:r>
              <a:rPr lang="en-US" b="true" sz="2613">
                <a:solidFill>
                  <a:srgbClr val="0F4662"/>
                </a:solidFill>
                <a:latin typeface="Quicksand Bold"/>
                <a:ea typeface="Quicksand Bold"/>
                <a:cs typeface="Quicksand Bold"/>
                <a:sym typeface="Quicksand Bold"/>
              </a:rPr>
              <a:t>Data Overview: </a:t>
            </a:r>
            <a:r>
              <a:rPr lang="en-US" sz="2613">
                <a:solidFill>
                  <a:srgbClr val="0F4662"/>
                </a:solidFill>
                <a:latin typeface="Quicksand"/>
                <a:ea typeface="Quicksand"/>
                <a:cs typeface="Quicksand"/>
                <a:sym typeface="Quicksand"/>
              </a:rPr>
              <a:t>The </a:t>
            </a:r>
            <a:r>
              <a:rPr lang="en-US" b="true" sz="2613">
                <a:solidFill>
                  <a:srgbClr val="0F4662"/>
                </a:solidFill>
                <a:latin typeface="Quicksand Bold"/>
                <a:ea typeface="Quicksand Bold"/>
                <a:cs typeface="Quicksand Bold"/>
                <a:sym typeface="Quicksand Bold"/>
              </a:rPr>
              <a:t>Online Retail dataset</a:t>
            </a:r>
            <a:r>
              <a:rPr lang="en-US" sz="2613">
                <a:solidFill>
                  <a:srgbClr val="0F4662"/>
                </a:solidFill>
                <a:latin typeface="Quicksand"/>
                <a:ea typeface="Quicksand"/>
                <a:cs typeface="Quicksand"/>
                <a:sym typeface="Quicksand"/>
              </a:rPr>
              <a:t> contains transactional data from a UK-based e-commerce store spanning the years 2009 to 2011. (From Kaggle)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238931" y="2129246"/>
            <a:ext cx="15652323" cy="6701790"/>
          </a:xfrm>
          <a:prstGeom prst="rect">
            <a:avLst/>
          </a:prstGeom>
        </p:spPr>
        <p:txBody>
          <a:bodyPr anchor="t" rtlCol="false" tIns="0" lIns="0" bIns="0" rIns="0">
            <a:spAutoFit/>
          </a:bodyPr>
          <a:lstStyle/>
          <a:p>
            <a:pPr algn="just" marL="563499" indent="-281750" lvl="1">
              <a:lnSpc>
                <a:spcPts val="4437"/>
              </a:lnSpc>
              <a:buFont typeface="Arial"/>
              <a:buChar char="•"/>
            </a:pPr>
            <a:r>
              <a:rPr lang="en-US" sz="2610">
                <a:solidFill>
                  <a:srgbClr val="0F4662"/>
                </a:solidFill>
                <a:latin typeface="Quicksand"/>
                <a:ea typeface="Quicksand"/>
                <a:cs typeface="Quicksand"/>
                <a:sym typeface="Quicksand"/>
              </a:rPr>
              <a:t>Azure Data Factory (ADF) orchestrates the execution and monitoring of Azure Databricks notebooks. The data pipeline begins with importing datasets from Kaggle into Azure Data Lake Storage Gen2 (ADLS), where raw data is stored in the </a:t>
            </a:r>
            <a:r>
              <a:rPr lang="en-US" b="true" sz="2610">
                <a:solidFill>
                  <a:srgbClr val="0F4662"/>
                </a:solidFill>
                <a:latin typeface="Quicksand Bold"/>
                <a:ea typeface="Quicksand Bold"/>
                <a:cs typeface="Quicksand Bold"/>
                <a:sym typeface="Quicksand Bold"/>
              </a:rPr>
              <a:t>Bronze zone </a:t>
            </a:r>
            <a:r>
              <a:rPr lang="en-US" sz="2610">
                <a:solidFill>
                  <a:srgbClr val="0F4662"/>
                </a:solidFill>
                <a:latin typeface="Quicksand"/>
                <a:ea typeface="Quicksand"/>
                <a:cs typeface="Quicksand"/>
                <a:sym typeface="Quicksand"/>
              </a:rPr>
              <a:t>(landing zone).</a:t>
            </a:r>
          </a:p>
          <a:p>
            <a:pPr algn="just">
              <a:lnSpc>
                <a:spcPts val="4437"/>
              </a:lnSpc>
            </a:pPr>
          </a:p>
          <a:p>
            <a:pPr algn="just" marL="563499" indent="-281750" lvl="1">
              <a:lnSpc>
                <a:spcPts val="4437"/>
              </a:lnSpc>
              <a:buFont typeface="Arial"/>
              <a:buChar char="•"/>
            </a:pPr>
            <a:r>
              <a:rPr lang="en-US" sz="2610">
                <a:solidFill>
                  <a:srgbClr val="0F4662"/>
                </a:solidFill>
                <a:latin typeface="Quicksand"/>
                <a:ea typeface="Quicksand"/>
                <a:cs typeface="Quicksand"/>
                <a:sym typeface="Quicksand"/>
              </a:rPr>
              <a:t>Data from the Bronze zone is processed using Azure Databricks notebooks. In the first notebook, the raw data is cleaned and merged into a unified table, with the output stored in Delta tables within the </a:t>
            </a:r>
            <a:r>
              <a:rPr lang="en-US" b="true" sz="2610">
                <a:solidFill>
                  <a:srgbClr val="0F4662"/>
                </a:solidFill>
                <a:latin typeface="Quicksand Bold"/>
                <a:ea typeface="Quicksand Bold"/>
                <a:cs typeface="Quicksand Bold"/>
                <a:sym typeface="Quicksand Bold"/>
              </a:rPr>
              <a:t>Silver zone</a:t>
            </a:r>
            <a:r>
              <a:rPr lang="en-US" sz="2610">
                <a:solidFill>
                  <a:srgbClr val="0F4662"/>
                </a:solidFill>
                <a:latin typeface="Quicksand"/>
                <a:ea typeface="Quicksand"/>
                <a:cs typeface="Quicksand"/>
                <a:sym typeface="Quicksand"/>
              </a:rPr>
              <a:t> (standardization zone).</a:t>
            </a:r>
          </a:p>
          <a:p>
            <a:pPr algn="just">
              <a:lnSpc>
                <a:spcPts val="4437"/>
              </a:lnSpc>
            </a:pPr>
          </a:p>
          <a:p>
            <a:pPr algn="just" marL="563499" indent="-281750" lvl="1">
              <a:lnSpc>
                <a:spcPts val="4437"/>
              </a:lnSpc>
              <a:buFont typeface="Arial"/>
              <a:buChar char="•"/>
            </a:pPr>
            <a:r>
              <a:rPr lang="en-US" sz="2610">
                <a:solidFill>
                  <a:srgbClr val="0F4662"/>
                </a:solidFill>
                <a:latin typeface="Quicksand"/>
                <a:ea typeface="Quicksand"/>
                <a:cs typeface="Quicksand"/>
                <a:sym typeface="Quicksand"/>
              </a:rPr>
              <a:t>The Silver zone data is further transformed using Azure Databricks PySpark and Spark SQL in the second notebook. The cleaned and structured data is joined, aggregated, and prepared for analytical and visualization purposes. Finally, the transformed data is loaded into the </a:t>
            </a:r>
            <a:r>
              <a:rPr lang="en-US" b="true" sz="2610">
                <a:solidFill>
                  <a:srgbClr val="0F4662"/>
                </a:solidFill>
                <a:latin typeface="Quicksand Bold"/>
                <a:ea typeface="Quicksand Bold"/>
                <a:cs typeface="Quicksand Bold"/>
                <a:sym typeface="Quicksand Bold"/>
              </a:rPr>
              <a:t>Gold zone</a:t>
            </a:r>
            <a:r>
              <a:rPr lang="en-US" sz="2610">
                <a:solidFill>
                  <a:srgbClr val="0F4662"/>
                </a:solidFill>
                <a:latin typeface="Quicksand"/>
                <a:ea typeface="Quicksand"/>
                <a:cs typeface="Quicksand"/>
                <a:sym typeface="Quicksand"/>
              </a:rPr>
              <a:t> (analytical zone).</a:t>
            </a:r>
          </a:p>
        </p:txBody>
      </p:sp>
      <p:sp>
        <p:nvSpPr>
          <p:cNvPr name="TextBox 3" id="3"/>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Overall Workflow: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305987" y="2452264"/>
            <a:ext cx="6661933" cy="6301385"/>
          </a:xfrm>
          <a:custGeom>
            <a:avLst/>
            <a:gdLst/>
            <a:ahLst/>
            <a:cxnLst/>
            <a:rect r="r" b="b" t="t" l="l"/>
            <a:pathLst>
              <a:path h="6301385" w="6661933">
                <a:moveTo>
                  <a:pt x="0" y="0"/>
                </a:moveTo>
                <a:lnTo>
                  <a:pt x="6661932" y="0"/>
                </a:lnTo>
                <a:lnTo>
                  <a:pt x="6661932" y="6301385"/>
                </a:lnTo>
                <a:lnTo>
                  <a:pt x="0" y="6301385"/>
                </a:lnTo>
                <a:lnTo>
                  <a:pt x="0" y="0"/>
                </a:lnTo>
                <a:close/>
              </a:path>
            </a:pathLst>
          </a:custGeom>
          <a:blipFill>
            <a:blip r:embed="rId2"/>
            <a:stretch>
              <a:fillRect l="0" t="0" r="0" b="0"/>
            </a:stretch>
          </a:blipFill>
        </p:spPr>
      </p:sp>
      <p:sp>
        <p:nvSpPr>
          <p:cNvPr name="Freeform 3" id="3"/>
          <p:cNvSpPr/>
          <p:nvPr/>
        </p:nvSpPr>
        <p:spPr>
          <a:xfrm flipH="false" flipV="false" rot="0">
            <a:off x="9837994" y="2450448"/>
            <a:ext cx="6614268" cy="6303201"/>
          </a:xfrm>
          <a:custGeom>
            <a:avLst/>
            <a:gdLst/>
            <a:ahLst/>
            <a:cxnLst/>
            <a:rect r="r" b="b" t="t" l="l"/>
            <a:pathLst>
              <a:path h="6303201" w="6614268">
                <a:moveTo>
                  <a:pt x="0" y="0"/>
                </a:moveTo>
                <a:lnTo>
                  <a:pt x="6614268" y="0"/>
                </a:lnTo>
                <a:lnTo>
                  <a:pt x="6614268" y="6303201"/>
                </a:lnTo>
                <a:lnTo>
                  <a:pt x="0" y="6303201"/>
                </a:lnTo>
                <a:lnTo>
                  <a:pt x="0" y="0"/>
                </a:lnTo>
                <a:close/>
              </a:path>
            </a:pathLst>
          </a:custGeom>
          <a:blipFill>
            <a:blip r:embed="rId3"/>
            <a:stretch>
              <a:fillRect l="0" t="0" r="0" b="0"/>
            </a:stretch>
          </a:blipFill>
        </p:spPr>
      </p:sp>
      <p:sp>
        <p:nvSpPr>
          <p:cNvPr name="TextBox 4" id="4"/>
          <p:cNvSpPr txBox="true"/>
          <p:nvPr/>
        </p:nvSpPr>
        <p:spPr>
          <a:xfrm rot="0">
            <a:off x="1028700" y="599709"/>
            <a:ext cx="162306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Demo: Sample ETL codes in Databricks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1497" y="2807927"/>
            <a:ext cx="8003035" cy="5098710"/>
          </a:xfrm>
          <a:custGeom>
            <a:avLst/>
            <a:gdLst/>
            <a:ahLst/>
            <a:cxnLst/>
            <a:rect r="r" b="b" t="t" l="l"/>
            <a:pathLst>
              <a:path h="5098710" w="8003035">
                <a:moveTo>
                  <a:pt x="0" y="0"/>
                </a:moveTo>
                <a:lnTo>
                  <a:pt x="8003035" y="0"/>
                </a:lnTo>
                <a:lnTo>
                  <a:pt x="8003035" y="5098710"/>
                </a:lnTo>
                <a:lnTo>
                  <a:pt x="0" y="5098710"/>
                </a:lnTo>
                <a:lnTo>
                  <a:pt x="0" y="0"/>
                </a:lnTo>
                <a:close/>
              </a:path>
            </a:pathLst>
          </a:custGeom>
          <a:blipFill>
            <a:blip r:embed="rId2"/>
            <a:stretch>
              <a:fillRect l="0" t="0" r="0" b="-455"/>
            </a:stretch>
          </a:blipFill>
        </p:spPr>
      </p:sp>
      <p:sp>
        <p:nvSpPr>
          <p:cNvPr name="Freeform 3" id="3"/>
          <p:cNvSpPr/>
          <p:nvPr/>
        </p:nvSpPr>
        <p:spPr>
          <a:xfrm flipH="false" flipV="false" rot="0">
            <a:off x="8728450" y="2476240"/>
            <a:ext cx="9128053" cy="5762083"/>
          </a:xfrm>
          <a:custGeom>
            <a:avLst/>
            <a:gdLst/>
            <a:ahLst/>
            <a:cxnLst/>
            <a:rect r="r" b="b" t="t" l="l"/>
            <a:pathLst>
              <a:path h="5762083" w="9128053">
                <a:moveTo>
                  <a:pt x="0" y="0"/>
                </a:moveTo>
                <a:lnTo>
                  <a:pt x="9128053" y="0"/>
                </a:lnTo>
                <a:lnTo>
                  <a:pt x="9128053" y="5762084"/>
                </a:lnTo>
                <a:lnTo>
                  <a:pt x="0" y="5762084"/>
                </a:lnTo>
                <a:lnTo>
                  <a:pt x="0" y="0"/>
                </a:lnTo>
                <a:close/>
              </a:path>
            </a:pathLst>
          </a:custGeom>
          <a:blipFill>
            <a:blip r:embed="rId3"/>
            <a:stretch>
              <a:fillRect l="0" t="0" r="0" b="0"/>
            </a:stretch>
          </a:blipFill>
        </p:spPr>
      </p:sp>
      <p:sp>
        <p:nvSpPr>
          <p:cNvPr name="TextBox 4" id="4"/>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Output: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71263" y="1435420"/>
            <a:ext cx="14384005" cy="7822880"/>
          </a:xfrm>
          <a:custGeom>
            <a:avLst/>
            <a:gdLst/>
            <a:ahLst/>
            <a:cxnLst/>
            <a:rect r="r" b="b" t="t" l="l"/>
            <a:pathLst>
              <a:path h="7822880" w="14384005">
                <a:moveTo>
                  <a:pt x="0" y="0"/>
                </a:moveTo>
                <a:lnTo>
                  <a:pt x="14384005" y="0"/>
                </a:lnTo>
                <a:lnTo>
                  <a:pt x="14384005" y="7822880"/>
                </a:lnTo>
                <a:lnTo>
                  <a:pt x="0" y="7822880"/>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190"/>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3816256" y="4231184"/>
            <a:ext cx="10655487" cy="20288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This project demonstrates a robust data processing pipeline using Azure Data Factory and Databricks, ensuring efficient data ingestion, transformation, and loading into Delta tables for analytical use.</a:t>
            </a:r>
          </a:p>
          <a:p>
            <a:pPr algn="ctr" marL="0" indent="0" lvl="0">
              <a:lnSpc>
                <a:spcPts val="4079"/>
              </a:lnSpc>
            </a:pPr>
          </a:p>
        </p:txBody>
      </p:sp>
      <p:sp>
        <p:nvSpPr>
          <p:cNvPr name="AutoShape 4" id="4"/>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DAGZobGR4z4</dc:identifier>
  <dcterms:modified xsi:type="dcterms:W3CDTF">2011-08-01T06:04:30Z</dcterms:modified>
  <cp:revision>1</cp:revision>
  <dc:title>Real time data processing</dc:title>
</cp:coreProperties>
</file>