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8" r:id="rId2"/>
    <p:sldId id="363" r:id="rId3"/>
    <p:sldId id="320" r:id="rId4"/>
    <p:sldId id="324" r:id="rId5"/>
    <p:sldId id="323" r:id="rId6"/>
    <p:sldId id="354" r:id="rId7"/>
    <p:sldId id="365" r:id="rId8"/>
    <p:sldId id="318" r:id="rId9"/>
    <p:sldId id="343" r:id="rId10"/>
    <p:sldId id="325" r:id="rId11"/>
    <p:sldId id="326" r:id="rId12"/>
    <p:sldId id="345" r:id="rId13"/>
    <p:sldId id="355" r:id="rId14"/>
    <p:sldId id="356" r:id="rId15"/>
    <p:sldId id="329" r:id="rId16"/>
    <p:sldId id="327" r:id="rId17"/>
    <p:sldId id="330" r:id="rId18"/>
    <p:sldId id="331" r:id="rId19"/>
    <p:sldId id="332" r:id="rId20"/>
    <p:sldId id="369" r:id="rId21"/>
    <p:sldId id="334" r:id="rId22"/>
    <p:sldId id="342" r:id="rId23"/>
    <p:sldId id="336" r:id="rId24"/>
    <p:sldId id="370" r:id="rId25"/>
    <p:sldId id="371" r:id="rId26"/>
    <p:sldId id="350" r:id="rId27"/>
    <p:sldId id="373" r:id="rId28"/>
    <p:sldId id="338" r:id="rId29"/>
  </p:sldIdLst>
  <p:sldSz cx="9144000" cy="6858000" type="screen4x3"/>
  <p:notesSz cx="6724650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66B86"/>
    <a:srgbClr val="234657"/>
    <a:srgbClr val="B2B2B2"/>
    <a:srgbClr val="264D60"/>
    <a:srgbClr val="FFFFFF"/>
    <a:srgbClr val="3B6C95"/>
    <a:srgbClr val="3C7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0" autoAdjust="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38" y="-96"/>
      </p:cViewPr>
      <p:guideLst>
        <p:guide orient="horz" pos="3107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용태 박용태" userId="f58ebe4bfdbee642" providerId="LiveId" clId="{E1B4F1CD-BE11-4859-B8F6-E0A3E94B10BB}"/>
    <pc:docChg chg="custSel modSld">
      <pc:chgData name="박용태 박용태" userId="f58ebe4bfdbee642" providerId="LiveId" clId="{E1B4F1CD-BE11-4859-B8F6-E0A3E94B10BB}" dt="2023-12-26T05:55:50.415" v="22" actId="21"/>
      <pc:docMkLst>
        <pc:docMk/>
      </pc:docMkLst>
      <pc:sldChg chg="delSp mod">
        <pc:chgData name="박용태 박용태" userId="f58ebe4bfdbee642" providerId="LiveId" clId="{E1B4F1CD-BE11-4859-B8F6-E0A3E94B10BB}" dt="2023-12-26T05:54:32.472" v="6" actId="21"/>
        <pc:sldMkLst>
          <pc:docMk/>
          <pc:sldMk cId="0" sldId="318"/>
        </pc:sldMkLst>
        <pc:spChg chg="del">
          <ac:chgData name="박용태 박용태" userId="f58ebe4bfdbee642" providerId="LiveId" clId="{E1B4F1CD-BE11-4859-B8F6-E0A3E94B10BB}" dt="2023-12-26T05:54:32.472" v="6" actId="21"/>
          <ac:spMkLst>
            <pc:docMk/>
            <pc:sldMk cId="0" sldId="318"/>
            <ac:spMk id="7170" creationId="{00000000-0000-0000-0000-000000000000}"/>
          </ac:spMkLst>
        </pc:spChg>
      </pc:sldChg>
      <pc:sldChg chg="modSp mod">
        <pc:chgData name="박용태 박용태" userId="f58ebe4bfdbee642" providerId="LiveId" clId="{E1B4F1CD-BE11-4859-B8F6-E0A3E94B10BB}" dt="2023-12-26T05:54:49.493" v="12" actId="6549"/>
        <pc:sldMkLst>
          <pc:docMk/>
          <pc:sldMk cId="379307682" sldId="326"/>
        </pc:sldMkLst>
        <pc:spChg chg="mod">
          <ac:chgData name="박용태 박용태" userId="f58ebe4bfdbee642" providerId="LiveId" clId="{E1B4F1CD-BE11-4859-B8F6-E0A3E94B10BB}" dt="2023-12-26T05:54:49.493" v="12" actId="6549"/>
          <ac:spMkLst>
            <pc:docMk/>
            <pc:sldMk cId="379307682" sldId="326"/>
            <ac:spMk id="2" creationId="{00000000-0000-0000-0000-000000000000}"/>
          </ac:spMkLst>
        </pc:spChg>
      </pc:sldChg>
      <pc:sldChg chg="delSp mod">
        <pc:chgData name="박용태 박용태" userId="f58ebe4bfdbee642" providerId="LiveId" clId="{E1B4F1CD-BE11-4859-B8F6-E0A3E94B10BB}" dt="2023-12-26T05:55:10.277" v="15" actId="21"/>
        <pc:sldMkLst>
          <pc:docMk/>
          <pc:sldMk cId="2813378036" sldId="329"/>
        </pc:sldMkLst>
        <pc:spChg chg="del">
          <ac:chgData name="박용태 박용태" userId="f58ebe4bfdbee642" providerId="LiveId" clId="{E1B4F1CD-BE11-4859-B8F6-E0A3E94B10BB}" dt="2023-12-26T05:55:10.277" v="15" actId="21"/>
          <ac:spMkLst>
            <pc:docMk/>
            <pc:sldMk cId="2813378036" sldId="329"/>
            <ac:spMk id="2" creationId="{00000000-0000-0000-0000-000000000000}"/>
          </ac:spMkLst>
        </pc:spChg>
      </pc:sldChg>
      <pc:sldChg chg="delSp mod">
        <pc:chgData name="박용태 박용태" userId="f58ebe4bfdbee642" providerId="LiveId" clId="{E1B4F1CD-BE11-4859-B8F6-E0A3E94B10BB}" dt="2023-12-26T05:55:50.415" v="22" actId="21"/>
        <pc:sldMkLst>
          <pc:docMk/>
          <pc:sldMk cId="2880492978" sldId="338"/>
        </pc:sldMkLst>
        <pc:spChg chg="del">
          <ac:chgData name="박용태 박용태" userId="f58ebe4bfdbee642" providerId="LiveId" clId="{E1B4F1CD-BE11-4859-B8F6-E0A3E94B10BB}" dt="2023-12-26T05:55:50.415" v="22" actId="21"/>
          <ac:spMkLst>
            <pc:docMk/>
            <pc:sldMk cId="2880492978" sldId="338"/>
            <ac:spMk id="2" creationId="{00000000-0000-0000-0000-000000000000}"/>
          </ac:spMkLst>
        </pc:spChg>
      </pc:sldChg>
      <pc:sldChg chg="modSp mod">
        <pc:chgData name="박용태 박용태" userId="f58ebe4bfdbee642" providerId="LiveId" clId="{E1B4F1CD-BE11-4859-B8F6-E0A3E94B10BB}" dt="2023-12-26T05:54:21.934" v="4" actId="6549"/>
        <pc:sldMkLst>
          <pc:docMk/>
          <pc:sldMk cId="2002658758" sldId="354"/>
        </pc:sldMkLst>
        <pc:spChg chg="mod">
          <ac:chgData name="박용태 박용태" userId="f58ebe4bfdbee642" providerId="LiveId" clId="{E1B4F1CD-BE11-4859-B8F6-E0A3E94B10BB}" dt="2023-12-26T05:54:21.934" v="4" actId="6549"/>
          <ac:spMkLst>
            <pc:docMk/>
            <pc:sldMk cId="2002658758" sldId="354"/>
            <ac:spMk id="5" creationId="{00000000-0000-0000-0000-000000000000}"/>
          </ac:spMkLst>
        </pc:spChg>
      </pc:sldChg>
      <pc:sldChg chg="delSp mod">
        <pc:chgData name="박용태 박용태" userId="f58ebe4bfdbee642" providerId="LiveId" clId="{E1B4F1CD-BE11-4859-B8F6-E0A3E94B10BB}" dt="2023-12-26T05:54:57.383" v="13" actId="21"/>
        <pc:sldMkLst>
          <pc:docMk/>
          <pc:sldMk cId="913021803" sldId="355"/>
        </pc:sldMkLst>
        <pc:spChg chg="del">
          <ac:chgData name="박용태 박용태" userId="f58ebe4bfdbee642" providerId="LiveId" clId="{E1B4F1CD-BE11-4859-B8F6-E0A3E94B10BB}" dt="2023-12-26T05:54:57.383" v="13" actId="21"/>
          <ac:spMkLst>
            <pc:docMk/>
            <pc:sldMk cId="913021803" sldId="355"/>
            <ac:spMk id="2" creationId="{00000000-0000-0000-0000-000000000000}"/>
          </ac:spMkLst>
        </pc:spChg>
      </pc:sldChg>
      <pc:sldChg chg="delSp mod">
        <pc:chgData name="박용태 박용태" userId="f58ebe4bfdbee642" providerId="LiveId" clId="{E1B4F1CD-BE11-4859-B8F6-E0A3E94B10BB}" dt="2023-12-26T05:55:05.574" v="14" actId="21"/>
        <pc:sldMkLst>
          <pc:docMk/>
          <pc:sldMk cId="913021803" sldId="356"/>
        </pc:sldMkLst>
        <pc:spChg chg="del">
          <ac:chgData name="박용태 박용태" userId="f58ebe4bfdbee642" providerId="LiveId" clId="{E1B4F1CD-BE11-4859-B8F6-E0A3E94B10BB}" dt="2023-12-26T05:55:05.574" v="14" actId="21"/>
          <ac:spMkLst>
            <pc:docMk/>
            <pc:sldMk cId="913021803" sldId="356"/>
            <ac:spMk id="2" creationId="{00000000-0000-0000-0000-000000000000}"/>
          </ac:spMkLst>
        </pc:spChg>
      </pc:sldChg>
      <pc:sldChg chg="delSp">
        <pc:chgData name="박용태 박용태" userId="f58ebe4bfdbee642" providerId="LiveId" clId="{E1B4F1CD-BE11-4859-B8F6-E0A3E94B10BB}" dt="2023-12-26T05:54:28.214" v="5" actId="21"/>
        <pc:sldMkLst>
          <pc:docMk/>
          <pc:sldMk cId="2627820283" sldId="365"/>
        </pc:sldMkLst>
        <pc:spChg chg="del">
          <ac:chgData name="박용태 박용태" userId="f58ebe4bfdbee642" providerId="LiveId" clId="{E1B4F1CD-BE11-4859-B8F6-E0A3E94B10BB}" dt="2023-12-26T05:54:28.214" v="5" actId="21"/>
          <ac:spMkLst>
            <pc:docMk/>
            <pc:sldMk cId="2627820283" sldId="365"/>
            <ac:spMk id="9" creationId="{F36EDB3C-CF82-4479-818A-9EBEF505BCF2}"/>
          </ac:spMkLst>
        </pc:spChg>
      </pc:sldChg>
      <pc:sldChg chg="modSp mod">
        <pc:chgData name="박용태 박용태" userId="f58ebe4bfdbee642" providerId="LiveId" clId="{E1B4F1CD-BE11-4859-B8F6-E0A3E94B10BB}" dt="2023-12-26T05:55:36.750" v="21" actId="6549"/>
        <pc:sldMkLst>
          <pc:docMk/>
          <pc:sldMk cId="1294226363" sldId="373"/>
        </pc:sldMkLst>
        <pc:spChg chg="mod">
          <ac:chgData name="박용태 박용태" userId="f58ebe4bfdbee642" providerId="LiveId" clId="{E1B4F1CD-BE11-4859-B8F6-E0A3E94B10BB}" dt="2023-12-26T05:55:36.750" v="21" actId="6549"/>
          <ac:spMkLst>
            <pc:docMk/>
            <pc:sldMk cId="1294226363" sldId="373"/>
            <ac:spMk id="14" creationId="{95293656-AC22-51F2-5ED0-7C718D4D2B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8413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8413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E0757BD-168C-4015-9DCE-4A76F30294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906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08413" y="0"/>
            <a:ext cx="29146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EFDCD7-3C7F-4F82-B2E6-7AEB51C3F1AA}" type="datetimeFigureOut">
              <a:rPr lang="ko-KR" altLang="en-US"/>
              <a:pPr>
                <a:defRPr/>
              </a:pPr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78450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46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08413" y="9371013"/>
            <a:ext cx="29146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34A2EC5-9F09-40D0-A465-10B53D24E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4A2EC5-9F09-40D0-A465-10B53D24E33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5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A2EC5-9F09-40D0-A465-10B53D24E33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8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255588" y="1268413"/>
            <a:ext cx="8637587" cy="4751387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rot="5400000">
            <a:off x="-777081" y="3644107"/>
            <a:ext cx="47386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7" name="Text Box 22"/>
          <p:cNvSpPr txBox="1">
            <a:spLocks noChangeArrowheads="1"/>
          </p:cNvSpPr>
          <p:nvPr userDrawn="1"/>
        </p:nvSpPr>
        <p:spPr bwMode="auto">
          <a:xfrm>
            <a:off x="3491880" y="849850"/>
            <a:ext cx="4392488" cy="3315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defRPr/>
            </a:pPr>
            <a:r>
              <a:rPr lang="en-US" altLang="ko-KR" sz="1600" i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Industrial Engineering - Systems Approach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0824" y="692696"/>
            <a:ext cx="4465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산업공학 </a:t>
            </a: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접근</a:t>
            </a:r>
          </a:p>
        </p:txBody>
      </p:sp>
      <p:sp>
        <p:nvSpPr>
          <p:cNvPr id="19" name="Line 26"/>
          <p:cNvSpPr>
            <a:spLocks noChangeShapeType="1"/>
          </p:cNvSpPr>
          <p:nvPr userDrawn="1"/>
        </p:nvSpPr>
        <p:spPr bwMode="auto">
          <a:xfrm>
            <a:off x="261938" y="2481263"/>
            <a:ext cx="86423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Line 27"/>
          <p:cNvSpPr>
            <a:spLocks noChangeShapeType="1"/>
          </p:cNvSpPr>
          <p:nvPr userDrawn="1"/>
        </p:nvSpPr>
        <p:spPr bwMode="auto">
          <a:xfrm>
            <a:off x="277813" y="3656013"/>
            <a:ext cx="8642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10" name="Picture 35" descr="표지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73325"/>
            <a:ext cx="1314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6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36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5119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274638"/>
            <a:ext cx="7129462" cy="4905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4" y="908050"/>
            <a:ext cx="8569647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2695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0663" y="274638"/>
            <a:ext cx="2106612" cy="581818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167438" cy="58181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017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860722-D034-4F1B-B192-6E053F9C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255588" y="1268413"/>
            <a:ext cx="8637587" cy="4751387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Line 29"/>
          <p:cNvSpPr>
            <a:spLocks noChangeShapeType="1"/>
          </p:cNvSpPr>
          <p:nvPr userDrawn="1"/>
        </p:nvSpPr>
        <p:spPr bwMode="auto">
          <a:xfrm rot="5400000">
            <a:off x="-777081" y="3644107"/>
            <a:ext cx="47386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 rot="5400000">
            <a:off x="538956" y="3652044"/>
            <a:ext cx="47386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Line 27"/>
          <p:cNvSpPr>
            <a:spLocks noChangeShapeType="1"/>
          </p:cNvSpPr>
          <p:nvPr userDrawn="1"/>
        </p:nvSpPr>
        <p:spPr bwMode="auto">
          <a:xfrm>
            <a:off x="277813" y="3656013"/>
            <a:ext cx="8642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Line 26"/>
          <p:cNvSpPr>
            <a:spLocks noChangeShapeType="1"/>
          </p:cNvSpPr>
          <p:nvPr userDrawn="1"/>
        </p:nvSpPr>
        <p:spPr bwMode="auto">
          <a:xfrm>
            <a:off x="261938" y="2481263"/>
            <a:ext cx="86423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24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3" y="2643262"/>
            <a:ext cx="1276059" cy="8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33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4580" name="Picture 4" descr="http://www.powerpatterns.com/i/sites/1/bridge-the-gap-man-jumping-across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4" y="1316568"/>
            <a:ext cx="1296987" cy="113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12" descr="Industrial-Engineering-Jobs"/>
          <p:cNvSpPr>
            <a:spLocks noChangeAspect="1" noChangeArrowheads="1"/>
          </p:cNvSpPr>
          <p:nvPr userDrawn="1"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14" descr="Industrial-Engineering-Jobs"/>
          <p:cNvSpPr>
            <a:spLocks noChangeAspect="1" noChangeArrowheads="1"/>
          </p:cNvSpPr>
          <p:nvPr userDrawn="1"/>
        </p:nvSpPr>
        <p:spPr bwMode="auto">
          <a:xfrm>
            <a:off x="3175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6" descr="Industrial-Engineering-Jobs"/>
          <p:cNvSpPr>
            <a:spLocks noChangeAspect="1" noChangeArrowheads="1"/>
          </p:cNvSpPr>
          <p:nvPr userDrawn="1"/>
        </p:nvSpPr>
        <p:spPr bwMode="auto">
          <a:xfrm>
            <a:off x="4699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Industrial-Engineering-Jobs"/>
          <p:cNvSpPr>
            <a:spLocks noChangeAspect="1" noChangeArrowheads="1"/>
          </p:cNvSpPr>
          <p:nvPr userDrawn="1"/>
        </p:nvSpPr>
        <p:spPr bwMode="auto">
          <a:xfrm>
            <a:off x="6223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596" name="Picture 20" descr="http://www.jobmail.co.za/blog/wp-content/uploads/2014/12/Industrial-Engineering-Jobs.jpg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1" y="4857349"/>
            <a:ext cx="1296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8" name="Picture 22" descr="http://www.atitan.com/uploads/Image/Engineering%20Solutions.jpg"/>
          <p:cNvPicPr preferRelativeResize="0"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81" y="3683124"/>
            <a:ext cx="1296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2"/>
          <p:cNvSpPr txBox="1">
            <a:spLocks noChangeArrowheads="1"/>
          </p:cNvSpPr>
          <p:nvPr userDrawn="1"/>
        </p:nvSpPr>
        <p:spPr bwMode="auto">
          <a:xfrm>
            <a:off x="3491880" y="849850"/>
            <a:ext cx="4392488" cy="3315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defRPr/>
            </a:pPr>
            <a:r>
              <a:rPr lang="en-US" altLang="ko-KR" sz="1600" i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Industrial Engineering - Systems Approach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50824" y="692696"/>
            <a:ext cx="4465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산업공학 </a:t>
            </a: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접근</a:t>
            </a:r>
          </a:p>
        </p:txBody>
      </p:sp>
      <p:pic>
        <p:nvPicPr>
          <p:cNvPr id="30" name="Picture 35" descr="표지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73325"/>
            <a:ext cx="1314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6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5" descr="표지1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9" y="2892080"/>
            <a:ext cx="1926000" cy="15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 userDrawn="1"/>
        </p:nvGrpSpPr>
        <p:grpSpPr>
          <a:xfrm>
            <a:off x="463652" y="2902471"/>
            <a:ext cx="3892324" cy="3071192"/>
            <a:chOff x="751684" y="2878088"/>
            <a:chExt cx="2620100" cy="2324274"/>
          </a:xfrm>
        </p:grpSpPr>
        <p:pic>
          <p:nvPicPr>
            <p:cNvPr id="24" name="Picture 4" descr="http://www.powerpatterns.com/i/sites/1/bridge-the-gap-man-jumping-across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97" y="2878088"/>
              <a:ext cx="1296987" cy="1138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0" descr="http://www.jobmail.co.za/blog/wp-content/uploads/2014/12/Industrial-Engineering-Jobs.jpg"/>
            <p:cNvPicPr preferRelativeResize="0"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84" y="4050362"/>
              <a:ext cx="1296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2" descr="http://www.atitan.com/uploads/Image/Engineering%20Solutions.jpg"/>
            <p:cNvPicPr preferRelativeResize="0">
              <a:picLocks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784" y="4050362"/>
              <a:ext cx="1296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/>
          <p:cNvSpPr/>
          <p:nvPr userDrawn="1"/>
        </p:nvSpPr>
        <p:spPr bwMode="auto">
          <a:xfrm>
            <a:off x="380248" y="1268413"/>
            <a:ext cx="8383504" cy="14398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380248" y="2822492"/>
            <a:ext cx="8383504" cy="3204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Text Box 22"/>
          <p:cNvSpPr txBox="1">
            <a:spLocks noChangeArrowheads="1"/>
          </p:cNvSpPr>
          <p:nvPr userDrawn="1"/>
        </p:nvSpPr>
        <p:spPr bwMode="auto">
          <a:xfrm>
            <a:off x="3491880" y="849850"/>
            <a:ext cx="4392488" cy="3315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defRPr/>
            </a:pPr>
            <a:r>
              <a:rPr lang="en-US" altLang="ko-KR" sz="1600" i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Industrial Engineering - Systems Approach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50824" y="692696"/>
            <a:ext cx="4465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i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산업공학 </a:t>
            </a:r>
            <a:r>
              <a:rPr lang="en-US" altLang="ko-KR" sz="2400" b="1" i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i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접근</a:t>
            </a:r>
          </a:p>
        </p:txBody>
      </p:sp>
    </p:spTree>
    <p:extLst>
      <p:ext uri="{BB962C8B-B14F-4D97-AF65-F5344CB8AC3E}">
        <p14:creationId xmlns:p14="http://schemas.microsoft.com/office/powerpoint/2010/main" val="166101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76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247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274638"/>
            <a:ext cx="7129462" cy="4905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137025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40250" y="908050"/>
            <a:ext cx="4137025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7006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694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274638"/>
            <a:ext cx="7129462" cy="4905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6693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47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77788" y="66675"/>
            <a:ext cx="8997950" cy="6729413"/>
          </a:xfrm>
          <a:prstGeom prst="rect">
            <a:avLst/>
          </a:prstGeom>
          <a:noFill/>
          <a:ln w="8890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>
            <a:off x="323850" y="765175"/>
            <a:ext cx="8424863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68" name="Rectangle 44"/>
          <p:cNvSpPr>
            <a:spLocks noChangeArrowheads="1"/>
          </p:cNvSpPr>
          <p:nvPr userDrawn="1"/>
        </p:nvSpPr>
        <p:spPr bwMode="auto">
          <a:xfrm>
            <a:off x="4592398" y="6308725"/>
            <a:ext cx="4844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latinLnBrk="0" hangingPunct="0">
              <a:defRPr/>
            </a:pPr>
            <a:fld id="{57A3FC1E-1843-43EB-8B99-BF40D8C57C4D}" type="slidenum">
              <a:rPr lang="en-US" altLang="ko-KR" sz="1200" smtClean="0">
                <a:latin typeface="Verdana" pitchFamily="34" charset="0"/>
                <a:ea typeface="굴림" charset="-127"/>
              </a:rPr>
              <a:pPr algn="r" eaLnBrk="0" latinLnBrk="0" hangingPunct="0">
                <a:defRPr/>
              </a:pPr>
              <a:t>‹#›</a:t>
            </a:fld>
            <a:endParaRPr lang="en-US" altLang="ko-KR" sz="1200" dirty="0">
              <a:latin typeface="Verdana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50" r:id="rId1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 Black" pitchFamily="34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 Black" pitchFamily="34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 Black" pitchFamily="34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 Black" pitchFamily="34" charset="0"/>
          <a:ea typeface="HY견고딕" pitchFamily="18" charset="-127"/>
        </a:defRPr>
      </a:lvl9pPr>
    </p:titleStyle>
    <p:bodyStyle>
      <a:lvl1pPr marL="265113" indent="-265113" algn="l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5"/>
        </a:buClr>
        <a:buFont typeface="Wingdings" pitchFamily="2" charset="2"/>
        <a:buChar char="n"/>
        <a:tabLst>
          <a:tab pos="2332038" algn="l"/>
        </a:tabLst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12788" indent="-255588" algn="l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5"/>
        </a:buClr>
        <a:buChar char="•"/>
        <a:tabLst>
          <a:tab pos="2332038" algn="l"/>
        </a:tabLst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68400" indent="-254000" algn="l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5"/>
        </a:buClr>
        <a:buFont typeface="Wingdings" pitchFamily="2" charset="2"/>
        <a:buChar char="ü"/>
        <a:tabLst>
          <a:tab pos="2332038" algn="l"/>
        </a:tabLst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5"/>
        </a:buClr>
        <a:buChar char="–"/>
        <a:tabLst>
          <a:tab pos="2332038" algn="l"/>
        </a:tabLst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5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408" y="188640"/>
            <a:ext cx="8543850" cy="49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 eaLnBrk="1" hangingPunct="1"/>
            <a:r>
              <a:rPr lang="ko-KR" altLang="en-US" sz="2400" dirty="0"/>
              <a:t>강좌의 </a:t>
            </a:r>
            <a:r>
              <a:rPr lang="ko-KR" altLang="ko-KR" sz="2400" dirty="0"/>
              <a:t>전체적 구조</a:t>
            </a:r>
            <a:r>
              <a:rPr lang="en-US" altLang="ko-KR" sz="2400" dirty="0"/>
              <a:t>: </a:t>
            </a:r>
            <a:r>
              <a:rPr lang="ko-KR" altLang="ko-KR" sz="2400" dirty="0"/>
              <a:t>주요 내용과 순서</a:t>
            </a:r>
            <a:endParaRPr lang="ko-KR" altLang="en-US" sz="2400" dirty="0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50825" y="2419350"/>
            <a:ext cx="842645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5113" indent="-265113" eaLnBrk="0" hangingPunct="0"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12788" indent="-255588" eaLnBrk="0" hangingPunct="0"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51A2"/>
              </a:buClr>
              <a:buFont typeface="Wingdings" pitchFamily="2" charset="2"/>
              <a:buChar char="n"/>
            </a:pPr>
            <a:endParaRPr lang="en-US" altLang="ko-KR" sz="2000" b="0">
              <a:latin typeface="Tahoma" pitchFamily="34" charset="0"/>
              <a:ea typeface="HY견고딕" pitchFamily="18" charset="-127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0051A2"/>
              </a:buClr>
              <a:buFontTx/>
              <a:buChar char="•"/>
            </a:pPr>
            <a:endParaRPr lang="en-US" altLang="ko-KR" b="0">
              <a:latin typeface="Tahoma" pitchFamily="34" charset="0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5882" y="820004"/>
            <a:ext cx="8692891" cy="5784855"/>
            <a:chOff x="-1425895" y="953591"/>
            <a:chExt cx="13509550" cy="6939905"/>
          </a:xfrm>
          <a:solidFill>
            <a:schemeClr val="bg2"/>
          </a:solidFill>
        </p:grpSpPr>
        <p:sp>
          <p:nvSpPr>
            <p:cNvPr id="37" name="직사각형 36"/>
            <p:cNvSpPr/>
            <p:nvPr/>
          </p:nvSpPr>
          <p:spPr>
            <a:xfrm>
              <a:off x="2026243" y="1704293"/>
              <a:ext cx="3096344" cy="36973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-1425895" y="1696358"/>
              <a:ext cx="3096345" cy="36973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1319398" y="1933134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산업공학 이해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-1402671" y="953591"/>
              <a:ext cx="3145053" cy="84922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부</a:t>
              </a:r>
              <a:r>
                <a:rPr kumimoji="0" lang="en-US" altLang="ko-KR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: </a:t>
              </a: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시스템 </a:t>
              </a:r>
              <a:endParaRPr kumimoji="0" lang="en-US" altLang="ko-KR" sz="2000" dirty="0">
                <a:solidFill>
                  <a:srgbClr val="C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이해와 접근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26243" y="958315"/>
              <a:ext cx="3056535" cy="84922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부</a:t>
              </a:r>
              <a:r>
                <a:rPr kumimoji="0" lang="en-US" altLang="ko-KR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: </a:t>
              </a: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시스템</a:t>
              </a:r>
              <a:endParaRPr kumimoji="0" lang="en-US" altLang="ko-KR" sz="2000" dirty="0">
                <a:solidFill>
                  <a:srgbClr val="C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구조와 설계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-1329270" y="4473116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산업공학</a:t>
              </a: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-</a:t>
              </a: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시스템 이해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151629" y="1933134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상위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-</a:t>
              </a: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산업시스템 분석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51629" y="3168437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중간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-</a:t>
              </a: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경영시스템 설계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51629" y="4428577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72000" rIns="36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      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제조시스템 설계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       서비스시스템 설계</a:t>
              </a:r>
            </a:p>
          </p:txBody>
        </p:sp>
        <p:cxnSp>
          <p:nvCxnSpPr>
            <p:cNvPr id="46" name="꺾인 연결선 45"/>
            <p:cNvCxnSpPr/>
            <p:nvPr/>
          </p:nvCxnSpPr>
          <p:spPr>
            <a:xfrm rot="10800000" flipH="1" flipV="1">
              <a:off x="2842768" y="4647154"/>
              <a:ext cx="5551" cy="252000"/>
            </a:xfrm>
            <a:prstGeom prst="bentConnector3">
              <a:avLst>
                <a:gd name="adj1" fmla="val -1690703"/>
              </a:avLst>
            </a:prstGeom>
            <a:grp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47" name="직사각형 46"/>
            <p:cNvSpPr/>
            <p:nvPr/>
          </p:nvSpPr>
          <p:spPr>
            <a:xfrm>
              <a:off x="2178832" y="4526038"/>
              <a:ext cx="663934" cy="57822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0" dirty="0">
                  <a:solidFill>
                    <a:prstClr val="black"/>
                  </a:solidFill>
                  <a:latin typeface="맑은 고딕"/>
                  <a:ea typeface="맑은 고딕"/>
                </a:rPr>
                <a:t>하위</a:t>
              </a:r>
            </a:p>
          </p:txBody>
        </p:sp>
        <p:cxnSp>
          <p:nvCxnSpPr>
            <p:cNvPr id="48" name="직선 화살표 연결선 47"/>
            <p:cNvCxnSpPr>
              <a:endCxn id="37" idx="1"/>
            </p:cNvCxnSpPr>
            <p:nvPr/>
          </p:nvCxnSpPr>
          <p:spPr>
            <a:xfrm>
              <a:off x="1659577" y="3552969"/>
              <a:ext cx="366666" cy="0"/>
            </a:xfrm>
            <a:prstGeom prst="straightConnector1">
              <a:avLst/>
            </a:prstGeom>
            <a:grp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cxnSp>
          <p:nvCxnSpPr>
            <p:cNvPr id="49" name="직선 화살표 연결선 48"/>
            <p:cNvCxnSpPr>
              <a:stCxn id="43" idx="2"/>
              <a:endCxn id="44" idx="0"/>
            </p:cNvCxnSpPr>
            <p:nvPr/>
          </p:nvCxnSpPr>
          <p:spPr>
            <a:xfrm>
              <a:off x="3574545" y="2617210"/>
              <a:ext cx="0" cy="551227"/>
            </a:xfrm>
            <a:prstGeom prst="straightConnector1">
              <a:avLst/>
            </a:prstGeom>
            <a:grp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cxnSp>
          <p:nvCxnSpPr>
            <p:cNvPr id="50" name="직선 화살표 연결선 49"/>
            <p:cNvCxnSpPr>
              <a:stCxn id="44" idx="2"/>
              <a:endCxn id="45" idx="0"/>
            </p:cNvCxnSpPr>
            <p:nvPr/>
          </p:nvCxnSpPr>
          <p:spPr>
            <a:xfrm>
              <a:off x="3574545" y="3852513"/>
              <a:ext cx="0" cy="576064"/>
            </a:xfrm>
            <a:prstGeom prst="straightConnector1">
              <a:avLst/>
            </a:prstGeom>
            <a:grp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51" name="직사각형 50"/>
            <p:cNvSpPr/>
            <p:nvPr/>
          </p:nvSpPr>
          <p:spPr>
            <a:xfrm>
              <a:off x="5486873" y="1704293"/>
              <a:ext cx="3096344" cy="36973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86873" y="973635"/>
              <a:ext cx="3096343" cy="84922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3</a:t>
              </a: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부</a:t>
              </a:r>
              <a:r>
                <a:rPr kumimoji="0" lang="en-US" altLang="ko-KR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: </a:t>
              </a: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시스템</a:t>
              </a:r>
              <a:endParaRPr kumimoji="0" lang="en-US" altLang="ko-KR" sz="2000" dirty="0">
                <a:solidFill>
                  <a:srgbClr val="C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분석과 평가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612259" y="1933134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경제성 평가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12259" y="3168437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수리적 분석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612259" y="4428577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통계적 분석</a:t>
              </a:r>
            </a:p>
          </p:txBody>
        </p:sp>
        <p:cxnSp>
          <p:nvCxnSpPr>
            <p:cNvPr id="56" name="직선 화살표 연결선 55"/>
            <p:cNvCxnSpPr>
              <a:endCxn id="51" idx="1"/>
            </p:cNvCxnSpPr>
            <p:nvPr/>
          </p:nvCxnSpPr>
          <p:spPr>
            <a:xfrm>
              <a:off x="5120207" y="3552969"/>
              <a:ext cx="366666" cy="0"/>
            </a:xfrm>
            <a:prstGeom prst="straightConnector1">
              <a:avLst/>
            </a:prstGeom>
            <a:grp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57" name="직사각형 56"/>
            <p:cNvSpPr/>
            <p:nvPr/>
          </p:nvSpPr>
          <p:spPr>
            <a:xfrm>
              <a:off x="8987311" y="1698486"/>
              <a:ext cx="3096344" cy="6195010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987311" y="973635"/>
              <a:ext cx="3096343" cy="84922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4</a:t>
              </a: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부</a:t>
              </a:r>
              <a:r>
                <a:rPr kumimoji="0" lang="en-US" altLang="ko-KR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: </a:t>
              </a: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시스템</a:t>
              </a:r>
              <a:endParaRPr kumimoji="0" lang="en-US" altLang="ko-KR" sz="2000" dirty="0">
                <a:solidFill>
                  <a:srgbClr val="C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dirty="0">
                  <a:solidFill>
                    <a:srgbClr val="C00000"/>
                  </a:solidFill>
                  <a:latin typeface="맑은 고딕"/>
                  <a:ea typeface="맑은 고딕"/>
                </a:rPr>
                <a:t>운영과 관리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112697" y="1927327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인적자원 관리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127340" y="2762150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물적자원</a:t>
              </a: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관리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517683" y="3596973"/>
              <a:ext cx="2455487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품질경영</a:t>
              </a:r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8591617" y="3547162"/>
              <a:ext cx="366666" cy="0"/>
            </a:xfrm>
            <a:prstGeom prst="straightConnector1">
              <a:avLst/>
            </a:prstGeom>
            <a:grp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63" name="직사각형 62"/>
            <p:cNvSpPr/>
            <p:nvPr/>
          </p:nvSpPr>
          <p:spPr>
            <a:xfrm>
              <a:off x="9517683" y="4431795"/>
              <a:ext cx="2451165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프로젝트관리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130181" y="5266619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재무자원 관리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145714" y="6101442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정보자원 관리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123018" y="6936267"/>
              <a:ext cx="2845831" cy="68407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기술자원 관리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F096E39D-2084-842F-055F-7F56D6644232}"/>
              </a:ext>
            </a:extLst>
          </p:cNvPr>
          <p:cNvSpPr/>
          <p:nvPr/>
        </p:nvSpPr>
        <p:spPr bwMode="auto">
          <a:xfrm>
            <a:off x="435639" y="797451"/>
            <a:ext cx="1848912" cy="769248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BAC381E-76C5-A6D1-6099-CE381E255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95" y="4850933"/>
            <a:ext cx="525658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ctr" eaLnBrk="1" hangingPunct="1"/>
            <a:r>
              <a:rPr lang="ko-KR" altLang="en-US" b="0" dirty="0">
                <a:solidFill>
                  <a:srgbClr val="C00000"/>
                </a:solidFill>
                <a:latin typeface="Tahoma" pitchFamily="34" charset="0"/>
                <a:ea typeface="HY견고딕" pitchFamily="18" charset="-127"/>
              </a:rPr>
              <a:t>전반부</a:t>
            </a:r>
            <a:endParaRPr lang="en-US" altLang="ko-KR" b="0" dirty="0">
              <a:solidFill>
                <a:srgbClr val="C00000"/>
              </a:solidFill>
              <a:latin typeface="Tahoma" pitchFamily="34" charset="0"/>
              <a:ea typeface="HY견고딕" pitchFamily="18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D39AB48-36E5-18F2-CC8A-FD8219322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5639866"/>
            <a:ext cx="211462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ctr" eaLnBrk="1" hangingPunct="1"/>
            <a:r>
              <a:rPr lang="ko-KR" altLang="en-US" b="0" dirty="0">
                <a:solidFill>
                  <a:srgbClr val="C00000"/>
                </a:solidFill>
                <a:latin typeface="Tahoma" pitchFamily="34" charset="0"/>
                <a:ea typeface="HY견고딕" pitchFamily="18" charset="-127"/>
              </a:rPr>
              <a:t>후</a:t>
            </a:r>
            <a:r>
              <a:rPr lang="ko-KR" altLang="en-US" b="0">
                <a:solidFill>
                  <a:srgbClr val="C00000"/>
                </a:solidFill>
                <a:latin typeface="Tahoma" pitchFamily="34" charset="0"/>
                <a:ea typeface="HY견고딕" pitchFamily="18" charset="-127"/>
              </a:rPr>
              <a:t>반부</a:t>
            </a:r>
            <a:endParaRPr lang="en-US" altLang="ko-KR" b="0" dirty="0">
              <a:solidFill>
                <a:srgbClr val="C00000"/>
              </a:solidFill>
              <a:latin typeface="Tahoma" pitchFamily="34" charset="0"/>
              <a:ea typeface="HY견고딕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F45DBB-AE9F-0126-D2ED-985723B6F0BB}"/>
              </a:ext>
            </a:extLst>
          </p:cNvPr>
          <p:cNvCxnSpPr/>
          <p:nvPr/>
        </p:nvCxnSpPr>
        <p:spPr bwMode="auto">
          <a:xfrm flipV="1">
            <a:off x="6269185" y="5603967"/>
            <a:ext cx="586899" cy="1904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3051C6-DFD6-D911-748D-CE06BAA2CB44}"/>
              </a:ext>
            </a:extLst>
          </p:cNvPr>
          <p:cNvCxnSpPr/>
          <p:nvPr/>
        </p:nvCxnSpPr>
        <p:spPr bwMode="auto">
          <a:xfrm flipH="1" flipV="1">
            <a:off x="1262688" y="4653136"/>
            <a:ext cx="1480940" cy="19779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B4390F-0127-F100-D3F4-2573AF1D8CCA}"/>
              </a:ext>
            </a:extLst>
          </p:cNvPr>
          <p:cNvCxnSpPr/>
          <p:nvPr/>
        </p:nvCxnSpPr>
        <p:spPr bwMode="auto">
          <a:xfrm flipV="1">
            <a:off x="4139952" y="4653136"/>
            <a:ext cx="1540228" cy="19779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6150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218634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1.2</a:t>
            </a:r>
            <a:r>
              <a:rPr lang="ko-KR" altLang="en-US" dirty="0"/>
              <a:t> 산업공학의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1172" y="850918"/>
            <a:ext cx="8641656" cy="553041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lvl="0" eaLnBrk="1" hangingPunct="1">
              <a:buClr>
                <a:srgbClr val="4BACC6"/>
              </a:buClr>
            </a:pPr>
            <a:r>
              <a:rPr lang="ko-KR" altLang="ko-KR" dirty="0">
                <a:solidFill>
                  <a:prstClr val="black"/>
                </a:solidFill>
              </a:rPr>
              <a:t>산업</a:t>
            </a:r>
            <a:r>
              <a:rPr lang="ko-KR" altLang="en-US" dirty="0">
                <a:solidFill>
                  <a:prstClr val="black"/>
                </a:solidFill>
              </a:rPr>
              <a:t>공학의 태동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/>
              <a:t>배경</a:t>
            </a:r>
            <a:r>
              <a:rPr lang="en-US" altLang="ko-KR" sz="1600" dirty="0"/>
              <a:t>: </a:t>
            </a:r>
            <a:r>
              <a:rPr lang="ko-KR" altLang="ko-KR" sz="1600" dirty="0"/>
              <a:t>크고 복잡한 기업조직이나 생산과정 운영</a:t>
            </a:r>
            <a:r>
              <a:rPr lang="ko-KR" altLang="en-US" sz="1600" dirty="0"/>
              <a:t>에 따른 다양한 관리문제 발생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/>
              <a:t>대응</a:t>
            </a:r>
            <a:r>
              <a:rPr lang="en-US" altLang="ko-KR" sz="1600" dirty="0"/>
              <a:t>: </a:t>
            </a:r>
            <a:r>
              <a:rPr lang="ko-KR" altLang="en-US" sz="1600" dirty="0"/>
              <a:t>문제의 과학적 분석</a:t>
            </a:r>
            <a:r>
              <a:rPr lang="en-US" altLang="ko-KR" sz="1600" dirty="0"/>
              <a:t>, </a:t>
            </a:r>
            <a:r>
              <a:rPr lang="ko-KR" altLang="en-US" sz="1600" dirty="0"/>
              <a:t>복잡한 조직의 효율적 관리에 관한 이론과 기법의 개발 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/>
              <a:t>과정</a:t>
            </a:r>
            <a:r>
              <a:rPr lang="en-US" altLang="ko-KR" sz="1600" dirty="0"/>
              <a:t>: </a:t>
            </a:r>
            <a:r>
              <a:rPr lang="ko-KR" altLang="en-US" sz="1600" dirty="0"/>
              <a:t>관련 이론과 기법의 증가 </a:t>
            </a:r>
            <a:r>
              <a:rPr lang="ko-KR" altLang="en-US" sz="1600" dirty="0">
                <a:latin typeface="Arial"/>
                <a:cs typeface="Arial"/>
              </a:rPr>
              <a:t>→ </a:t>
            </a:r>
            <a:r>
              <a:rPr lang="en-US" altLang="ko-KR" sz="1600" dirty="0"/>
              <a:t> </a:t>
            </a:r>
            <a:r>
              <a:rPr lang="ko-KR" altLang="en-US" sz="1600" dirty="0"/>
              <a:t>지식의 축적 </a:t>
            </a:r>
            <a:r>
              <a:rPr lang="ko-KR" altLang="en-US" sz="1600" dirty="0">
                <a:latin typeface="Arial"/>
                <a:cs typeface="Arial"/>
              </a:rPr>
              <a:t>→ </a:t>
            </a:r>
            <a:r>
              <a:rPr lang="ko-KR" altLang="en-US" sz="1600" dirty="0">
                <a:solidFill>
                  <a:srgbClr val="C00000"/>
                </a:solidFill>
                <a:latin typeface="Arial"/>
                <a:cs typeface="Arial"/>
              </a:rPr>
              <a:t>학제</a:t>
            </a:r>
            <a:r>
              <a:rPr lang="en-US" altLang="ko-KR" sz="1600" dirty="0">
                <a:solidFill>
                  <a:srgbClr val="C00000"/>
                </a:solidFill>
                <a:latin typeface="Arial"/>
                <a:cs typeface="Arial"/>
              </a:rPr>
              <a:t>(discipline)</a:t>
            </a:r>
            <a:r>
              <a:rPr lang="ko-KR" altLang="en-US" sz="1600" dirty="0">
                <a:solidFill>
                  <a:srgbClr val="C00000"/>
                </a:solidFill>
                <a:latin typeface="Arial"/>
                <a:cs typeface="Arial"/>
              </a:rPr>
              <a:t>의 신설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dirty="0"/>
              <a:t>산업공학의 정의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/>
              <a:t>대상</a:t>
            </a:r>
            <a:r>
              <a:rPr lang="en-US" altLang="ko-KR" sz="1600" dirty="0"/>
              <a:t>: </a:t>
            </a:r>
            <a:r>
              <a:rPr lang="ko-KR" altLang="ko-KR" sz="1600" dirty="0"/>
              <a:t>크고 복잡한 </a:t>
            </a:r>
            <a:r>
              <a:rPr lang="ko-KR" altLang="en-US" sz="1600" dirty="0"/>
              <a:t>모든 </a:t>
            </a:r>
            <a:r>
              <a:rPr lang="ko-KR" altLang="ko-KR" sz="1600" dirty="0"/>
              <a:t>조직</a:t>
            </a:r>
            <a:endParaRPr lang="en-US" altLang="ko-KR" sz="16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제조기업</a:t>
            </a:r>
            <a:r>
              <a:rPr lang="en-US" altLang="ko-KR" dirty="0"/>
              <a:t>, </a:t>
            </a:r>
            <a:r>
              <a:rPr lang="ko-KR" altLang="ko-KR" dirty="0"/>
              <a:t>의료기관</a:t>
            </a:r>
            <a:r>
              <a:rPr lang="en-US" altLang="ko-KR" dirty="0"/>
              <a:t>, </a:t>
            </a:r>
            <a:r>
              <a:rPr lang="ko-KR" altLang="ko-KR" dirty="0"/>
              <a:t>금융기관</a:t>
            </a:r>
            <a:r>
              <a:rPr lang="en-US" altLang="ko-KR" dirty="0"/>
              <a:t>, </a:t>
            </a:r>
            <a:r>
              <a:rPr lang="ko-KR" altLang="ko-KR" dirty="0"/>
              <a:t>공공기관</a:t>
            </a:r>
            <a:r>
              <a:rPr lang="en-US" altLang="ko-KR" dirty="0"/>
              <a:t>, </a:t>
            </a:r>
            <a:r>
              <a:rPr lang="ko-KR" altLang="ko-KR" dirty="0"/>
              <a:t>교육기관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/>
              <a:t>주제</a:t>
            </a:r>
            <a:r>
              <a:rPr lang="en-US" altLang="ko-KR" sz="1600" dirty="0"/>
              <a:t>: </a:t>
            </a:r>
            <a:r>
              <a:rPr lang="ko-KR" altLang="ko-KR" sz="1600" dirty="0"/>
              <a:t>경영</a:t>
            </a:r>
            <a:r>
              <a:rPr lang="ko-KR" altLang="en-US" sz="1600" dirty="0"/>
              <a:t>관리 </a:t>
            </a:r>
            <a:r>
              <a:rPr lang="ko-KR" altLang="ko-KR" sz="1600" dirty="0"/>
              <a:t>활동 전반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/>
              <a:t>특성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다학제적</a:t>
            </a:r>
            <a:r>
              <a:rPr lang="en-US" altLang="ko-KR" sz="1600" dirty="0"/>
              <a:t>(multi-disciplinary) </a:t>
            </a:r>
            <a:r>
              <a:rPr lang="ko-KR" altLang="en-US" sz="1600" dirty="0"/>
              <a:t>접근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187624" y="2852936"/>
            <a:ext cx="7056784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tabLst>
                <a:tab pos="2332038" algn="l"/>
              </a:tabLst>
            </a:pP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인간</a:t>
            </a:r>
            <a:r>
              <a:rPr lang="en-US" altLang="ko-KR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재료</a:t>
            </a:r>
            <a:r>
              <a:rPr lang="en-US" altLang="ko-KR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설비 및 에너지로 구성되는 </a:t>
            </a:r>
            <a:r>
              <a:rPr lang="ko-KR" altLang="en-US" sz="1600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종합적 시스템</a:t>
            </a: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endParaRPr lang="en-US" altLang="ko-KR" sz="16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tabLst>
                <a:tab pos="2332038" algn="l"/>
              </a:tabLst>
            </a:pPr>
            <a:r>
              <a:rPr lang="ko-KR" altLang="en-US" sz="1600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1600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개선 및 설치</a:t>
            </a: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하는 일 </a:t>
            </a:r>
            <a:r>
              <a:rPr lang="en-US" altLang="ko-KR" sz="1200" b="0" i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IIE(Institute of Industrial Engineers)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180249" y="5301208"/>
            <a:ext cx="7056784" cy="9696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tabLst>
                <a:tab pos="2332038" algn="l"/>
              </a:tabLst>
            </a:pP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산업공학은 시스템의 운영을 분석하고</a:t>
            </a:r>
            <a:r>
              <a:rPr lang="en-US" altLang="ko-KR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설계하고</a:t>
            </a:r>
            <a:r>
              <a:rPr lang="en-US" altLang="ko-KR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예측하고</a:t>
            </a:r>
            <a:r>
              <a:rPr lang="en-US" altLang="ko-KR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평가하기 위해 </a:t>
            </a:r>
            <a:r>
              <a:rPr lang="ko-KR" altLang="en-US" sz="1600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600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자연과학 및 사회과학의 전문지식과 기법</a:t>
            </a: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활용한다</a:t>
            </a:r>
            <a:endParaRPr lang="en-US" altLang="ko-KR" sz="16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tabLst>
                <a:tab pos="2332038" algn="l"/>
              </a:tabLst>
            </a:pPr>
            <a:r>
              <a:rPr lang="en-US" altLang="ko-KR" sz="1200" b="0" i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IIE(Institute of Industrial Engineers)</a:t>
            </a:r>
          </a:p>
        </p:txBody>
      </p:sp>
    </p:spTree>
    <p:extLst>
      <p:ext uri="{BB962C8B-B14F-4D97-AF65-F5344CB8AC3E}">
        <p14:creationId xmlns:p14="http://schemas.microsoft.com/office/powerpoint/2010/main" val="358972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536" y="188640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1.3 </a:t>
            </a:r>
            <a:r>
              <a:rPr lang="ko-KR" altLang="ko-KR" dirty="0"/>
              <a:t>산업공학 학제의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0824" y="908051"/>
            <a:ext cx="8641656" cy="547327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효율적 공장과 분업 개념</a:t>
            </a:r>
            <a:r>
              <a:rPr lang="ko-KR" altLang="en-US" dirty="0"/>
              <a:t>의 등장 </a:t>
            </a:r>
            <a:r>
              <a:rPr lang="en-US" altLang="ko-KR" dirty="0"/>
              <a:t>(18c~19c) – </a:t>
            </a:r>
            <a:r>
              <a:rPr lang="ko-KR" altLang="en-US" dirty="0"/>
              <a:t>영국 중심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근대적 공장의 생산관리 </a:t>
            </a:r>
            <a:endParaRPr lang="en-US" altLang="ko-KR" dirty="0"/>
          </a:p>
          <a:p>
            <a:pPr marL="900000" lvl="2">
              <a:lnSpc>
                <a:spcPct val="140000"/>
              </a:lnSpc>
              <a:spcBef>
                <a:spcPts val="0"/>
              </a:spcBef>
            </a:pPr>
            <a:r>
              <a:rPr lang="ko-KR" altLang="en-US" dirty="0"/>
              <a:t>수공업 공장</a:t>
            </a:r>
            <a:r>
              <a:rPr lang="en-US" altLang="ko-KR" dirty="0"/>
              <a:t>(manufacture) </a:t>
            </a:r>
            <a:r>
              <a:rPr lang="ko-KR" altLang="en-US" dirty="0">
                <a:latin typeface="Arial"/>
                <a:cs typeface="Arial"/>
              </a:rPr>
              <a:t>→ </a:t>
            </a:r>
            <a:r>
              <a:rPr lang="ko-KR" altLang="en-US" dirty="0"/>
              <a:t>대규모의 기계화 공장</a:t>
            </a:r>
            <a:r>
              <a:rPr lang="en-US" altLang="ko-KR" dirty="0"/>
              <a:t>(factory system)</a:t>
            </a:r>
          </a:p>
          <a:p>
            <a:pPr marL="900000" lvl="2">
              <a:lnSpc>
                <a:spcPct val="140000"/>
              </a:lnSpc>
              <a:spcBef>
                <a:spcPts val="0"/>
              </a:spcBef>
            </a:pPr>
            <a:r>
              <a:rPr lang="ko-KR" altLang="en-US" dirty="0"/>
              <a:t>생산계획</a:t>
            </a:r>
            <a:r>
              <a:rPr lang="en-US" altLang="ko-KR" dirty="0"/>
              <a:t>, </a:t>
            </a:r>
            <a:r>
              <a:rPr lang="ko-KR" altLang="en-US" dirty="0"/>
              <a:t>공정관리의 효율화</a:t>
            </a:r>
            <a:r>
              <a:rPr lang="en-US" altLang="ko-KR" dirty="0"/>
              <a:t>, </a:t>
            </a:r>
            <a:r>
              <a:rPr lang="ko-KR" altLang="en-US" dirty="0"/>
              <a:t>작업방식의 표준화</a:t>
            </a:r>
            <a:endParaRPr lang="en-US" altLang="ko-KR" dirty="0"/>
          </a:p>
          <a:p>
            <a:pPr marL="900000" lvl="2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예시</a:t>
            </a:r>
            <a:r>
              <a:rPr lang="en-US" altLang="ko-KR" sz="1400" dirty="0"/>
              <a:t>: </a:t>
            </a:r>
            <a:r>
              <a:rPr lang="ko-KR" altLang="en-US" sz="1400" dirty="0"/>
              <a:t>발명가 </a:t>
            </a:r>
            <a:r>
              <a:rPr lang="en-US" altLang="ko-KR" sz="1400" dirty="0"/>
              <a:t>J. Watt</a:t>
            </a:r>
            <a:r>
              <a:rPr lang="ko-KR" altLang="en-US" sz="1400" dirty="0"/>
              <a:t>와 자본가 </a:t>
            </a:r>
            <a:r>
              <a:rPr lang="en-US" altLang="ko-KR" sz="1400" dirty="0"/>
              <a:t>M. Boulton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소호제작소</a:t>
            </a:r>
            <a:r>
              <a:rPr lang="en-US" altLang="ko-KR" sz="1400" dirty="0"/>
              <a:t>(Soho Foundry) 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ko-KR" altLang="en-US" dirty="0"/>
              <a:t>노동의 분업</a:t>
            </a:r>
            <a:r>
              <a:rPr lang="en-US" altLang="ko-KR" dirty="0"/>
              <a:t>(division of labor)</a:t>
            </a:r>
            <a:r>
              <a:rPr lang="ko-KR" altLang="en-US" dirty="0"/>
              <a:t>과 전문화</a:t>
            </a:r>
            <a:r>
              <a:rPr lang="en-US" altLang="ko-KR" dirty="0"/>
              <a:t> - Adam Smith, Charles Babbage</a:t>
            </a:r>
          </a:p>
          <a:p>
            <a:pPr marL="900000" lvl="2">
              <a:lnSpc>
                <a:spcPct val="140000"/>
              </a:lnSpc>
              <a:spcBef>
                <a:spcPts val="0"/>
              </a:spcBef>
            </a:pPr>
            <a:r>
              <a:rPr lang="ko-KR" altLang="ko-KR" dirty="0"/>
              <a:t>반복적인 작업을 통해 </a:t>
            </a:r>
            <a:r>
              <a:rPr lang="ko-KR" altLang="en-US" dirty="0"/>
              <a:t>작업자의 기능</a:t>
            </a:r>
            <a:r>
              <a:rPr lang="en-US" altLang="ko-KR" dirty="0"/>
              <a:t>(skill)</a:t>
            </a:r>
            <a:r>
              <a:rPr lang="ko-KR" altLang="en-US" dirty="0"/>
              <a:t>이 향상되는 효과</a:t>
            </a:r>
            <a:endParaRPr lang="en-US" altLang="ko-KR" dirty="0"/>
          </a:p>
          <a:p>
            <a:pPr marL="900000" lvl="2">
              <a:lnSpc>
                <a:spcPct val="140000"/>
              </a:lnSpc>
              <a:spcBef>
                <a:spcPts val="0"/>
              </a:spcBef>
            </a:pPr>
            <a:r>
              <a:rPr lang="ko-KR" altLang="en-US" dirty="0"/>
              <a:t>한 가지 작업에만 사용할 수 있는 전문도구</a:t>
            </a:r>
            <a:r>
              <a:rPr lang="en-US" altLang="ko-KR" dirty="0"/>
              <a:t>(tool)</a:t>
            </a:r>
            <a:r>
              <a:rPr lang="ko-KR" altLang="en-US" dirty="0"/>
              <a:t>를 사용하는 효과</a:t>
            </a:r>
            <a:endParaRPr lang="en-US" altLang="ko-KR" dirty="0"/>
          </a:p>
          <a:p>
            <a:pPr marL="900000" lvl="2">
              <a:lnSpc>
                <a:spcPct val="140000"/>
              </a:lnSpc>
              <a:spcBef>
                <a:spcPts val="0"/>
              </a:spcBef>
            </a:pPr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전환에</a:t>
            </a:r>
            <a:r>
              <a:rPr lang="en-US" altLang="ko-KR" dirty="0"/>
              <a:t> </a:t>
            </a:r>
            <a:r>
              <a:rPr lang="ko-KR" altLang="en-US" dirty="0"/>
              <a:t>드는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/</a:t>
            </a:r>
            <a:r>
              <a:rPr lang="ko-KR" altLang="en-US" dirty="0"/>
              <a:t>비용의</a:t>
            </a:r>
            <a:r>
              <a:rPr lang="en-US" altLang="ko-KR" dirty="0"/>
              <a:t> </a:t>
            </a:r>
            <a:r>
              <a:rPr lang="ko-KR" altLang="en-US" dirty="0"/>
              <a:t>절감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  <a:r>
              <a:rPr lang="en-US" altLang="ko-KR" dirty="0"/>
              <a:t> </a:t>
            </a:r>
          </a:p>
          <a:p>
            <a:pPr lvl="2">
              <a:spcBef>
                <a:spcPts val="0"/>
              </a:spcBef>
            </a:pPr>
            <a:endParaRPr lang="en-US" altLang="ko-KR" sz="800" dirty="0"/>
          </a:p>
          <a:p>
            <a:pPr>
              <a:spcBef>
                <a:spcPts val="0"/>
              </a:spcBef>
            </a:pPr>
            <a:r>
              <a:rPr lang="ko-KR" altLang="en-US" dirty="0">
                <a:solidFill>
                  <a:srgbClr val="C00000"/>
                </a:solidFill>
              </a:rPr>
              <a:t>과학적 관리</a:t>
            </a:r>
            <a:r>
              <a:rPr lang="ko-KR" altLang="en-US" dirty="0"/>
              <a:t>의 혁신 </a:t>
            </a:r>
            <a:r>
              <a:rPr lang="en-US" altLang="ko-KR" dirty="0"/>
              <a:t>(20c </a:t>
            </a:r>
            <a:r>
              <a:rPr lang="ko-KR" altLang="en-US" dirty="0"/>
              <a:t>초반</a:t>
            </a:r>
            <a:r>
              <a:rPr lang="en-US" altLang="ko-KR" dirty="0"/>
              <a:t>) – </a:t>
            </a:r>
            <a:r>
              <a:rPr lang="ko-KR" altLang="en-US" dirty="0"/>
              <a:t>미국 중심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Frederick Taylor</a:t>
            </a:r>
            <a:r>
              <a:rPr lang="ko-KR" altLang="en-US" dirty="0"/>
              <a:t>의 과학적 관리 </a:t>
            </a:r>
            <a:r>
              <a:rPr lang="en-US" altLang="ko-KR" dirty="0"/>
              <a:t>(1911)</a:t>
            </a:r>
          </a:p>
          <a:p>
            <a:pPr marL="900000" lvl="2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과학적</a:t>
            </a:r>
            <a:r>
              <a:rPr lang="en-US" altLang="ko-KR" dirty="0"/>
              <a:t> </a:t>
            </a:r>
            <a:r>
              <a:rPr lang="ko-KR" altLang="en-US" dirty="0"/>
              <a:t>관리의 원리</a:t>
            </a:r>
            <a:r>
              <a:rPr lang="en-US" altLang="ko-KR" dirty="0"/>
              <a:t>(Principles of Scientific Management)</a:t>
            </a:r>
          </a:p>
          <a:p>
            <a:pPr marL="900000" lvl="2">
              <a:lnSpc>
                <a:spcPct val="130000"/>
              </a:lnSpc>
              <a:spcBef>
                <a:spcPts val="0"/>
              </a:spcBef>
            </a:pPr>
            <a:r>
              <a:rPr lang="ko-KR" altLang="ko-KR" dirty="0" err="1"/>
              <a:t>테일러</a:t>
            </a:r>
            <a:r>
              <a:rPr lang="ko-KR" altLang="ko-KR" dirty="0"/>
              <a:t> 시스템</a:t>
            </a:r>
            <a:r>
              <a:rPr lang="en-US" altLang="ko-KR" dirty="0"/>
              <a:t>(Taylor system)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Frank &amp; Lilian Gilbreth</a:t>
            </a:r>
            <a:r>
              <a:rPr lang="ko-KR" altLang="en-US" dirty="0"/>
              <a:t>의 작업 방법과 측정에 관한 연구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Henry Gantt</a:t>
            </a:r>
            <a:r>
              <a:rPr lang="ko-KR" altLang="en-US" dirty="0"/>
              <a:t>의 </a:t>
            </a:r>
            <a:r>
              <a:rPr lang="en-US" altLang="ko-KR" dirty="0"/>
              <a:t>Gantt </a:t>
            </a:r>
            <a:r>
              <a:rPr lang="ko-KR" altLang="en-US" dirty="0"/>
              <a:t>차트</a:t>
            </a:r>
            <a:endParaRPr lang="en-US" altLang="ko-KR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40625"/>
            <a:ext cx="1368152" cy="16885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66933" y="5929208"/>
            <a:ext cx="1706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&lt;Frederick Taylor&gt;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James Watt">
            <a:extLst>
              <a:ext uri="{FF2B5EF4-FFF2-40B4-BE49-F238E27FC236}">
                <a16:creationId xmlns:a16="http://schemas.microsoft.com/office/drawing/2014/main" id="{274FD440-49D3-2167-FBF6-66EBAE73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98" y="1196752"/>
            <a:ext cx="1079450" cy="124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AF4040-BA97-9C97-6043-7E32C0B6FBD8}"/>
              </a:ext>
            </a:extLst>
          </p:cNvPr>
          <p:cNvSpPr/>
          <p:nvPr/>
        </p:nvSpPr>
        <p:spPr>
          <a:xfrm>
            <a:off x="7380946" y="2476676"/>
            <a:ext cx="1367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&lt;James Watt&gt;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0824" y="908050"/>
            <a:ext cx="8641656" cy="540127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/>
              <a:t>과학적 관리의 혁신 </a:t>
            </a:r>
            <a:r>
              <a:rPr lang="en-US" altLang="ko-KR" dirty="0"/>
              <a:t>(20c </a:t>
            </a:r>
            <a:r>
              <a:rPr lang="ko-KR" altLang="en-US" dirty="0"/>
              <a:t>초반</a:t>
            </a:r>
            <a:r>
              <a:rPr lang="en-US" altLang="ko-KR" dirty="0"/>
              <a:t>) (cont.)</a:t>
            </a:r>
          </a:p>
          <a:p>
            <a:pPr lvl="1">
              <a:spcAft>
                <a:spcPts val="600"/>
              </a:spcAft>
            </a:pPr>
            <a:r>
              <a:rPr lang="ko-KR" altLang="en-US" dirty="0"/>
              <a:t>예시</a:t>
            </a:r>
            <a:r>
              <a:rPr lang="en-US" altLang="ko-KR" dirty="0"/>
              <a:t>: Taylor</a:t>
            </a:r>
            <a:r>
              <a:rPr lang="ko-KR" altLang="en-US" dirty="0"/>
              <a:t>의 과학적 관리</a:t>
            </a:r>
            <a:endParaRPr lang="en-US" altLang="ko-KR" sz="1600" dirty="0"/>
          </a:p>
          <a:p>
            <a:pPr lvl="2"/>
            <a:r>
              <a:rPr lang="ko-KR" altLang="ko-KR" dirty="0"/>
              <a:t>작업의 내용을 하나의 과업으로 설정하고 각각의 과업을 수행하는 방식과 절차를 규격화 및 표준화</a:t>
            </a:r>
            <a:r>
              <a:rPr lang="en-US" altLang="ko-KR" dirty="0"/>
              <a:t> </a:t>
            </a:r>
            <a:r>
              <a:rPr lang="en-US" altLang="ko-KR" dirty="0">
                <a:latin typeface="Arial"/>
                <a:cs typeface="Arial"/>
              </a:rPr>
              <a:t>→</a:t>
            </a:r>
            <a:r>
              <a:rPr lang="ko-KR" altLang="ko-KR" dirty="0"/>
              <a:t> 생산성 </a:t>
            </a:r>
            <a:r>
              <a:rPr lang="ko-KR" altLang="en-US" dirty="0"/>
              <a:t>증대</a:t>
            </a:r>
            <a:endParaRPr lang="en-US" altLang="ko-KR" dirty="0"/>
          </a:p>
          <a:p>
            <a:pPr lvl="2"/>
            <a:r>
              <a:rPr lang="ko-KR" altLang="ko-KR" dirty="0"/>
              <a:t>작업의 시간과 동작을 체계적으로 분석하여 직무를 표준화</a:t>
            </a:r>
            <a:r>
              <a:rPr lang="en-US" altLang="ko-KR" dirty="0">
                <a:latin typeface="Arial"/>
                <a:cs typeface="Arial"/>
              </a:rPr>
              <a:t> → </a:t>
            </a:r>
            <a:r>
              <a:rPr lang="ko-KR" altLang="ko-KR" dirty="0"/>
              <a:t>작업 능률 향</a:t>
            </a:r>
            <a:r>
              <a:rPr lang="ko-KR" altLang="en-US" dirty="0"/>
              <a:t>상</a:t>
            </a:r>
            <a:endParaRPr lang="en-US" altLang="ko-KR" dirty="0"/>
          </a:p>
          <a:p>
            <a:pPr lvl="2"/>
            <a:r>
              <a:rPr lang="ko-KR" altLang="ko-KR" dirty="0"/>
              <a:t>차별적인 성과급</a:t>
            </a:r>
            <a:r>
              <a:rPr lang="en-US" altLang="ko-KR" dirty="0"/>
              <a:t>(incentive)</a:t>
            </a:r>
            <a:r>
              <a:rPr lang="ko-KR" altLang="ko-KR" dirty="0"/>
              <a:t> 제도를 운영 </a:t>
            </a:r>
            <a:r>
              <a:rPr lang="en-US" altLang="ko-KR" dirty="0">
                <a:latin typeface="Arial"/>
                <a:cs typeface="Arial"/>
              </a:rPr>
              <a:t>→ </a:t>
            </a:r>
            <a:r>
              <a:rPr lang="ko-KR" altLang="ko-KR" dirty="0"/>
              <a:t>작</a:t>
            </a:r>
            <a:r>
              <a:rPr lang="ko-KR" altLang="en-US" dirty="0"/>
              <a:t>업</a:t>
            </a:r>
            <a:r>
              <a:rPr lang="en-US" altLang="ko-KR" dirty="0"/>
              <a:t> </a:t>
            </a:r>
            <a:r>
              <a:rPr lang="ko-KR" altLang="en-US" dirty="0"/>
              <a:t>성과 제고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27584" y="3162454"/>
            <a:ext cx="7632848" cy="30028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tabLst>
                <a:tab pos="2332038" algn="l"/>
              </a:tabLst>
            </a:pPr>
            <a:endParaRPr lang="en-US" altLang="ko-KR" sz="1200" b="0" i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90759" y="3179306"/>
            <a:ext cx="31945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삽질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(shoveling)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과학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1009231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89" y="3645024"/>
            <a:ext cx="1009231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61" y="3645024"/>
            <a:ext cx="1009231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17848" y="4563125"/>
            <a:ext cx="3870176" cy="1181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삽질 동작의 분해 </a:t>
            </a:r>
            <a:endParaRPr lang="en-US" altLang="ko-KR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동작 별 최선 방식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(best practice)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  <a:endParaRPr lang="en-US" altLang="ko-KR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동작 및 휴식 시간 분석 </a:t>
            </a:r>
            <a:endParaRPr lang="en-US" altLang="ko-KR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모범적 작업자의 표준 작업 효율 도출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5733256"/>
            <a:ext cx="2684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&lt;Time and Motion Study&gt;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40560" y="4509120"/>
            <a:ext cx="3203848" cy="1181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작업자의 선택 </a:t>
            </a:r>
            <a:endParaRPr lang="en-US" altLang="ko-KR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생산성 향상 정도에 따라 차등적 임금 지급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(incentive)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작업자의 생산성 향상 유도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8104" y="5733256"/>
            <a:ext cx="2536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&lt;Differential Piece Rate&gt;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652120" y="3786187"/>
            <a:ext cx="222201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3082" name="Picture 10" descr="http://png.clipart.me/graphics/thumbs/765/vector-illustration-of-a-construction-worker-thumbs-up-done-in-retro-style-set-inside-circle_7659449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57" y="3501008"/>
            <a:ext cx="570359" cy="5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/>
          <p:nvPr/>
        </p:nvCxnSpPr>
        <p:spPr bwMode="auto">
          <a:xfrm>
            <a:off x="5652120" y="4215383"/>
            <a:ext cx="222201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10" descr="http://png.clipart.me/graphics/thumbs/765/vector-illustration-of-a-construction-worker-thumbs-up-done-in-retro-style-set-inside-circle_7659449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933056"/>
            <a:ext cx="570359" cy="5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5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22263" y="940704"/>
            <a:ext cx="8642225" cy="5387153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ko-KR" dirty="0"/>
              <a:t>이동조립</a:t>
            </a:r>
            <a:r>
              <a:rPr lang="en-US" altLang="ko-KR" dirty="0"/>
              <a:t> </a:t>
            </a:r>
            <a:r>
              <a:rPr lang="ko-KR" altLang="en-US" dirty="0"/>
              <a:t>방식에 </a:t>
            </a:r>
            <a:r>
              <a:rPr lang="ko-KR" altLang="ko-KR" dirty="0"/>
              <a:t>의한 </a:t>
            </a:r>
            <a:r>
              <a:rPr lang="ko-KR" altLang="ko-KR" dirty="0">
                <a:solidFill>
                  <a:srgbClr val="C00000"/>
                </a:solidFill>
              </a:rPr>
              <a:t>대량생산</a:t>
            </a:r>
            <a:r>
              <a:rPr lang="ko-KR" altLang="ko-KR" b="1" dirty="0"/>
              <a:t> </a:t>
            </a:r>
            <a:r>
              <a:rPr lang="ko-KR" altLang="en-US" dirty="0"/>
              <a:t>체제 </a:t>
            </a:r>
            <a:r>
              <a:rPr lang="en-US" altLang="ko-KR" dirty="0"/>
              <a:t>(20c </a:t>
            </a:r>
            <a:r>
              <a:rPr lang="ko-KR" altLang="en-US" dirty="0"/>
              <a:t>초반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의미</a:t>
            </a:r>
            <a:r>
              <a:rPr lang="en-US" altLang="ko-KR" dirty="0"/>
              <a:t>: Ford </a:t>
            </a:r>
            <a:r>
              <a:rPr lang="ko-KR" altLang="en-US" dirty="0"/>
              <a:t>시스템의 도입 </a:t>
            </a:r>
            <a:r>
              <a:rPr lang="en-US" altLang="ko-KR" dirty="0"/>
              <a:t>- Ford</a:t>
            </a:r>
            <a:r>
              <a:rPr lang="ko-KR" altLang="en-US" dirty="0"/>
              <a:t>의 </a:t>
            </a:r>
            <a:r>
              <a:rPr lang="en-US" altLang="ko-KR" dirty="0"/>
              <a:t>Model T </a:t>
            </a:r>
            <a:r>
              <a:rPr lang="ko-KR" altLang="en-US" dirty="0"/>
              <a:t>생산의 혁신적 방식 </a:t>
            </a:r>
            <a:r>
              <a:rPr lang="en-US" altLang="ko-KR" dirty="0"/>
              <a:t>(1908)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원리</a:t>
            </a:r>
            <a:r>
              <a:rPr lang="en-US" altLang="ko-KR" dirty="0"/>
              <a:t>: </a:t>
            </a:r>
            <a:r>
              <a:rPr lang="ko-KR" altLang="ko-KR" dirty="0"/>
              <a:t>컨베이어</a:t>
            </a:r>
            <a:r>
              <a:rPr lang="en-US" altLang="ko-KR" dirty="0"/>
              <a:t>(conveyor) </a:t>
            </a:r>
            <a:r>
              <a:rPr lang="ko-KR" altLang="ko-KR" dirty="0"/>
              <a:t>벨트 위에서 부품을 이동시키면서 순차적으로 조립하는 </a:t>
            </a:r>
            <a:r>
              <a:rPr lang="en-US" altLang="ko-KR" dirty="0"/>
              <a:t>moving assembly system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효과</a:t>
            </a:r>
            <a:r>
              <a:rPr lang="en-US" altLang="ko-KR" dirty="0"/>
              <a:t>: </a:t>
            </a:r>
            <a:r>
              <a:rPr lang="ko-KR" altLang="ko-KR" dirty="0"/>
              <a:t>제품의 표준화</a:t>
            </a:r>
            <a:r>
              <a:rPr lang="en-US" altLang="ko-KR" dirty="0"/>
              <a:t>, </a:t>
            </a:r>
            <a:r>
              <a:rPr lang="ko-KR" altLang="ko-KR" dirty="0"/>
              <a:t>부품의 규격화</a:t>
            </a:r>
            <a:r>
              <a:rPr lang="en-US" altLang="ko-KR" dirty="0"/>
              <a:t>, </a:t>
            </a:r>
            <a:r>
              <a:rPr lang="ko-KR" altLang="ko-KR" dirty="0"/>
              <a:t>공정의 효율화</a:t>
            </a:r>
            <a:r>
              <a:rPr lang="ko-KR" altLang="en-US" dirty="0"/>
              <a:t>에 의한 본격적 대량생산 체제 구축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5989303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Ford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T-car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생산현장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97016"/>
            <a:ext cx="352839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A0AE45-4667-7F1C-4692-8EE9E5FA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397016"/>
            <a:ext cx="31683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2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33344" y="908720"/>
            <a:ext cx="8677312" cy="54006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dirty="0">
                <a:solidFill>
                  <a:srgbClr val="C00000"/>
                </a:solidFill>
              </a:rPr>
              <a:t>품질관리</a:t>
            </a:r>
            <a:r>
              <a:rPr lang="ko-KR" altLang="en-US" dirty="0"/>
              <a:t>에 대한 연구 </a:t>
            </a:r>
            <a:r>
              <a:rPr lang="en-US" altLang="ko-KR" dirty="0"/>
              <a:t>(1920s)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대량생산 이후 품질에 대한 전수검사가 불가능한 상황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Bell Lab</a:t>
            </a:r>
            <a:r>
              <a:rPr lang="ko-KR" altLang="en-US" dirty="0"/>
              <a:t>의 </a:t>
            </a:r>
            <a:r>
              <a:rPr lang="en-US" altLang="ko-KR" dirty="0"/>
              <a:t>Shewhart</a:t>
            </a:r>
            <a:r>
              <a:rPr lang="ko-KR" altLang="en-US" dirty="0"/>
              <a:t>의 품질 관리도</a:t>
            </a:r>
            <a:r>
              <a:rPr lang="en-US" altLang="ko-KR" dirty="0"/>
              <a:t>(control chart)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Bell Lab</a:t>
            </a:r>
            <a:r>
              <a:rPr lang="ko-KR" altLang="en-US" dirty="0"/>
              <a:t>의 </a:t>
            </a:r>
            <a:r>
              <a:rPr lang="en-US" altLang="ko-KR" dirty="0"/>
              <a:t>Dodge</a:t>
            </a:r>
            <a:r>
              <a:rPr lang="ko-KR" altLang="en-US" dirty="0"/>
              <a:t>와 </a:t>
            </a:r>
            <a:r>
              <a:rPr lang="en-US" altLang="ko-KR" dirty="0" err="1"/>
              <a:t>Romig</a:t>
            </a:r>
            <a:r>
              <a:rPr lang="ko-KR" altLang="en-US" dirty="0"/>
              <a:t>의 표본추출검사</a:t>
            </a:r>
            <a:r>
              <a:rPr lang="en-US" altLang="ko-KR" dirty="0"/>
              <a:t>(acceptance sampling) </a:t>
            </a:r>
            <a:r>
              <a:rPr lang="ko-KR" altLang="en-US" dirty="0"/>
              <a:t>도입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통계적 품질관리</a:t>
            </a:r>
            <a:r>
              <a:rPr lang="en-US" altLang="ko-KR" dirty="0"/>
              <a:t>(Statistical Quality Control: SQC)</a:t>
            </a:r>
            <a:r>
              <a:rPr lang="ko-KR" altLang="en-US" dirty="0"/>
              <a:t>로 확장 </a:t>
            </a:r>
            <a:endParaRPr lang="en-US" altLang="ko-KR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ko-KR" sz="10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solidFill>
                  <a:srgbClr val="C00000"/>
                </a:solidFill>
              </a:rPr>
              <a:t>작업심리</a:t>
            </a:r>
            <a:r>
              <a:rPr lang="ko-KR" altLang="en-US" dirty="0"/>
              <a:t>에 대한 연구 </a:t>
            </a:r>
            <a:r>
              <a:rPr lang="en-US" altLang="ko-KR" dirty="0"/>
              <a:t>(1920~30s)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호손</a:t>
            </a:r>
            <a:r>
              <a:rPr lang="en-US" altLang="ko-KR" dirty="0"/>
              <a:t>(Hawthorne) </a:t>
            </a:r>
            <a:r>
              <a:rPr lang="ko-KR" altLang="en-US" dirty="0"/>
              <a:t>공장 실험</a:t>
            </a:r>
            <a:endParaRPr lang="en-US" altLang="ko-KR" dirty="0"/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ko-KR" altLang="ko-KR" dirty="0"/>
              <a:t>작업능률에는 작업의 물리적 조건보다 </a:t>
            </a:r>
            <a:r>
              <a:rPr lang="en-US" altLang="ko-KR" dirty="0"/>
              <a:t>                                                         </a:t>
            </a:r>
            <a:r>
              <a:rPr lang="ko-KR" altLang="ko-KR" dirty="0"/>
              <a:t>심리적 요인과 인간관계가 더 중요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인간관계론 → 인간공학 태동의 계기</a:t>
            </a:r>
            <a:endParaRPr lang="en-US" altLang="ko-KR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ko-KR" sz="10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solidFill>
                  <a:srgbClr val="C00000"/>
                </a:solidFill>
              </a:rPr>
              <a:t>재고관리</a:t>
            </a:r>
            <a:r>
              <a:rPr lang="ko-KR" altLang="en-US" dirty="0"/>
              <a:t>에 대한 연구 </a:t>
            </a:r>
            <a:r>
              <a:rPr lang="en-US" altLang="ko-KR" dirty="0"/>
              <a:t>(1910s)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Harris</a:t>
            </a:r>
            <a:r>
              <a:rPr lang="ko-KR" altLang="en-US" dirty="0"/>
              <a:t>의 경제적 주문량</a:t>
            </a:r>
            <a:r>
              <a:rPr lang="en-US" altLang="ko-KR" dirty="0"/>
              <a:t>(Economic Order Quantity: EOQ)</a:t>
            </a:r>
            <a:r>
              <a:rPr lang="ko-KR" altLang="en-US" dirty="0"/>
              <a:t> 모형 개발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완충재고</a:t>
            </a:r>
            <a:r>
              <a:rPr lang="en-US" altLang="ko-KR" dirty="0"/>
              <a:t>(buffer stock)</a:t>
            </a:r>
            <a:r>
              <a:rPr lang="ko-KR" altLang="en-US" dirty="0"/>
              <a:t> 개념을 포함하면서 재고관리 주제로 확장  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hawthorne_experimen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1759" y="3212976"/>
            <a:ext cx="3367284" cy="18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1246" y="5013176"/>
            <a:ext cx="280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en-US" altLang="ko-KR" sz="1600" b="0" dirty="0"/>
              <a:t>Hawthorne </a:t>
            </a:r>
            <a:r>
              <a:rPr lang="ko-KR" altLang="en-US" sz="1600" b="0" dirty="0"/>
              <a:t>공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실험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02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1520" y="908720"/>
            <a:ext cx="8640960" cy="54006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 altLang="ko-KR" sz="800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본격적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학제의 형성 </a:t>
            </a:r>
            <a:r>
              <a:rPr lang="en-US" altLang="ko-KR" dirty="0"/>
              <a:t>– 20C </a:t>
            </a:r>
            <a:r>
              <a:rPr lang="ko-KR" altLang="en-US" dirty="0"/>
              <a:t>중반</a:t>
            </a:r>
            <a:r>
              <a:rPr lang="en-US" altLang="ko-KR" dirty="0"/>
              <a:t> </a:t>
            </a:r>
          </a:p>
          <a:p>
            <a:endParaRPr lang="en-US" altLang="ko-KR" sz="800" dirty="0"/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/>
              <a:t>산업공학 전문가 집단의 조직적 활동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Taylor Society (1916)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The Society of Industrial Engineers (1920)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The American Management Association (1922)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800" dirty="0"/>
              <a:t>Society for the Advancement of Management (1936)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/>
              <a:t>American Institute of Industrial Engineers (AIIE)</a:t>
            </a:r>
            <a:r>
              <a:rPr lang="ko-KR" altLang="en-US" dirty="0"/>
              <a:t> 학회 발족 </a:t>
            </a:r>
            <a:r>
              <a:rPr lang="en-US" altLang="ko-KR" dirty="0"/>
              <a:t>(1948)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ko-KR" sz="1800" dirty="0"/>
              <a:t>산업공학 학제의 독자적 발판을 마련한 </a:t>
            </a:r>
            <a:r>
              <a:rPr lang="ko-KR" altLang="en-US" sz="1800" dirty="0"/>
              <a:t>전문</a:t>
            </a:r>
            <a:r>
              <a:rPr lang="ko-KR" altLang="ko-KR" sz="1800" dirty="0"/>
              <a:t>조직</a:t>
            </a:r>
            <a:endParaRPr lang="en-US" altLang="ko-KR" sz="18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Journal of Industrial Engineering </a:t>
            </a:r>
            <a:r>
              <a:rPr lang="ko-KR" altLang="en-US" sz="1800" dirty="0"/>
              <a:t>학술전문지 발간</a:t>
            </a:r>
            <a:endParaRPr lang="en-US" altLang="ko-KR" sz="18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Institute of Industrial Engineers (IIE) (1981)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ko-KR" sz="1800" i="0" dirty="0">
                <a:solidFill>
                  <a:srgbClr val="202122"/>
                </a:solidFill>
                <a:effectLst/>
              </a:rPr>
              <a:t>Institute of Industrial and Systems Engineers(IISE) 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5B2D4A-C70B-D748-FFAE-EAA07893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619213"/>
            <a:ext cx="1510085" cy="14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627313" y="2833117"/>
            <a:ext cx="4968875" cy="523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 산업공학의 성장과 변화</a:t>
            </a:r>
          </a:p>
        </p:txBody>
      </p:sp>
    </p:spTree>
    <p:extLst>
      <p:ext uri="{BB962C8B-B14F-4D97-AF65-F5344CB8AC3E}">
        <p14:creationId xmlns:p14="http://schemas.microsoft.com/office/powerpoint/2010/main" val="278339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46395" y="209598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2.1 OR/MS</a:t>
            </a:r>
            <a:r>
              <a:rPr lang="ko-KR" altLang="en-US" dirty="0"/>
              <a:t>와 경제성 공학 부상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15516" y="908720"/>
            <a:ext cx="8712968" cy="54006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C00000"/>
                </a:solidFill>
              </a:rPr>
              <a:t>Operations Research(OR)</a:t>
            </a:r>
            <a:r>
              <a:rPr lang="en-US" altLang="ko-KR" dirty="0"/>
              <a:t> </a:t>
            </a:r>
            <a:r>
              <a:rPr lang="ko-KR" altLang="en-US" dirty="0"/>
              <a:t>분야의 등장 </a:t>
            </a:r>
            <a:r>
              <a:rPr lang="en-US" altLang="ko-KR" dirty="0"/>
              <a:t>- 2</a:t>
            </a:r>
            <a:r>
              <a:rPr lang="ko-KR" altLang="en-US" dirty="0"/>
              <a:t>차 대전 전후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대규모의 군사작전</a:t>
            </a:r>
            <a:r>
              <a:rPr lang="en-US" altLang="ko-KR" dirty="0"/>
              <a:t>(operations)</a:t>
            </a:r>
            <a:r>
              <a:rPr lang="ko-KR" altLang="en-US" dirty="0"/>
              <a:t>을 효율적으로 수행하기 </a:t>
            </a:r>
            <a:endParaRPr lang="en-US" altLang="ko-KR" dirty="0"/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dirty="0"/>
              <a:t>   </a:t>
            </a:r>
            <a:r>
              <a:rPr lang="ko-KR" altLang="en-US" dirty="0"/>
              <a:t>위한 과학적</a:t>
            </a:r>
            <a:r>
              <a:rPr lang="en-US" altLang="ko-KR" dirty="0"/>
              <a:t>/</a:t>
            </a:r>
            <a:r>
              <a:rPr lang="ko-KR" altLang="en-US" dirty="0"/>
              <a:t>수리적 기법의 집중적 연구</a:t>
            </a:r>
            <a:r>
              <a:rPr lang="en-US" altLang="ko-KR" dirty="0"/>
              <a:t>(research)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크고</a:t>
            </a:r>
            <a:r>
              <a:rPr lang="en-US" altLang="ko-KR" dirty="0"/>
              <a:t> </a:t>
            </a:r>
            <a:r>
              <a:rPr lang="ko-KR" altLang="en-US" dirty="0"/>
              <a:t>복잡한 </a:t>
            </a:r>
            <a:r>
              <a:rPr lang="en-US" altLang="ko-KR" dirty="0"/>
              <a:t>operations </a:t>
            </a:r>
            <a:r>
              <a:rPr lang="ko-KR" altLang="en-US" dirty="0"/>
              <a:t>문제의 수리적 설계와 </a:t>
            </a:r>
            <a:endParaRPr lang="en-US" altLang="ko-KR" dirty="0"/>
          </a:p>
          <a:p>
            <a:pPr marL="914400" lvl="2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dirty="0"/>
              <a:t>   </a:t>
            </a:r>
            <a:r>
              <a:rPr lang="ko-KR" altLang="en-US" dirty="0"/>
              <a:t>최적해</a:t>
            </a:r>
            <a:r>
              <a:rPr lang="en-US" altLang="ko-KR" dirty="0"/>
              <a:t>(optimal solution) </a:t>
            </a:r>
            <a:r>
              <a:rPr lang="ko-KR" altLang="en-US" dirty="0"/>
              <a:t>도출의 알고리즘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ko-KR" sz="8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solidFill>
                  <a:srgbClr val="C00000"/>
                </a:solidFill>
              </a:rPr>
              <a:t>경영과학</a:t>
            </a:r>
            <a:r>
              <a:rPr lang="en-US" altLang="ko-KR" dirty="0">
                <a:solidFill>
                  <a:srgbClr val="C00000"/>
                </a:solidFill>
              </a:rPr>
              <a:t>(Management Science: MS)</a:t>
            </a:r>
            <a:r>
              <a:rPr lang="ko-KR" altLang="en-US" dirty="0"/>
              <a:t>으로의 확장  </a:t>
            </a:r>
            <a:r>
              <a:rPr lang="en-US" altLang="ko-KR" dirty="0"/>
              <a:t>– 2</a:t>
            </a:r>
            <a:r>
              <a:rPr lang="ko-KR" altLang="en-US" dirty="0"/>
              <a:t>차 대전 후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OR </a:t>
            </a:r>
            <a:r>
              <a:rPr lang="ko-KR" altLang="ko-KR" dirty="0"/>
              <a:t>기법</a:t>
            </a:r>
            <a:r>
              <a:rPr lang="ko-KR" altLang="en-US" dirty="0"/>
              <a:t>의</a:t>
            </a:r>
            <a:r>
              <a:rPr lang="ko-KR" altLang="ko-KR" dirty="0"/>
              <a:t> 민간부문 확산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OR</a:t>
            </a:r>
            <a:r>
              <a:rPr lang="ko-KR" altLang="en-US" dirty="0"/>
              <a:t>과 </a:t>
            </a:r>
            <a:r>
              <a:rPr lang="en-US" altLang="ko-KR" dirty="0"/>
              <a:t>MS</a:t>
            </a:r>
            <a:r>
              <a:rPr lang="ko-KR" altLang="en-US" dirty="0"/>
              <a:t>를 통합한 </a:t>
            </a:r>
            <a:r>
              <a:rPr lang="en-US" altLang="ko-KR" dirty="0"/>
              <a:t>OR/MS</a:t>
            </a:r>
            <a:r>
              <a:rPr lang="ko-KR" altLang="ko-KR" dirty="0"/>
              <a:t>라는 용어 사용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학술단체의 통합</a:t>
            </a:r>
            <a:endParaRPr lang="en-US" altLang="ko-KR" dirty="0"/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 INFORMS(Institute for Operations Research and Management Sciences)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ko-KR" sz="8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solidFill>
                  <a:srgbClr val="C00000"/>
                </a:solidFill>
              </a:rPr>
              <a:t>경제성 공학</a:t>
            </a:r>
            <a:r>
              <a:rPr lang="en-US" altLang="ko-KR" dirty="0">
                <a:solidFill>
                  <a:srgbClr val="C00000"/>
                </a:solidFill>
              </a:rPr>
              <a:t>(Engineering Economy)</a:t>
            </a:r>
            <a:r>
              <a:rPr lang="ko-KR" altLang="en-US" dirty="0"/>
              <a:t>의 부상 </a:t>
            </a:r>
            <a:r>
              <a:rPr lang="en-US" altLang="ko-KR" dirty="0"/>
              <a:t>– 1970</a:t>
            </a:r>
            <a:r>
              <a:rPr lang="ko-KR" altLang="en-US" dirty="0"/>
              <a:t>년대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OR/MS </a:t>
            </a:r>
            <a:r>
              <a:rPr lang="ko-KR" altLang="en-US" dirty="0"/>
              <a:t>기법을 경제성 분석에 적용</a:t>
            </a:r>
            <a:endParaRPr lang="en-US" altLang="ko-KR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재무분석 기법</a:t>
            </a:r>
            <a:r>
              <a:rPr lang="en-US" altLang="ko-KR" dirty="0"/>
              <a:t>, </a:t>
            </a:r>
            <a:r>
              <a:rPr lang="ko-KR" altLang="en-US" dirty="0"/>
              <a:t>경제학 이론 등을 도입한 사회과학과 산업공학의 연결고리 </a:t>
            </a:r>
            <a:endParaRPr lang="en-US" altLang="ko-K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ko-KR" altLang="en-US" dirty="0"/>
          </a:p>
        </p:txBody>
      </p:sp>
      <p:pic>
        <p:nvPicPr>
          <p:cNvPr id="1026" name="Picture 2" descr="George Dantzig: Operations research phenom - Berkeley Engineering">
            <a:extLst>
              <a:ext uri="{FF2B5EF4-FFF2-40B4-BE49-F238E27FC236}">
                <a16:creationId xmlns:a16="http://schemas.microsoft.com/office/drawing/2014/main" id="{8CE01362-D0A4-B379-1621-F0802534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052736"/>
            <a:ext cx="1440160" cy="157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31F150-E583-2D17-EE70-912163C8FF16}"/>
              </a:ext>
            </a:extLst>
          </p:cNvPr>
          <p:cNvSpPr txBox="1"/>
          <p:nvPr/>
        </p:nvSpPr>
        <p:spPr>
          <a:xfrm>
            <a:off x="7038020" y="2628482"/>
            <a:ext cx="169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&lt;G. Dantzig&gt;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D91F0-BD28-6D61-F8A0-D5936AB5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01" y="3534128"/>
            <a:ext cx="2232248" cy="7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172" y="208930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컴퓨터의 도입과 확산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1172" y="878570"/>
            <a:ext cx="8641656" cy="54307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800" dirty="0">
              <a:solidFill>
                <a:srgbClr val="C00000"/>
              </a:solidFill>
            </a:endParaRPr>
          </a:p>
          <a:p>
            <a:pPr>
              <a:spcAft>
                <a:spcPts val="1200"/>
              </a:spcAft>
            </a:pPr>
            <a:r>
              <a:rPr lang="ko-KR" altLang="en-US" dirty="0">
                <a:solidFill>
                  <a:srgbClr val="C00000"/>
                </a:solidFill>
              </a:rPr>
              <a:t>컴퓨터의 도입과 확산 </a:t>
            </a:r>
            <a:r>
              <a:rPr lang="en-US" altLang="ko-KR" dirty="0"/>
              <a:t>– 1970</a:t>
            </a:r>
            <a:r>
              <a:rPr lang="ko-KR" altLang="en-US" dirty="0"/>
              <a:t>년대 이후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이론</a:t>
            </a:r>
            <a:r>
              <a:rPr lang="en-US" altLang="ko-KR" dirty="0"/>
              <a:t>/</a:t>
            </a:r>
            <a:r>
              <a:rPr lang="ko-KR" altLang="en-US" dirty="0"/>
              <a:t>개념의 실용화</a:t>
            </a:r>
            <a:endParaRPr lang="en-US" altLang="ko-KR" dirty="0"/>
          </a:p>
          <a:p>
            <a:pPr marL="900000" lvl="2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계산시간 감소</a:t>
            </a:r>
            <a:r>
              <a:rPr lang="en-US" altLang="ko-KR" dirty="0"/>
              <a:t>: </a:t>
            </a:r>
            <a:r>
              <a:rPr lang="ko-KR" altLang="en-US" dirty="0"/>
              <a:t>이론적 알고리즘의 구현 가능</a:t>
            </a:r>
            <a:endParaRPr lang="en-US" altLang="ko-KR" dirty="0"/>
          </a:p>
          <a:p>
            <a:pPr marL="90000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dirty="0"/>
              <a:t>컴퓨터 시뮬레이션</a:t>
            </a:r>
            <a:r>
              <a:rPr lang="en-US" altLang="ko-KR" dirty="0"/>
              <a:t>: </a:t>
            </a:r>
            <a:r>
              <a:rPr lang="ko-KR" altLang="en-US" dirty="0"/>
              <a:t>크고</a:t>
            </a:r>
            <a:r>
              <a:rPr lang="ko-KR" altLang="ko-KR" dirty="0"/>
              <a:t> 복잡한 시스템 문제를 </a:t>
            </a:r>
            <a:endParaRPr lang="en-US" altLang="ko-KR" dirty="0"/>
          </a:p>
          <a:p>
            <a:pPr marL="900000" lvl="2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ko-KR" dirty="0"/>
              <a:t>실험실 규모의 </a:t>
            </a:r>
            <a:r>
              <a:rPr lang="ko-KR" altLang="en-US" dirty="0"/>
              <a:t>모델링</a:t>
            </a:r>
            <a:r>
              <a:rPr lang="en-US" altLang="ko-KR" dirty="0"/>
              <a:t> </a:t>
            </a:r>
            <a:r>
              <a:rPr lang="ko-KR" altLang="ko-KR" dirty="0"/>
              <a:t>문제로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생산활동의 혁신</a:t>
            </a:r>
            <a:endParaRPr lang="en-US" altLang="ko-KR" dirty="0"/>
          </a:p>
          <a:p>
            <a:pPr marL="900000" lvl="2">
              <a:lnSpc>
                <a:spcPct val="150000"/>
              </a:lnSpc>
            </a:pPr>
            <a:r>
              <a:rPr lang="en-US" altLang="ko-KR" dirty="0"/>
              <a:t>CAD (Computer-Aided Design), CAM (Computer-Aided Manufacturing)</a:t>
            </a:r>
          </a:p>
          <a:p>
            <a:pPr marL="900000" lvl="2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dirty="0"/>
              <a:t>생산계획과 일정관리 시스템</a:t>
            </a:r>
            <a:r>
              <a:rPr lang="en-US" altLang="ko-KR" dirty="0"/>
              <a:t>(MRP), </a:t>
            </a:r>
            <a:r>
              <a:rPr lang="ko-KR" altLang="en-US" dirty="0"/>
              <a:t>자재관리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정보관리 시스템의 설계와 개발</a:t>
            </a:r>
            <a:endParaRPr lang="en-US" altLang="ko-KR" dirty="0"/>
          </a:p>
          <a:p>
            <a:pPr marL="900000" lvl="2">
              <a:lnSpc>
                <a:spcPct val="150000"/>
              </a:lnSpc>
            </a:pPr>
            <a:r>
              <a:rPr lang="ko-KR" altLang="en-US" dirty="0"/>
              <a:t>거래처리시스템</a:t>
            </a:r>
            <a:r>
              <a:rPr lang="en-US" altLang="ko-KR" dirty="0"/>
              <a:t>(TPS)</a:t>
            </a:r>
          </a:p>
          <a:p>
            <a:pPr marL="900000" lvl="2">
              <a:lnSpc>
                <a:spcPct val="150000"/>
              </a:lnSpc>
            </a:pPr>
            <a:r>
              <a:rPr lang="ko-KR" altLang="en-US" dirty="0"/>
              <a:t>경영정보시스템</a:t>
            </a:r>
            <a:r>
              <a:rPr lang="en-US" altLang="ko-KR" dirty="0"/>
              <a:t>(MIS)</a:t>
            </a:r>
          </a:p>
          <a:p>
            <a:pPr marL="900000" lvl="2">
              <a:lnSpc>
                <a:spcPct val="150000"/>
              </a:lnSpc>
            </a:pPr>
            <a:r>
              <a:rPr lang="ko-KR" altLang="en-US" dirty="0"/>
              <a:t>의사결정지원시스템</a:t>
            </a:r>
            <a:r>
              <a:rPr lang="en-US" altLang="ko-KR" dirty="0"/>
              <a:t>(DSS)</a:t>
            </a:r>
          </a:p>
        </p:txBody>
      </p:sp>
      <p:pic>
        <p:nvPicPr>
          <p:cNvPr id="4" name="그림 3" descr="Early Computer Model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6136" y="1236775"/>
            <a:ext cx="2862347" cy="2038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3213" y="3275113"/>
            <a:ext cx="241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초기의 컴퓨터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MIS Full Form and Management Information System Types">
            <a:extLst>
              <a:ext uri="{FF2B5EF4-FFF2-40B4-BE49-F238E27FC236}">
                <a16:creationId xmlns:a16="http://schemas.microsoft.com/office/drawing/2014/main" id="{52B5F46A-BFCB-DD02-8763-ED1DDE6FB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253119"/>
            <a:ext cx="2862347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C865B-1510-D32C-A8E3-3DBA0F8ED40C}"/>
              </a:ext>
            </a:extLst>
          </p:cNvPr>
          <p:cNvSpPr txBox="1"/>
          <p:nvPr/>
        </p:nvSpPr>
        <p:spPr>
          <a:xfrm>
            <a:off x="6021205" y="5944981"/>
            <a:ext cx="241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&lt;MIS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기본개념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39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운영관리와 서비스 공학의 부상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1519" y="916161"/>
            <a:ext cx="8640960" cy="5321152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산업공학 범위의 확장 </a:t>
            </a:r>
            <a:r>
              <a:rPr lang="en-US" altLang="ko-KR" dirty="0"/>
              <a:t>– 1980</a:t>
            </a:r>
            <a:r>
              <a:rPr lang="ko-KR" altLang="en-US" dirty="0"/>
              <a:t>년대 이후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 대전 이후 산업공학의 원리와 기법들을 제조업 이외의 산업분야</a:t>
            </a:r>
            <a:r>
              <a:rPr lang="en-US" altLang="ko-KR" dirty="0"/>
              <a:t>(non-manufacturing)</a:t>
            </a:r>
            <a:r>
              <a:rPr lang="ko-KR" altLang="en-US" dirty="0"/>
              <a:t>의 운영관리에 폭넓게 적용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제조분야에서 축적된 지식과 경험을 </a:t>
            </a:r>
            <a:r>
              <a:rPr lang="ko-KR" altLang="en-US" dirty="0">
                <a:solidFill>
                  <a:srgbClr val="C00000"/>
                </a:solidFill>
              </a:rPr>
              <a:t>서비스</a:t>
            </a:r>
            <a:r>
              <a:rPr lang="ko-KR" altLang="en-US" dirty="0"/>
              <a:t> 분야에 적용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서비스 공학</a:t>
            </a:r>
            <a:r>
              <a:rPr lang="en-US" altLang="ko-KR" dirty="0">
                <a:solidFill>
                  <a:srgbClr val="C00000"/>
                </a:solidFill>
              </a:rPr>
              <a:t>(service engineering)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주제의 등장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Service system</a:t>
            </a:r>
            <a:r>
              <a:rPr lang="ko-KR" altLang="en-US" dirty="0"/>
              <a:t>과 </a:t>
            </a:r>
            <a:r>
              <a:rPr lang="en-US" altLang="ko-KR" dirty="0"/>
              <a:t>Service process</a:t>
            </a:r>
            <a:r>
              <a:rPr lang="ko-KR" altLang="en-US" dirty="0"/>
              <a:t>의 설계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서비스 시스템의 효율성과 생산성 제고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서비스 전략과 서비스 마케팅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새로운 서비스의 개발과 비즈니스 모델의 설계     </a:t>
            </a:r>
            <a:r>
              <a:rPr lang="en-US" altLang="ko-KR" sz="1600" dirty="0"/>
              <a:t>&lt;service system </a:t>
            </a:r>
            <a:r>
              <a:rPr lang="ko-KR" altLang="en-US" sz="1600" dirty="0"/>
              <a:t>설계</a:t>
            </a:r>
            <a:r>
              <a:rPr lang="en-US" altLang="ko-KR" sz="16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Production Management(PM)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Operations Management(OM)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확대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생산관리라는 용어보다 </a:t>
            </a:r>
            <a:r>
              <a:rPr lang="ko-KR" altLang="en-US" dirty="0">
                <a:solidFill>
                  <a:srgbClr val="C00000"/>
                </a:solidFill>
              </a:rPr>
              <a:t>운영관리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용어의 사용이 보편화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5A943-7844-7BCF-7204-A307A838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996952"/>
            <a:ext cx="2602309" cy="17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7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4931" y="1700808"/>
            <a:ext cx="4237057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 산업공학과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3789040"/>
            <a:ext cx="3730128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산업공학의 기본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산업공학과 시스템 접근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47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시스템 공학의</a:t>
            </a:r>
            <a:r>
              <a:rPr lang="en-US" altLang="ko-KR" dirty="0"/>
              <a:t> </a:t>
            </a:r>
            <a:r>
              <a:rPr lang="ko-KR" altLang="en-US" dirty="0"/>
              <a:t>등장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75380" y="920631"/>
            <a:ext cx="8617100" cy="5388689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시스템 접근</a:t>
            </a:r>
            <a:r>
              <a:rPr lang="en-US" altLang="ko-KR" dirty="0">
                <a:solidFill>
                  <a:srgbClr val="C00000"/>
                </a:solidFill>
              </a:rPr>
              <a:t>(Systems Approach)</a:t>
            </a:r>
            <a:r>
              <a:rPr lang="ko-KR" altLang="en-US" dirty="0"/>
              <a:t>의 강조</a:t>
            </a:r>
            <a:r>
              <a:rPr lang="en-US" altLang="ko-KR" dirty="0"/>
              <a:t>– 1990</a:t>
            </a:r>
            <a:r>
              <a:rPr lang="ko-KR" altLang="en-US" dirty="0"/>
              <a:t>년대 이후</a:t>
            </a:r>
            <a:endParaRPr lang="en-US" altLang="ko-KR" dirty="0"/>
          </a:p>
          <a:p>
            <a:pPr marL="468000" lvl="1">
              <a:lnSpc>
                <a:spcPct val="150000"/>
              </a:lnSpc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기업조직의 규모 확대</a:t>
            </a:r>
            <a:r>
              <a:rPr lang="en-US" altLang="ko-KR" dirty="0"/>
              <a:t>, </a:t>
            </a:r>
            <a:r>
              <a:rPr lang="ko-KR" altLang="en-US" dirty="0"/>
              <a:t>복잡성 증가</a:t>
            </a:r>
            <a:r>
              <a:rPr lang="en-US" altLang="ko-KR" dirty="0"/>
              <a:t>, </a:t>
            </a:r>
            <a:r>
              <a:rPr lang="ko-KR" altLang="en-US" dirty="0"/>
              <a:t>이질성 증가  </a:t>
            </a:r>
            <a:endParaRPr lang="en-US" altLang="ko-KR" dirty="0"/>
          </a:p>
          <a:p>
            <a:pPr marL="468000" lvl="1">
              <a:lnSpc>
                <a:spcPct val="150000"/>
              </a:lnSpc>
            </a:pPr>
            <a:r>
              <a:rPr lang="ko-KR" altLang="en-US" dirty="0"/>
              <a:t>접근</a:t>
            </a:r>
            <a:r>
              <a:rPr lang="en-US" altLang="ko-KR" dirty="0"/>
              <a:t>: </a:t>
            </a:r>
          </a:p>
          <a:p>
            <a:pPr marL="720000" lvl="2">
              <a:lnSpc>
                <a:spcPct val="150000"/>
              </a:lnSpc>
            </a:pPr>
            <a:r>
              <a:rPr lang="ko-KR" altLang="ko-KR" dirty="0"/>
              <a:t>경영조직을 전체와 부분</a:t>
            </a:r>
            <a:r>
              <a:rPr lang="en-US" altLang="ko-KR" dirty="0"/>
              <a:t>, </a:t>
            </a:r>
            <a:r>
              <a:rPr lang="ko-KR" altLang="ko-KR" dirty="0"/>
              <a:t>내부와 외부</a:t>
            </a:r>
            <a:r>
              <a:rPr lang="en-US" altLang="ko-KR" dirty="0"/>
              <a:t>, </a:t>
            </a:r>
            <a:r>
              <a:rPr lang="ko-KR" altLang="ko-KR" dirty="0"/>
              <a:t>상위와 하위로</a:t>
            </a:r>
            <a:r>
              <a:rPr lang="en-US" altLang="ko-KR" dirty="0"/>
              <a:t> </a:t>
            </a:r>
            <a:r>
              <a:rPr lang="ko-KR" altLang="en-US" dirty="0"/>
              <a:t>분해</a:t>
            </a:r>
            <a:endParaRPr lang="en-US" altLang="ko-KR" dirty="0"/>
          </a:p>
          <a:p>
            <a:pPr marL="720000" lvl="2">
              <a:lnSpc>
                <a:spcPct val="150000"/>
              </a:lnSpc>
            </a:pPr>
            <a:r>
              <a:rPr lang="ko-KR" altLang="en-US" dirty="0"/>
              <a:t>각각을 </a:t>
            </a:r>
            <a:r>
              <a:rPr lang="ko-KR" altLang="ko-KR" dirty="0"/>
              <a:t>나누어 </a:t>
            </a:r>
            <a:r>
              <a:rPr lang="ko-KR" altLang="en-US" dirty="0"/>
              <a:t>살펴본 후 전체로 통합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산업시스템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공학</a:t>
            </a:r>
            <a:r>
              <a:rPr lang="en-US" altLang="ko-KR" dirty="0">
                <a:solidFill>
                  <a:srgbClr val="C00000"/>
                </a:solidFill>
              </a:rPr>
              <a:t>(Industrial &amp; Systems Engineering)</a:t>
            </a:r>
            <a:r>
              <a:rPr lang="ko-KR" altLang="en-US" dirty="0"/>
              <a:t>의 등장</a:t>
            </a:r>
            <a:endParaRPr lang="en-US" altLang="ko-KR" sz="1200" dirty="0"/>
          </a:p>
          <a:p>
            <a:pPr marL="468000" lvl="1">
              <a:lnSpc>
                <a:spcPct val="150000"/>
              </a:lnSpc>
            </a:pPr>
            <a:r>
              <a:rPr lang="ko-KR" altLang="en-US" dirty="0"/>
              <a:t>시스템 공학</a:t>
            </a:r>
            <a:r>
              <a:rPr lang="en-US" altLang="ko-KR" dirty="0"/>
              <a:t>: </a:t>
            </a:r>
            <a:r>
              <a:rPr lang="ko-KR" altLang="en-US" dirty="0"/>
              <a:t>시스템 개념을 바탕으로 조직을 설계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운영</a:t>
            </a:r>
            <a:endParaRPr lang="en-US" altLang="ko-KR" dirty="0"/>
          </a:p>
          <a:p>
            <a:pPr marL="720000" lvl="2">
              <a:lnSpc>
                <a:spcPct val="150000"/>
              </a:lnSpc>
            </a:pPr>
            <a:r>
              <a:rPr lang="ko-KR" altLang="ko-KR" dirty="0"/>
              <a:t>경영시스템 내의 다양한 구성요소들의 상호작용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  <a:endParaRPr lang="en-US" altLang="ko-KR" dirty="0"/>
          </a:p>
          <a:p>
            <a:pPr marL="720000" lvl="2">
              <a:lnSpc>
                <a:spcPct val="150000"/>
              </a:lnSpc>
            </a:pPr>
            <a:r>
              <a:rPr lang="ko-KR" altLang="ko-KR" dirty="0"/>
              <a:t>경영시스템 내부와 외부환경과의 인터페이스</a:t>
            </a:r>
            <a:r>
              <a:rPr lang="en-US" altLang="ko-KR" dirty="0"/>
              <a:t>(interface)</a:t>
            </a:r>
            <a:r>
              <a:rPr lang="ko-KR" altLang="ko-KR" dirty="0"/>
              <a:t> 고려</a:t>
            </a:r>
            <a:endParaRPr lang="en-US" altLang="ko-KR" dirty="0"/>
          </a:p>
          <a:p>
            <a:pPr marL="468000" lvl="1">
              <a:lnSpc>
                <a:spcPct val="150000"/>
              </a:lnSpc>
            </a:pPr>
            <a:r>
              <a:rPr lang="ko-KR" altLang="en-US" dirty="0"/>
              <a:t>산업공학 </a:t>
            </a:r>
            <a:r>
              <a:rPr lang="ko-KR" altLang="en-US" dirty="0">
                <a:latin typeface="Arial"/>
                <a:cs typeface="Arial"/>
              </a:rPr>
              <a:t>→ </a:t>
            </a:r>
            <a:r>
              <a:rPr lang="ko-KR" altLang="en-US" dirty="0">
                <a:solidFill>
                  <a:srgbClr val="C00000"/>
                </a:solidFill>
              </a:rPr>
              <a:t>산업시스템공학       </a:t>
            </a:r>
            <a:r>
              <a:rPr lang="en-US" altLang="ko-KR" dirty="0"/>
              <a:t>cf. </a:t>
            </a:r>
            <a:r>
              <a:rPr lang="en-US" altLang="ko-KR" sz="1800" dirty="0"/>
              <a:t>IIE </a:t>
            </a:r>
            <a:r>
              <a:rPr lang="ko-KR" altLang="en-US" dirty="0">
                <a:latin typeface="Arial"/>
                <a:cs typeface="Arial"/>
              </a:rPr>
              <a:t>→</a:t>
            </a:r>
            <a:r>
              <a:rPr lang="en-US" altLang="ko-KR" sz="1800" dirty="0"/>
              <a:t> </a:t>
            </a:r>
            <a:r>
              <a:rPr lang="en-US" altLang="ko-KR" sz="1800" i="0" dirty="0">
                <a:solidFill>
                  <a:srgbClr val="202122"/>
                </a:solidFill>
                <a:effectLst/>
              </a:rPr>
              <a:t>IISE </a:t>
            </a:r>
            <a:endParaRPr lang="ko-KR" altLang="en-US" sz="1800" dirty="0"/>
          </a:p>
          <a:p>
            <a:pPr marL="468000"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115616" y="5589240"/>
            <a:ext cx="7056784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tabLst>
                <a:tab pos="2332038" algn="l"/>
              </a:tabLst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시스템적 시각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나무와 숲을 함께 보는 마인드와 접근방식</a:t>
            </a:r>
          </a:p>
        </p:txBody>
      </p:sp>
      <p:pic>
        <p:nvPicPr>
          <p:cNvPr id="4" name="Picture 2" descr="Systems | Free Full-Text | Developing a Systems Architecture Model to Study  the Science, Technology and Innovation in International Studies">
            <a:extLst>
              <a:ext uri="{FF2B5EF4-FFF2-40B4-BE49-F238E27FC236}">
                <a16:creationId xmlns:a16="http://schemas.microsoft.com/office/drawing/2014/main" id="{6F2FCF4B-D814-C987-9612-30176113A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84783"/>
            <a:ext cx="2156445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362FD-4BAB-422C-9613-1590A7C8D941}"/>
              </a:ext>
            </a:extLst>
          </p:cNvPr>
          <p:cNvSpPr txBox="1"/>
          <p:nvPr/>
        </p:nvSpPr>
        <p:spPr>
          <a:xfrm>
            <a:off x="6388335" y="2995528"/>
            <a:ext cx="241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구조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77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0442" y="231403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산업경영 공학으로 확대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0824" y="908050"/>
            <a:ext cx="8641656" cy="547327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공학</a:t>
            </a:r>
            <a:r>
              <a:rPr lang="en-US" altLang="ko-KR" dirty="0">
                <a:solidFill>
                  <a:srgbClr val="C00000"/>
                </a:solidFill>
              </a:rPr>
              <a:t>-</a:t>
            </a:r>
            <a:r>
              <a:rPr lang="ko-KR" altLang="en-US" dirty="0">
                <a:solidFill>
                  <a:srgbClr val="C00000"/>
                </a:solidFill>
              </a:rPr>
              <a:t>경영학의 연계와 다학제적</a:t>
            </a:r>
            <a:r>
              <a:rPr lang="en-US" altLang="ko-KR" dirty="0">
                <a:solidFill>
                  <a:srgbClr val="C00000"/>
                </a:solidFill>
              </a:rPr>
              <a:t>(multi-disciplinary)</a:t>
            </a:r>
            <a:r>
              <a:rPr lang="ko-KR" altLang="en-US" dirty="0">
                <a:solidFill>
                  <a:srgbClr val="C00000"/>
                </a:solidFill>
              </a:rPr>
              <a:t> 접근</a:t>
            </a:r>
            <a:r>
              <a:rPr lang="ko-KR" altLang="en-US" dirty="0"/>
              <a:t>의 강조 </a:t>
            </a:r>
            <a:r>
              <a:rPr lang="en-US" altLang="ko-KR" dirty="0"/>
              <a:t>- </a:t>
            </a:r>
            <a:r>
              <a:rPr lang="ko-KR" altLang="en-US" dirty="0"/>
              <a:t>최근</a:t>
            </a:r>
            <a:endParaRPr lang="en-US" altLang="ko-KR" dirty="0"/>
          </a:p>
          <a:p>
            <a:pPr lvl="1"/>
            <a:r>
              <a:rPr lang="ko-KR" altLang="en-US" dirty="0"/>
              <a:t>산업공학 범위의 확장</a:t>
            </a:r>
            <a:endParaRPr lang="en-US" altLang="ko-KR" dirty="0"/>
          </a:p>
          <a:p>
            <a:pPr lvl="2"/>
            <a:r>
              <a:rPr lang="ko-KR" altLang="en-US" dirty="0"/>
              <a:t>기업 내부에서 외부 시장 및 산업</a:t>
            </a:r>
            <a:r>
              <a:rPr lang="en-US" altLang="ko-KR" dirty="0"/>
              <a:t>, </a:t>
            </a:r>
            <a:r>
              <a:rPr lang="ko-KR" altLang="en-US" dirty="0"/>
              <a:t>글로벌 마켓으로의 확대</a:t>
            </a:r>
            <a:endParaRPr lang="en-US" altLang="ko-KR" dirty="0"/>
          </a:p>
          <a:p>
            <a:pPr lvl="2"/>
            <a:r>
              <a:rPr lang="ko-KR" altLang="en-US" dirty="0"/>
              <a:t>기술적 분석에서 전략적 분석으로 확대</a:t>
            </a:r>
            <a:endParaRPr lang="en-US" altLang="ko-KR" dirty="0"/>
          </a:p>
          <a:p>
            <a:pPr lvl="2"/>
            <a:r>
              <a:rPr lang="ko-KR" altLang="en-US" dirty="0"/>
              <a:t>생산부문에서 마케팅</a:t>
            </a:r>
            <a:r>
              <a:rPr lang="en-US" altLang="ko-KR" dirty="0"/>
              <a:t>, </a:t>
            </a:r>
            <a:r>
              <a:rPr lang="ko-KR" altLang="en-US" dirty="0"/>
              <a:t>재무</a:t>
            </a:r>
            <a:r>
              <a:rPr lang="en-US" altLang="ko-KR" dirty="0"/>
              <a:t>, R&amp;D </a:t>
            </a:r>
            <a:r>
              <a:rPr lang="ko-KR" altLang="en-US" dirty="0"/>
              <a:t>부문으로의 확대</a:t>
            </a:r>
            <a:endParaRPr lang="en-US" altLang="ko-KR" dirty="0"/>
          </a:p>
          <a:p>
            <a:pPr lvl="2"/>
            <a:r>
              <a:rPr lang="ko-KR" altLang="en-US" dirty="0"/>
              <a:t>공급자 중심의 관리에서 사용자</a:t>
            </a:r>
            <a:r>
              <a:rPr lang="en-US" altLang="ko-KR" dirty="0"/>
              <a:t>/</a:t>
            </a:r>
            <a:r>
              <a:rPr lang="ko-KR" altLang="en-US" dirty="0"/>
              <a:t>소비자 중심의 소통으로 변화 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산업공학 </a:t>
            </a:r>
            <a:r>
              <a:rPr lang="ko-KR" altLang="en-US" dirty="0">
                <a:latin typeface="Arial"/>
                <a:cs typeface="Arial"/>
              </a:rPr>
              <a:t>→  </a:t>
            </a:r>
            <a:r>
              <a:rPr lang="ko-KR" altLang="ko-KR" dirty="0">
                <a:solidFill>
                  <a:srgbClr val="C00000"/>
                </a:solidFill>
              </a:rPr>
              <a:t>산업경영</a:t>
            </a:r>
            <a:r>
              <a:rPr lang="en-US" altLang="ko-KR" dirty="0">
                <a:solidFill>
                  <a:srgbClr val="C00000"/>
                </a:solidFill>
              </a:rPr>
              <a:t>(industrial management) </a:t>
            </a:r>
            <a:r>
              <a:rPr lang="ko-KR" altLang="ko-KR" dirty="0">
                <a:solidFill>
                  <a:srgbClr val="C00000"/>
                </a:solidFill>
              </a:rPr>
              <a:t>공학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산업공학과 경영학</a:t>
            </a:r>
            <a:r>
              <a:rPr lang="en-US" altLang="ko-KR" dirty="0"/>
              <a:t>(</a:t>
            </a:r>
            <a:r>
              <a:rPr lang="ko-KR" altLang="en-US" dirty="0"/>
              <a:t>사회과학</a:t>
            </a:r>
            <a:r>
              <a:rPr lang="en-US" altLang="ko-KR" dirty="0"/>
              <a:t>), </a:t>
            </a:r>
            <a:r>
              <a:rPr lang="ko-KR" altLang="en-US" dirty="0"/>
              <a:t>산업공학과 여타 공학</a:t>
            </a:r>
            <a:r>
              <a:rPr lang="en-US" altLang="ko-KR" dirty="0"/>
              <a:t>/</a:t>
            </a:r>
            <a:r>
              <a:rPr lang="ko-KR" altLang="en-US" dirty="0"/>
              <a:t>자연과학의 연계 </a:t>
            </a:r>
            <a:endParaRPr lang="en-US" altLang="ko-KR" dirty="0"/>
          </a:p>
          <a:p>
            <a:pPr lvl="2"/>
            <a:r>
              <a:rPr lang="ko-KR" altLang="en-US" dirty="0"/>
              <a:t>주제의 공통성 </a:t>
            </a:r>
            <a:r>
              <a:rPr lang="en-US" altLang="ko-KR" dirty="0"/>
              <a:t>vs </a:t>
            </a:r>
            <a:r>
              <a:rPr lang="ko-KR" altLang="en-US" dirty="0"/>
              <a:t>접근 방법의 차이</a:t>
            </a:r>
            <a:endParaRPr lang="en-US" altLang="ko-KR" dirty="0"/>
          </a:p>
        </p:txBody>
      </p:sp>
      <p:sp>
        <p:nvSpPr>
          <p:cNvPr id="6" name="타원 5"/>
          <p:cNvSpPr/>
          <p:nvPr/>
        </p:nvSpPr>
        <p:spPr bwMode="auto">
          <a:xfrm>
            <a:off x="971600" y="4437112"/>
            <a:ext cx="1656184" cy="1584176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331640" y="4437112"/>
            <a:ext cx="1656184" cy="1584176"/>
          </a:xfrm>
          <a:prstGeom prst="ellips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461" y="598528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3728" y="59707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산업공학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5656" y="40050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문제영역</a:t>
            </a:r>
          </a:p>
        </p:txBody>
      </p:sp>
      <p:sp>
        <p:nvSpPr>
          <p:cNvPr id="13" name="타원 12"/>
          <p:cNvSpPr/>
          <p:nvPr/>
        </p:nvSpPr>
        <p:spPr bwMode="auto">
          <a:xfrm>
            <a:off x="3644027" y="4437112"/>
            <a:ext cx="1656184" cy="1584176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004067" y="4437112"/>
            <a:ext cx="1656184" cy="1584176"/>
          </a:xfrm>
          <a:prstGeom prst="ellips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59852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96155" y="59707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산업공학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8083" y="400506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6230893" y="4422598"/>
            <a:ext cx="1656184" cy="1584176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590933" y="4422598"/>
            <a:ext cx="1656184" cy="1584176"/>
          </a:xfrm>
          <a:prstGeom prst="ellips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1131" y="598528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3021" y="59562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산업공학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4949" y="39905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활용도구</a:t>
            </a:r>
          </a:p>
        </p:txBody>
      </p:sp>
    </p:spTree>
    <p:extLst>
      <p:ext uri="{BB962C8B-B14F-4D97-AF65-F5344CB8AC3E}">
        <p14:creationId xmlns:p14="http://schemas.microsoft.com/office/powerpoint/2010/main" val="18713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2263" y="202631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세대별 변화 과정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graphicFrame>
        <p:nvGraphicFramePr>
          <p:cNvPr id="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12117"/>
              </p:ext>
            </p:extLst>
          </p:nvPr>
        </p:nvGraphicFramePr>
        <p:xfrm>
          <a:off x="539552" y="1628800"/>
          <a:ext cx="8064896" cy="4617008"/>
        </p:xfrm>
        <a:graphic>
          <a:graphicData uri="http://schemas.openxmlformats.org/drawingml/2006/table">
            <a:tbl>
              <a:tblPr/>
              <a:tblGrid>
                <a:gridCol w="1644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세대</a:t>
                      </a:r>
                    </a:p>
                  </a:txBody>
                  <a:tcPr marL="90000" marR="90000" marT="46816" marB="46816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키워드</a:t>
                      </a: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태동기</a:t>
                      </a:r>
                    </a:p>
                  </a:txBody>
                  <a:tcPr marL="90000" marR="90000" marT="46816" marB="46816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~ 1900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년대</a:t>
                      </a: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산업혁명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(Industrial Revolution)</a:t>
                      </a: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도입기</a:t>
                      </a:r>
                    </a:p>
                  </a:txBody>
                  <a:tcPr marL="90000" marR="90000" marT="46816" marB="4681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1900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년대</a:t>
                      </a:r>
                      <a:r>
                        <a:rPr lang="en-US" altLang="ko-KR" sz="16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~ 1930</a:t>
                      </a:r>
                      <a:r>
                        <a:rPr lang="ko-KR" altLang="en-US" sz="16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년대</a:t>
                      </a:r>
                      <a:endParaRPr lang="en-US" altLang="ko-KR" sz="16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과학적 관리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(Scientific Management)</a:t>
                      </a: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정착기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16" marB="4681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1930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년대 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~ 1940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년대</a:t>
                      </a:r>
                      <a:endParaRPr lang="en-US" altLang="ko-KR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산업공학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(Industrial Engineering)</a:t>
                      </a: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성장기</a:t>
                      </a:r>
                    </a:p>
                  </a:txBody>
                  <a:tcPr marL="90000" marR="90000" marT="46816" marB="4681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1940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년대 중반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1970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년대</a:t>
                      </a: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오퍼레이션 리서치</a:t>
                      </a:r>
                      <a:endParaRPr lang="en-US" altLang="ko-KR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(Operations Research)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확장기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16" marB="4681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1980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2000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산업시스템 공학</a:t>
                      </a:r>
                      <a:endParaRPr lang="en-US" altLang="ko-KR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(Industrial and Systems Engineering)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전환기</a:t>
                      </a:r>
                    </a:p>
                  </a:txBody>
                  <a:tcPr marL="90000" marR="90000" marT="46816" marB="4681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1A2"/>
                        </a:buClr>
                        <a:buSzTx/>
                        <a:buFont typeface="Wingdings" pitchFamily="2" charset="2"/>
                        <a:buNone/>
                        <a:tabLst>
                          <a:tab pos="2332038" algn="l"/>
                        </a:tabLst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이후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산업경영 공학</a:t>
                      </a:r>
                      <a:endParaRPr lang="en-US" altLang="ko-KR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(Industrial Management)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16" marB="4681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F202537-E99D-4271-B90E-B99976B58856}"/>
              </a:ext>
            </a:extLst>
          </p:cNvPr>
          <p:cNvSpPr/>
          <p:nvPr/>
        </p:nvSpPr>
        <p:spPr>
          <a:xfrm>
            <a:off x="322263" y="913737"/>
            <a:ext cx="787057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lvl="0" indent="-265113" eaLnBrk="0" latinLnBrk="0" hangingPunct="0">
              <a:lnSpc>
                <a:spcPct val="150000"/>
              </a:lnSpc>
              <a:spcBef>
                <a:spcPct val="20000"/>
              </a:spcBef>
              <a:buClr>
                <a:srgbClr val="4BACC6"/>
              </a:buClr>
              <a:buFont typeface="Wingdings" pitchFamily="2" charset="2"/>
              <a:buChar char="n"/>
              <a:tabLst>
                <a:tab pos="2332038" algn="l"/>
              </a:tabLst>
            </a:pP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산업공학의 생성과 발전과정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세대별 변화</a:t>
            </a:r>
            <a:r>
              <a:rPr lang="en-US" altLang="ko-KR" sz="2000" b="0" kern="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0" kern="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082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627313" y="2833117"/>
            <a:ext cx="4968875" cy="523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 산업공학과 관련학문</a:t>
            </a:r>
          </a:p>
        </p:txBody>
      </p:sp>
    </p:spTree>
    <p:extLst>
      <p:ext uri="{BB962C8B-B14F-4D97-AF65-F5344CB8AC3E}">
        <p14:creationId xmlns:p14="http://schemas.microsoft.com/office/powerpoint/2010/main" val="256725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79604" y="213351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공학 학제와 산업공학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0824" y="872381"/>
            <a:ext cx="8641656" cy="5436939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ko-KR" altLang="en-US" dirty="0"/>
              <a:t>공학 학제의 형성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/>
              <a:t>18C </a:t>
            </a:r>
            <a:r>
              <a:rPr lang="ko-KR" altLang="en-US" sz="1600" dirty="0"/>
              <a:t>군사공학</a:t>
            </a:r>
            <a:r>
              <a:rPr lang="en-US" altLang="ko-KR" sz="1600" dirty="0"/>
              <a:t>(military engineering)</a:t>
            </a:r>
            <a:r>
              <a:rPr lang="ko-KR" altLang="en-US" sz="1600" dirty="0"/>
              <a:t>에서 파생된 민간공학</a:t>
            </a:r>
            <a:r>
              <a:rPr lang="en-US" altLang="ko-KR" sz="1600" dirty="0"/>
              <a:t>(civil engineering)</a:t>
            </a:r>
            <a:r>
              <a:rPr lang="ko-KR" altLang="en-US" sz="1600" dirty="0"/>
              <a:t>의 출현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/>
              <a:t>19C 4</a:t>
            </a:r>
            <a:r>
              <a:rPr lang="ko-KR" altLang="en-US" sz="1600" dirty="0"/>
              <a:t>대 공학의 구성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600" dirty="0"/>
              <a:t>20C </a:t>
            </a:r>
            <a:r>
              <a:rPr lang="ko-KR" altLang="en-US" sz="1600" dirty="0"/>
              <a:t>다양한 신생 공학분야의 파생과 출현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산업공학의 의미와 위상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/>
              <a:t>20C </a:t>
            </a:r>
            <a:r>
              <a:rPr lang="ko-KR" altLang="en-US" sz="1600" dirty="0"/>
              <a:t>중반 대규모의 복잡한 시스템 관리를 위해 만들어진 신생 학문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/>
              <a:t>다양한 공학 학제간</a:t>
            </a:r>
            <a:r>
              <a:rPr lang="en-US" altLang="ko-KR" sz="1600" dirty="0"/>
              <a:t>, </a:t>
            </a:r>
            <a:r>
              <a:rPr lang="ko-KR" altLang="en-US" sz="1600" dirty="0"/>
              <a:t>산업간 연결고리를 제공하는 오케스트라의 지휘자 역할</a:t>
            </a:r>
            <a:endParaRPr lang="en-US" altLang="ko-KR" sz="1600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9" y="1260210"/>
            <a:ext cx="7848872" cy="230425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직사각형 6"/>
          <p:cNvSpPr/>
          <p:nvPr/>
        </p:nvSpPr>
        <p:spPr>
          <a:xfrm>
            <a:off x="2106473" y="2924944"/>
            <a:ext cx="510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18c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E4033-5A55-40CC-9C80-143F9CBF41A6}"/>
              </a:ext>
            </a:extLst>
          </p:cNvPr>
          <p:cNvSpPr/>
          <p:nvPr/>
        </p:nvSpPr>
        <p:spPr bwMode="auto">
          <a:xfrm>
            <a:off x="7026277" y="2344937"/>
            <a:ext cx="1813316" cy="72008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87B16C-0E1D-45F0-89B1-8C7BAEEC8717}"/>
              </a:ext>
            </a:extLst>
          </p:cNvPr>
          <p:cNvSpPr/>
          <p:nvPr/>
        </p:nvSpPr>
        <p:spPr>
          <a:xfrm>
            <a:off x="4276189" y="2882570"/>
            <a:ext cx="510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19c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4A4803-2B22-4192-B929-41AA33DF600C}"/>
              </a:ext>
            </a:extLst>
          </p:cNvPr>
          <p:cNvSpPr/>
          <p:nvPr/>
        </p:nvSpPr>
        <p:spPr>
          <a:xfrm>
            <a:off x="6257858" y="2412338"/>
            <a:ext cx="510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20c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A3F7DC-FF88-472E-84A7-C770A8155F6B}"/>
              </a:ext>
            </a:extLst>
          </p:cNvPr>
          <p:cNvSpPr/>
          <p:nvPr/>
        </p:nvSpPr>
        <p:spPr bwMode="auto">
          <a:xfrm>
            <a:off x="2519462" y="1670773"/>
            <a:ext cx="4248472" cy="216024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21710-6A9E-DA48-50CD-799439EFFE01}"/>
              </a:ext>
            </a:extLst>
          </p:cNvPr>
          <p:cNvSpPr txBox="1"/>
          <p:nvPr/>
        </p:nvSpPr>
        <p:spPr>
          <a:xfrm>
            <a:off x="5652121" y="1290986"/>
            <a:ext cx="277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공학학제의 진화과정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397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0C0D0C1-BF44-03A7-6A7E-68625762310F}"/>
              </a:ext>
            </a:extLst>
          </p:cNvPr>
          <p:cNvSpPr txBox="1">
            <a:spLocks/>
          </p:cNvSpPr>
          <p:nvPr/>
        </p:nvSpPr>
        <p:spPr>
          <a:xfrm>
            <a:off x="179512" y="878570"/>
            <a:ext cx="8784976" cy="54307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265113" indent="-265113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itchFamily="2" charset="2"/>
              <a:buChar char="n"/>
              <a:tabLst>
                <a:tab pos="2332038" algn="l"/>
              </a:tabLst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12788" indent="-255588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•"/>
              <a:tabLst>
                <a:tab pos="2332038" algn="l"/>
              </a:tabLs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8400" indent="-254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itchFamily="2" charset="2"/>
              <a:buChar char="ü"/>
              <a:tabLst>
                <a:tab pos="2332038" algn="l"/>
              </a:tabLst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–"/>
              <a:tabLst>
                <a:tab pos="2332038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»"/>
              <a:tabLst>
                <a:tab pos="2332038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51A2"/>
              </a:buClr>
              <a:buChar char="»"/>
              <a:tabLst>
                <a:tab pos="233203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51A2"/>
              </a:buClr>
              <a:buChar char="»"/>
              <a:tabLst>
                <a:tab pos="233203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51A2"/>
              </a:buClr>
              <a:buChar char="»"/>
              <a:tabLst>
                <a:tab pos="233203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51A2"/>
              </a:buClr>
              <a:buChar char="»"/>
              <a:tabLst>
                <a:tab pos="233203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800" b="0" kern="0" dirty="0">
              <a:solidFill>
                <a:srgbClr val="C00000"/>
              </a:solidFill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4E448874-4EDC-475B-DCDC-125AE6FA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35292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7CFA9A-D744-0AF1-DC73-C4254A27F7BF}"/>
              </a:ext>
            </a:extLst>
          </p:cNvPr>
          <p:cNvSpPr/>
          <p:nvPr/>
        </p:nvSpPr>
        <p:spPr>
          <a:xfrm>
            <a:off x="2771800" y="5888015"/>
            <a:ext cx="3902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학제의 진화 과정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분리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확장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8C98FF-10C5-49D9-5C75-71B9F17936EA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8640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9pPr>
          </a:lstStyle>
          <a:p>
            <a:r>
              <a:rPr lang="en-US" altLang="ko-KR" kern="0"/>
              <a:t>3.2 </a:t>
            </a:r>
            <a:r>
              <a:rPr lang="ko-KR" altLang="en-US" kern="0"/>
              <a:t>학제의</a:t>
            </a:r>
            <a:r>
              <a:rPr lang="en-US" altLang="ko-KR" kern="0"/>
              <a:t> </a:t>
            </a:r>
            <a:r>
              <a:rPr lang="ko-KR" altLang="en-US" kern="0"/>
              <a:t>전반적 진화과정</a:t>
            </a:r>
            <a:r>
              <a:rPr lang="en-US" altLang="ko-KR" kern="0"/>
              <a:t>: </a:t>
            </a:r>
            <a:r>
              <a:rPr lang="ko-KR" altLang="en-US" kern="0"/>
              <a:t>통합</a:t>
            </a:r>
            <a:r>
              <a:rPr lang="en-US" altLang="ko-KR" kern="0"/>
              <a:t>-</a:t>
            </a:r>
            <a:r>
              <a:rPr lang="ko-KR" altLang="en-US" kern="0"/>
              <a:t>분리</a:t>
            </a:r>
            <a:r>
              <a:rPr lang="en-US" altLang="ko-KR" kern="0"/>
              <a:t>-</a:t>
            </a:r>
            <a:r>
              <a:rPr lang="ko-KR" altLang="en-US" kern="0"/>
              <a:t>세분</a:t>
            </a:r>
            <a:r>
              <a:rPr lang="en-US" altLang="ko-KR" kern="0"/>
              <a:t>-</a:t>
            </a:r>
            <a:r>
              <a:rPr lang="ko-KR" altLang="en-US" kern="0"/>
              <a:t>응용</a:t>
            </a:r>
            <a:r>
              <a:rPr lang="en-US" altLang="ko-KR" kern="0"/>
              <a:t>-</a:t>
            </a:r>
            <a:r>
              <a:rPr lang="ko-KR" altLang="en-US" kern="0"/>
              <a:t>연계 </a:t>
            </a:r>
            <a:endParaRPr lang="ko-KR" altLang="en-US" kern="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DA0C601-CE64-0BAC-992E-1B0A30170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75589"/>
              </p:ext>
            </p:extLst>
          </p:nvPr>
        </p:nvGraphicFramePr>
        <p:xfrm>
          <a:off x="1907704" y="1412776"/>
          <a:ext cx="12961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3497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16C</a:t>
                      </a:r>
                      <a:r>
                        <a:rPr lang="ko-KR" altLang="en-US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 </a:t>
                      </a:r>
                      <a:r>
                        <a:rPr lang="en-US" altLang="ko-KR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17C</a:t>
                      </a:r>
                      <a:r>
                        <a:rPr lang="ko-KR" altLang="en-US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9621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5D5F55B-BFE2-DAEA-44AA-F89EB2D68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63538"/>
              </p:ext>
            </p:extLst>
          </p:nvPr>
        </p:nvGraphicFramePr>
        <p:xfrm>
          <a:off x="1259632" y="3861048"/>
          <a:ext cx="108012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13497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18C</a:t>
                      </a:r>
                      <a:endParaRPr lang="ko-KR" altLang="en-US" sz="13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9621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AC15628-7BE7-A860-0992-8C7750AB3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52488"/>
              </p:ext>
            </p:extLst>
          </p:nvPr>
        </p:nvGraphicFramePr>
        <p:xfrm>
          <a:off x="3779912" y="3572316"/>
          <a:ext cx="108012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13497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19C </a:t>
                      </a:r>
                      <a:r>
                        <a:rPr lang="ko-KR" altLang="en-US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9621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A3BEA68-9308-F53B-B70A-7D66ACB8D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25253"/>
              </p:ext>
            </p:extLst>
          </p:nvPr>
        </p:nvGraphicFramePr>
        <p:xfrm>
          <a:off x="6012160" y="3861048"/>
          <a:ext cx="8640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13497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19C </a:t>
                      </a:r>
                      <a:r>
                        <a:rPr lang="ko-KR" altLang="en-US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9621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A835673-CEBB-37C7-2F2C-DB49B6D2B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92959"/>
              </p:ext>
            </p:extLst>
          </p:nvPr>
        </p:nvGraphicFramePr>
        <p:xfrm>
          <a:off x="8016032" y="4033260"/>
          <a:ext cx="8640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13497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20C </a:t>
                      </a:r>
                      <a:r>
                        <a:rPr lang="ko-KR" altLang="en-US" sz="13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96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526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학제의 분리</a:t>
            </a:r>
            <a:r>
              <a:rPr lang="en-US" altLang="ko-KR" dirty="0"/>
              <a:t>: </a:t>
            </a:r>
            <a:r>
              <a:rPr lang="ko-KR" altLang="en-US" dirty="0"/>
              <a:t>공학과 인문</a:t>
            </a:r>
            <a:r>
              <a:rPr lang="en-US" altLang="ko-KR" dirty="0"/>
              <a:t>/</a:t>
            </a:r>
            <a:r>
              <a:rPr lang="ko-KR" altLang="en-US" dirty="0"/>
              <a:t>사회과학의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0824" y="908050"/>
            <a:ext cx="8641656" cy="540127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이원화 분리의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배경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자연과학</a:t>
            </a:r>
            <a:r>
              <a:rPr lang="en-US" altLang="ko-KR" dirty="0"/>
              <a:t>/</a:t>
            </a:r>
            <a:r>
              <a:rPr lang="ko-KR" altLang="en-US" dirty="0"/>
              <a:t>공학 </a:t>
            </a:r>
            <a:r>
              <a:rPr lang="en-US" altLang="ko-KR" dirty="0"/>
              <a:t>vs </a:t>
            </a:r>
            <a:r>
              <a:rPr lang="ko-KR" altLang="en-US" dirty="0"/>
              <a:t>인문</a:t>
            </a:r>
            <a:r>
              <a:rPr lang="en-US" altLang="ko-KR" dirty="0"/>
              <a:t>/</a:t>
            </a:r>
            <a:r>
              <a:rPr lang="ko-KR" altLang="en-US" dirty="0"/>
              <a:t>사회과학</a:t>
            </a:r>
            <a:r>
              <a:rPr lang="en-US" altLang="ko-KR" dirty="0"/>
              <a:t> - 20C </a:t>
            </a:r>
            <a:r>
              <a:rPr lang="ko-KR" altLang="en-US" dirty="0"/>
              <a:t>중반 이전</a:t>
            </a:r>
            <a:r>
              <a:rPr lang="en-US" altLang="ko-KR" dirty="0"/>
              <a:t> </a:t>
            </a:r>
          </a:p>
          <a:p>
            <a:endParaRPr lang="en-US" altLang="ko-KR" sz="8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본질이 다른 두 가지 과학</a:t>
            </a:r>
            <a:r>
              <a:rPr lang="en-US" altLang="ko-KR" dirty="0"/>
              <a:t>: </a:t>
            </a:r>
            <a:r>
              <a:rPr lang="ko-KR" altLang="en-US" dirty="0" err="1"/>
              <a:t>데카르트적</a:t>
            </a:r>
            <a:r>
              <a:rPr lang="ko-KR" altLang="en-US" dirty="0"/>
              <a:t> 이원주의</a:t>
            </a:r>
            <a:r>
              <a:rPr lang="en-US" altLang="ko-KR" dirty="0"/>
              <a:t>(Cartesian Dualism)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정신에 관한 과학과 물질에 관한 과학의 본질적 차이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dirty="0"/>
              <a:t>hard science</a:t>
            </a:r>
            <a:r>
              <a:rPr lang="ko-KR" altLang="en-US" dirty="0"/>
              <a:t>와 </a:t>
            </a:r>
            <a:r>
              <a:rPr lang="en-US" altLang="ko-KR" dirty="0"/>
              <a:t>soft science</a:t>
            </a:r>
            <a:r>
              <a:rPr lang="ko-KR" altLang="en-US" dirty="0"/>
              <a:t>로 분리하는 사고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초점이 다른 두 가지 관심</a:t>
            </a:r>
            <a:r>
              <a:rPr lang="en-US" altLang="ko-KR" dirty="0"/>
              <a:t>: Black box </a:t>
            </a:r>
            <a:r>
              <a:rPr lang="ko-KR" altLang="en-US" dirty="0"/>
              <a:t>이론</a:t>
            </a:r>
            <a:r>
              <a:rPr lang="en-US" altLang="ko-KR" dirty="0"/>
              <a:t>(Rosenberg, 1982)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시스템의 구조를 투입</a:t>
            </a:r>
            <a:r>
              <a:rPr lang="en-US" altLang="ko-KR" dirty="0"/>
              <a:t>-</a:t>
            </a:r>
            <a:r>
              <a:rPr lang="ko-KR" altLang="en-US" dirty="0"/>
              <a:t>산출의 외부와 변환의 내부로 분리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경제학자</a:t>
            </a:r>
            <a:r>
              <a:rPr lang="en-US" altLang="ko-KR" dirty="0"/>
              <a:t>/</a:t>
            </a:r>
            <a:r>
              <a:rPr lang="ko-KR" altLang="en-US" dirty="0"/>
              <a:t>경영학자와 공학자의 사고와 의식체계 차이를 설명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C:\Documents and Settings\Local Settings\Temp\UNI00000ed4314e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149080"/>
            <a:ext cx="568863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86E0F-7B5F-1FA0-A453-27B0DED0518A}"/>
              </a:ext>
            </a:extLst>
          </p:cNvPr>
          <p:cNvSpPr txBox="1"/>
          <p:nvPr/>
        </p:nvSpPr>
        <p:spPr>
          <a:xfrm>
            <a:off x="3689932" y="5939407"/>
            <a:ext cx="241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&lt;Black box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기본구조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537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0824" y="908050"/>
            <a:ext cx="8641656" cy="540127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연계와 융합의 시대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20C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후반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사회과학과 공학의 연계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20C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후반 사회과학 내 학제간 연계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공학 내 학제간 연계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F3B215E0-8321-BA05-6378-F8CBFA004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0" y="2132856"/>
            <a:ext cx="7253064" cy="376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4A4EF5E-77F3-53D9-078D-B620E884D968}"/>
              </a:ext>
            </a:extLst>
          </p:cNvPr>
          <p:cNvSpPr/>
          <p:nvPr/>
        </p:nvSpPr>
        <p:spPr bwMode="auto">
          <a:xfrm>
            <a:off x="7804364" y="3356992"/>
            <a:ext cx="720080" cy="509342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A1B10-4572-B7BA-0FE6-FEC62E18B6D3}"/>
              </a:ext>
            </a:extLst>
          </p:cNvPr>
          <p:cNvSpPr/>
          <p:nvPr/>
        </p:nvSpPr>
        <p:spPr bwMode="auto">
          <a:xfrm>
            <a:off x="7865055" y="3429000"/>
            <a:ext cx="576064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tabLst>
                <a:tab pos="2332038" algn="l"/>
              </a:tabLst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연계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B3D064-8BFF-FC94-0A51-398F5C137ED8}"/>
              </a:ext>
            </a:extLst>
          </p:cNvPr>
          <p:cNvSpPr/>
          <p:nvPr/>
        </p:nvSpPr>
        <p:spPr bwMode="auto">
          <a:xfrm>
            <a:off x="7804364" y="4615516"/>
            <a:ext cx="720080" cy="509342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5AB894-BE17-AEE0-F8BC-58B9599B2D5E}"/>
              </a:ext>
            </a:extLst>
          </p:cNvPr>
          <p:cNvSpPr/>
          <p:nvPr/>
        </p:nvSpPr>
        <p:spPr bwMode="auto">
          <a:xfrm>
            <a:off x="7874712" y="4671998"/>
            <a:ext cx="576064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tabLst>
                <a:tab pos="2332038" algn="l"/>
              </a:tabLst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연계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611C548-9DA3-BEE0-BF2A-1858118EB4E2}"/>
              </a:ext>
            </a:extLst>
          </p:cNvPr>
          <p:cNvSpPr/>
          <p:nvPr/>
        </p:nvSpPr>
        <p:spPr bwMode="auto">
          <a:xfrm>
            <a:off x="6732240" y="4001258"/>
            <a:ext cx="936104" cy="512767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962E00-1460-C1E1-59EF-DE6F7D517247}"/>
              </a:ext>
            </a:extLst>
          </p:cNvPr>
          <p:cNvSpPr/>
          <p:nvPr/>
        </p:nvSpPr>
        <p:spPr>
          <a:xfrm>
            <a:off x="3779912" y="5949950"/>
            <a:ext cx="23035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학제의 연계와 통합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5293656-AC22-51F2-5ED0-7C718D4D2B61}"/>
              </a:ext>
            </a:extLst>
          </p:cNvPr>
          <p:cNvSpPr txBox="1">
            <a:spLocks/>
          </p:cNvSpPr>
          <p:nvPr/>
        </p:nvSpPr>
        <p:spPr>
          <a:xfrm>
            <a:off x="323528" y="188640"/>
            <a:ext cx="7129462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9pPr>
          </a:lstStyle>
          <a:p>
            <a:r>
              <a:rPr lang="en-US" altLang="ko-KR" kern="0" dirty="0"/>
              <a:t>3.4 </a:t>
            </a:r>
            <a:r>
              <a:rPr lang="ko-KR" altLang="en-US" kern="0" dirty="0"/>
              <a:t>학제의 연계</a:t>
            </a:r>
            <a:r>
              <a:rPr lang="en-US" altLang="ko-KR" kern="0" dirty="0"/>
              <a:t>:</a:t>
            </a:r>
            <a:r>
              <a:rPr lang="ko-KR" altLang="en-US" dirty="0"/>
              <a:t> 공학과 인문</a:t>
            </a:r>
            <a:r>
              <a:rPr lang="en-US" altLang="ko-KR" dirty="0"/>
              <a:t>/</a:t>
            </a:r>
            <a:r>
              <a:rPr lang="ko-KR" altLang="en-US" dirty="0"/>
              <a:t>사회과학의 연결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9422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0824" y="908050"/>
            <a:ext cx="8641656" cy="547327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학제간 연계</a:t>
            </a:r>
            <a:r>
              <a:rPr lang="ko-KR" altLang="en-US" dirty="0"/>
              <a:t>와 산업공학의 역할 </a:t>
            </a:r>
            <a:r>
              <a:rPr lang="en-US" altLang="ko-KR" dirty="0"/>
              <a:t>- 20C </a:t>
            </a:r>
            <a:r>
              <a:rPr lang="ko-KR" altLang="en-US" dirty="0"/>
              <a:t>후반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차적인 연계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사회과학 또는 공학 내에서 독립적인 학제들간의 학문적 연계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산업공학</a:t>
            </a:r>
            <a:r>
              <a:rPr lang="en-US" altLang="ko-KR" dirty="0"/>
              <a:t>, </a:t>
            </a:r>
            <a:r>
              <a:rPr lang="ko-KR" altLang="en-US" dirty="0"/>
              <a:t>공학도와 사회과학 등의 교과목 확대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통합학부 재편</a:t>
            </a:r>
            <a:r>
              <a:rPr lang="en-US" altLang="ko-KR" dirty="0"/>
              <a:t>, </a:t>
            </a:r>
            <a:r>
              <a:rPr lang="ko-KR" altLang="en-US" dirty="0"/>
              <a:t>연합전공</a:t>
            </a:r>
            <a:r>
              <a:rPr lang="en-US" altLang="ko-KR" dirty="0"/>
              <a:t>, </a:t>
            </a:r>
            <a:r>
              <a:rPr lang="ko-KR" altLang="en-US" dirty="0"/>
              <a:t>협동과정 설치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차적인 연계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사회과학과 공학의 결합을 통한 새로운 학제</a:t>
            </a:r>
            <a:r>
              <a:rPr lang="en-US" altLang="ko-KR" dirty="0"/>
              <a:t>(neo-discipline)</a:t>
            </a:r>
            <a:r>
              <a:rPr lang="ko-KR" altLang="en-US" dirty="0"/>
              <a:t>의 형성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산업융합 학과</a:t>
            </a:r>
            <a:r>
              <a:rPr lang="en-US" altLang="ko-KR" dirty="0"/>
              <a:t>, </a:t>
            </a:r>
            <a:r>
              <a:rPr lang="ko-KR" altLang="en-US" dirty="0"/>
              <a:t>기술경영</a:t>
            </a:r>
            <a:r>
              <a:rPr lang="en-US" altLang="ko-KR" dirty="0"/>
              <a:t>(MOT) </a:t>
            </a:r>
            <a:r>
              <a:rPr lang="ko-KR" altLang="en-US" dirty="0"/>
              <a:t>대학원</a:t>
            </a:r>
            <a:r>
              <a:rPr lang="en-US" altLang="ko-KR" dirty="0"/>
              <a:t>, </a:t>
            </a:r>
            <a:r>
              <a:rPr lang="ko-KR" altLang="en-US" dirty="0"/>
              <a:t>데이터 사이언스</a:t>
            </a:r>
            <a:r>
              <a:rPr lang="en-US" altLang="ko-KR" dirty="0"/>
              <a:t>/AI </a:t>
            </a:r>
            <a:r>
              <a:rPr lang="ko-KR" altLang="en-US" dirty="0"/>
              <a:t>대학원 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ko-KR" sz="1600" dirty="0"/>
              <a:t>사회의 변화를 수용할 수 있는 기술</a:t>
            </a:r>
            <a:r>
              <a:rPr lang="en-US" altLang="ko-KR" sz="1600" dirty="0"/>
              <a:t>’</a:t>
            </a:r>
            <a:r>
              <a:rPr lang="ko-KR" altLang="ko-KR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위한 새로운 지식의 공급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ko-KR" sz="1600" dirty="0"/>
              <a:t>기술의 변화에 적응할 수 있는 사회</a:t>
            </a:r>
            <a:r>
              <a:rPr lang="en-US" altLang="ko-KR" sz="1600" dirty="0"/>
              <a:t>’</a:t>
            </a:r>
            <a:r>
              <a:rPr lang="ko-KR" altLang="ko-KR" sz="1600" dirty="0"/>
              <a:t>를 위한 </a:t>
            </a:r>
            <a:r>
              <a:rPr lang="ko-KR" altLang="en-US" sz="1600" dirty="0"/>
              <a:t>새로운 지식의 공급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030478" y="5229200"/>
            <a:ext cx="7056784" cy="9664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tabLst>
                <a:tab pos="2332038" algn="l"/>
              </a:tabLst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산업공학은 본질적으로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다학제적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속성을 지닐 뿐 아니라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tabLst>
                <a:tab pos="2332038" algn="l"/>
              </a:tabLst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인문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사회과학과 공학을 연계하는 가교의 역할을 수행</a:t>
            </a:r>
          </a:p>
        </p:txBody>
      </p:sp>
    </p:spTree>
    <p:extLst>
      <p:ext uri="{BB962C8B-B14F-4D97-AF65-F5344CB8AC3E}">
        <p14:creationId xmlns:p14="http://schemas.microsoft.com/office/powerpoint/2010/main" val="288049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auto">
          <a:xfrm>
            <a:off x="3635897" y="2778125"/>
            <a:ext cx="4680520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ctr" eaLnBrk="1" hangingPunct="1"/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장 산업공학의 기본</a:t>
            </a:r>
          </a:p>
        </p:txBody>
      </p:sp>
      <p:sp>
        <p:nvSpPr>
          <p:cNvPr id="5123" name="Text Box 21"/>
          <p:cNvSpPr txBox="1">
            <a:spLocks noChangeArrowheads="1"/>
          </p:cNvSpPr>
          <p:nvPr/>
        </p:nvSpPr>
        <p:spPr bwMode="auto">
          <a:xfrm>
            <a:off x="4499992" y="3556656"/>
            <a:ext cx="3743325" cy="23460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절 산업공학의 정의와 태동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ts val="1200"/>
              </a:spcAft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절 산업공학의 성장과 변화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절 산업공학과 관련학문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ts val="600"/>
              </a:spcAft>
            </a:pP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2263" y="274638"/>
            <a:ext cx="2521545" cy="49053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ko-KR" altLang="en-US" sz="2400" dirty="0"/>
              <a:t>  이 장의 개요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4" y="908050"/>
            <a:ext cx="8641656" cy="568930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ko-KR" altLang="ko-KR" dirty="0"/>
              <a:t>핵심 주제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sz="1100" dirty="0"/>
          </a:p>
          <a:p>
            <a:pPr eaLnBrk="1" hangingPunct="1"/>
            <a:r>
              <a:rPr lang="ko-KR" altLang="en-US" dirty="0"/>
              <a:t>학습 목표</a:t>
            </a:r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755576" y="1319497"/>
            <a:ext cx="7704856" cy="2037495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Clr>
                <a:srgbClr val="4BACC6"/>
              </a:buClr>
              <a:buFont typeface="+mj-lt"/>
              <a:buAutoNum type="arabicPeriod"/>
              <a:tabLst>
                <a:tab pos="2332038" algn="l"/>
              </a:tabLst>
            </a:pP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초창기 산업의 의미</a:t>
            </a:r>
            <a:r>
              <a:rPr lang="en-US" altLang="ko-KR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공장제 기계공업</a:t>
            </a:r>
            <a:r>
              <a:rPr lang="en-US" altLang="ko-KR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주식회사</a:t>
            </a:r>
            <a:endParaRPr lang="en-US" altLang="ko-KR" sz="16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Clr>
                <a:srgbClr val="4BACC6"/>
              </a:buClr>
              <a:buFont typeface="+mj-lt"/>
              <a:buAutoNum type="arabicPeriod"/>
              <a:tabLst>
                <a:tab pos="2332038" algn="l"/>
              </a:tabLst>
            </a:pP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산업공학의 정의</a:t>
            </a:r>
            <a:r>
              <a:rPr lang="en-US" altLang="ko-KR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산업공학의 성격 </a:t>
            </a:r>
            <a:endParaRPr lang="en-US" altLang="ko-KR" sz="16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Clr>
                <a:srgbClr val="4BACC6"/>
              </a:buClr>
              <a:buFont typeface="+mj-lt"/>
              <a:buAutoNum type="arabicPeriod"/>
              <a:tabLst>
                <a:tab pos="2332038" algn="l"/>
              </a:tabLst>
            </a:pP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산업공학의 태동</a:t>
            </a:r>
            <a:r>
              <a:rPr lang="en-US" altLang="ko-KR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산업공학의 성장과 발전</a:t>
            </a:r>
            <a:r>
              <a:rPr lang="en-US" altLang="ko-KR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산업시스템공학</a:t>
            </a:r>
            <a:r>
              <a:rPr lang="en-US" altLang="ko-KR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산업경영공학</a:t>
            </a:r>
            <a:endParaRPr lang="en-US" altLang="ko-KR" sz="16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Clr>
                <a:srgbClr val="4BACC6"/>
              </a:buClr>
              <a:buFont typeface="+mj-lt"/>
              <a:buAutoNum type="arabicPeriod"/>
              <a:tabLst>
                <a:tab pos="2332038" algn="l"/>
              </a:tabLst>
            </a:pP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산업공학과 공학 학제와의 관계</a:t>
            </a:r>
            <a:endParaRPr lang="en-US" altLang="ko-KR" sz="16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Clr>
                <a:srgbClr val="4BACC6"/>
              </a:buClr>
              <a:buFont typeface="+mj-lt"/>
              <a:buAutoNum type="arabicPeriod"/>
              <a:tabLst>
                <a:tab pos="2332038" algn="l"/>
              </a:tabLst>
            </a:pP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산업공학과 사회과학과의 관계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21635" y="3933056"/>
            <a:ext cx="7758247" cy="2295816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rgbClr val="4BACC6"/>
              </a:buClr>
              <a:buFont typeface="+mj-lt"/>
              <a:buAutoNum type="arabicPeriod"/>
              <a:tabLst>
                <a:tab pos="2332038" algn="l"/>
              </a:tabLst>
            </a:pP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산업이라는 개념이 생겨난 배경을 이해하고 그것이 산업공학이라는 학문으로 연결되는 과정을 알아본다</a:t>
            </a:r>
            <a:r>
              <a:rPr lang="en-US" altLang="ko-KR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rgbClr val="4BACC6"/>
              </a:buClr>
              <a:buFont typeface="+mj-lt"/>
              <a:buAutoNum type="arabicPeriod"/>
              <a:tabLst>
                <a:tab pos="2332038" algn="l"/>
              </a:tabLst>
            </a:pP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산업공학의 발전 과정에서 주요 주제들이 어떻게 변해왔는지를 알아본다</a:t>
            </a:r>
            <a:r>
              <a:rPr lang="en-US" altLang="ko-KR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rgbClr val="4BACC6"/>
              </a:buClr>
              <a:buFont typeface="+mj-lt"/>
              <a:buAutoNum type="arabicPeriod"/>
              <a:tabLst>
                <a:tab pos="2332038" algn="l"/>
              </a:tabLst>
            </a:pP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공학 안에서 산업공학이 가지는 위상과 의미를 알아본다</a:t>
            </a:r>
            <a:r>
              <a:rPr lang="en-US" altLang="ko-KR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rgbClr val="4BACC6"/>
              </a:buClr>
              <a:buFont typeface="+mj-lt"/>
              <a:buAutoNum type="arabicPeriod"/>
              <a:tabLst>
                <a:tab pos="2332038" algn="l"/>
              </a:tabLst>
            </a:pPr>
            <a:r>
              <a:rPr lang="ko-KR" altLang="en-US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산업공학과 사회과학의 공통점과 차이점을 알아본다</a:t>
            </a:r>
            <a:r>
              <a:rPr lang="en-US" altLang="ko-KR" sz="16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30360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627313" y="2833117"/>
            <a:ext cx="4968875" cy="523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 산업공학의 정의와 태동</a:t>
            </a:r>
          </a:p>
        </p:txBody>
      </p:sp>
    </p:spTree>
    <p:extLst>
      <p:ext uri="{BB962C8B-B14F-4D97-AF65-F5344CB8AC3E}">
        <p14:creationId xmlns:p14="http://schemas.microsoft.com/office/powerpoint/2010/main" val="337178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https://media.licdn.com/mpr/mpr/AAEAAQAAAAAAAAI_AAAAJDI3OTg4ZDY4LWM5M2MtNDMwZi1hODlhLWExNjhmMjA0YjdlM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7" y="1823533"/>
            <a:ext cx="8064896" cy="333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57427"/>
            <a:ext cx="6336704" cy="4905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kern="0" dirty="0"/>
              <a:t>1.1</a:t>
            </a:r>
            <a:r>
              <a:rPr lang="ko-KR" altLang="en-US" sz="2000" kern="0" dirty="0"/>
              <a:t> 산업 개념의 배경 </a:t>
            </a:r>
            <a:endParaRPr lang="ko-KR" altLang="en-US" b="0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BBA3A8-DD39-454C-83D8-BD3D9A29F9EE}"/>
              </a:ext>
            </a:extLst>
          </p:cNvPr>
          <p:cNvSpPr/>
          <p:nvPr/>
        </p:nvSpPr>
        <p:spPr>
          <a:xfrm>
            <a:off x="343925" y="900113"/>
            <a:ext cx="8280920" cy="86440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lvl="2">
              <a:lnSpc>
                <a:spcPct val="140000"/>
              </a:lnSpc>
              <a:spcBef>
                <a:spcPts val="0"/>
              </a:spcBef>
            </a:pPr>
            <a:r>
              <a:rPr lang="ko-KR" altLang="en-US" b="0" dirty="0"/>
              <a:t> ●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산업의 초기 개념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lvl="2">
              <a:lnSpc>
                <a:spcPct val="140000"/>
              </a:lnSpc>
              <a:spcBef>
                <a:spcPts val="0"/>
              </a:spcBef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산업혁명의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’: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기술혁신에 의해 나타나는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경제사회시스템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7343A4-3410-4A0C-B01B-B1CE17701F62}"/>
              </a:ext>
            </a:extLst>
          </p:cNvPr>
          <p:cNvSpPr/>
          <p:nvPr/>
        </p:nvSpPr>
        <p:spPr>
          <a:xfrm>
            <a:off x="2051720" y="5256814"/>
            <a:ext cx="51845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>
              <a:spcAft>
                <a:spcPts val="0"/>
              </a:spcAft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산업혁명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(Industrial Revolution)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세대별 진화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E7F517-382B-D980-4204-A9BE3E1B23E6}"/>
              </a:ext>
            </a:extLst>
          </p:cNvPr>
          <p:cNvSpPr/>
          <p:nvPr/>
        </p:nvSpPr>
        <p:spPr>
          <a:xfrm>
            <a:off x="611560" y="5728251"/>
            <a:ext cx="7905273" cy="6540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“Lectures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 the Industrial Revolution of 18</a:t>
            </a:r>
            <a:r>
              <a:rPr lang="en-US" altLang="ko-KR" sz="1600" b="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Century in England“, Toynbee(1884)</a:t>
            </a:r>
          </a:p>
          <a:p>
            <a:pPr>
              <a:lnSpc>
                <a:spcPct val="120000"/>
              </a:lnSpc>
            </a:pP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”From Industry 1.0 to Industry 4.0”, Carroll(2014</a:t>
            </a:r>
            <a:r>
              <a:rPr lang="en-US" altLang="ko-KR" sz="1600" b="0" dirty="0"/>
              <a:t>)</a:t>
            </a:r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65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edian.org/wp-content/uploads/2019/03/11-18.jpg">
            <a:extLst>
              <a:ext uri="{FF2B5EF4-FFF2-40B4-BE49-F238E27FC236}">
                <a16:creationId xmlns:a16="http://schemas.microsoft.com/office/drawing/2014/main" id="{3E455C87-C2B9-40D5-A5D2-8F0B9CDD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8" y="3187085"/>
            <a:ext cx="2407610" cy="254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blogthumb-phinf.pstatic.net/20130922_15/mikeheaven_1379815381158RMqFS_JPEG/00.jpg?type=w800">
            <a:extLst>
              <a:ext uri="{FF2B5EF4-FFF2-40B4-BE49-F238E27FC236}">
                <a16:creationId xmlns:a16="http://schemas.microsoft.com/office/drawing/2014/main" id="{D929A07B-335C-4C17-A039-393EF63B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74" y="3530453"/>
            <a:ext cx="2448272" cy="244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blogthumb-phinf.pstatic.net/MjAxNzA0MDZfMzAg/MDAxNDkxNDY0ODg0NzU0.1TUM4ommgEL95Vk-bky-vPK9W-RvYrzHd5VWj5Bz1LQg.GQGf9LiJ9o1_u_fqaAx08ZVMCd5j4u-Ejh_o2R-0k0cg.JPEG.unjerry/1st.jpg?type=w2">
            <a:extLst>
              <a:ext uri="{FF2B5EF4-FFF2-40B4-BE49-F238E27FC236}">
                <a16:creationId xmlns:a16="http://schemas.microsoft.com/office/drawing/2014/main" id="{49F26B79-F3F2-40C5-A116-B13098B3F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69" y="3356362"/>
            <a:ext cx="2609214" cy="254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620C0-981A-4212-8E04-F1826EC11F3C}"/>
              </a:ext>
            </a:extLst>
          </p:cNvPr>
          <p:cNvSpPr/>
          <p:nvPr/>
        </p:nvSpPr>
        <p:spPr>
          <a:xfrm>
            <a:off x="406710" y="980728"/>
            <a:ext cx="8302336" cy="20390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산업의 초기 개념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조직화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체계화된 </a:t>
            </a:r>
            <a:r>
              <a:rPr lang="ko-KR" altLang="en-US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공장제</a:t>
            </a:r>
            <a:r>
              <a:rPr lang="en-US" altLang="ko-KR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기계공업</a:t>
            </a:r>
            <a:r>
              <a:rPr lang="en-US" altLang="ko-KR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(factory</a:t>
            </a:r>
            <a:r>
              <a:rPr lang="ko-KR" altLang="en-US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system) </a:t>
            </a:r>
            <a:r>
              <a:rPr lang="ko-KR" altLang="en-US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집합</a:t>
            </a:r>
            <a:r>
              <a:rPr lang="en-US" altLang="ko-KR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시장수요의 변화에 대응하는 생산방식과 조직의 변화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가내수공업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(handicraft manufacturing) →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공장제 수공업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(manufacture)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→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공장제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기계공업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(factory system) →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조직화된 기업 집합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</a:t>
            </a:r>
            <a:r>
              <a:rPr lang="en-US" altLang="ko-KR" sz="1600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(industry)</a:t>
            </a:r>
            <a:endParaRPr lang="ko-KR" altLang="en-US" sz="1600" b="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605469A7-821C-42CD-9876-01DAF11FA7EA}"/>
              </a:ext>
            </a:extLst>
          </p:cNvPr>
          <p:cNvCxnSpPr>
            <a:cxnSpLocks/>
          </p:cNvCxnSpPr>
          <p:nvPr/>
        </p:nvCxnSpPr>
        <p:spPr bwMode="auto">
          <a:xfrm>
            <a:off x="2691163" y="4812452"/>
            <a:ext cx="607410" cy="251470"/>
          </a:xfrm>
          <a:prstGeom prst="curvedConnector3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441ACEA-E69F-4435-99D1-CE1DD2EDB543}"/>
              </a:ext>
            </a:extLst>
          </p:cNvPr>
          <p:cNvCxnSpPr>
            <a:cxnSpLocks/>
          </p:cNvCxnSpPr>
          <p:nvPr/>
        </p:nvCxnSpPr>
        <p:spPr bwMode="auto">
          <a:xfrm>
            <a:off x="5613165" y="4990870"/>
            <a:ext cx="607410" cy="251470"/>
          </a:xfrm>
          <a:prstGeom prst="curvedConnector3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0DA468-F0A4-FB6A-D3CF-99E7677BD29E}"/>
              </a:ext>
            </a:extLst>
          </p:cNvPr>
          <p:cNvSpPr txBox="1"/>
          <p:nvPr/>
        </p:nvSpPr>
        <p:spPr>
          <a:xfrm>
            <a:off x="610065" y="573059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가내수공업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7CA51-4B2B-FC6A-F88C-F8DB5184FC5F}"/>
              </a:ext>
            </a:extLst>
          </p:cNvPr>
          <p:cNvSpPr txBox="1"/>
          <p:nvPr/>
        </p:nvSpPr>
        <p:spPr>
          <a:xfrm>
            <a:off x="3306211" y="5935777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공장제 수공업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686C5-2CD9-82D4-B858-BED048D1F60F}"/>
              </a:ext>
            </a:extLst>
          </p:cNvPr>
          <p:cNvSpPr txBox="1"/>
          <p:nvPr/>
        </p:nvSpPr>
        <p:spPr>
          <a:xfrm>
            <a:off x="6151352" y="597609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공장제 기계공업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82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4" y="908050"/>
            <a:ext cx="8642351" cy="547327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ko-KR" altLang="ko-KR" dirty="0"/>
              <a:t>산업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초기 개념 </a:t>
            </a:r>
            <a:r>
              <a:rPr lang="en-US" altLang="ko-KR" dirty="0"/>
              <a:t>– 20C </a:t>
            </a:r>
            <a:r>
              <a:rPr lang="ko-KR" altLang="en-US" dirty="0"/>
              <a:t>초</a:t>
            </a:r>
            <a:r>
              <a:rPr lang="en-US" altLang="ko-KR" dirty="0"/>
              <a:t> </a:t>
            </a:r>
          </a:p>
          <a:p>
            <a:pPr lvl="1" eaLnBrk="1" hangingPunct="1"/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산업혁명 </a:t>
            </a:r>
            <a:r>
              <a:rPr lang="ko-KR" altLang="en-US" dirty="0">
                <a:latin typeface="Arial"/>
                <a:cs typeface="Arial"/>
              </a:rPr>
              <a:t>→ </a:t>
            </a:r>
            <a:r>
              <a:rPr lang="ko-KR" altLang="en-US" dirty="0"/>
              <a:t>산업자본주의 </a:t>
            </a:r>
            <a:r>
              <a:rPr lang="ko-KR" altLang="en-US" dirty="0">
                <a:latin typeface="Arial"/>
                <a:cs typeface="Arial"/>
              </a:rPr>
              <a:t>→ </a:t>
            </a:r>
            <a:r>
              <a:rPr lang="ko-KR" altLang="en-US" dirty="0"/>
              <a:t>기업</a:t>
            </a:r>
            <a:r>
              <a:rPr lang="en-US" altLang="ko-KR" dirty="0"/>
              <a:t>(firm)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산업</a:t>
            </a:r>
            <a:r>
              <a:rPr lang="en-US" altLang="ko-KR" dirty="0"/>
              <a:t>(industry)</a:t>
            </a:r>
            <a:r>
              <a:rPr lang="ko-KR" altLang="en-US" dirty="0"/>
              <a:t> 개념의 출현</a:t>
            </a:r>
            <a:endParaRPr lang="en-US" altLang="ko-KR" dirty="0"/>
          </a:p>
          <a:p>
            <a:pPr lvl="2" eaLnBrk="1" hangingPunct="1">
              <a:spcAft>
                <a:spcPts val="0"/>
              </a:spcAft>
            </a:pPr>
            <a:r>
              <a:rPr lang="ko-KR" altLang="en-US" dirty="0"/>
              <a:t>주식회사형 기업들의 설립</a:t>
            </a:r>
            <a:r>
              <a:rPr lang="en-US" altLang="ko-KR" dirty="0"/>
              <a:t>   </a:t>
            </a:r>
            <a:r>
              <a:rPr lang="ko-KR" altLang="en-US" dirty="0"/>
              <a:t>  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의미</a:t>
            </a:r>
            <a:r>
              <a:rPr lang="en-US" altLang="ko-KR" dirty="0"/>
              <a:t>: ‘</a:t>
            </a:r>
            <a:r>
              <a:rPr lang="ko-KR" altLang="en-US" dirty="0">
                <a:solidFill>
                  <a:srgbClr val="C00000"/>
                </a:solidFill>
              </a:rPr>
              <a:t>크고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새로운 제조기업들의 집합</a:t>
            </a:r>
            <a:r>
              <a:rPr lang="en-US" altLang="ko-KR" dirty="0"/>
              <a:t>’</a:t>
            </a:r>
          </a:p>
          <a:p>
            <a:pPr lvl="2" eaLnBrk="1" hangingPunct="1"/>
            <a:r>
              <a:rPr lang="ko-KR" altLang="en-US" dirty="0"/>
              <a:t>특정산업과 연계되지 않는 포괄적 개념</a:t>
            </a:r>
            <a:endParaRPr lang="en-US" altLang="ko-KR" dirty="0"/>
          </a:p>
          <a:p>
            <a:r>
              <a:rPr lang="ko-KR" altLang="en-US" dirty="0"/>
              <a:t>산업의 분류 개념 </a:t>
            </a:r>
            <a:r>
              <a:rPr lang="en-US" altLang="ko-KR" dirty="0"/>
              <a:t>– 20C </a:t>
            </a:r>
            <a:r>
              <a:rPr lang="ko-KR" altLang="en-US" dirty="0"/>
              <a:t>중반 이후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Fisher/Clark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분류 </a:t>
            </a:r>
            <a:r>
              <a:rPr lang="en-US" altLang="ko-KR" dirty="0"/>
              <a:t>– 1940s</a:t>
            </a:r>
            <a:r>
              <a:rPr lang="ko-KR" altLang="en-US" dirty="0"/>
              <a:t> ∼ </a:t>
            </a:r>
            <a:r>
              <a:rPr lang="en-US" altLang="ko-KR" dirty="0"/>
              <a:t>1950s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차 산업</a:t>
            </a:r>
            <a:r>
              <a:rPr lang="en-US" altLang="ko-KR" dirty="0"/>
              <a:t>, 2</a:t>
            </a:r>
            <a:r>
              <a:rPr lang="ko-KR" altLang="en-US" dirty="0"/>
              <a:t>차 산업</a:t>
            </a:r>
            <a:r>
              <a:rPr lang="en-US" altLang="ko-KR" dirty="0"/>
              <a:t>, 3</a:t>
            </a:r>
            <a:r>
              <a:rPr lang="ko-KR" altLang="en-US" dirty="0"/>
              <a:t>차 산업</a:t>
            </a:r>
            <a:r>
              <a:rPr lang="en-US" altLang="ko-KR" sz="1800" dirty="0"/>
              <a:t>(sector)</a:t>
            </a:r>
            <a:endParaRPr lang="ko-KR" altLang="en-US" sz="1800" dirty="0"/>
          </a:p>
          <a:p>
            <a:pPr lvl="1"/>
            <a:r>
              <a:rPr lang="ko-KR" altLang="en-US" dirty="0"/>
              <a:t>표준산업분류</a:t>
            </a:r>
            <a:r>
              <a:rPr lang="en-US" altLang="ko-KR" dirty="0"/>
              <a:t>(Standard Industry Classification: SIC) – 1950s </a:t>
            </a:r>
            <a:r>
              <a:rPr lang="ko-KR" altLang="en-US" dirty="0"/>
              <a:t>∼ </a:t>
            </a:r>
            <a:r>
              <a:rPr lang="en-US" altLang="ko-KR" dirty="0"/>
              <a:t>1960s</a:t>
            </a:r>
            <a:r>
              <a:rPr lang="ko-KR" altLang="en-US" dirty="0"/>
              <a:t> 이후</a:t>
            </a:r>
            <a:endParaRPr lang="en-US" altLang="ko-KR" dirty="0"/>
          </a:p>
          <a:p>
            <a:pPr lvl="2"/>
            <a:r>
              <a:rPr lang="ko-KR" altLang="en-US" dirty="0"/>
              <a:t>국가</a:t>
            </a:r>
            <a:r>
              <a:rPr lang="en-US" altLang="ko-KR" dirty="0"/>
              <a:t>(</a:t>
            </a:r>
            <a:r>
              <a:rPr lang="ko-KR" altLang="en-US" dirty="0"/>
              <a:t>국제</a:t>
            </a:r>
            <a:r>
              <a:rPr lang="en-US" altLang="ko-KR" dirty="0"/>
              <a:t>)</a:t>
            </a:r>
            <a:r>
              <a:rPr lang="ko-KR" altLang="en-US" dirty="0"/>
              <a:t> 차원에서 다양한 기준을 종합하여 산업을 정의</a:t>
            </a:r>
            <a:r>
              <a:rPr lang="en-US" altLang="ko-KR" dirty="0"/>
              <a:t>/</a:t>
            </a:r>
            <a:r>
              <a:rPr lang="ko-KR" altLang="en-US" dirty="0"/>
              <a:t>분류하는 공식적 기준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50825" y="2419350"/>
            <a:ext cx="842645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5113" indent="-265113" eaLnBrk="0" hangingPunct="0"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12788" indent="-255588" eaLnBrk="0" hangingPunct="0"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</a:tabLs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51A2"/>
              </a:buClr>
              <a:buFont typeface="Wingdings" pitchFamily="2" charset="2"/>
              <a:buChar char="n"/>
            </a:pPr>
            <a:endParaRPr lang="en-US" altLang="ko-KR" sz="2000" b="0">
              <a:latin typeface="Tahoma" pitchFamily="34" charset="0"/>
              <a:ea typeface="HY견고딕" pitchFamily="18" charset="-127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0051A2"/>
              </a:buClr>
              <a:buFontTx/>
              <a:buChar char="•"/>
            </a:pPr>
            <a:endParaRPr lang="en-US" altLang="ko-KR" b="0">
              <a:latin typeface="Tahoma" pitchFamily="34" charset="0"/>
              <a:ea typeface="HY견고딕" pitchFamily="18" charset="-127"/>
            </a:endParaRPr>
          </a:p>
        </p:txBody>
      </p:sp>
      <p:pic>
        <p:nvPicPr>
          <p:cNvPr id="6" name="그림 5" descr="ford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772816"/>
            <a:ext cx="283189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95303"/>
            <a:ext cx="7368396" cy="150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06645" y="6042645"/>
            <a:ext cx="353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&lt;1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산업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산업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산업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0628" y="2919200"/>
            <a:ext cx="2063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&lt;20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세기 초반의 제조공장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95ED5-8032-9B24-3282-8D365F5CFDAA}"/>
              </a:ext>
            </a:extLst>
          </p:cNvPr>
          <p:cNvSpPr txBox="1"/>
          <p:nvPr/>
        </p:nvSpPr>
        <p:spPr>
          <a:xfrm>
            <a:off x="5301249" y="3421256"/>
            <a:ext cx="353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제조기업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42501"/>
              </p:ext>
            </p:extLst>
          </p:nvPr>
        </p:nvGraphicFramePr>
        <p:xfrm>
          <a:off x="683568" y="1484785"/>
          <a:ext cx="7992887" cy="4824539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020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864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세분류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세세분류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64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농업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임업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864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어업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64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광업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64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제조업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473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471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 등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471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471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471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가사서비스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471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외국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864">
                <a:tc grid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defRPr kumimoji="1" sz="1200">
                          <a:solidFill>
                            <a:schemeClr val="tx1"/>
                          </a:solidFill>
                          <a:latin typeface="Tahoma" pitchFamily="34" charset="0"/>
                          <a:ea typeface="HY견고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B392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1,121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6DD13B-14AC-48D8-B4D5-104788D3D1A1}"/>
              </a:ext>
            </a:extLst>
          </p:cNvPr>
          <p:cNvSpPr/>
          <p:nvPr/>
        </p:nvSpPr>
        <p:spPr>
          <a:xfrm>
            <a:off x="539552" y="923416"/>
            <a:ext cx="5958408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lvl="0" indent="-265113" eaLnBrk="0" latinLnBrk="0" hangingPunct="0">
              <a:lnSpc>
                <a:spcPct val="110000"/>
              </a:lnSpc>
              <a:spcBef>
                <a:spcPct val="20000"/>
              </a:spcBef>
              <a:buClr>
                <a:srgbClr val="4BACC6"/>
              </a:buClr>
              <a:buFont typeface="Wingdings" pitchFamily="2" charset="2"/>
              <a:buChar char="n"/>
              <a:tabLst>
                <a:tab pos="2332038" algn="l"/>
              </a:tabLst>
            </a:pP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표준산업분류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KSIC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분류체계</a:t>
            </a:r>
            <a:r>
              <a:rPr lang="en-US" altLang="ko-KR" sz="20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959612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Arial Black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15707</TotalTime>
  <Words>2094</Words>
  <Application>Microsoft Office PowerPoint</Application>
  <PresentationFormat>화면 슬라이드 쇼(4:3)</PresentationFormat>
  <Paragraphs>410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가는각진제목체</vt:lpstr>
      <vt:lpstr>굴림</vt:lpstr>
      <vt:lpstr>맑은 고딕</vt:lpstr>
      <vt:lpstr>Arial</vt:lpstr>
      <vt:lpstr>Arial Black</vt:lpstr>
      <vt:lpstr>Tahoma</vt:lpstr>
      <vt:lpstr>Verdana</vt:lpstr>
      <vt:lpstr>Wingdings</vt:lpstr>
      <vt:lpstr>기본 디자인</vt:lpstr>
      <vt:lpstr>강좌의 전체적 구조: 주요 내용과 순서</vt:lpstr>
      <vt:lpstr>PowerPoint 프레젠테이션</vt:lpstr>
      <vt:lpstr>PowerPoint 프레젠테이션</vt:lpstr>
      <vt:lpstr>  이 장의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1.2 산업공학의 정의</vt:lpstr>
      <vt:lpstr>1.3 산업공학 학제의 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2.1 OR/MS와 경제성 공학 부상</vt:lpstr>
      <vt:lpstr>2.2 컴퓨터의 도입과 확산</vt:lpstr>
      <vt:lpstr>2.3 운영관리와 서비스 공학의 부상</vt:lpstr>
      <vt:lpstr>2.4 시스템 공학의 등장</vt:lpstr>
      <vt:lpstr>2.5 산업경영 공학으로 확대 </vt:lpstr>
      <vt:lpstr>2.6 세대별 변화 과정 - 요약</vt:lpstr>
      <vt:lpstr>PowerPoint 프레젠테이션</vt:lpstr>
      <vt:lpstr>3.1 공학 학제와 산업공학 </vt:lpstr>
      <vt:lpstr>PowerPoint 프레젠테이션</vt:lpstr>
      <vt:lpstr>3.3 학제의 분리: 공학과 인문/사회과학의 분리</vt:lpstr>
      <vt:lpstr>PowerPoint 프레젠테이션</vt:lpstr>
      <vt:lpstr>PowerPoint 프레젠테이션</vt:lpstr>
    </vt:vector>
  </TitlesOfParts>
  <Company>서울대학교 산업공학과 기술경영연구실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Yongtae Park</dc:creator>
  <cp:lastModifiedBy>박용태 박용태</cp:lastModifiedBy>
  <cp:revision>137</cp:revision>
  <cp:lastPrinted>2021-07-26T01:26:18Z</cp:lastPrinted>
  <dcterms:created xsi:type="dcterms:W3CDTF">2005-05-24T09:42:27Z</dcterms:created>
  <dcterms:modified xsi:type="dcterms:W3CDTF">2024-06-26T01:22:56Z</dcterms:modified>
</cp:coreProperties>
</file>