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6" r:id="rId13"/>
    <p:sldId id="270" r:id="rId14"/>
    <p:sldId id="271" r:id="rId15"/>
    <p:sldId id="272" r:id="rId16"/>
    <p:sldId id="273" r:id="rId17"/>
    <p:sldId id="277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Disaster Relief with Tweet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Samrin</a:t>
            </a:r>
            <a:r>
              <a:rPr lang="en-US" dirty="0" smtClean="0"/>
              <a:t> Zafar, </a:t>
            </a:r>
            <a:r>
              <a:rPr lang="en-US" dirty="0" err="1" smtClean="0"/>
              <a:t>Udayshankar</a:t>
            </a:r>
            <a:r>
              <a:rPr lang="en-US" dirty="0" smtClean="0"/>
              <a:t> Menon and Anthony Lathrop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6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Data Cleaning &amp;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Tag tweets based on “relatedness” and the disaster “type” they are know to originate from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Remove duplicates from the freshly scraped tweets: 45% tweets were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Compiling various tweets into a single data frame to use in modeling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Categories and disaster types: 7 different label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	0: Fire, 1: Cyclone, 2: Earthquakes, 3: Man-made, 4: Floods, 5: Others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				99: Unrelated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6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Single Class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Identifying tweets specific to “floods” from the entire corpus of tweets we compiled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Tagged all flood related tweets, category 4 in previous labels to 1 for floods and 0 for no floods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Count </a:t>
            </a:r>
            <a:r>
              <a:rPr lang="en-US" dirty="0" err="1"/>
              <a:t>vectorizer</a:t>
            </a:r>
            <a:r>
              <a:rPr lang="en-US" dirty="0"/>
              <a:t> and Logistic Regression model to identify flood related tweets.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Accuracy:</a:t>
            </a:r>
          </a:p>
          <a:p>
            <a:r>
              <a:rPr lang="en-US" dirty="0"/>
              <a:t>		Training score</a:t>
            </a:r>
            <a:r>
              <a:rPr lang="en-US" dirty="0" smtClean="0"/>
              <a:t>: 98.96%</a:t>
            </a:r>
            <a:endParaRPr lang="en-US" dirty="0"/>
          </a:p>
          <a:p>
            <a:r>
              <a:rPr lang="en-US" dirty="0"/>
              <a:t>		Testing score: </a:t>
            </a:r>
            <a:r>
              <a:rPr lang="en-US" dirty="0" smtClean="0"/>
              <a:t>97.82%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8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Multiclass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tweets to the 7 different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Training score: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88.36%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Testing score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87.73%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in accuracy is understandable due to possible overlaps - makes the problem of interest.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Wildfire tweets maybe similar to tweets from man-made incidents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4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-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cs typeface="Times New Roman" panose="02020603050405020304" pitchFamily="18" charset="0"/>
              </a:rPr>
              <a:t>Objective: Add more dimensions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8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cs typeface="Times New Roman" panose="02020603050405020304" pitchFamily="18" charset="0"/>
              </a:rPr>
              <a:t>We could go back to original datasets and look for other features such as information type – most tweets are sympathetic and supporting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8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cs typeface="Times New Roman" panose="02020603050405020304" pitchFamily="18" charset="0"/>
              </a:rPr>
              <a:t>Unsupervised learning: Cluster the </a:t>
            </a:r>
            <a:r>
              <a:rPr lang="en-US" sz="3800" dirty="0" err="1">
                <a:cs typeface="Times New Roman" panose="02020603050405020304" pitchFamily="18" charset="0"/>
              </a:rPr>
              <a:t>vectorized</a:t>
            </a:r>
            <a:r>
              <a:rPr lang="en-US" sz="3800" dirty="0">
                <a:cs typeface="Times New Roman" panose="02020603050405020304" pitchFamily="18" charset="0"/>
              </a:rPr>
              <a:t> tweet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8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cs typeface="Times New Roman" panose="02020603050405020304" pitchFamily="18" charset="0"/>
              </a:rPr>
              <a:t>Possibly clustering of tweets based on similar disaster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8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cs typeface="Times New Roman" panose="02020603050405020304" pitchFamily="18" charset="0"/>
              </a:rPr>
              <a:t>Accuracy:</a:t>
            </a:r>
          </a:p>
          <a:p>
            <a:pPr lvl="1"/>
            <a:r>
              <a:rPr lang="en-US" sz="3800" dirty="0">
                <a:cs typeface="Times New Roman" panose="02020603050405020304" pitchFamily="18" charset="0"/>
              </a:rPr>
              <a:t>		Training score: </a:t>
            </a:r>
            <a:r>
              <a:rPr lang="en-US" sz="3800" dirty="0" smtClean="0">
                <a:cs typeface="Times New Roman" panose="02020603050405020304" pitchFamily="18" charset="0"/>
              </a:rPr>
              <a:t>94.86%</a:t>
            </a:r>
            <a:endParaRPr lang="en-US" sz="3800" dirty="0">
              <a:cs typeface="Times New Roman" panose="02020603050405020304" pitchFamily="18" charset="0"/>
            </a:endParaRPr>
          </a:p>
          <a:p>
            <a:pPr lvl="1"/>
            <a:r>
              <a:rPr lang="en-US" sz="3800" dirty="0">
                <a:cs typeface="Times New Roman" panose="02020603050405020304" pitchFamily="18" charset="0"/>
              </a:rPr>
              <a:t>		Testing score: </a:t>
            </a:r>
            <a:r>
              <a:rPr lang="en-US" sz="3800" dirty="0" smtClean="0">
                <a:cs typeface="Times New Roman" panose="02020603050405020304" pitchFamily="18" charset="0"/>
              </a:rPr>
              <a:t>92.26%</a:t>
            </a:r>
            <a:endParaRPr lang="en-US" sz="38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5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California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438306"/>
            <a:ext cx="8915400" cy="37776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Objective is to avoid the need to better classify the millions of current </a:t>
            </a:r>
            <a:r>
              <a:rPr lang="en-US" sz="2000" dirty="0" smtClean="0">
                <a:cs typeface="Times New Roman" panose="02020603050405020304" pitchFamily="18" charset="0"/>
              </a:rPr>
              <a:t>tweets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Pinpoint resources specific to need of the </a:t>
            </a:r>
            <a:r>
              <a:rPr lang="en-US" sz="2000" dirty="0" smtClean="0">
                <a:cs typeface="Times New Roman" panose="02020603050405020304" pitchFamily="18" charset="0"/>
              </a:rPr>
              <a:t>hour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Classifying the CA fire tweets to specific damage kind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56315"/>
              </p:ext>
            </p:extLst>
          </p:nvPr>
        </p:nvGraphicFramePr>
        <p:xfrm>
          <a:off x="7813963" y="3602182"/>
          <a:ext cx="389312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564"/>
                <a:gridCol w="1946564"/>
              </a:tblGrid>
              <a:tr h="268567">
                <a:tc>
                  <a:txBody>
                    <a:bodyPr/>
                    <a:lstStyle/>
                    <a:p>
                      <a:r>
                        <a:rPr lang="en-US" dirty="0" smtClean="0"/>
                        <a:t>Disaster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268567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8567">
                <a:tc>
                  <a:txBody>
                    <a:bodyPr/>
                    <a:lstStyle/>
                    <a:p>
                      <a:r>
                        <a:rPr lang="en-US" dirty="0" smtClean="0"/>
                        <a:t>Tropical</a:t>
                      </a:r>
                      <a:r>
                        <a:rPr lang="en-US" baseline="0" dirty="0" smtClean="0"/>
                        <a:t> Storm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8567">
                <a:tc>
                  <a:txBody>
                    <a:bodyPr/>
                    <a:lstStyle/>
                    <a:p>
                      <a:r>
                        <a:rPr lang="en-US" dirty="0" smtClean="0"/>
                        <a:t>Earthquake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68567">
                <a:tc>
                  <a:txBody>
                    <a:bodyPr/>
                    <a:lstStyle/>
                    <a:p>
                      <a:r>
                        <a:rPr lang="en-US" dirty="0" smtClean="0"/>
                        <a:t>Man-Made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68567">
                <a:tc>
                  <a:txBody>
                    <a:bodyPr/>
                    <a:lstStyle/>
                    <a:p>
                      <a:r>
                        <a:rPr lang="en-US" dirty="0" smtClean="0"/>
                        <a:t>Floods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68567"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8567">
                <a:tc>
                  <a:txBody>
                    <a:bodyPr/>
                    <a:lstStyle/>
                    <a:p>
                      <a:r>
                        <a:rPr lang="en-US" dirty="0" smtClean="0"/>
                        <a:t>Unrelated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21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Workflow</a:t>
            </a:r>
            <a:endParaRPr lang="en-US" dirty="0"/>
          </a:p>
        </p:txBody>
      </p:sp>
      <p:pic>
        <p:nvPicPr>
          <p:cNvPr id="1026" name="Picture 2" descr="https://lh4.googleusercontent.com/Qbh-ND1VByDOTssgYkwqas3vt86mmiigHYlHBrZoJoXg_n0XRbfQ02JQ0MUNakHV66bek2SgsusAFbwfpH258or3FrT5ZESZpqLWxr1l5c5vu3Xena1lOqV7EUntYGmblCotj95hZy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6" y="1466850"/>
            <a:ext cx="7009804" cy="507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WDmBupka0QwkkTPqmbwyE_s1ZpFp58iQ7d7rXNvaVcmvSPDTTKoIEAAE3K6nX9qxg507KHJboVhwrHwQkz70AxnXgySgdkTr2h7p7-SyO1ynnykEPXMeRYIfdNsEh8fCI8MX6XBiF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1173004"/>
            <a:ext cx="35814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5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word ‘</a:t>
            </a:r>
            <a:r>
              <a:rPr lang="en-US" b="1" i="1" dirty="0"/>
              <a:t>clustering</a:t>
            </a:r>
            <a:r>
              <a:rPr lang="en-US" dirty="0"/>
              <a:t>’ means grouping </a:t>
            </a:r>
            <a:r>
              <a:rPr lang="en-US" b="1" i="1" dirty="0"/>
              <a:t>similar</a:t>
            </a:r>
            <a:r>
              <a:rPr lang="en-US" i="1" dirty="0"/>
              <a:t> </a:t>
            </a:r>
            <a:r>
              <a:rPr lang="en-US" dirty="0"/>
              <a:t>things together. The most commonly used clustering method is </a:t>
            </a:r>
            <a:r>
              <a:rPr lang="en-US" b="1" i="1" dirty="0"/>
              <a:t>K-Means</a:t>
            </a:r>
            <a:r>
              <a:rPr lang="en-US" dirty="0"/>
              <a:t> (because of its simplicity).</a:t>
            </a:r>
          </a:p>
          <a:p>
            <a:pPr fontAlgn="base"/>
            <a:r>
              <a:rPr lang="en-US" dirty="0"/>
              <a:t>In reference to our project, </a:t>
            </a:r>
            <a:r>
              <a:rPr lang="en-US" i="1" dirty="0"/>
              <a:t>Text Clustering</a:t>
            </a:r>
            <a:r>
              <a:rPr lang="en-US" dirty="0"/>
              <a:t> aims at </a:t>
            </a:r>
            <a:r>
              <a:rPr lang="en-US" b="1" i="1" dirty="0"/>
              <a:t>grouping similar text units together </a:t>
            </a:r>
            <a:r>
              <a:rPr lang="en-US" dirty="0"/>
              <a:t>within a collection of documents.</a:t>
            </a:r>
          </a:p>
          <a:p>
            <a:pPr fontAlgn="base"/>
            <a:r>
              <a:rPr lang="en-US" dirty="0"/>
              <a:t>This task is </a:t>
            </a:r>
            <a:r>
              <a:rPr lang="en-US" b="1" i="1" dirty="0"/>
              <a:t>unsupervised</a:t>
            </a:r>
            <a:r>
              <a:rPr lang="en-US" dirty="0"/>
              <a:t> since, unlike in text classification, we have no prior idea about the categories.</a:t>
            </a:r>
          </a:p>
          <a:p>
            <a:pPr fontAlgn="base"/>
            <a:r>
              <a:rPr lang="en-US" dirty="0"/>
              <a:t>Running k-means  for the same data set with </a:t>
            </a:r>
            <a:r>
              <a:rPr lang="en-US" b="1" i="1" dirty="0"/>
              <a:t>multiple parameters</a:t>
            </a:r>
            <a:r>
              <a:rPr lang="en-US" dirty="0"/>
              <a:t>, the results of the clustering process will be different and hence the accuracy calculated.</a:t>
            </a:r>
            <a:endParaRPr lang="en-US" b="1" i="1" dirty="0"/>
          </a:p>
          <a:p>
            <a:r>
              <a:rPr lang="en-US" b="1" i="1" dirty="0"/>
              <a:t>Preprocess</a:t>
            </a:r>
            <a:r>
              <a:rPr lang="en-US" i="1" dirty="0"/>
              <a:t> </a:t>
            </a:r>
            <a:r>
              <a:rPr lang="en-US" dirty="0"/>
              <a:t>your data before performing K-Means: K-Means is sensitive to outliers, just like every other </a:t>
            </a:r>
            <a:r>
              <a:rPr lang="en-US" dirty="0" err="1"/>
              <a:t>algo</a:t>
            </a:r>
            <a:r>
              <a:rPr lang="en-US" dirty="0"/>
              <a:t> that uses average/mean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80" y="1500187"/>
            <a:ext cx="65341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9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Pre-labelled tweets and text messages were </a:t>
            </a:r>
            <a:r>
              <a:rPr lang="en-US" b="1" i="1" dirty="0"/>
              <a:t>scraped from Twitter’s API</a:t>
            </a:r>
            <a:r>
              <a:rPr lang="en-US" b="1" dirty="0"/>
              <a:t> </a:t>
            </a:r>
            <a:r>
              <a:rPr lang="en-US" dirty="0"/>
              <a:t>from social media and messaging that have taken place following past </a:t>
            </a:r>
            <a:r>
              <a:rPr lang="en-US" b="1" i="1" dirty="0"/>
              <a:t>natural disasters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During and post disasters it is  difficult to </a:t>
            </a:r>
            <a:r>
              <a:rPr lang="en-US" b="1" i="1" dirty="0"/>
              <a:t>recognize critical tweets</a:t>
            </a:r>
            <a:r>
              <a:rPr lang="en-US" b="1" dirty="0"/>
              <a:t> </a:t>
            </a:r>
            <a:r>
              <a:rPr lang="en-US" dirty="0"/>
              <a:t>that require immediate attention from response teams, and those which do not. </a:t>
            </a:r>
          </a:p>
          <a:p>
            <a:pPr fontAlgn="base"/>
            <a:r>
              <a:rPr lang="en-US" dirty="0"/>
              <a:t>Survey says,  typically only </a:t>
            </a:r>
            <a:r>
              <a:rPr lang="en-US" b="1" i="1" dirty="0"/>
              <a:t>1 in 1000 </a:t>
            </a:r>
            <a:r>
              <a:rPr lang="en-US" i="1" dirty="0"/>
              <a:t>messages </a:t>
            </a:r>
            <a:r>
              <a:rPr lang="en-US" dirty="0"/>
              <a:t>actually require direct attention.</a:t>
            </a:r>
          </a:p>
          <a:p>
            <a:pPr fontAlgn="base"/>
            <a:r>
              <a:rPr lang="en-US" dirty="0"/>
              <a:t>This is more helpful in capturing  the </a:t>
            </a:r>
            <a:r>
              <a:rPr lang="en-US" b="1" i="1" dirty="0"/>
              <a:t>nuance in the text </a:t>
            </a:r>
            <a:r>
              <a:rPr lang="en-US" i="1" dirty="0"/>
              <a:t>accurately  </a:t>
            </a:r>
            <a:r>
              <a:rPr lang="en-US" dirty="0"/>
              <a:t>as</a:t>
            </a:r>
            <a:r>
              <a:rPr lang="en-US" i="1" dirty="0"/>
              <a:t> </a:t>
            </a:r>
            <a:r>
              <a:rPr lang="en-US" dirty="0"/>
              <a:t>compared to simply using a keyword search </a:t>
            </a:r>
          </a:p>
          <a:p>
            <a:pPr fontAlgn="base"/>
            <a:r>
              <a:rPr lang="en-US" dirty="0"/>
              <a:t>After initial  cleaning the data and constructing,  a ML pipeline is constructed, </a:t>
            </a:r>
            <a:r>
              <a:rPr lang="en-US" b="1" i="1" dirty="0" smtClean="0"/>
              <a:t>maximizing accuracy</a:t>
            </a:r>
            <a:r>
              <a:rPr lang="en-US" i="1" dirty="0" smtClean="0"/>
              <a:t>.</a:t>
            </a:r>
            <a:endParaRPr lang="en-US" dirty="0"/>
          </a:p>
          <a:p>
            <a:pPr fontAlgn="base"/>
            <a:r>
              <a:rPr lang="en-US" dirty="0"/>
              <a:t>Finally the model is to be deployed to a web app where new messages can be predicted and </a:t>
            </a:r>
            <a:r>
              <a:rPr lang="en-US" dirty="0" err="1"/>
              <a:t>categorise</a:t>
            </a:r>
            <a:r>
              <a:rPr lang="en-US" dirty="0"/>
              <a:t>.</a:t>
            </a:r>
          </a:p>
          <a:p>
            <a:r>
              <a:rPr lang="en-US" b="1" i="1" dirty="0"/>
              <a:t>CONCLUSION: </a:t>
            </a:r>
            <a:r>
              <a:rPr lang="en-US" i="1" dirty="0"/>
              <a:t>This project created a supervised machine learning model using natural language processing that accurately </a:t>
            </a:r>
            <a:r>
              <a:rPr lang="en-US" i="1" dirty="0" err="1"/>
              <a:t>categorised</a:t>
            </a:r>
            <a:r>
              <a:rPr lang="en-US" i="1" dirty="0"/>
              <a:t> tweets/messages to be forwarded to relevant disaster response teams.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5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Consider more features in labeling the tweets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Use word </a:t>
            </a:r>
            <a:r>
              <a:rPr lang="en-US" sz="2000" dirty="0" smtClean="0">
                <a:cs typeface="Times New Roman" panose="02020603050405020304" pitchFamily="18" charset="0"/>
              </a:rPr>
              <a:t>embedding </a:t>
            </a:r>
            <a:r>
              <a:rPr lang="en-US" sz="2000" dirty="0">
                <a:cs typeface="Times New Roman" panose="02020603050405020304" pitchFamily="18" charset="0"/>
              </a:rPr>
              <a:t>to observe relatedness of words/tweets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Exploit more advanced machine learning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Collect more data and identify new ways to add useful </a:t>
            </a:r>
            <a:r>
              <a:rPr lang="en-US" sz="2000" dirty="0" smtClean="0">
                <a:cs typeface="Times New Roman" panose="02020603050405020304" pitchFamily="18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2247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6335847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was collected by using </a:t>
            </a:r>
            <a:r>
              <a:rPr lang="en-US" sz="2000" dirty="0" smtClean="0"/>
              <a:t>Twitter’s API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Tweepy</a:t>
            </a:r>
            <a:r>
              <a:rPr lang="en-US" sz="2000" dirty="0"/>
              <a:t> </a:t>
            </a:r>
            <a:r>
              <a:rPr lang="en-US" sz="2000" dirty="0" smtClean="0"/>
              <a:t>was used to scrape tweets in real time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11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(EDA) &amp;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 smtClean="0"/>
              <a:t>function was implemented to clean the data; hashtags were retained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Text was converted to lowercase, punctuation was removed using Regular Expressions and English </a:t>
            </a:r>
            <a:r>
              <a:rPr lang="en-US" sz="2000" dirty="0" err="1" smtClean="0"/>
              <a:t>stopwords</a:t>
            </a:r>
            <a:r>
              <a:rPr lang="en-US" sz="2000" dirty="0" smtClean="0"/>
              <a:t> were removed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&amp;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Text data pulled from </a:t>
            </a:r>
            <a:r>
              <a:rPr lang="en-US" sz="2000" dirty="0" smtClean="0"/>
              <a:t>Twitter was </a:t>
            </a:r>
            <a:r>
              <a:rPr lang="en-US" sz="2000" dirty="0" smtClean="0"/>
              <a:t>preprocessed by </a:t>
            </a:r>
            <a:r>
              <a:rPr lang="en-US" sz="2000" dirty="0" err="1" smtClean="0"/>
              <a:t>CountVectorizer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Seaborn</a:t>
            </a:r>
            <a:r>
              <a:rPr lang="en-US" sz="2000" dirty="0" smtClean="0"/>
              <a:t> was used to visualize the most common words </a:t>
            </a:r>
            <a:r>
              <a:rPr lang="en-US" sz="2000" dirty="0" smtClean="0"/>
              <a:t>for fire related </a:t>
            </a:r>
            <a:r>
              <a:rPr lang="en-US" sz="2000" dirty="0" smtClean="0"/>
              <a:t>disasters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711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Most Common 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52" y="1264555"/>
            <a:ext cx="5800761" cy="552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0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-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ea typeface="SimHei" panose="02010609060101010101" pitchFamily="49" charset="-122"/>
                <a:cs typeface="Times New Roman" panose="02020603050405020304" pitchFamily="18" charset="0"/>
              </a:rPr>
              <a:t>Identify regions of specific damage based on tweets from prior disaster areas.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ea typeface="SimHei" panose="02010609060101010101" pitchFamily="49" charset="-122"/>
                <a:cs typeface="Times New Roman" panose="02020603050405020304" pitchFamily="18" charset="0"/>
              </a:rPr>
              <a:t>Assumption 1: The vocabulary of tweets from a local disaster must be similar to their counterparts from a similar disaster in history.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ea typeface="SimHei" panose="02010609060101010101" pitchFamily="49" charset="-122"/>
                <a:cs typeface="Times New Roman" panose="02020603050405020304" pitchFamily="18" charset="0"/>
              </a:rPr>
              <a:t>Assumption 2: Every disaster has a unique lexicon that should make the tweets mutually exclusive in kind</a:t>
            </a:r>
            <a:r>
              <a:rPr lang="en-US" sz="2000" dirty="0" smtClean="0">
                <a:ea typeface="SimHei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sz="2000" dirty="0"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4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Web-scraping twitter for historic tweets is not easy, requires lot of energy due to time limit on scraping and the large amount of time it takes.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The problem at hand is not unique or pursued by ancestors in 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Need for new perspectives and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-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Save time by not repeating steps: Reached out and searched for open source resources sharing compilation of tweets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Exploit the diversity of information available to create a new perspective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5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-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CrisisLex.org is a resource that studies disaster related tweets.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CrisisLex26  is a compilation of 26 different disaster related tweets.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The tweets have been labeled based on their relevance and information contained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Two categories we consider: 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	Related – not informative &amp; Related and informative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093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669</TotalTime>
  <Words>652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SimHei</vt:lpstr>
      <vt:lpstr>Arial</vt:lpstr>
      <vt:lpstr>Century Gothic</vt:lpstr>
      <vt:lpstr>Times New Roman</vt:lpstr>
      <vt:lpstr>Wingdings 3</vt:lpstr>
      <vt:lpstr>Wisp</vt:lpstr>
      <vt:lpstr>Disaster Relief with Tweet Learning</vt:lpstr>
      <vt:lpstr>Data Collection</vt:lpstr>
      <vt:lpstr>Exploratory Data Analysis (EDA) &amp; Cleaning</vt:lpstr>
      <vt:lpstr>Preprocessing &amp; Visualizations</vt:lpstr>
      <vt:lpstr>Most Common Words</vt:lpstr>
      <vt:lpstr>Modeling - Objective</vt:lpstr>
      <vt:lpstr>Modeling – Challenges</vt:lpstr>
      <vt:lpstr>Modeling - Approach</vt:lpstr>
      <vt:lpstr>Modeling - Datasets</vt:lpstr>
      <vt:lpstr>Modeling – Data Cleaning &amp; Tagging</vt:lpstr>
      <vt:lpstr>Modeling – Single Class Classifier</vt:lpstr>
      <vt:lpstr>Modeling – Multiclass Classifier</vt:lpstr>
      <vt:lpstr>Model - Improvement</vt:lpstr>
      <vt:lpstr>Modeling – California Test Data</vt:lpstr>
      <vt:lpstr>Our Workflow</vt:lpstr>
      <vt:lpstr>Clustering</vt:lpstr>
      <vt:lpstr>Scores</vt:lpstr>
      <vt:lpstr>Conclusion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Lathrop</dc:creator>
  <cp:lastModifiedBy>Anthony Lathrop</cp:lastModifiedBy>
  <cp:revision>51</cp:revision>
  <dcterms:created xsi:type="dcterms:W3CDTF">2019-10-24T19:09:44Z</dcterms:created>
  <dcterms:modified xsi:type="dcterms:W3CDTF">2019-11-08T21:50:34Z</dcterms:modified>
</cp:coreProperties>
</file>