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9" r:id="rId7"/>
    <p:sldId id="270" r:id="rId8"/>
    <p:sldId id="265" r:id="rId9"/>
    <p:sldId id="271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91" autoAdjust="0"/>
  </p:normalViewPr>
  <p:slideViewPr>
    <p:cSldViewPr snapToGrid="0">
      <p:cViewPr varScale="1">
        <p:scale>
          <a:sx n="89" d="100"/>
          <a:sy n="89" d="100"/>
        </p:scale>
        <p:origin x="10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5D18-0D60-4F0D-B354-7CF796D53D82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B0EB-23BD-430F-BC49-D32D829DC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B0EB-23BD-430F-BC49-D32D829DCE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7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B0EB-23BD-430F-BC49-D32D829DCE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2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8B0EB-23BD-430F-BC49-D32D829DC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73-E8FC-485E-8B56-BE3A990796E0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E6E55D7F-2211-4323-98C5-2C78FE0CD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85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8B2F-F527-4CA2-B40B-779A56C4F2AE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E44-B754-4232-BAE0-64B6EEA7B09A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15E-AA45-48A7-8070-DC4E640AA3B5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7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4492-C764-445F-8951-8B961F5F15F3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E6E55D7F-2211-4323-98C5-2C78FE0CD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99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62F1-DC4E-4F92-B5CE-71ABBD6BF7D3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E6E55D7F-2211-4323-98C5-2C78FE0CD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2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2FE5-C1BB-450A-829B-8AAA2D9CA024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457C-E002-49B5-8CE4-9AEDCBA65239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9C-DE01-4051-A1F3-6AC89850DB94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2085-52E1-4622-B6ED-CE966FC8010F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6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50B6-0345-4590-8F06-5AE0D35AD88A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9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8470-5367-44B3-BB2F-5A1C23C68A04}" type="datetime1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73828"/>
            <a:ext cx="9160042" cy="230356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300" b="1" dirty="0" err="1" smtClean="0">
                <a:latin typeface="+mj-ea"/>
                <a:cs typeface="Calibri" panose="020F0502020204030204" pitchFamily="34" charset="0"/>
              </a:rPr>
              <a:t>OpenCV</a:t>
            </a:r>
            <a:r>
              <a:rPr lang="ko-KR" altLang="en-US" sz="4300" b="1" dirty="0" smtClean="0">
                <a:latin typeface="+mj-ea"/>
                <a:cs typeface="Calibri" panose="020F0502020204030204" pitchFamily="34" charset="0"/>
              </a:rPr>
              <a:t>를 활용한 </a:t>
            </a:r>
            <a:r>
              <a:rPr lang="en-US" altLang="ko-KR" sz="4300" b="1" dirty="0" smtClean="0">
                <a:latin typeface="+mj-ea"/>
                <a:cs typeface="Calibri" panose="020F0502020204030204" pitchFamily="34" charset="0"/>
              </a:rPr>
              <a:t/>
            </a:r>
            <a:br>
              <a:rPr lang="en-US" altLang="ko-KR" sz="4300" b="1" dirty="0" smtClean="0">
                <a:latin typeface="+mj-ea"/>
                <a:cs typeface="Calibri" panose="020F0502020204030204" pitchFamily="34" charset="0"/>
              </a:rPr>
            </a:br>
            <a:r>
              <a:rPr lang="en-US" altLang="ko-KR" sz="4300" b="1" dirty="0" smtClean="0">
                <a:latin typeface="+mj-ea"/>
                <a:cs typeface="Calibri" panose="020F0502020204030204" pitchFamily="34" charset="0"/>
              </a:rPr>
              <a:t>k-means clustering </a:t>
            </a:r>
            <a:r>
              <a:rPr lang="ko-KR" altLang="en-US" sz="4300" b="1" dirty="0" smtClean="0">
                <a:latin typeface="+mj-ea"/>
                <a:cs typeface="Calibri" panose="020F0502020204030204" pitchFamily="34" charset="0"/>
              </a:rPr>
              <a:t>기반의 </a:t>
            </a:r>
            <a:br>
              <a:rPr lang="ko-KR" altLang="en-US" sz="4300" b="1" dirty="0" smtClean="0">
                <a:latin typeface="+mj-ea"/>
                <a:cs typeface="Calibri" panose="020F0502020204030204" pitchFamily="34" charset="0"/>
              </a:rPr>
            </a:br>
            <a:r>
              <a:rPr lang="ko-KR" altLang="en-US" sz="4300" b="1" dirty="0" smtClean="0">
                <a:latin typeface="+mj-ea"/>
                <a:cs typeface="Calibri" panose="020F0502020204030204" pitchFamily="34" charset="0"/>
              </a:rPr>
              <a:t>포스터 색감 분석 기법 및 추천 시스템</a:t>
            </a:r>
            <a:endParaRPr lang="ko-KR" altLang="en-US" sz="4300" b="1" dirty="0">
              <a:latin typeface="+mj-ea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2" y="3882191"/>
            <a:ext cx="9144000" cy="2053557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ko-KR" altLang="en-US" sz="3300" b="1" dirty="0" smtClean="0">
                <a:cs typeface="Times New Roman" panose="02020603050405020304" pitchFamily="18" charset="0"/>
              </a:rPr>
              <a:t>김 태 홍</a:t>
            </a:r>
            <a:endParaRPr lang="en-US" altLang="ko-KR" sz="3300" b="1" dirty="0" smtClean="0"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en-US" altLang="ko-KR" sz="2000" b="1" dirty="0" smtClean="0">
              <a:cs typeface="Times New Roman" panose="02020603050405020304" pitchFamily="18" charset="0"/>
            </a:endParaRPr>
          </a:p>
          <a:p>
            <a:r>
              <a:rPr lang="ko-KR" altLang="en-US" sz="2500" b="1" i="1" dirty="0" smtClean="0">
                <a:cs typeface="Times New Roman" panose="02020603050405020304" pitchFamily="18" charset="0"/>
              </a:rPr>
              <a:t>성균관대학교</a:t>
            </a:r>
            <a:endParaRPr lang="en-US" altLang="ko-KR" sz="2500" b="1" i="1" dirty="0" smtClean="0">
              <a:cs typeface="Times New Roman" panose="02020603050405020304" pitchFamily="18" charset="0"/>
            </a:endParaRPr>
          </a:p>
          <a:p>
            <a:r>
              <a:rPr lang="ko-KR" altLang="en-US" sz="2500" b="1" i="1" dirty="0" smtClean="0">
                <a:cs typeface="Times New Roman" panose="02020603050405020304" pitchFamily="18" charset="0"/>
              </a:rPr>
              <a:t>정보통신대학</a:t>
            </a:r>
            <a:endParaRPr lang="ko-KR" altLang="en-US" sz="2500" b="1" i="1" dirty="0"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 flipV="1">
            <a:off x="0" y="1191452"/>
            <a:ext cx="9144000" cy="823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결론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750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본 논문에서</a:t>
            </a:r>
            <a:r>
              <a:rPr lang="en-US" altLang="ko-KR" sz="3000" b="1" dirty="0" smtClean="0"/>
              <a:t>,</a:t>
            </a:r>
            <a:endParaRPr lang="en-US" altLang="ko-KR" sz="3000" b="1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000" b="1" dirty="0" smtClean="0"/>
              <a:t>영화 포스터에서 </a:t>
            </a:r>
            <a:r>
              <a:rPr lang="ko-KR" altLang="en-US" sz="3000" b="1" dirty="0" err="1" smtClean="0"/>
              <a:t>대표색을</a:t>
            </a:r>
            <a:r>
              <a:rPr lang="ko-KR" altLang="en-US" sz="3000" b="1" dirty="0" smtClean="0"/>
              <a:t> 추출</a:t>
            </a:r>
            <a:endParaRPr lang="en-US" altLang="ko-KR" sz="3000" b="1" dirty="0" smtClean="0"/>
          </a:p>
          <a:p>
            <a:pPr marL="137160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 smtClean="0"/>
              <a:t>OpenCV</a:t>
            </a:r>
            <a:r>
              <a:rPr lang="ko-KR" altLang="en-US" sz="3000" b="1" dirty="0" smtClean="0"/>
              <a:t>를 활용한 </a:t>
            </a:r>
            <a:r>
              <a:rPr lang="en-US" altLang="ko-KR" sz="3000" b="1" dirty="0" smtClean="0"/>
              <a:t>k-</a:t>
            </a:r>
            <a:r>
              <a:rPr lang="en-US" altLang="ko-KR" sz="3000" b="1" dirty="0" err="1" smtClean="0"/>
              <a:t>menas</a:t>
            </a:r>
            <a:r>
              <a:rPr lang="en-US" altLang="ko-KR" sz="3000" b="1" dirty="0" smtClean="0"/>
              <a:t> clustering </a:t>
            </a:r>
            <a:r>
              <a:rPr lang="ko-KR" altLang="en-US" sz="3000" b="1" dirty="0" smtClean="0"/>
              <a:t>기법</a:t>
            </a:r>
            <a:endParaRPr lang="en-US" altLang="ko-KR" sz="3000" b="1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000" b="1" dirty="0" smtClean="0"/>
              <a:t>색상 차를 이용한 </a:t>
            </a:r>
            <a:r>
              <a:rPr lang="ko-KR" altLang="en-US" sz="3000" b="1" dirty="0" err="1" smtClean="0"/>
              <a:t>영화간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유사도를</a:t>
            </a:r>
            <a:r>
              <a:rPr lang="ko-KR" altLang="en-US" sz="3000" b="1" dirty="0" smtClean="0"/>
              <a:t> 수치화</a:t>
            </a:r>
            <a:endParaRPr lang="en-US" altLang="ko-KR" sz="3000" b="1" dirty="0" smtClean="0"/>
          </a:p>
          <a:p>
            <a:pPr marL="137160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smtClean="0"/>
              <a:t>Lab </a:t>
            </a:r>
            <a:r>
              <a:rPr lang="ko-KR" altLang="en-US" sz="3000" b="1" dirty="0" smtClean="0"/>
              <a:t>색상 체계 이용</a:t>
            </a:r>
            <a:endParaRPr lang="en-US" altLang="ko-KR" sz="3000" b="1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ko-KR" altLang="en-US" sz="3000" b="1" dirty="0" err="1" smtClean="0"/>
              <a:t>유사도를</a:t>
            </a:r>
            <a:r>
              <a:rPr lang="ko-KR" altLang="en-US" sz="3000" b="1" dirty="0" smtClean="0"/>
              <a:t> 이용한 유사한 분위기 영화 추천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4684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cs typeface="Times New Roman" panose="02020603050405020304" pitchFamily="18" charset="0"/>
              </a:rPr>
              <a:t>개요</a:t>
            </a:r>
            <a:endParaRPr lang="ko-KR" altLang="en-US" sz="45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758" y="1787177"/>
            <a:ext cx="8566484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서론</a:t>
            </a:r>
            <a:endParaRPr lang="en-US" altLang="ko-KR" sz="4000" b="1" dirty="0" smtClean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관련 연구</a:t>
            </a:r>
            <a:endParaRPr lang="en-US" altLang="ko-KR" sz="4000" b="1" dirty="0" smtClean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데이터 수집 및 전처리</a:t>
            </a:r>
            <a:endParaRPr lang="en-US" altLang="ko-KR" sz="4000" b="1" dirty="0" smtClean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색감 유사도 </a:t>
            </a:r>
            <a:r>
              <a:rPr lang="en-US" altLang="ko-KR" sz="4000" b="1" dirty="0" smtClean="0">
                <a:cs typeface="Times New Roman" panose="02020603050405020304" pitchFamily="18" charset="0"/>
              </a:rPr>
              <a:t>similarity </a:t>
            </a:r>
            <a:r>
              <a:rPr lang="ko-KR" altLang="en-US" sz="4000" b="1" dirty="0" smtClean="0">
                <a:cs typeface="Times New Roman" panose="02020603050405020304" pitchFamily="18" charset="0"/>
              </a:rPr>
              <a:t>분석</a:t>
            </a:r>
            <a:endParaRPr lang="en-US" altLang="ko-KR" sz="4000" b="1" dirty="0" smtClean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결과 및 분석</a:t>
            </a:r>
            <a:endParaRPr lang="en-US" altLang="ko-KR" sz="4000" b="1" dirty="0"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smtClean="0">
                <a:cs typeface="Times New Roman" panose="02020603050405020304" pitchFamily="18" charset="0"/>
              </a:rPr>
              <a:t>결론</a:t>
            </a:r>
            <a:endParaRPr lang="en-US" altLang="ko-KR" sz="40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cs typeface="Times New Roman" panose="02020603050405020304" pitchFamily="18" charset="0"/>
              </a:rPr>
              <a:t/>
            </a:r>
            <a:br>
              <a:rPr lang="en-US" altLang="ko-KR" b="1" dirty="0">
                <a:cs typeface="Times New Roman" panose="02020603050405020304" pitchFamily="18" charset="0"/>
              </a:rPr>
            </a:br>
            <a:endParaRPr lang="ko-KR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서론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750239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영화</a:t>
            </a:r>
            <a:endParaRPr lang="en-US" altLang="ko-KR" sz="30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한국에서 가장 대중적인 문화생활로 강력한 영향력을 가진 문화 콘텐츠</a:t>
            </a:r>
            <a:endParaRPr lang="en-US" altLang="ko-KR" sz="23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/>
              <a:t>매년 </a:t>
            </a:r>
            <a:r>
              <a:rPr lang="ko-KR" altLang="en-US" sz="2300" b="1" dirty="0" smtClean="0"/>
              <a:t>천 편이 넘는 </a:t>
            </a:r>
            <a:r>
              <a:rPr lang="ko-KR" altLang="en-US" sz="2300" b="1" dirty="0"/>
              <a:t>수의 영화가 </a:t>
            </a:r>
            <a:r>
              <a:rPr lang="ko-KR" altLang="en-US" sz="2300" b="1" dirty="0" smtClean="0"/>
              <a:t>개봉하기에 관람 시 영화를 선택해야하는 상황에 직면</a:t>
            </a:r>
            <a:endParaRPr lang="en-US" altLang="ko-KR" sz="23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500" b="1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영화포스터</a:t>
            </a:r>
            <a:endParaRPr lang="en-US" altLang="ko-KR" sz="30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영화 관심 증폭에 최소의 시공간으로 접할 수 있는 수단</a:t>
            </a:r>
            <a:endParaRPr lang="en-US" altLang="ko-KR" sz="23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핵심내용을 상상할 수 있는 수단 및 감독의 전달 의도를 반영한 컷의 이미지</a:t>
            </a:r>
            <a:endParaRPr lang="ko-KR" altLang="en-US" sz="3000" b="1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5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 smtClean="0"/>
              <a:t>관련연구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0"/>
            <a:ext cx="8750239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 smtClean="0"/>
              <a:t>OpenCV</a:t>
            </a:r>
            <a:r>
              <a:rPr lang="en-US" altLang="ko-KR" sz="3000" b="1" dirty="0" smtClean="0"/>
              <a:t> </a:t>
            </a:r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ko-KR" sz="2300" b="1" dirty="0" smtClean="0"/>
              <a:t>C++, python </a:t>
            </a:r>
            <a:r>
              <a:rPr lang="ko-KR" altLang="en-US" sz="2300" b="1" dirty="0" smtClean="0"/>
              <a:t>그리고 </a:t>
            </a:r>
            <a:r>
              <a:rPr lang="en-US" altLang="ko-KR" sz="2300" b="1" dirty="0" smtClean="0"/>
              <a:t>Java</a:t>
            </a:r>
            <a:r>
              <a:rPr lang="ko-KR" altLang="en-US" sz="2300" b="1" dirty="0" smtClean="0"/>
              <a:t>의 언어로 이용가능하며 현재 활용되는 대부분 </a:t>
            </a:r>
            <a:r>
              <a:rPr lang="en-US" altLang="ko-KR" sz="2300" b="1" dirty="0" smtClean="0"/>
              <a:t>OS</a:t>
            </a:r>
            <a:r>
              <a:rPr lang="ko-KR" altLang="en-US" sz="2300" b="1" dirty="0" smtClean="0"/>
              <a:t>에서 </a:t>
            </a:r>
            <a:r>
              <a:rPr lang="ko-KR" altLang="en-US" sz="2300" b="1" dirty="0" err="1" smtClean="0"/>
              <a:t>사용가능한</a:t>
            </a:r>
            <a:r>
              <a:rPr lang="ko-KR" altLang="en-US" sz="2300" b="1" dirty="0" smtClean="0"/>
              <a:t> 라이브러리</a:t>
            </a:r>
            <a:endParaRPr lang="en-US" altLang="ko-KR" sz="23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500" b="1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smtClean="0"/>
              <a:t>k-means clustering </a:t>
            </a:r>
            <a:endParaRPr lang="en-US" altLang="ko-KR" sz="30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err="1" smtClean="0"/>
              <a:t>머신러닝의</a:t>
            </a:r>
            <a:r>
              <a:rPr lang="ko-KR" altLang="en-US" sz="2300" b="1" dirty="0" smtClean="0"/>
              <a:t> 일종</a:t>
            </a:r>
            <a:r>
              <a:rPr lang="en-US" altLang="ko-KR" sz="2300" b="1" dirty="0" smtClean="0"/>
              <a:t>, </a:t>
            </a:r>
            <a:r>
              <a:rPr lang="ko-KR" altLang="en-US" sz="2300" b="1" dirty="0" smtClean="0"/>
              <a:t>카테고리화 되지 않은 데이터들을 클러스터로 분류</a:t>
            </a:r>
            <a:endParaRPr lang="en-US" altLang="ko-KR" sz="23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 smtClean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841500" y="3844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6625392" descr="EMB000025642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4276336"/>
            <a:ext cx="5400675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97183" y="635763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그림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1. k-means clustering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데이터 수집 및 전처리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2"/>
            <a:ext cx="8750239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포스터 이미지 처리</a:t>
            </a:r>
            <a:endParaRPr lang="en-US" altLang="ko-KR" sz="30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상반된 </a:t>
            </a:r>
            <a:r>
              <a:rPr lang="en-US" altLang="ko-KR" sz="2300" b="1" dirty="0" smtClean="0"/>
              <a:t>2</a:t>
            </a:r>
            <a:r>
              <a:rPr lang="ko-KR" altLang="en-US" sz="2300" b="1" dirty="0" smtClean="0"/>
              <a:t>가지 장르에서 대표적인 영화들의 포스터 수집</a:t>
            </a:r>
            <a:endParaRPr lang="en-US" altLang="ko-KR" sz="23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>
                <a:latin typeface="+mn-ea"/>
              </a:rPr>
              <a:t>각 포스터를 </a:t>
            </a:r>
            <a:r>
              <a:rPr lang="en-US" altLang="ko-KR" sz="2300" b="1" dirty="0">
                <a:latin typeface="+mn-ea"/>
              </a:rPr>
              <a:t>k-means clustering</a:t>
            </a:r>
            <a:r>
              <a:rPr lang="ko-KR" altLang="en-US" sz="2300" b="1" dirty="0">
                <a:latin typeface="+mn-ea"/>
              </a:rPr>
              <a:t>을 이용하여 </a:t>
            </a:r>
            <a:r>
              <a:rPr lang="ko-KR" altLang="en-US" sz="2300" b="1" dirty="0" err="1">
                <a:latin typeface="+mn-ea"/>
              </a:rPr>
              <a:t>대표색</a:t>
            </a:r>
            <a:r>
              <a:rPr lang="ko-KR" altLang="en-US" sz="2300" b="1" dirty="0">
                <a:latin typeface="+mn-ea"/>
              </a:rPr>
              <a:t> 추출</a:t>
            </a:r>
            <a:endParaRPr lang="en-US" altLang="ko-KR" sz="2300" b="1" dirty="0">
              <a:latin typeface="+mn-ea"/>
            </a:endParaRPr>
          </a:p>
          <a:p>
            <a:pPr lvl="1">
              <a:lnSpc>
                <a:spcPct val="120000"/>
              </a:lnSpc>
            </a:pPr>
            <a:endParaRPr lang="ko-KR" altLang="en-US" sz="3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2899" y="2374900"/>
            <a:ext cx="136540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76652800" descr="EMB0000256429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3129326"/>
            <a:ext cx="4724400" cy="28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84055" y="6123584"/>
            <a:ext cx="417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</a:rPr>
              <a:t>그림</a:t>
            </a:r>
            <a:r>
              <a:rPr lang="en-US" altLang="ko-KR" b="1" dirty="0">
                <a:latin typeface="+mj-ea"/>
              </a:rPr>
              <a:t> </a:t>
            </a:r>
            <a:r>
              <a:rPr lang="en-US" altLang="ko-KR" b="1" dirty="0" smtClean="0">
                <a:latin typeface="+mj-ea"/>
              </a:rPr>
              <a:t>2. </a:t>
            </a:r>
            <a:r>
              <a:rPr lang="ko-KR" altLang="en-US" b="1" dirty="0" smtClean="0">
                <a:latin typeface="+mj-ea"/>
              </a:rPr>
              <a:t>영화 </a:t>
            </a:r>
            <a:r>
              <a:rPr lang="ko-KR" altLang="en-US" b="1" dirty="0" err="1" smtClean="0">
                <a:latin typeface="+mj-ea"/>
              </a:rPr>
              <a:t>써니를</a:t>
            </a:r>
            <a:r>
              <a:rPr lang="ko-KR" altLang="en-US" b="1" dirty="0" smtClean="0">
                <a:latin typeface="+mj-ea"/>
              </a:rPr>
              <a:t> </a:t>
            </a:r>
            <a:r>
              <a:rPr lang="en-US" altLang="ko-KR" b="1" dirty="0" smtClean="0">
                <a:latin typeface="+mj-ea"/>
              </a:rPr>
              <a:t>clustering</a:t>
            </a:r>
            <a:r>
              <a:rPr lang="ko-KR" altLang="en-US" b="1" dirty="0" smtClean="0">
                <a:latin typeface="+mj-ea"/>
              </a:rPr>
              <a:t>한 결과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1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데이터 수집 및 전처리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2"/>
            <a:ext cx="87502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데이터 전처리</a:t>
            </a:r>
            <a:endParaRPr lang="en-US" altLang="ko-KR" sz="30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흰색 배경 처리 </a:t>
            </a:r>
            <a:endParaRPr lang="en-US" altLang="ko-KR" sz="2300" b="1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300" b="1" dirty="0" smtClean="0"/>
              <a:t>흰색 배경 有 </a:t>
            </a:r>
            <a:r>
              <a:rPr lang="en-US" altLang="ko-KR" sz="2300" b="1" dirty="0" smtClean="0"/>
              <a:t>: </a:t>
            </a:r>
            <a:r>
              <a:rPr lang="ko-KR" altLang="en-US" sz="2300" b="1" dirty="0" smtClean="0"/>
              <a:t>비중이 큰 흰색 배경 </a:t>
            </a:r>
            <a:r>
              <a:rPr lang="ko-KR" altLang="en-US" sz="2300" b="1" dirty="0" err="1" smtClean="0"/>
              <a:t>대표색에서</a:t>
            </a:r>
            <a:r>
              <a:rPr lang="ko-KR" altLang="en-US" sz="2300" b="1" dirty="0" smtClean="0"/>
              <a:t> 제거</a:t>
            </a:r>
            <a:endParaRPr lang="en-US" altLang="ko-KR" sz="2300" b="1" dirty="0" smtClean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300" b="1" dirty="0" smtClean="0"/>
              <a:t>흰색 배경 無 </a:t>
            </a:r>
            <a:r>
              <a:rPr lang="en-US" altLang="ko-KR" sz="2300" b="1" dirty="0" smtClean="0"/>
              <a:t>: </a:t>
            </a:r>
            <a:r>
              <a:rPr lang="ko-KR" altLang="en-US" sz="2300" b="1" dirty="0" err="1" smtClean="0"/>
              <a:t>대표색</a:t>
            </a:r>
            <a:r>
              <a:rPr lang="ko-KR" altLang="en-US" sz="2300" b="1" dirty="0" smtClean="0"/>
              <a:t> 개수 맞추기 위해 가장  비중이 낮은 색상 제거</a:t>
            </a:r>
            <a:endParaRPr lang="en-US" altLang="ko-KR" sz="2300" b="1" dirty="0" smtClean="0"/>
          </a:p>
          <a:p>
            <a:pPr lvl="1">
              <a:lnSpc>
                <a:spcPct val="120000"/>
              </a:lnSpc>
            </a:pPr>
            <a:endParaRPr lang="en-US" altLang="ko-KR" sz="2300" b="1" dirty="0" smtClean="0"/>
          </a:p>
          <a:p>
            <a:pPr lvl="1">
              <a:lnSpc>
                <a:spcPct val="120000"/>
              </a:lnSpc>
            </a:pPr>
            <a:r>
              <a:rPr lang="en-US" altLang="ko-KR" sz="3000" b="1" dirty="0" smtClean="0"/>
              <a:t>	</a:t>
            </a:r>
            <a:endParaRPr lang="ko-KR" altLang="en-US" sz="3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2899" y="2374900"/>
            <a:ext cx="136540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데이터 수집 및 전처리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2"/>
            <a:ext cx="8750239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데이터 전처리</a:t>
            </a:r>
            <a:endParaRPr lang="en-US" altLang="ko-KR" sz="30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ko-KR" altLang="en-US" sz="2300" b="1" dirty="0" smtClean="0"/>
              <a:t>속도 개선</a:t>
            </a:r>
            <a:r>
              <a:rPr lang="en-US" altLang="ko-KR" sz="2300" b="1" dirty="0"/>
              <a:t> </a:t>
            </a:r>
            <a:r>
              <a:rPr lang="en-US" altLang="ko-KR" sz="2300" b="1" dirty="0" smtClean="0"/>
              <a:t>: pixel</a:t>
            </a:r>
            <a:r>
              <a:rPr lang="ko-KR" altLang="en-US" sz="2300" b="1" dirty="0" smtClean="0"/>
              <a:t>수를 조정하여 </a:t>
            </a:r>
            <a:r>
              <a:rPr lang="en-US" altLang="ko-KR" sz="2300" b="1" dirty="0" smtClean="0"/>
              <a:t>clustering </a:t>
            </a:r>
            <a:r>
              <a:rPr lang="ko-KR" altLang="en-US" sz="2300" b="1" dirty="0" smtClean="0"/>
              <a:t>처리 속도 증가</a:t>
            </a:r>
            <a:r>
              <a:rPr lang="en-US" altLang="ko-KR" sz="2300" b="1" dirty="0" smtClean="0"/>
              <a:t>.</a:t>
            </a:r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 smtClean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/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 smtClean="0"/>
          </a:p>
          <a:p>
            <a:pPr lvl="1">
              <a:lnSpc>
                <a:spcPct val="120000"/>
              </a:lnSpc>
            </a:pPr>
            <a:endParaRPr lang="en-US" altLang="ko-KR" sz="2300" b="1" dirty="0"/>
          </a:p>
          <a:p>
            <a:pPr lvl="1">
              <a:lnSpc>
                <a:spcPct val="120000"/>
              </a:lnSpc>
            </a:pPr>
            <a:endParaRPr lang="en-US" altLang="ko-KR" sz="2300" b="1" dirty="0" smtClean="0"/>
          </a:p>
          <a:p>
            <a:pPr lvl="1">
              <a:lnSpc>
                <a:spcPct val="120000"/>
              </a:lnSpc>
            </a:pPr>
            <a:endParaRPr lang="en-US" altLang="ko-KR" sz="2300" b="1" dirty="0"/>
          </a:p>
          <a:p>
            <a:pPr lvl="1">
              <a:lnSpc>
                <a:spcPct val="120000"/>
              </a:lnSpc>
            </a:pPr>
            <a:r>
              <a:rPr lang="en-US" altLang="ko-KR" sz="3000" b="1" dirty="0" smtClean="0"/>
              <a:t>	</a:t>
            </a:r>
            <a:endParaRPr lang="ko-KR" altLang="en-US" sz="3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2899" y="2374900"/>
            <a:ext cx="136540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357670360" descr="EMB0000422037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b="1534"/>
          <a:stretch>
            <a:fillRect/>
          </a:stretch>
        </p:blipFill>
        <p:spPr bwMode="auto">
          <a:xfrm>
            <a:off x="2504125" y="2763502"/>
            <a:ext cx="4135748" cy="32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0593" y="6036764"/>
            <a:ext cx="48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그림</a:t>
            </a:r>
            <a:r>
              <a:rPr lang="en-US" altLang="ko-KR" b="1" dirty="0" smtClean="0">
                <a:latin typeface="+mj-ea"/>
              </a:rPr>
              <a:t> 3. </a:t>
            </a:r>
            <a:r>
              <a:rPr lang="ko-KR" altLang="en-US" b="1" dirty="0" smtClean="0">
                <a:latin typeface="+mj-ea"/>
              </a:rPr>
              <a:t>사이즈 조정 후 </a:t>
            </a:r>
            <a:r>
              <a:rPr lang="en-US" altLang="ko-KR" b="1" dirty="0" smtClean="0">
                <a:latin typeface="+mj-ea"/>
              </a:rPr>
              <a:t>clustering </a:t>
            </a:r>
            <a:r>
              <a:rPr lang="ko-KR" altLang="en-US" b="1" dirty="0" smtClean="0">
                <a:latin typeface="+mj-ea"/>
              </a:rPr>
              <a:t>결과 비교 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25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색감 유사도 </a:t>
            </a:r>
            <a:r>
              <a:rPr lang="en-US" altLang="ko-KR" sz="4500" b="1" dirty="0" smtClean="0"/>
              <a:t>Similarity </a:t>
            </a:r>
            <a:r>
              <a:rPr lang="ko-KR" altLang="en-US" sz="4500" b="1" dirty="0" smtClean="0"/>
              <a:t>분석 </a:t>
            </a:r>
            <a:endParaRPr lang="ko-KR" alt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6880" y="1419311"/>
                <a:ext cx="8947120" cy="212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3000" b="1" dirty="0" smtClean="0"/>
                  <a:t>유사도 </a:t>
                </a:r>
                <a:r>
                  <a:rPr lang="en-US" altLang="ko-KR" sz="3000" b="1" dirty="0" smtClean="0"/>
                  <a:t>Sim(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sz="3000" b="1" dirty="0" smtClean="0"/>
                  <a:t>)</a:t>
                </a:r>
              </a:p>
              <a:p>
                <a:pPr marL="914400" lvl="1" indent="-457200">
                  <a:lnSpc>
                    <a:spcPct val="120000"/>
                  </a:lnSpc>
                  <a:buFont typeface="Calibri" panose="020F0502020204030204" pitchFamily="34" charset="0"/>
                  <a:buChar char="−"/>
                </a:pPr>
                <a14:m>
                  <m:oMath xmlns:m="http://schemas.openxmlformats.org/officeDocument/2006/math">
                    <m:r>
                      <a:rPr lang="en-US" altLang="ko-KR" sz="2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𝑺𝒊𝒎</m:t>
                    </m:r>
                    <m:d>
                      <m:dPr>
                        <m:ctrlP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ko-KR" sz="23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r>
                              <a:rPr lang="ko-KR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d>
                              <m:dPr>
                                <m:ctrlPr>
                                  <a:rPr lang="en-US" altLang="ko-KR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ko-KR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ko-KR" sz="23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23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2300" b="1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300" b="1" dirty="0"/>
                  <a:t>	</a:t>
                </a:r>
                <a14:m>
                  <m:oMath xmlns:m="http://schemas.openxmlformats.org/officeDocument/2006/math"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2300" b="1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두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색상</m:t>
                    </m:r>
                    <m:r>
                      <a:rPr lang="ko-KR" altLang="en-US" sz="2300" b="1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색</m:t>
                    </m:r>
                    <m:r>
                      <a:rPr lang="ko-KR" altLang="en-US" sz="2300" b="1" i="1" smtClean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2300" b="1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ko-KR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ko-KR" sz="2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색</m:t>
                    </m:r>
                    <m:r>
                      <a:rPr lang="ko-KR" altLang="en-US" sz="2300" b="1" i="1" smtClean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3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b="1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300" b="1" i="1" smtClean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endParaRPr lang="en-US" altLang="ko-KR" sz="2300" b="1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300" b="1" dirty="0" smtClean="0"/>
                  <a:t>	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0" y="1419311"/>
                <a:ext cx="8947120" cy="2122056"/>
              </a:xfrm>
              <a:prstGeom prst="rect">
                <a:avLst/>
              </a:prstGeom>
              <a:blipFill>
                <a:blip r:embed="rId3"/>
                <a:stretch>
                  <a:fillRect l="-1362" t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61996" y="2657856"/>
            <a:ext cx="10539242" cy="5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7673080" descr="EMB0000422037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" y="3184818"/>
            <a:ext cx="7351776" cy="29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0594" y="6134444"/>
            <a:ext cx="48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그림</a:t>
            </a:r>
            <a:r>
              <a:rPr lang="en-US" altLang="ko-KR" b="1" dirty="0" smtClean="0">
                <a:latin typeface="+mj-ea"/>
              </a:rPr>
              <a:t> 3. </a:t>
            </a:r>
            <a:r>
              <a:rPr lang="ko-KR" altLang="en-US" b="1" dirty="0" smtClean="0">
                <a:latin typeface="+mj-ea"/>
              </a:rPr>
              <a:t>사이즈 조정 후 </a:t>
            </a:r>
            <a:r>
              <a:rPr lang="en-US" altLang="ko-KR" b="1" dirty="0" smtClean="0">
                <a:latin typeface="+mj-ea"/>
              </a:rPr>
              <a:t>clustering </a:t>
            </a:r>
            <a:r>
              <a:rPr lang="ko-KR" altLang="en-US" b="1" dirty="0" smtClean="0">
                <a:latin typeface="+mj-ea"/>
              </a:rPr>
              <a:t>결과 비교 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58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/>
              <a:t>결과 및 분석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94712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/>
              <a:t>영화 추천 </a:t>
            </a:r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ko-KR" sz="2300" b="1" dirty="0" smtClean="0">
                <a:latin typeface="+mn-ea"/>
              </a:rPr>
              <a:t>Sim(A,B)</a:t>
            </a:r>
            <a:r>
              <a:rPr lang="ko-KR" altLang="en-US" sz="2300" b="1" dirty="0" smtClean="0">
                <a:latin typeface="+mn-ea"/>
              </a:rPr>
              <a:t>의 값들 중 가장 낮은 값 </a:t>
            </a:r>
            <a:r>
              <a:rPr lang="en-US" altLang="ko-KR" sz="2300" b="1" dirty="0" smtClean="0">
                <a:latin typeface="+mn-ea"/>
              </a:rPr>
              <a:t>3</a:t>
            </a:r>
            <a:r>
              <a:rPr lang="ko-KR" altLang="en-US" sz="2300" b="1" dirty="0" smtClean="0">
                <a:latin typeface="+mn-ea"/>
              </a:rPr>
              <a:t>개를 추천</a:t>
            </a:r>
            <a:endParaRPr lang="en-US" altLang="ko-KR" sz="2300" b="1" dirty="0" smtClean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Calibri" panose="020F0502020204030204" pitchFamily="34" charset="0"/>
              <a:buChar char="−"/>
            </a:pPr>
            <a:endParaRPr lang="en-US" altLang="ko-KR" sz="2300" b="1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61996" y="2657856"/>
            <a:ext cx="10539242" cy="5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8873" y="6241897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그림</a:t>
            </a:r>
            <a:r>
              <a:rPr lang="en-US" altLang="ko-KR" b="1" dirty="0" smtClean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4</a:t>
            </a:r>
            <a:r>
              <a:rPr lang="en-US" altLang="ko-KR" b="1" dirty="0" smtClean="0">
                <a:latin typeface="+mj-ea"/>
              </a:rPr>
              <a:t>. </a:t>
            </a:r>
            <a:r>
              <a:rPr lang="ko-KR" altLang="en-US" b="1" dirty="0" err="1" smtClean="0">
                <a:latin typeface="+mj-ea"/>
              </a:rPr>
              <a:t>영화별</a:t>
            </a:r>
            <a:r>
              <a:rPr lang="ko-KR" altLang="en-US" b="1" dirty="0" smtClean="0">
                <a:latin typeface="+mj-ea"/>
              </a:rPr>
              <a:t> 추천 결과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57667560" descr="EMB0000422037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6" y="3184818"/>
            <a:ext cx="3923482" cy="27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57668120" descr="EMB0000422037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8"/>
          <a:stretch>
            <a:fillRect/>
          </a:stretch>
        </p:blipFill>
        <p:spPr bwMode="auto">
          <a:xfrm>
            <a:off x="4914280" y="3034849"/>
            <a:ext cx="3742944" cy="28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268</Words>
  <Application>Microsoft Office PowerPoint</Application>
  <PresentationFormat>화면 슬라이드 쇼(4:3)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OpenCV를 활용한  k-means clustering 기반의  포스터 색감 분석 기법 및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Relationship between Regional Economic Growth and Obesity by using Lasso Regression</dc:title>
  <dc:creator>kasta12</dc:creator>
  <cp:lastModifiedBy>TH</cp:lastModifiedBy>
  <cp:revision>61</cp:revision>
  <dcterms:created xsi:type="dcterms:W3CDTF">2018-07-08T10:37:42Z</dcterms:created>
  <dcterms:modified xsi:type="dcterms:W3CDTF">2018-09-25T11:04:35Z</dcterms:modified>
</cp:coreProperties>
</file>