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Roboto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RobotoLight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Light-italic.fntdata"/><Relationship Id="rId12" Type="http://schemas.openxmlformats.org/officeDocument/2006/relationships/slide" Target="slides/slide7.xml"/><Relationship Id="rId34" Type="http://schemas.openxmlformats.org/officeDocument/2006/relationships/font" Target="fonts/Roboto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Light-boldItalic.fntdata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35469553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35469553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0f966a55f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0f966a55f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0f966a55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0f966a55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35469553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3546955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0f966a55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0f966a55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35469553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35469553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3546955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3546955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35469553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35469553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3741c02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3741c02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35469553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35469553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4711225" y="3174525"/>
            <a:ext cx="2810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de" sz="272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Stock Prediction</a:t>
            </a:r>
            <a:endParaRPr b="1" sz="2492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4991325" y="3598050"/>
            <a:ext cx="2810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25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with TA-Lib : Technical Analysis Library</a:t>
            </a:r>
            <a:endParaRPr sz="1082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7035400" y="4684700"/>
            <a:ext cx="3009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2"/>
                </a:solidFill>
              </a:rPr>
              <a:t>Marius Poppel, Patrick Pister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275" y="789025"/>
            <a:ext cx="3506524" cy="194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/>
        </p:nvSpPr>
        <p:spPr>
          <a:xfrm>
            <a:off x="163325" y="4528750"/>
            <a:ext cx="202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chemeClr val="dk2"/>
                </a:solidFill>
              </a:rPr>
              <a:t>Bildquelle: https://www.americanbanker.com/slideshow/early-returns-2018s-top-performing-bank-stocks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1297500" y="460025"/>
            <a:ext cx="70389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Custom Multi Input LSTM cell</a:t>
            </a:r>
            <a:endParaRPr/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225" y="1355000"/>
            <a:ext cx="4416451" cy="3182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1297500" y="1307850"/>
            <a:ext cx="7605000" cy="4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➢"/>
            </a:pPr>
            <a:r>
              <a:rPr lang="de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Besser, schlechter als Paper?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Structure</a:t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1297500" y="1567550"/>
            <a:ext cx="70389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de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paper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de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Stock prediction &amp; TA-Lib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de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goal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de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data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de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Preprocessing, validation, calculation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de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Network architecture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de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460025"/>
            <a:ext cx="70389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paper - </a:t>
            </a:r>
            <a:r>
              <a:rPr lang="de" sz="1400">
                <a:latin typeface="Lato"/>
                <a:ea typeface="Lato"/>
                <a:cs typeface="Lato"/>
                <a:sym typeface="Lato"/>
              </a:rPr>
              <a:t>Predicting Stock Prices Using LSTM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575" y="1614450"/>
            <a:ext cx="4174970" cy="2432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4599" y="2355950"/>
            <a:ext cx="2912675" cy="1690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15"/>
          <p:cNvSpPr txBox="1"/>
          <p:nvPr/>
        </p:nvSpPr>
        <p:spPr>
          <a:xfrm>
            <a:off x="1155575" y="4104325"/>
            <a:ext cx="302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Stock example Apple Inc.</a:t>
            </a:r>
            <a:endParaRPr i="1"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5684600" y="4104325"/>
            <a:ext cx="302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Network architecture</a:t>
            </a:r>
            <a:endParaRPr i="1"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460025"/>
            <a:ext cx="70389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Stock prediction &amp; TA-Lib</a:t>
            </a:r>
            <a:endParaRPr/>
          </a:p>
        </p:txBody>
      </p:sp>
      <p:cxnSp>
        <p:nvCxnSpPr>
          <p:cNvPr id="159" name="Google Shape;159;p16"/>
          <p:cNvCxnSpPr/>
          <p:nvPr/>
        </p:nvCxnSpPr>
        <p:spPr>
          <a:xfrm>
            <a:off x="6253675" y="1673075"/>
            <a:ext cx="971400" cy="9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6"/>
          <p:cNvCxnSpPr/>
          <p:nvPr/>
        </p:nvCxnSpPr>
        <p:spPr>
          <a:xfrm>
            <a:off x="6283700" y="1689863"/>
            <a:ext cx="971400" cy="9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6"/>
          <p:cNvSpPr txBox="1"/>
          <p:nvPr/>
        </p:nvSpPr>
        <p:spPr>
          <a:xfrm>
            <a:off x="947350" y="1503725"/>
            <a:ext cx="43026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26000">
            <a:normAutofit lnSpcReduction="1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Technical Performance Indicators: mathematical calculations performed on different stock parameters like Open, Max ...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Help us to make investment strategies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TA-Lib - an open-source python library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Examples: Bollinger Bands, Simple Moving Average (SMA), Exponential Moving Average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Financial ratios are divided into different classes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275" y="1592698"/>
            <a:ext cx="2939525" cy="19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460025"/>
            <a:ext cx="70389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Our goal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70038"/>
            <a:ext cx="4716980" cy="2747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17"/>
          <p:cNvSpPr txBox="1"/>
          <p:nvPr/>
        </p:nvSpPr>
        <p:spPr>
          <a:xfrm>
            <a:off x="1297500" y="4196550"/>
            <a:ext cx="302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Stock example Apple Inc.</a:t>
            </a:r>
            <a:endParaRPr i="1"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126700" y="2266788"/>
            <a:ext cx="468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5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+</a:t>
            </a:r>
            <a:endParaRPr b="1" sz="5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6718550" y="2059038"/>
            <a:ext cx="2057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Bollinger Bands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Simple Moving Average (SMA) Exponential Moving Average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6707525" y="1827300"/>
            <a:ext cx="2141100" cy="1783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6707525" y="3739100"/>
            <a:ext cx="220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Calculated financial ratios from eight different classes</a:t>
            </a:r>
            <a:endParaRPr i="1"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74" name="Google Shape;174;p17"/>
          <p:cNvCxnSpPr/>
          <p:nvPr/>
        </p:nvCxnSpPr>
        <p:spPr>
          <a:xfrm>
            <a:off x="3334400" y="1511125"/>
            <a:ext cx="0" cy="574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7"/>
          <p:cNvCxnSpPr/>
          <p:nvPr/>
        </p:nvCxnSpPr>
        <p:spPr>
          <a:xfrm>
            <a:off x="3334300" y="1509738"/>
            <a:ext cx="4483800" cy="17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7"/>
          <p:cNvCxnSpPr/>
          <p:nvPr/>
        </p:nvCxnSpPr>
        <p:spPr>
          <a:xfrm rot="10800000">
            <a:off x="7811025" y="1525375"/>
            <a:ext cx="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1297500" y="460025"/>
            <a:ext cx="70389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</a:t>
            </a:r>
            <a:r>
              <a:rPr lang="de"/>
              <a:t>asic procedure</a:t>
            </a:r>
            <a:endParaRPr/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950" y="1286725"/>
            <a:ext cx="5537375" cy="323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1297500" y="460025"/>
            <a:ext cx="70389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data</a:t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947350" y="1503725"/>
            <a:ext cx="4302600" cy="3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26000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More than 1 GB of stock 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CSV format with ticker as filename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structure: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035" y="2391225"/>
            <a:ext cx="1490000" cy="222002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1025" y="1311936"/>
            <a:ext cx="1490000" cy="664204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5850" y="2738421"/>
            <a:ext cx="2698450" cy="18728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2" name="Google Shape;192;p19"/>
          <p:cNvSpPr txBox="1"/>
          <p:nvPr/>
        </p:nvSpPr>
        <p:spPr>
          <a:xfrm>
            <a:off x="6401025" y="1976150"/>
            <a:ext cx="302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Properties of the folder</a:t>
            </a:r>
            <a:endParaRPr i="1"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6401025" y="4689650"/>
            <a:ext cx="302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folder in editor view</a:t>
            </a:r>
            <a:endParaRPr i="1"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1475850" y="4689650"/>
            <a:ext cx="302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Inside AA-198804.CSV </a:t>
            </a:r>
            <a:endParaRPr i="1"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1297500" y="460025"/>
            <a:ext cx="70389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Preprocessing, validation, Calculation</a:t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947350" y="1503725"/>
            <a:ext cx="43026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26000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Einlesen, Löschen, Validieren, Talib Berechnung beschreiben; TaLib Klassen beschreiben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1297500" y="460025"/>
            <a:ext cx="70389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Network architecture</a:t>
            </a:r>
            <a:endParaRPr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325" y="1648375"/>
            <a:ext cx="7538001" cy="2594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