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  <p:sldMasterId id="2147483666" r:id="rId2"/>
  </p:sldMasterIdLst>
  <p:notesMasterIdLst>
    <p:notesMasterId r:id="rId11"/>
  </p:notesMasterIdLst>
  <p:handoutMasterIdLst>
    <p:handoutMasterId r:id="rId12"/>
  </p:handoutMasterIdLst>
  <p:sldIdLst>
    <p:sldId id="324" r:id="rId3"/>
    <p:sldId id="391" r:id="rId4"/>
    <p:sldId id="399" r:id="rId5"/>
    <p:sldId id="393" r:id="rId6"/>
    <p:sldId id="396" r:id="rId7"/>
    <p:sldId id="397" r:id="rId8"/>
    <p:sldId id="398" r:id="rId9"/>
    <p:sldId id="400" r:id="rId1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6600CC"/>
    <a:srgbClr val="0ECEE8"/>
    <a:srgbClr val="009900"/>
    <a:srgbClr val="00FF00"/>
    <a:srgbClr val="FFCCCC"/>
    <a:srgbClr val="FF3300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00" autoAdjust="0"/>
    <p:restoredTop sz="98056" autoAdjust="0"/>
  </p:normalViewPr>
  <p:slideViewPr>
    <p:cSldViewPr>
      <p:cViewPr>
        <p:scale>
          <a:sx n="100" d="100"/>
          <a:sy n="100" d="100"/>
        </p:scale>
        <p:origin x="-456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68"/>
    </p:cViewPr>
  </p:sorterViewPr>
  <p:notesViewPr>
    <p:cSldViewPr>
      <p:cViewPr varScale="1">
        <p:scale>
          <a:sx n="57" d="100"/>
          <a:sy n="57" d="100"/>
        </p:scale>
        <p:origin x="-113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TW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TW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6C9F81-5687-4C1F-A765-116F39D29CC4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TW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931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TW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2CB673-6068-4377-A584-2C137EF5D51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B12564-EFEE-4D74-984F-CCF215231003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3819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New idea was born at 6/23 PM.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FDC6D-787D-494C-9C3D-59994F75F5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DD336-AEF4-47A8-880E-747598D4619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4488" y="260350"/>
            <a:ext cx="2074862" cy="57499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73775" cy="57499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177F2-14C0-4C33-B519-4401806C8EA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2CDB4-A295-4B4A-99EC-99353A03FFA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D2EE4-5370-4B36-A6F5-3C2E037A8E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75D8B-7227-432F-9F39-12898925EA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30750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9047A-E79E-43E4-A928-4B6C988ADF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45A8A-8D7D-4620-A8B7-DBCEBFF78A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A37C7-948A-4394-9064-D0834C3B3E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ABEF1-D855-4C92-A6F1-F9F7DCD32DF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D95A9-F7B0-414D-8530-230B57E6A15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40F33-5446-4604-B3F4-806F6ADDBB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CDAD7-71B9-4808-BD47-5B0F15881A8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F887E-B929-4298-99B6-8B9F2CFB78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4488" y="260350"/>
            <a:ext cx="2074862" cy="57499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73775" cy="57499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4E23F-7099-411F-952E-F843C2529A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2FA6-3704-49C4-BD55-6E5B98847C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30750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DCAEB-C5BD-4E12-B42B-A7447DC175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D89E1-5EDB-440E-A755-4D0CDEE797C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A8AEE-2B5D-4FF7-B003-FEFC56494D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8B32E-551C-4691-97AF-C9B1B72BAF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431D7-C109-45E1-A844-B391C80A46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C86B6-FCA0-4EA4-8A36-10732A9403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ine Ecke des Rechtecks abrunden 6"/>
          <p:cNvSpPr/>
          <p:nvPr userDrawn="1"/>
        </p:nvSpPr>
        <p:spPr>
          <a:xfrm rot="10800000" flipV="1">
            <a:off x="468313" y="260350"/>
            <a:ext cx="8207375" cy="868363"/>
          </a:xfrm>
          <a:prstGeom prst="round1Rect">
            <a:avLst>
              <a:gd name="adj" fmla="val 50000"/>
            </a:avLst>
          </a:prstGeom>
          <a:solidFill>
            <a:srgbClr val="A2020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/>
            <a:endParaRPr kumimoji="0" lang="zh-TW" altLang="zh-TW">
              <a:solidFill>
                <a:srgbClr val="FFFFFF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9" name="Eine Ecke des Rechtecks abrunden 8"/>
          <p:cNvSpPr>
            <a:spLocks noChangeArrowheads="1"/>
          </p:cNvSpPr>
          <p:nvPr userDrawn="1"/>
        </p:nvSpPr>
        <p:spPr bwMode="auto">
          <a:xfrm rot="10800000">
            <a:off x="468313" y="1412875"/>
            <a:ext cx="8207375" cy="4838700"/>
          </a:xfrm>
          <a:custGeom>
            <a:avLst/>
            <a:gdLst>
              <a:gd name="T0" fmla="*/ 4457700 w 8915400"/>
              <a:gd name="T1" fmla="*/ 0 h 5486397"/>
              <a:gd name="T2" fmla="*/ 0 w 8915400"/>
              <a:gd name="T3" fmla="*/ 2743199 h 5486397"/>
              <a:gd name="T4" fmla="*/ 4457700 w 8915400"/>
              <a:gd name="T5" fmla="*/ 5486397 h 5486397"/>
              <a:gd name="T6" fmla="*/ 8915400 w 8915400"/>
              <a:gd name="T7" fmla="*/ 2743199 h 5486397"/>
              <a:gd name="T8" fmla="*/ 3 60000 65536"/>
              <a:gd name="T9" fmla="*/ 2 60000 65536"/>
              <a:gd name="T10" fmla="*/ 1 60000 65536"/>
              <a:gd name="T11" fmla="*/ 0 60000 65536"/>
              <a:gd name="T12" fmla="*/ 0 w 8915400"/>
              <a:gd name="T13" fmla="*/ 0 h 5486397"/>
              <a:gd name="T14" fmla="*/ 8685917 w 8915400"/>
              <a:gd name="T15" fmla="*/ 5486397 h 54863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15400" h="5486397">
                <a:moveTo>
                  <a:pt x="0" y="0"/>
                </a:moveTo>
                <a:lnTo>
                  <a:pt x="8131888" y="0"/>
                </a:lnTo>
                <a:lnTo>
                  <a:pt x="8131887" y="0"/>
                </a:lnTo>
                <a:cubicBezTo>
                  <a:pt x="8564609" y="0"/>
                  <a:pt x="8915400" y="350790"/>
                  <a:pt x="8915400" y="783512"/>
                </a:cubicBezTo>
                <a:lnTo>
                  <a:pt x="8915400" y="5486397"/>
                </a:lnTo>
                <a:lnTo>
                  <a:pt x="0" y="5486397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A6A6A6"/>
            </a:solidFill>
            <a:round/>
            <a:headEnd/>
            <a:tailEnd/>
          </a:ln>
        </p:spPr>
        <p:txBody>
          <a:bodyPr rot="10800000" anchor="ctr"/>
          <a:lstStyle/>
          <a:p>
            <a:pPr defTabSz="457200"/>
            <a:endParaRPr kumimoji="0" lang="zh-TW" altLang="zh-TW">
              <a:solidFill>
                <a:srgbClr val="FFFFFF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17510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86518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zh-TW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179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400" smtClean="0">
                <a:ea typeface="+mn-ea"/>
              </a:defRPr>
            </a:lvl1pPr>
          </a:lstStyle>
          <a:p>
            <a:pPr>
              <a:defRPr/>
            </a:pPr>
            <a:fld id="{BDFDB679-9B03-442A-AD7A-A9090AE872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751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第一層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pic>
        <p:nvPicPr>
          <p:cNvPr id="175112" name="Bild 10" descr="Logo Redo L08_B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8313" y="6323013"/>
            <a:ext cx="164306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30" name="Gruppierung 18"/>
          <p:cNvGrpSpPr>
            <a:grpSpLocks/>
          </p:cNvGrpSpPr>
          <p:nvPr userDrawn="1"/>
        </p:nvGrpSpPr>
        <p:grpSpPr bwMode="auto">
          <a:xfrm>
            <a:off x="152400" y="1692275"/>
            <a:ext cx="4679950" cy="3508375"/>
            <a:chOff x="163055" y="1642533"/>
            <a:chExt cx="4789945" cy="3591754"/>
          </a:xfrm>
        </p:grpSpPr>
        <p:cxnSp>
          <p:nvCxnSpPr>
            <p:cNvPr id="11" name="Gerade Verbindung 8"/>
            <p:cNvCxnSpPr/>
            <p:nvPr/>
          </p:nvCxnSpPr>
          <p:spPr>
            <a:xfrm rot="5400000" flipH="1" flipV="1">
              <a:off x="2624555" y="2063511"/>
              <a:ext cx="703724" cy="349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2"/>
            <p:cNvCxnSpPr/>
            <p:nvPr/>
          </p:nvCxnSpPr>
          <p:spPr>
            <a:xfrm rot="10800000">
              <a:off x="786983" y="3560302"/>
              <a:ext cx="550812" cy="1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5"/>
            <p:cNvSpPr txBox="1"/>
            <p:nvPr/>
          </p:nvSpPr>
          <p:spPr>
            <a:xfrm>
              <a:off x="3549163" y="4984002"/>
              <a:ext cx="856276" cy="2502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defTabSz="457200">
                <a:spcAft>
                  <a:spcPts val="3600"/>
                </a:spcAft>
                <a:defRPr/>
              </a:pPr>
              <a:r>
                <a:rPr kumimoji="0" lang="de-DE" altLang="zh-TW" sz="1000">
                  <a:solidFill>
                    <a:srgbClr val="A6A6A6"/>
                  </a:solidFill>
                  <a:ea typeface="ＭＳ Ｐゴシック" pitchFamily="34" charset="-128"/>
                  <a:cs typeface="Arial" charset="0"/>
                </a:rPr>
                <a:t>Technology</a:t>
              </a:r>
            </a:p>
          </p:txBody>
        </p:sp>
        <p:sp>
          <p:nvSpPr>
            <p:cNvPr id="14" name="Textfeld 3"/>
            <p:cNvSpPr txBox="1"/>
            <p:nvPr/>
          </p:nvSpPr>
          <p:spPr>
            <a:xfrm>
              <a:off x="3152709" y="1642533"/>
              <a:ext cx="783159" cy="2502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defTabSz="457200">
                <a:spcAft>
                  <a:spcPts val="3600"/>
                </a:spcAft>
                <a:defRPr/>
              </a:pPr>
              <a:r>
                <a:rPr kumimoji="0" lang="de-DE" altLang="zh-TW" sz="1000">
                  <a:solidFill>
                    <a:srgbClr val="A6A6A6"/>
                  </a:solidFill>
                  <a:ea typeface="ＭＳ Ｐゴシック" pitchFamily="34" charset="-128"/>
                  <a:cs typeface="Arial" charset="0"/>
                </a:rPr>
                <a:t>Innovation</a:t>
              </a:r>
            </a:p>
          </p:txBody>
        </p:sp>
        <p:sp>
          <p:nvSpPr>
            <p:cNvPr id="15" name="Textfeld 6"/>
            <p:cNvSpPr txBox="1"/>
            <p:nvPr/>
          </p:nvSpPr>
          <p:spPr>
            <a:xfrm>
              <a:off x="163055" y="3422158"/>
              <a:ext cx="620678" cy="2502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defTabSz="457200">
                <a:spcAft>
                  <a:spcPts val="3600"/>
                </a:spcAft>
                <a:defRPr/>
              </a:pPr>
              <a:r>
                <a:rPr kumimoji="0" lang="de-DE" altLang="zh-TW" sz="1000">
                  <a:solidFill>
                    <a:srgbClr val="A6A6A6"/>
                  </a:solidFill>
                  <a:ea typeface="ＭＳ Ｐゴシック" pitchFamily="34" charset="-128"/>
                  <a:cs typeface="Arial" charset="0"/>
                </a:rPr>
                <a:t>Service</a:t>
              </a:r>
            </a:p>
          </p:txBody>
        </p:sp>
        <p:cxnSp>
          <p:nvCxnSpPr>
            <p:cNvPr id="16" name="Gerade Verbindung 11"/>
            <p:cNvCxnSpPr/>
            <p:nvPr/>
          </p:nvCxnSpPr>
          <p:spPr>
            <a:xfrm rot="16200000" flipV="1">
              <a:off x="3004778" y="4439616"/>
              <a:ext cx="572080" cy="5166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9"/>
            <p:cNvSpPr/>
            <p:nvPr/>
          </p:nvSpPr>
          <p:spPr>
            <a:xfrm>
              <a:off x="3126712" y="1868440"/>
              <a:ext cx="47120" cy="455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defTabSz="457200"/>
              <a:endParaRPr kumimoji="0" lang="zh-TW" altLang="zh-TW">
                <a:solidFill>
                  <a:srgbClr val="000000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  <p:sp>
          <p:nvSpPr>
            <p:cNvPr id="18" name="Oval 20"/>
            <p:cNvSpPr/>
            <p:nvPr/>
          </p:nvSpPr>
          <p:spPr>
            <a:xfrm>
              <a:off x="3526415" y="4961249"/>
              <a:ext cx="45495" cy="455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defTabSz="457200"/>
              <a:endParaRPr kumimoji="0" lang="zh-TW" altLang="zh-TW">
                <a:solidFill>
                  <a:srgbClr val="000000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  <p:sp>
          <p:nvSpPr>
            <p:cNvPr id="19" name="Oval 23"/>
            <p:cNvSpPr/>
            <p:nvPr/>
          </p:nvSpPr>
          <p:spPr>
            <a:xfrm>
              <a:off x="764235" y="3539175"/>
              <a:ext cx="45495" cy="455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defTabSz="457200"/>
              <a:endParaRPr kumimoji="0" lang="zh-TW" altLang="zh-TW">
                <a:solidFill>
                  <a:srgbClr val="000000"/>
                </a:solidFill>
                <a:latin typeface="Calibri" pitchFamily="34" charset="0"/>
                <a:ea typeface="MS PGothic" pitchFamily="34" charset="-128"/>
              </a:endParaRPr>
            </a:p>
          </p:txBody>
        </p:sp>
        <p:pic>
          <p:nvPicPr>
            <p:cNvPr id="176140" name="Bild 13" descr="YAYAtech_Logo_3D.png"/>
            <p:cNvPicPr>
              <a:picLocks noChangeAspect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137348" y="2544074"/>
              <a:ext cx="3815652" cy="2020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61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86518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761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第一層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zh-TW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TW"/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+mn-ea"/>
              </a:defRPr>
            </a:lvl1pPr>
          </a:lstStyle>
          <a:p>
            <a:pPr>
              <a:defRPr/>
            </a:pPr>
            <a:fld id="{E549F122-DF73-4841-8EAD-927EF48A94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新細明體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新細明體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新細明體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新細明體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92A4C1-FF2C-40B3-AB43-090D07C847C5}" type="slidenum">
              <a:rPr lang="en-US" altLang="zh-TW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17715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4716463" y="2924175"/>
            <a:ext cx="4392612" cy="534988"/>
          </a:xfrm>
          <a:noFill/>
          <a:ln/>
        </p:spPr>
        <p:txBody>
          <a:bodyPr/>
          <a:lstStyle/>
          <a:p>
            <a:pPr eaLnBrk="1" hangingPunct="1"/>
            <a:r>
              <a:rPr lang="en-US" altLang="en-US" sz="3200" b="1" u="sng">
                <a:solidFill>
                  <a:schemeClr val="tx1"/>
                </a:solidFill>
                <a:ea typeface="標楷體" pitchFamily="65" charset="-120"/>
              </a:rPr>
              <a:t>Algorithm Concept for </a:t>
            </a:r>
            <a:r>
              <a:rPr lang="en-US" altLang="zh-TW" sz="3200" b="1" u="sng">
                <a:solidFill>
                  <a:schemeClr val="tx1"/>
                </a:solidFill>
                <a:ea typeface="標楷體" pitchFamily="65" charset="-120"/>
              </a:rPr>
              <a:t>MaestroNano</a:t>
            </a:r>
            <a:endParaRPr lang="zh-TW" altLang="en-US" sz="3200" b="1" u="sng">
              <a:solidFill>
                <a:schemeClr val="tx1"/>
              </a:solidFill>
              <a:ea typeface="標楷體" pitchFamily="65" charset="-120"/>
            </a:endParaRPr>
          </a:p>
        </p:txBody>
      </p:sp>
      <p:sp>
        <p:nvSpPr>
          <p:cNvPr id="177155" name="Text Box 5"/>
          <p:cNvSpPr txBox="1">
            <a:spLocks noChangeArrowheads="1"/>
          </p:cNvSpPr>
          <p:nvPr/>
        </p:nvSpPr>
        <p:spPr bwMode="auto">
          <a:xfrm>
            <a:off x="7451725" y="5084763"/>
            <a:ext cx="1079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標楷體" pitchFamily="65" charset="-120"/>
              </a:rPr>
              <a:t>Allen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8388350" y="6165850"/>
            <a:ext cx="360363" cy="431800"/>
          </a:xfrm>
          <a:prstGeom prst="rect">
            <a:avLst/>
          </a:prstGeom>
          <a:solidFill>
            <a:schemeClr val="bg1"/>
          </a:solidFill>
          <a:ln w="158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2CEA61-7835-4963-A1D9-0B6596DFB47A}" type="slidenum">
              <a:rPr lang="en-US" altLang="zh-TW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1908175" y="404813"/>
            <a:ext cx="56165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2800" b="1">
                <a:solidFill>
                  <a:schemeClr val="bg1"/>
                </a:solidFill>
                <a:ea typeface="標楷體" pitchFamily="65" charset="-120"/>
              </a:rPr>
              <a:t>Algorithm Concept Comparison</a:t>
            </a:r>
          </a:p>
        </p:txBody>
      </p:sp>
      <p:graphicFrame>
        <p:nvGraphicFramePr>
          <p:cNvPr id="370265" name="Group 601"/>
          <p:cNvGraphicFramePr>
            <a:graphicFrameLocks noGrp="1"/>
          </p:cNvGraphicFramePr>
          <p:nvPr/>
        </p:nvGraphicFramePr>
        <p:xfrm>
          <a:off x="250825" y="1125538"/>
          <a:ext cx="8785225" cy="5652837"/>
        </p:xfrm>
        <a:graphic>
          <a:graphicData uri="http://schemas.openxmlformats.org/drawingml/2006/table">
            <a:tbl>
              <a:tblPr/>
              <a:tblGrid>
                <a:gridCol w="1512888"/>
                <a:gridCol w="3529012"/>
                <a:gridCol w="3743325"/>
              </a:tblGrid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Algorithm</a:t>
                      </a:r>
                      <a:endParaRPr kumimoji="1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Absorption vs. Pathlength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(The relation between A &amp; P is unknown)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Absorption vs. Pathlength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(The relation between A &amp; P can be listed)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7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Algorithm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 Concept</a:t>
                      </a:r>
                      <a:endParaRPr kumimoji="1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Product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NanoDrop, NanVue, </a:t>
                      </a:r>
                      <a:r>
                        <a:rPr kumimoji="1" lang="en-US" altLang="zh-TW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BioSpec-nano, Q3000, K2800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N.A.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Advantage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1.Solution will be measured without database.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1.High accurate prediction. (regardless of pathlength accuracy)</a:t>
                      </a:r>
                    </a:p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2.Easy fiber structure design.</a:t>
                      </a:r>
                    </a:p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3.Cost down.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Issue</a:t>
                      </a:r>
                      <a:endParaRPr kumimoji="1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Difficult fiber tip structure design.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1.Slope of A vs. P is unknown</a:t>
                      </a:r>
                    </a:p>
                    <a:p>
                      <a:pPr marL="88900" marR="0" lvl="0" indent="-88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2.Y-intercept can be ignored</a:t>
                      </a:r>
                      <a:r>
                        <a:rPr kumimoji="1" lang="zh-TW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？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0077" name="Text Box 413"/>
          <p:cNvSpPr txBox="1">
            <a:spLocks noChangeArrowheads="1"/>
          </p:cNvSpPr>
          <p:nvPr/>
        </p:nvSpPr>
        <p:spPr bwMode="auto">
          <a:xfrm>
            <a:off x="2987675" y="1792288"/>
            <a:ext cx="1152525" cy="260350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 b="1"/>
              <a:t>Measurement</a:t>
            </a:r>
          </a:p>
        </p:txBody>
      </p:sp>
      <p:cxnSp>
        <p:nvCxnSpPr>
          <p:cNvPr id="370090" name="AutoShape 426"/>
          <p:cNvCxnSpPr>
            <a:cxnSpLocks noChangeShapeType="1"/>
            <a:stCxn id="370077" idx="2"/>
            <a:endCxn id="370074" idx="0"/>
          </p:cNvCxnSpPr>
          <p:nvPr/>
        </p:nvCxnSpPr>
        <p:spPr bwMode="auto">
          <a:xfrm rot="5400000">
            <a:off x="2829719" y="1607344"/>
            <a:ext cx="280988" cy="1187450"/>
          </a:xfrm>
          <a:prstGeom prst="bentConnector3">
            <a:avLst>
              <a:gd name="adj1" fmla="val 49718"/>
            </a:avLst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70091" name="AutoShape 427"/>
          <p:cNvCxnSpPr>
            <a:cxnSpLocks noChangeShapeType="1"/>
            <a:stCxn id="370077" idx="2"/>
            <a:endCxn id="370075" idx="0"/>
          </p:cNvCxnSpPr>
          <p:nvPr/>
        </p:nvCxnSpPr>
        <p:spPr bwMode="auto">
          <a:xfrm rot="5400000">
            <a:off x="3423444" y="2201069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0092" name="AutoShape 428"/>
          <p:cNvCxnSpPr>
            <a:cxnSpLocks noChangeShapeType="1"/>
            <a:stCxn id="370077" idx="2"/>
            <a:endCxn id="370141" idx="0"/>
          </p:cNvCxnSpPr>
          <p:nvPr/>
        </p:nvCxnSpPr>
        <p:spPr bwMode="auto">
          <a:xfrm rot="16200000" flipH="1">
            <a:off x="4013200" y="1611313"/>
            <a:ext cx="280988" cy="1179512"/>
          </a:xfrm>
          <a:prstGeom prst="bentConnector3">
            <a:avLst>
              <a:gd name="adj1" fmla="val 49718"/>
            </a:avLst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370138" name="Group 474"/>
          <p:cNvGrpSpPr>
            <a:grpSpLocks/>
          </p:cNvGrpSpPr>
          <p:nvPr/>
        </p:nvGrpSpPr>
        <p:grpSpPr bwMode="auto">
          <a:xfrm>
            <a:off x="1836738" y="2349500"/>
            <a:ext cx="1079500" cy="2019300"/>
            <a:chOff x="1202" y="1525"/>
            <a:chExt cx="680" cy="1272"/>
          </a:xfrm>
        </p:grpSpPr>
        <p:sp>
          <p:nvSpPr>
            <p:cNvPr id="370074" name="Text Box 410"/>
            <p:cNvSpPr txBox="1">
              <a:spLocks noChangeArrowheads="1"/>
            </p:cNvSpPr>
            <p:nvPr/>
          </p:nvSpPr>
          <p:spPr bwMode="auto">
            <a:xfrm>
              <a:off x="1338" y="1525"/>
              <a:ext cx="408" cy="164"/>
            </a:xfrm>
            <a:prstGeom prst="rect">
              <a:avLst/>
            </a:prstGeom>
            <a:noFill/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 b="1"/>
                <a:t>230nm</a:t>
              </a:r>
            </a:p>
          </p:txBody>
        </p:sp>
        <p:sp>
          <p:nvSpPr>
            <p:cNvPr id="370081" name="Text Box 417"/>
            <p:cNvSpPr txBox="1">
              <a:spLocks noChangeArrowheads="1"/>
            </p:cNvSpPr>
            <p:nvPr/>
          </p:nvSpPr>
          <p:spPr bwMode="auto">
            <a:xfrm>
              <a:off x="1247" y="1933"/>
              <a:ext cx="227" cy="183"/>
            </a:xfrm>
            <a:prstGeom prst="rect">
              <a:avLst/>
            </a:prstGeom>
            <a:noFill/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 b="1">
                  <a:latin typeface="新細明體" charset="-120"/>
                </a:rPr>
                <a:t>I</a:t>
              </a:r>
              <a:r>
                <a:rPr lang="en-US" altLang="zh-TW" sz="700" b="1"/>
                <a:t>1</a:t>
              </a:r>
            </a:p>
          </p:txBody>
        </p:sp>
        <p:sp>
          <p:nvSpPr>
            <p:cNvPr id="370086" name="Text Box 422"/>
            <p:cNvSpPr txBox="1">
              <a:spLocks noChangeArrowheads="1"/>
            </p:cNvSpPr>
            <p:nvPr/>
          </p:nvSpPr>
          <p:spPr bwMode="auto">
            <a:xfrm>
              <a:off x="1609" y="1933"/>
              <a:ext cx="227" cy="183"/>
            </a:xfrm>
            <a:prstGeom prst="rect">
              <a:avLst/>
            </a:prstGeom>
            <a:noFill/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 b="1">
                  <a:latin typeface="新細明體" charset="-120"/>
                </a:rPr>
                <a:t>I</a:t>
              </a:r>
              <a:r>
                <a:rPr lang="en-US" altLang="zh-TW" sz="700" b="1"/>
                <a:t>2</a:t>
              </a:r>
            </a:p>
          </p:txBody>
        </p:sp>
        <p:sp>
          <p:nvSpPr>
            <p:cNvPr id="370087" name="Text Box 423"/>
            <p:cNvSpPr txBox="1">
              <a:spLocks noChangeArrowheads="1"/>
            </p:cNvSpPr>
            <p:nvPr/>
          </p:nvSpPr>
          <p:spPr bwMode="auto">
            <a:xfrm>
              <a:off x="1202" y="1715"/>
              <a:ext cx="227" cy="17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 b="1"/>
                <a:t>P</a:t>
              </a:r>
              <a:r>
                <a:rPr lang="en-US" altLang="zh-TW" sz="700" b="1"/>
                <a:t>1</a:t>
              </a:r>
            </a:p>
          </p:txBody>
        </p:sp>
        <p:sp>
          <p:nvSpPr>
            <p:cNvPr id="370088" name="Text Box 424"/>
            <p:cNvSpPr txBox="1">
              <a:spLocks noChangeArrowheads="1"/>
            </p:cNvSpPr>
            <p:nvPr/>
          </p:nvSpPr>
          <p:spPr bwMode="auto">
            <a:xfrm>
              <a:off x="1655" y="1715"/>
              <a:ext cx="227" cy="17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 b="1"/>
                <a:t>P</a:t>
              </a:r>
              <a:r>
                <a:rPr lang="en-US" altLang="zh-TW" sz="700" b="1"/>
                <a:t>2</a:t>
              </a:r>
            </a:p>
          </p:txBody>
        </p:sp>
        <p:cxnSp>
          <p:nvCxnSpPr>
            <p:cNvPr id="370094" name="AutoShape 430"/>
            <p:cNvCxnSpPr>
              <a:cxnSpLocks noChangeShapeType="1"/>
              <a:stCxn id="370074" idx="2"/>
              <a:endCxn id="370081" idx="0"/>
            </p:cNvCxnSpPr>
            <p:nvPr/>
          </p:nvCxnSpPr>
          <p:spPr bwMode="auto">
            <a:xfrm rot="5400000">
              <a:off x="1335" y="1720"/>
              <a:ext cx="234" cy="181"/>
            </a:xfrm>
            <a:prstGeom prst="bent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370095" name="AutoShape 431"/>
            <p:cNvCxnSpPr>
              <a:cxnSpLocks noChangeShapeType="1"/>
              <a:stCxn id="370074" idx="2"/>
              <a:endCxn id="370086" idx="0"/>
            </p:cNvCxnSpPr>
            <p:nvPr/>
          </p:nvCxnSpPr>
          <p:spPr bwMode="auto">
            <a:xfrm rot="16200000" flipH="1">
              <a:off x="1516" y="1720"/>
              <a:ext cx="234" cy="181"/>
            </a:xfrm>
            <a:prstGeom prst="bent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70096" name="Text Box 432"/>
            <p:cNvSpPr txBox="1">
              <a:spLocks noChangeArrowheads="1"/>
            </p:cNvSpPr>
            <p:nvPr/>
          </p:nvSpPr>
          <p:spPr bwMode="auto">
            <a:xfrm>
              <a:off x="1247" y="2251"/>
              <a:ext cx="227" cy="164"/>
            </a:xfrm>
            <a:prstGeom prst="rect">
              <a:avLst/>
            </a:prstGeom>
            <a:noFill/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 b="1"/>
                <a:t>A</a:t>
              </a:r>
              <a:r>
                <a:rPr lang="en-US" altLang="zh-TW" sz="700" b="1"/>
                <a:t>1</a:t>
              </a:r>
            </a:p>
          </p:txBody>
        </p:sp>
        <p:sp>
          <p:nvSpPr>
            <p:cNvPr id="370097" name="Text Box 433"/>
            <p:cNvSpPr txBox="1">
              <a:spLocks noChangeArrowheads="1"/>
            </p:cNvSpPr>
            <p:nvPr/>
          </p:nvSpPr>
          <p:spPr bwMode="auto">
            <a:xfrm>
              <a:off x="1609" y="2251"/>
              <a:ext cx="227" cy="164"/>
            </a:xfrm>
            <a:prstGeom prst="rect">
              <a:avLst/>
            </a:prstGeom>
            <a:noFill/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 b="1"/>
                <a:t>A</a:t>
              </a:r>
              <a:r>
                <a:rPr lang="en-US" altLang="zh-TW" sz="700" b="1"/>
                <a:t>2</a:t>
              </a:r>
            </a:p>
          </p:txBody>
        </p:sp>
        <p:cxnSp>
          <p:nvCxnSpPr>
            <p:cNvPr id="370098" name="AutoShape 434"/>
            <p:cNvCxnSpPr>
              <a:cxnSpLocks noChangeShapeType="1"/>
              <a:stCxn id="370081" idx="2"/>
              <a:endCxn id="370096" idx="0"/>
            </p:cNvCxnSpPr>
            <p:nvPr/>
          </p:nvCxnSpPr>
          <p:spPr bwMode="auto">
            <a:xfrm>
              <a:off x="1361" y="2121"/>
              <a:ext cx="0" cy="1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0099" name="AutoShape 435"/>
            <p:cNvCxnSpPr>
              <a:cxnSpLocks noChangeShapeType="1"/>
              <a:stCxn id="370086" idx="2"/>
              <a:endCxn id="370097" idx="0"/>
            </p:cNvCxnSpPr>
            <p:nvPr/>
          </p:nvCxnSpPr>
          <p:spPr bwMode="auto">
            <a:xfrm>
              <a:off x="1723" y="2121"/>
              <a:ext cx="0" cy="1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0100" name="Text Box 436"/>
            <p:cNvSpPr txBox="1">
              <a:spLocks noChangeArrowheads="1"/>
            </p:cNvSpPr>
            <p:nvPr/>
          </p:nvSpPr>
          <p:spPr bwMode="auto">
            <a:xfrm>
              <a:off x="1274" y="2614"/>
              <a:ext cx="544" cy="183"/>
            </a:xfrm>
            <a:prstGeom prst="rect">
              <a:avLst/>
            </a:prstGeom>
            <a:noFill/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 b="1"/>
                <a:t>10mm</a:t>
              </a:r>
              <a:r>
                <a:rPr lang="en-US" altLang="zh-TW" sz="1200" b="1"/>
                <a:t> </a:t>
              </a:r>
              <a:r>
                <a:rPr lang="en-US" altLang="zh-TW" sz="1000" b="1"/>
                <a:t>A</a:t>
              </a:r>
              <a:r>
                <a:rPr lang="en-US" altLang="zh-TW" sz="700" b="1"/>
                <a:t>230</a:t>
              </a:r>
            </a:p>
          </p:txBody>
        </p:sp>
        <p:cxnSp>
          <p:nvCxnSpPr>
            <p:cNvPr id="370102" name="AutoShape 438"/>
            <p:cNvCxnSpPr>
              <a:cxnSpLocks noChangeShapeType="1"/>
              <a:stCxn id="370096" idx="2"/>
              <a:endCxn id="370100" idx="0"/>
            </p:cNvCxnSpPr>
            <p:nvPr/>
          </p:nvCxnSpPr>
          <p:spPr bwMode="auto">
            <a:xfrm rot="16200000" flipH="1">
              <a:off x="1359" y="2422"/>
              <a:ext cx="189" cy="185"/>
            </a:xfrm>
            <a:prstGeom prst="bentConnector3">
              <a:avLst>
                <a:gd name="adj1" fmla="val 49736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370103" name="AutoShape 439"/>
            <p:cNvCxnSpPr>
              <a:cxnSpLocks noChangeShapeType="1"/>
              <a:stCxn id="370097" idx="2"/>
              <a:endCxn id="370100" idx="0"/>
            </p:cNvCxnSpPr>
            <p:nvPr/>
          </p:nvCxnSpPr>
          <p:spPr bwMode="auto">
            <a:xfrm rot="5400000">
              <a:off x="1540" y="2426"/>
              <a:ext cx="189" cy="177"/>
            </a:xfrm>
            <a:prstGeom prst="bentConnector3">
              <a:avLst>
                <a:gd name="adj1" fmla="val 49736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</p:grpSp>
      <p:grpSp>
        <p:nvGrpSpPr>
          <p:cNvPr id="370139" name="Group 475"/>
          <p:cNvGrpSpPr>
            <a:grpSpLocks/>
          </p:cNvGrpSpPr>
          <p:nvPr/>
        </p:nvGrpSpPr>
        <p:grpSpPr bwMode="auto">
          <a:xfrm>
            <a:off x="3033713" y="2349500"/>
            <a:ext cx="1079500" cy="2019300"/>
            <a:chOff x="1956" y="1525"/>
            <a:chExt cx="680" cy="1272"/>
          </a:xfrm>
        </p:grpSpPr>
        <p:sp>
          <p:nvSpPr>
            <p:cNvPr id="370075" name="Text Box 411"/>
            <p:cNvSpPr txBox="1">
              <a:spLocks noChangeArrowheads="1"/>
            </p:cNvSpPr>
            <p:nvPr/>
          </p:nvSpPr>
          <p:spPr bwMode="auto">
            <a:xfrm>
              <a:off x="2086" y="1525"/>
              <a:ext cx="408" cy="164"/>
            </a:xfrm>
            <a:prstGeom prst="rect">
              <a:avLst/>
            </a:prstGeom>
            <a:noFill/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 b="1"/>
                <a:t>280nm</a:t>
              </a:r>
            </a:p>
          </p:txBody>
        </p:sp>
        <p:sp>
          <p:nvSpPr>
            <p:cNvPr id="370115" name="Text Box 451"/>
            <p:cNvSpPr txBox="1">
              <a:spLocks noChangeArrowheads="1"/>
            </p:cNvSpPr>
            <p:nvPr/>
          </p:nvSpPr>
          <p:spPr bwMode="auto">
            <a:xfrm>
              <a:off x="2006" y="1932"/>
              <a:ext cx="227" cy="183"/>
            </a:xfrm>
            <a:prstGeom prst="rect">
              <a:avLst/>
            </a:prstGeom>
            <a:noFill/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 b="1">
                  <a:latin typeface="新細明體" charset="-120"/>
                </a:rPr>
                <a:t>I</a:t>
              </a:r>
              <a:r>
                <a:rPr lang="en-US" altLang="zh-TW" sz="700" b="1"/>
                <a:t>1</a:t>
              </a:r>
            </a:p>
          </p:txBody>
        </p:sp>
        <p:sp>
          <p:nvSpPr>
            <p:cNvPr id="370116" name="Text Box 452"/>
            <p:cNvSpPr txBox="1">
              <a:spLocks noChangeArrowheads="1"/>
            </p:cNvSpPr>
            <p:nvPr/>
          </p:nvSpPr>
          <p:spPr bwMode="auto">
            <a:xfrm>
              <a:off x="2362" y="1932"/>
              <a:ext cx="227" cy="183"/>
            </a:xfrm>
            <a:prstGeom prst="rect">
              <a:avLst/>
            </a:prstGeom>
            <a:noFill/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 b="1">
                  <a:latin typeface="新細明體" charset="-120"/>
                </a:rPr>
                <a:t>I</a:t>
              </a:r>
              <a:r>
                <a:rPr lang="en-US" altLang="zh-TW" sz="700" b="1"/>
                <a:t>2</a:t>
              </a:r>
            </a:p>
          </p:txBody>
        </p:sp>
        <p:cxnSp>
          <p:nvCxnSpPr>
            <p:cNvPr id="370117" name="AutoShape 453"/>
            <p:cNvCxnSpPr>
              <a:cxnSpLocks noChangeShapeType="1"/>
              <a:stCxn id="370075" idx="2"/>
              <a:endCxn id="370115" idx="0"/>
            </p:cNvCxnSpPr>
            <p:nvPr/>
          </p:nvCxnSpPr>
          <p:spPr bwMode="auto">
            <a:xfrm rot="5400000">
              <a:off x="2088" y="1726"/>
              <a:ext cx="233" cy="170"/>
            </a:xfrm>
            <a:prstGeom prst="bentConnector3">
              <a:avLst>
                <a:gd name="adj1" fmla="val 49787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370118" name="AutoShape 454"/>
            <p:cNvCxnSpPr>
              <a:cxnSpLocks noChangeShapeType="1"/>
              <a:stCxn id="370075" idx="2"/>
              <a:endCxn id="370116" idx="0"/>
            </p:cNvCxnSpPr>
            <p:nvPr/>
          </p:nvCxnSpPr>
          <p:spPr bwMode="auto">
            <a:xfrm rot="16200000" flipH="1">
              <a:off x="2266" y="1718"/>
              <a:ext cx="233" cy="186"/>
            </a:xfrm>
            <a:prstGeom prst="bentConnector3">
              <a:avLst>
                <a:gd name="adj1" fmla="val 49787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70123" name="Text Box 459"/>
            <p:cNvSpPr txBox="1">
              <a:spLocks noChangeArrowheads="1"/>
            </p:cNvSpPr>
            <p:nvPr/>
          </p:nvSpPr>
          <p:spPr bwMode="auto">
            <a:xfrm>
              <a:off x="1956" y="1715"/>
              <a:ext cx="227" cy="17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 b="1"/>
                <a:t>P</a:t>
              </a:r>
              <a:r>
                <a:rPr lang="en-US" altLang="zh-TW" sz="700" b="1"/>
                <a:t>1</a:t>
              </a:r>
            </a:p>
          </p:txBody>
        </p:sp>
        <p:sp>
          <p:nvSpPr>
            <p:cNvPr id="370124" name="Text Box 460"/>
            <p:cNvSpPr txBox="1">
              <a:spLocks noChangeArrowheads="1"/>
            </p:cNvSpPr>
            <p:nvPr/>
          </p:nvSpPr>
          <p:spPr bwMode="auto">
            <a:xfrm>
              <a:off x="2409" y="1715"/>
              <a:ext cx="227" cy="17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 b="1"/>
                <a:t>P</a:t>
              </a:r>
              <a:r>
                <a:rPr lang="en-US" altLang="zh-TW" sz="700" b="1"/>
                <a:t>2</a:t>
              </a:r>
            </a:p>
          </p:txBody>
        </p:sp>
        <p:sp>
          <p:nvSpPr>
            <p:cNvPr id="370127" name="Text Box 463"/>
            <p:cNvSpPr txBox="1">
              <a:spLocks noChangeArrowheads="1"/>
            </p:cNvSpPr>
            <p:nvPr/>
          </p:nvSpPr>
          <p:spPr bwMode="auto">
            <a:xfrm>
              <a:off x="2006" y="2251"/>
              <a:ext cx="227" cy="164"/>
            </a:xfrm>
            <a:prstGeom prst="rect">
              <a:avLst/>
            </a:prstGeom>
            <a:noFill/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 b="1"/>
                <a:t>A</a:t>
              </a:r>
              <a:r>
                <a:rPr lang="en-US" altLang="zh-TW" sz="700" b="1"/>
                <a:t>1</a:t>
              </a:r>
            </a:p>
          </p:txBody>
        </p:sp>
        <p:sp>
          <p:nvSpPr>
            <p:cNvPr id="370128" name="Text Box 464"/>
            <p:cNvSpPr txBox="1">
              <a:spLocks noChangeArrowheads="1"/>
            </p:cNvSpPr>
            <p:nvPr/>
          </p:nvSpPr>
          <p:spPr bwMode="auto">
            <a:xfrm>
              <a:off x="2362" y="2251"/>
              <a:ext cx="227" cy="164"/>
            </a:xfrm>
            <a:prstGeom prst="rect">
              <a:avLst/>
            </a:prstGeom>
            <a:noFill/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 b="1"/>
                <a:t>A</a:t>
              </a:r>
              <a:r>
                <a:rPr lang="en-US" altLang="zh-TW" sz="700" b="1"/>
                <a:t>2</a:t>
              </a:r>
            </a:p>
          </p:txBody>
        </p:sp>
        <p:cxnSp>
          <p:nvCxnSpPr>
            <p:cNvPr id="370131" name="AutoShape 467"/>
            <p:cNvCxnSpPr>
              <a:cxnSpLocks noChangeShapeType="1"/>
              <a:stCxn id="370115" idx="2"/>
              <a:endCxn id="370127" idx="0"/>
            </p:cNvCxnSpPr>
            <p:nvPr/>
          </p:nvCxnSpPr>
          <p:spPr bwMode="auto">
            <a:xfrm>
              <a:off x="2120" y="2120"/>
              <a:ext cx="0" cy="12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0132" name="AutoShape 468"/>
            <p:cNvCxnSpPr>
              <a:cxnSpLocks noChangeShapeType="1"/>
              <a:stCxn id="370116" idx="2"/>
              <a:endCxn id="370128" idx="0"/>
            </p:cNvCxnSpPr>
            <p:nvPr/>
          </p:nvCxnSpPr>
          <p:spPr bwMode="auto">
            <a:xfrm>
              <a:off x="2476" y="2120"/>
              <a:ext cx="0" cy="12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0135" name="AutoShape 471"/>
            <p:cNvCxnSpPr>
              <a:cxnSpLocks noChangeShapeType="1"/>
              <a:stCxn id="370128" idx="2"/>
              <a:endCxn id="370137" idx="0"/>
            </p:cNvCxnSpPr>
            <p:nvPr/>
          </p:nvCxnSpPr>
          <p:spPr bwMode="auto">
            <a:xfrm rot="5400000">
              <a:off x="2288" y="2422"/>
              <a:ext cx="189" cy="186"/>
            </a:xfrm>
            <a:prstGeom prst="bentConnector3">
              <a:avLst>
                <a:gd name="adj1" fmla="val 49736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370136" name="AutoShape 472"/>
            <p:cNvCxnSpPr>
              <a:cxnSpLocks noChangeShapeType="1"/>
              <a:stCxn id="370127" idx="2"/>
              <a:endCxn id="370137" idx="0"/>
            </p:cNvCxnSpPr>
            <p:nvPr/>
          </p:nvCxnSpPr>
          <p:spPr bwMode="auto">
            <a:xfrm rot="16200000" flipH="1">
              <a:off x="2110" y="2430"/>
              <a:ext cx="189" cy="170"/>
            </a:xfrm>
            <a:prstGeom prst="bentConnector3">
              <a:avLst>
                <a:gd name="adj1" fmla="val 49736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70137" name="Text Box 473"/>
            <p:cNvSpPr txBox="1">
              <a:spLocks noChangeArrowheads="1"/>
            </p:cNvSpPr>
            <p:nvPr/>
          </p:nvSpPr>
          <p:spPr bwMode="auto">
            <a:xfrm>
              <a:off x="2018" y="2614"/>
              <a:ext cx="544" cy="183"/>
            </a:xfrm>
            <a:prstGeom prst="rect">
              <a:avLst/>
            </a:prstGeom>
            <a:noFill/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 b="1"/>
                <a:t>10mm</a:t>
              </a:r>
              <a:r>
                <a:rPr lang="en-US" altLang="zh-TW" sz="1200" b="1"/>
                <a:t> </a:t>
              </a:r>
              <a:r>
                <a:rPr lang="en-US" altLang="zh-TW" sz="1000" b="1"/>
                <a:t>A</a:t>
              </a:r>
              <a:r>
                <a:rPr lang="en-US" altLang="zh-TW" sz="700" b="1"/>
                <a:t>280</a:t>
              </a:r>
            </a:p>
          </p:txBody>
        </p:sp>
      </p:grpSp>
      <p:grpSp>
        <p:nvGrpSpPr>
          <p:cNvPr id="370157" name="Group 493"/>
          <p:cNvGrpSpPr>
            <a:grpSpLocks/>
          </p:cNvGrpSpPr>
          <p:nvPr/>
        </p:nvGrpSpPr>
        <p:grpSpPr bwMode="auto">
          <a:xfrm>
            <a:off x="4213225" y="2349500"/>
            <a:ext cx="1079500" cy="2520950"/>
            <a:chOff x="2699" y="1525"/>
            <a:chExt cx="680" cy="1588"/>
          </a:xfrm>
        </p:grpSpPr>
        <p:sp>
          <p:nvSpPr>
            <p:cNvPr id="370141" name="Text Box 477"/>
            <p:cNvSpPr txBox="1">
              <a:spLocks noChangeArrowheads="1"/>
            </p:cNvSpPr>
            <p:nvPr/>
          </p:nvSpPr>
          <p:spPr bwMode="auto">
            <a:xfrm>
              <a:off x="2829" y="1525"/>
              <a:ext cx="408" cy="164"/>
            </a:xfrm>
            <a:prstGeom prst="rect">
              <a:avLst/>
            </a:prstGeom>
            <a:noFill/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 b="1">
                  <a:solidFill>
                    <a:srgbClr val="009900"/>
                  </a:solidFill>
                </a:rPr>
                <a:t>260nm</a:t>
              </a:r>
            </a:p>
          </p:txBody>
        </p:sp>
        <p:sp>
          <p:nvSpPr>
            <p:cNvPr id="370142" name="Text Box 478"/>
            <p:cNvSpPr txBox="1">
              <a:spLocks noChangeArrowheads="1"/>
            </p:cNvSpPr>
            <p:nvPr/>
          </p:nvSpPr>
          <p:spPr bwMode="auto">
            <a:xfrm>
              <a:off x="2749" y="1932"/>
              <a:ext cx="227" cy="183"/>
            </a:xfrm>
            <a:prstGeom prst="rect">
              <a:avLst/>
            </a:prstGeom>
            <a:noFill/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 b="1">
                  <a:latin typeface="新細明體" charset="-120"/>
                </a:rPr>
                <a:t>I</a:t>
              </a:r>
              <a:r>
                <a:rPr lang="en-US" altLang="zh-TW" sz="700" b="1"/>
                <a:t>1</a:t>
              </a:r>
            </a:p>
          </p:txBody>
        </p:sp>
        <p:sp>
          <p:nvSpPr>
            <p:cNvPr id="370143" name="Text Box 479"/>
            <p:cNvSpPr txBox="1">
              <a:spLocks noChangeArrowheads="1"/>
            </p:cNvSpPr>
            <p:nvPr/>
          </p:nvSpPr>
          <p:spPr bwMode="auto">
            <a:xfrm>
              <a:off x="3105" y="1932"/>
              <a:ext cx="227" cy="183"/>
            </a:xfrm>
            <a:prstGeom prst="rect">
              <a:avLst/>
            </a:prstGeom>
            <a:noFill/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 b="1">
                  <a:latin typeface="新細明體" charset="-120"/>
                </a:rPr>
                <a:t>I</a:t>
              </a:r>
              <a:r>
                <a:rPr lang="en-US" altLang="zh-TW" sz="700" b="1"/>
                <a:t>2</a:t>
              </a:r>
            </a:p>
          </p:txBody>
        </p:sp>
        <p:cxnSp>
          <p:nvCxnSpPr>
            <p:cNvPr id="370144" name="AutoShape 480"/>
            <p:cNvCxnSpPr>
              <a:cxnSpLocks noChangeShapeType="1"/>
              <a:stCxn id="370141" idx="2"/>
              <a:endCxn id="370142" idx="0"/>
            </p:cNvCxnSpPr>
            <p:nvPr/>
          </p:nvCxnSpPr>
          <p:spPr bwMode="auto">
            <a:xfrm rot="5400000">
              <a:off x="2831" y="1726"/>
              <a:ext cx="233" cy="170"/>
            </a:xfrm>
            <a:prstGeom prst="bentConnector3">
              <a:avLst>
                <a:gd name="adj1" fmla="val 49787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370145" name="AutoShape 481"/>
            <p:cNvCxnSpPr>
              <a:cxnSpLocks noChangeShapeType="1"/>
              <a:stCxn id="370141" idx="2"/>
              <a:endCxn id="370143" idx="0"/>
            </p:cNvCxnSpPr>
            <p:nvPr/>
          </p:nvCxnSpPr>
          <p:spPr bwMode="auto">
            <a:xfrm rot="16200000" flipH="1">
              <a:off x="3009" y="1718"/>
              <a:ext cx="233" cy="186"/>
            </a:xfrm>
            <a:prstGeom prst="bentConnector3">
              <a:avLst>
                <a:gd name="adj1" fmla="val 49787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70146" name="Text Box 482"/>
            <p:cNvSpPr txBox="1">
              <a:spLocks noChangeArrowheads="1"/>
            </p:cNvSpPr>
            <p:nvPr/>
          </p:nvSpPr>
          <p:spPr bwMode="auto">
            <a:xfrm>
              <a:off x="2699" y="1715"/>
              <a:ext cx="227" cy="17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 b="1"/>
                <a:t>P</a:t>
              </a:r>
              <a:r>
                <a:rPr lang="en-US" altLang="zh-TW" sz="700" b="1"/>
                <a:t>1</a:t>
              </a:r>
            </a:p>
          </p:txBody>
        </p:sp>
        <p:sp>
          <p:nvSpPr>
            <p:cNvPr id="370147" name="Text Box 483"/>
            <p:cNvSpPr txBox="1">
              <a:spLocks noChangeArrowheads="1"/>
            </p:cNvSpPr>
            <p:nvPr/>
          </p:nvSpPr>
          <p:spPr bwMode="auto">
            <a:xfrm>
              <a:off x="3152" y="1715"/>
              <a:ext cx="227" cy="17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 b="1"/>
                <a:t>P</a:t>
              </a:r>
              <a:r>
                <a:rPr lang="en-US" altLang="zh-TW" sz="700" b="1"/>
                <a:t>2</a:t>
              </a:r>
            </a:p>
          </p:txBody>
        </p:sp>
        <p:sp>
          <p:nvSpPr>
            <p:cNvPr id="370148" name="Text Box 484"/>
            <p:cNvSpPr txBox="1">
              <a:spLocks noChangeArrowheads="1"/>
            </p:cNvSpPr>
            <p:nvPr/>
          </p:nvSpPr>
          <p:spPr bwMode="auto">
            <a:xfrm>
              <a:off x="2749" y="2251"/>
              <a:ext cx="227" cy="164"/>
            </a:xfrm>
            <a:prstGeom prst="rect">
              <a:avLst/>
            </a:prstGeom>
            <a:noFill/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 b="1"/>
                <a:t>A</a:t>
              </a:r>
              <a:r>
                <a:rPr lang="en-US" altLang="zh-TW" sz="700" b="1"/>
                <a:t>1</a:t>
              </a:r>
            </a:p>
          </p:txBody>
        </p:sp>
        <p:sp>
          <p:nvSpPr>
            <p:cNvPr id="370149" name="Text Box 485"/>
            <p:cNvSpPr txBox="1">
              <a:spLocks noChangeArrowheads="1"/>
            </p:cNvSpPr>
            <p:nvPr/>
          </p:nvSpPr>
          <p:spPr bwMode="auto">
            <a:xfrm>
              <a:off x="3105" y="2251"/>
              <a:ext cx="227" cy="164"/>
            </a:xfrm>
            <a:prstGeom prst="rect">
              <a:avLst/>
            </a:prstGeom>
            <a:noFill/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 b="1"/>
                <a:t>A</a:t>
              </a:r>
              <a:r>
                <a:rPr lang="en-US" altLang="zh-TW" sz="700" b="1"/>
                <a:t>2</a:t>
              </a:r>
            </a:p>
          </p:txBody>
        </p:sp>
        <p:cxnSp>
          <p:nvCxnSpPr>
            <p:cNvPr id="370150" name="AutoShape 486"/>
            <p:cNvCxnSpPr>
              <a:cxnSpLocks noChangeShapeType="1"/>
              <a:stCxn id="370142" idx="2"/>
              <a:endCxn id="370148" idx="0"/>
            </p:cNvCxnSpPr>
            <p:nvPr/>
          </p:nvCxnSpPr>
          <p:spPr bwMode="auto">
            <a:xfrm>
              <a:off x="2863" y="2120"/>
              <a:ext cx="0" cy="12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0151" name="AutoShape 487"/>
            <p:cNvCxnSpPr>
              <a:cxnSpLocks noChangeShapeType="1"/>
              <a:stCxn id="370143" idx="2"/>
              <a:endCxn id="370149" idx="0"/>
            </p:cNvCxnSpPr>
            <p:nvPr/>
          </p:nvCxnSpPr>
          <p:spPr bwMode="auto">
            <a:xfrm>
              <a:off x="3219" y="2120"/>
              <a:ext cx="0" cy="12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0152" name="AutoShape 488"/>
            <p:cNvCxnSpPr>
              <a:cxnSpLocks noChangeShapeType="1"/>
              <a:stCxn id="370149" idx="2"/>
              <a:endCxn id="370154" idx="0"/>
            </p:cNvCxnSpPr>
            <p:nvPr/>
          </p:nvCxnSpPr>
          <p:spPr bwMode="auto">
            <a:xfrm rot="5400000">
              <a:off x="3031" y="2422"/>
              <a:ext cx="189" cy="186"/>
            </a:xfrm>
            <a:prstGeom prst="bentConnector3">
              <a:avLst>
                <a:gd name="adj1" fmla="val 49736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370153" name="AutoShape 489"/>
            <p:cNvCxnSpPr>
              <a:cxnSpLocks noChangeShapeType="1"/>
              <a:stCxn id="370148" idx="2"/>
              <a:endCxn id="370154" idx="0"/>
            </p:cNvCxnSpPr>
            <p:nvPr/>
          </p:nvCxnSpPr>
          <p:spPr bwMode="auto">
            <a:xfrm rot="16200000" flipH="1">
              <a:off x="2853" y="2430"/>
              <a:ext cx="189" cy="170"/>
            </a:xfrm>
            <a:prstGeom prst="bentConnector3">
              <a:avLst>
                <a:gd name="adj1" fmla="val 49736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370154" name="Text Box 490"/>
            <p:cNvSpPr txBox="1">
              <a:spLocks noChangeArrowheads="1"/>
            </p:cNvSpPr>
            <p:nvPr/>
          </p:nvSpPr>
          <p:spPr bwMode="auto">
            <a:xfrm>
              <a:off x="2761" y="2614"/>
              <a:ext cx="544" cy="183"/>
            </a:xfrm>
            <a:prstGeom prst="rect">
              <a:avLst/>
            </a:prstGeom>
            <a:noFill/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 b="1"/>
                <a:t>10mm</a:t>
              </a:r>
              <a:r>
                <a:rPr lang="en-US" altLang="zh-TW" sz="1200" b="1"/>
                <a:t> </a:t>
              </a:r>
              <a:r>
                <a:rPr lang="en-US" altLang="zh-TW" sz="1000" b="1"/>
                <a:t>A</a:t>
              </a:r>
              <a:r>
                <a:rPr lang="en-US" altLang="zh-TW" sz="700" b="1">
                  <a:solidFill>
                    <a:srgbClr val="009900"/>
                  </a:solidFill>
                </a:rPr>
                <a:t>260</a:t>
              </a:r>
            </a:p>
          </p:txBody>
        </p:sp>
        <p:sp>
          <p:nvSpPr>
            <p:cNvPr id="370155" name="Text Box 491"/>
            <p:cNvSpPr txBox="1">
              <a:spLocks noChangeArrowheads="1"/>
            </p:cNvSpPr>
            <p:nvPr/>
          </p:nvSpPr>
          <p:spPr bwMode="auto">
            <a:xfrm>
              <a:off x="2761" y="2930"/>
              <a:ext cx="544" cy="183"/>
            </a:xfrm>
            <a:prstGeom prst="rect">
              <a:avLst/>
            </a:prstGeom>
            <a:noFill/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000" b="1"/>
                <a:t>10mm</a:t>
              </a:r>
              <a:r>
                <a:rPr lang="en-US" altLang="zh-TW" sz="1200" b="1"/>
                <a:t> C</a:t>
              </a:r>
              <a:endParaRPr lang="en-US" altLang="zh-TW" sz="700" b="1"/>
            </a:p>
          </p:txBody>
        </p:sp>
        <p:cxnSp>
          <p:nvCxnSpPr>
            <p:cNvPr id="370156" name="AutoShape 492"/>
            <p:cNvCxnSpPr>
              <a:cxnSpLocks noChangeShapeType="1"/>
              <a:stCxn id="370154" idx="2"/>
              <a:endCxn id="370155" idx="0"/>
            </p:cNvCxnSpPr>
            <p:nvPr/>
          </p:nvCxnSpPr>
          <p:spPr bwMode="auto">
            <a:xfrm>
              <a:off x="3033" y="2802"/>
              <a:ext cx="0" cy="12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70175" name="Group 511"/>
          <p:cNvGrpSpPr>
            <a:grpSpLocks/>
          </p:cNvGrpSpPr>
          <p:nvPr/>
        </p:nvGrpSpPr>
        <p:grpSpPr bwMode="auto">
          <a:xfrm>
            <a:off x="1979613" y="4391025"/>
            <a:ext cx="936625" cy="673100"/>
            <a:chOff x="1292" y="2886"/>
            <a:chExt cx="590" cy="424"/>
          </a:xfrm>
        </p:grpSpPr>
        <p:grpSp>
          <p:nvGrpSpPr>
            <p:cNvPr id="370161" name="Group 497"/>
            <p:cNvGrpSpPr>
              <a:grpSpLocks/>
            </p:cNvGrpSpPr>
            <p:nvPr/>
          </p:nvGrpSpPr>
          <p:grpSpPr bwMode="auto">
            <a:xfrm>
              <a:off x="1429" y="2886"/>
              <a:ext cx="408" cy="317"/>
              <a:chOff x="1474" y="2886"/>
              <a:chExt cx="544" cy="408"/>
            </a:xfrm>
          </p:grpSpPr>
          <p:sp>
            <p:nvSpPr>
              <p:cNvPr id="370158" name="Line 494"/>
              <p:cNvSpPr>
                <a:spLocks noChangeShapeType="1"/>
              </p:cNvSpPr>
              <p:nvPr/>
            </p:nvSpPr>
            <p:spPr bwMode="auto">
              <a:xfrm>
                <a:off x="1474" y="3294"/>
                <a:ext cx="5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70159" name="Line 495"/>
              <p:cNvSpPr>
                <a:spLocks noChangeShapeType="1"/>
              </p:cNvSpPr>
              <p:nvPr/>
            </p:nvSpPr>
            <p:spPr bwMode="auto">
              <a:xfrm flipV="1">
                <a:off x="1474" y="2886"/>
                <a:ext cx="0" cy="40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70160" name="Line 496"/>
              <p:cNvSpPr>
                <a:spLocks noChangeShapeType="1"/>
              </p:cNvSpPr>
              <p:nvPr/>
            </p:nvSpPr>
            <p:spPr bwMode="auto">
              <a:xfrm flipV="1">
                <a:off x="1519" y="2976"/>
                <a:ext cx="408" cy="27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70162" name="Freeform 498"/>
            <p:cNvSpPr>
              <a:spLocks/>
            </p:cNvSpPr>
            <p:nvPr/>
          </p:nvSpPr>
          <p:spPr bwMode="auto">
            <a:xfrm>
              <a:off x="1520" y="3131"/>
              <a:ext cx="1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"/>
                </a:cxn>
              </a:cxnLst>
              <a:rect l="0" t="0" r="r" b="b"/>
              <a:pathLst>
                <a:path w="1" h="72">
                  <a:moveTo>
                    <a:pt x="0" y="0"/>
                  </a:moveTo>
                  <a:lnTo>
                    <a:pt x="0" y="72"/>
                  </a:lnTo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0163" name="Freeform 499"/>
            <p:cNvSpPr>
              <a:spLocks/>
            </p:cNvSpPr>
            <p:nvPr/>
          </p:nvSpPr>
          <p:spPr bwMode="auto">
            <a:xfrm>
              <a:off x="1608" y="3071"/>
              <a:ext cx="1" cy="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32"/>
                </a:cxn>
              </a:cxnLst>
              <a:rect l="0" t="0" r="r" b="b"/>
              <a:pathLst>
                <a:path w="1" h="132">
                  <a:moveTo>
                    <a:pt x="0" y="0"/>
                  </a:moveTo>
                  <a:lnTo>
                    <a:pt x="1" y="132"/>
                  </a:lnTo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0164" name="Freeform 500"/>
            <p:cNvSpPr>
              <a:spLocks/>
            </p:cNvSpPr>
            <p:nvPr/>
          </p:nvSpPr>
          <p:spPr bwMode="auto">
            <a:xfrm>
              <a:off x="1424" y="3125"/>
              <a:ext cx="97" cy="1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0" y="0"/>
                </a:cxn>
              </a:cxnLst>
              <a:rect l="0" t="0" r="r" b="b"/>
              <a:pathLst>
                <a:path w="97" h="1">
                  <a:moveTo>
                    <a:pt x="97" y="0"/>
                  </a:moveTo>
                  <a:lnTo>
                    <a:pt x="0" y="0"/>
                  </a:lnTo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0165" name="Freeform 501"/>
            <p:cNvSpPr>
              <a:spLocks/>
            </p:cNvSpPr>
            <p:nvPr/>
          </p:nvSpPr>
          <p:spPr bwMode="auto">
            <a:xfrm>
              <a:off x="1430" y="3065"/>
              <a:ext cx="178" cy="1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0" y="0"/>
                </a:cxn>
              </a:cxnLst>
              <a:rect l="0" t="0" r="r" b="b"/>
              <a:pathLst>
                <a:path w="178" h="1">
                  <a:moveTo>
                    <a:pt x="178" y="0"/>
                  </a:moveTo>
                  <a:lnTo>
                    <a:pt x="0" y="0"/>
                  </a:lnTo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0166" name="Freeform 502"/>
            <p:cNvSpPr>
              <a:spLocks/>
            </p:cNvSpPr>
            <p:nvPr/>
          </p:nvSpPr>
          <p:spPr bwMode="auto">
            <a:xfrm>
              <a:off x="1745" y="2972"/>
              <a:ext cx="1" cy="2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1"/>
                </a:cxn>
              </a:cxnLst>
              <a:rect l="0" t="0" r="r" b="b"/>
              <a:pathLst>
                <a:path w="1" h="231">
                  <a:moveTo>
                    <a:pt x="0" y="0"/>
                  </a:moveTo>
                  <a:lnTo>
                    <a:pt x="0" y="231"/>
                  </a:lnTo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0167" name="Freeform 503"/>
            <p:cNvSpPr>
              <a:spLocks/>
            </p:cNvSpPr>
            <p:nvPr/>
          </p:nvSpPr>
          <p:spPr bwMode="auto">
            <a:xfrm>
              <a:off x="1427" y="2973"/>
              <a:ext cx="318" cy="1"/>
            </a:xfrm>
            <a:custGeom>
              <a:avLst/>
              <a:gdLst/>
              <a:ahLst/>
              <a:cxnLst>
                <a:cxn ang="0">
                  <a:pos x="318" y="0"/>
                </a:cxn>
                <a:cxn ang="0">
                  <a:pos x="0" y="0"/>
                </a:cxn>
              </a:cxnLst>
              <a:rect l="0" t="0" r="r" b="b"/>
              <a:pathLst>
                <a:path w="318" h="1">
                  <a:moveTo>
                    <a:pt x="318" y="0"/>
                  </a:moveTo>
                  <a:lnTo>
                    <a:pt x="0" y="0"/>
                  </a:lnTo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0168" name="Text Box 504"/>
            <p:cNvSpPr txBox="1">
              <a:spLocks noChangeArrowheads="1"/>
            </p:cNvSpPr>
            <p:nvPr/>
          </p:nvSpPr>
          <p:spPr bwMode="auto">
            <a:xfrm>
              <a:off x="1429" y="3185"/>
              <a:ext cx="181" cy="125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700"/>
                <a:t>P</a:t>
              </a:r>
              <a:r>
                <a:rPr lang="en-US" altLang="zh-TW" sz="400"/>
                <a:t>1</a:t>
              </a:r>
            </a:p>
          </p:txBody>
        </p:sp>
        <p:sp>
          <p:nvSpPr>
            <p:cNvPr id="370169" name="Text Box 505"/>
            <p:cNvSpPr txBox="1">
              <a:spLocks noChangeArrowheads="1"/>
            </p:cNvSpPr>
            <p:nvPr/>
          </p:nvSpPr>
          <p:spPr bwMode="auto">
            <a:xfrm>
              <a:off x="1520" y="3185"/>
              <a:ext cx="181" cy="125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700"/>
                <a:t>P</a:t>
              </a:r>
              <a:r>
                <a:rPr lang="en-US" altLang="zh-TW" sz="400"/>
                <a:t>2</a:t>
              </a:r>
            </a:p>
          </p:txBody>
        </p:sp>
        <p:sp>
          <p:nvSpPr>
            <p:cNvPr id="370170" name="Text Box 506"/>
            <p:cNvSpPr txBox="1">
              <a:spLocks noChangeArrowheads="1"/>
            </p:cNvSpPr>
            <p:nvPr/>
          </p:nvSpPr>
          <p:spPr bwMode="auto">
            <a:xfrm>
              <a:off x="1610" y="3185"/>
              <a:ext cx="272" cy="125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700"/>
                <a:t>10mm</a:t>
              </a:r>
              <a:endParaRPr lang="en-US" altLang="zh-TW" sz="400"/>
            </a:p>
          </p:txBody>
        </p:sp>
        <p:sp>
          <p:nvSpPr>
            <p:cNvPr id="370171" name="Text Box 507"/>
            <p:cNvSpPr txBox="1">
              <a:spLocks noChangeArrowheads="1"/>
            </p:cNvSpPr>
            <p:nvPr/>
          </p:nvSpPr>
          <p:spPr bwMode="auto">
            <a:xfrm>
              <a:off x="1292" y="3067"/>
              <a:ext cx="181" cy="125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700"/>
                <a:t>A</a:t>
              </a:r>
              <a:r>
                <a:rPr lang="en-US" altLang="zh-TW" sz="400"/>
                <a:t>1</a:t>
              </a:r>
            </a:p>
          </p:txBody>
        </p:sp>
        <p:sp>
          <p:nvSpPr>
            <p:cNvPr id="370172" name="Text Box 508"/>
            <p:cNvSpPr txBox="1">
              <a:spLocks noChangeArrowheads="1"/>
            </p:cNvSpPr>
            <p:nvPr/>
          </p:nvSpPr>
          <p:spPr bwMode="auto">
            <a:xfrm>
              <a:off x="1293" y="3006"/>
              <a:ext cx="181" cy="125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700"/>
                <a:t>A</a:t>
              </a:r>
              <a:r>
                <a:rPr lang="en-US" altLang="zh-TW" sz="400"/>
                <a:t>2</a:t>
              </a:r>
            </a:p>
          </p:txBody>
        </p:sp>
        <p:sp>
          <p:nvSpPr>
            <p:cNvPr id="370173" name="Text Box 509"/>
            <p:cNvSpPr txBox="1">
              <a:spLocks noChangeArrowheads="1"/>
            </p:cNvSpPr>
            <p:nvPr/>
          </p:nvSpPr>
          <p:spPr bwMode="auto">
            <a:xfrm>
              <a:off x="1292" y="2897"/>
              <a:ext cx="181" cy="125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700"/>
                <a:t>？</a:t>
              </a:r>
              <a:endParaRPr lang="zh-TW" altLang="en-US" sz="400"/>
            </a:p>
          </p:txBody>
        </p:sp>
      </p:grpSp>
      <p:sp>
        <p:nvSpPr>
          <p:cNvPr id="370174" name="Text Box 510"/>
          <p:cNvSpPr txBox="1">
            <a:spLocks noChangeArrowheads="1"/>
          </p:cNvSpPr>
          <p:nvPr/>
        </p:nvSpPr>
        <p:spPr bwMode="auto">
          <a:xfrm>
            <a:off x="2771775" y="4365625"/>
            <a:ext cx="1152525" cy="6397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ea typeface="標楷體" pitchFamily="65" charset="-120"/>
              </a:rPr>
              <a:t>A vs. P</a:t>
            </a:r>
            <a:r>
              <a:rPr lang="zh-TW" altLang="en-US" sz="1200">
                <a:ea typeface="標楷體" pitchFamily="65" charset="-120"/>
              </a:rPr>
              <a:t>斜率未知</a:t>
            </a:r>
            <a:r>
              <a:rPr lang="en-US" altLang="zh-TW" sz="1200">
                <a:ea typeface="標楷體" pitchFamily="65" charset="-120"/>
              </a:rPr>
              <a:t>, </a:t>
            </a:r>
            <a:r>
              <a:rPr lang="zh-TW" altLang="en-US" sz="1200">
                <a:ea typeface="標楷體" pitchFamily="65" charset="-120"/>
              </a:rPr>
              <a:t>需量測</a:t>
            </a:r>
            <a:r>
              <a:rPr lang="en-US" altLang="zh-TW" sz="1200">
                <a:ea typeface="標楷體" pitchFamily="65" charset="-120"/>
              </a:rPr>
              <a:t>2</a:t>
            </a:r>
            <a:r>
              <a:rPr lang="zh-TW" altLang="en-US" sz="1200">
                <a:ea typeface="標楷體" pitchFamily="65" charset="-120"/>
              </a:rPr>
              <a:t>點再去</a:t>
            </a:r>
            <a:r>
              <a:rPr lang="en-US" altLang="zh-TW" sz="1200">
                <a:ea typeface="標楷體" pitchFamily="65" charset="-120"/>
              </a:rPr>
              <a:t>fit</a:t>
            </a:r>
            <a:r>
              <a:rPr lang="zh-TW" altLang="en-US" sz="1200">
                <a:ea typeface="標楷體" pitchFamily="65" charset="-120"/>
              </a:rPr>
              <a:t>所求</a:t>
            </a:r>
          </a:p>
        </p:txBody>
      </p:sp>
      <p:sp>
        <p:nvSpPr>
          <p:cNvPr id="370176" name="Text Box 512"/>
          <p:cNvSpPr txBox="1">
            <a:spLocks noChangeArrowheads="1"/>
          </p:cNvSpPr>
          <p:nvPr/>
        </p:nvSpPr>
        <p:spPr bwMode="auto">
          <a:xfrm>
            <a:off x="6659563" y="1792288"/>
            <a:ext cx="1152525" cy="260350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 b="1"/>
              <a:t>Measurement</a:t>
            </a:r>
          </a:p>
        </p:txBody>
      </p:sp>
      <p:cxnSp>
        <p:nvCxnSpPr>
          <p:cNvPr id="370177" name="AutoShape 513"/>
          <p:cNvCxnSpPr>
            <a:cxnSpLocks noChangeShapeType="1"/>
            <a:stCxn id="370176" idx="2"/>
            <a:endCxn id="370181" idx="0"/>
          </p:cNvCxnSpPr>
          <p:nvPr/>
        </p:nvCxnSpPr>
        <p:spPr bwMode="auto">
          <a:xfrm rot="5400000">
            <a:off x="6483350" y="1589088"/>
            <a:ext cx="280988" cy="1223962"/>
          </a:xfrm>
          <a:prstGeom prst="bentConnector3">
            <a:avLst>
              <a:gd name="adj1" fmla="val 49718"/>
            </a:avLst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70178" name="AutoShape 514"/>
          <p:cNvCxnSpPr>
            <a:cxnSpLocks noChangeShapeType="1"/>
            <a:stCxn id="370176" idx="2"/>
            <a:endCxn id="370196" idx="0"/>
          </p:cNvCxnSpPr>
          <p:nvPr/>
        </p:nvCxnSpPr>
        <p:spPr bwMode="auto">
          <a:xfrm rot="5400000">
            <a:off x="7095331" y="2201069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0179" name="AutoShape 515"/>
          <p:cNvCxnSpPr>
            <a:cxnSpLocks noChangeShapeType="1"/>
            <a:stCxn id="370176" idx="2"/>
            <a:endCxn id="370211" idx="0"/>
          </p:cNvCxnSpPr>
          <p:nvPr/>
        </p:nvCxnSpPr>
        <p:spPr bwMode="auto">
          <a:xfrm rot="16200000" flipH="1">
            <a:off x="7678738" y="1617662"/>
            <a:ext cx="280988" cy="1166813"/>
          </a:xfrm>
          <a:prstGeom prst="bentConnector3">
            <a:avLst>
              <a:gd name="adj1" fmla="val 49718"/>
            </a:avLst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70181" name="Text Box 517"/>
          <p:cNvSpPr txBox="1">
            <a:spLocks noChangeArrowheads="1"/>
          </p:cNvSpPr>
          <p:nvPr/>
        </p:nvSpPr>
        <p:spPr bwMode="auto">
          <a:xfrm>
            <a:off x="5688013" y="2349500"/>
            <a:ext cx="647700" cy="260350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 b="1"/>
              <a:t>230nm</a:t>
            </a:r>
          </a:p>
        </p:txBody>
      </p:sp>
      <p:sp>
        <p:nvSpPr>
          <p:cNvPr id="370182" name="Text Box 518"/>
          <p:cNvSpPr txBox="1">
            <a:spLocks noChangeArrowheads="1"/>
          </p:cNvSpPr>
          <p:nvPr/>
        </p:nvSpPr>
        <p:spPr bwMode="auto">
          <a:xfrm>
            <a:off x="5832475" y="2997200"/>
            <a:ext cx="360363" cy="290513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 b="1">
                <a:latin typeface="新細明體" charset="-120"/>
              </a:rPr>
              <a:t>I</a:t>
            </a:r>
            <a:r>
              <a:rPr lang="en-US" altLang="zh-TW" sz="700" b="1"/>
              <a:t>1</a:t>
            </a:r>
          </a:p>
        </p:txBody>
      </p:sp>
      <p:sp>
        <p:nvSpPr>
          <p:cNvPr id="370184" name="Text Box 520"/>
          <p:cNvSpPr txBox="1">
            <a:spLocks noChangeArrowheads="1"/>
          </p:cNvSpPr>
          <p:nvPr/>
        </p:nvSpPr>
        <p:spPr bwMode="auto">
          <a:xfrm>
            <a:off x="5724525" y="2651125"/>
            <a:ext cx="360363" cy="274638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 b="1"/>
              <a:t>P</a:t>
            </a:r>
            <a:r>
              <a:rPr lang="en-US" altLang="zh-TW" sz="700" b="1"/>
              <a:t>1</a:t>
            </a:r>
          </a:p>
        </p:txBody>
      </p:sp>
      <p:cxnSp>
        <p:nvCxnSpPr>
          <p:cNvPr id="370186" name="AutoShape 522"/>
          <p:cNvCxnSpPr>
            <a:cxnSpLocks noChangeShapeType="1"/>
            <a:stCxn id="370181" idx="2"/>
            <a:endCxn id="370182" idx="0"/>
          </p:cNvCxnSpPr>
          <p:nvPr/>
        </p:nvCxnSpPr>
        <p:spPr bwMode="auto">
          <a:xfrm rot="16200000" flipH="1">
            <a:off x="5826919" y="2802732"/>
            <a:ext cx="371475" cy="1587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70188" name="Text Box 524"/>
          <p:cNvSpPr txBox="1">
            <a:spLocks noChangeArrowheads="1"/>
          </p:cNvSpPr>
          <p:nvPr/>
        </p:nvSpPr>
        <p:spPr bwMode="auto">
          <a:xfrm>
            <a:off x="5832475" y="3502025"/>
            <a:ext cx="360363" cy="260350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 b="1"/>
              <a:t>A</a:t>
            </a:r>
            <a:r>
              <a:rPr lang="en-US" altLang="zh-TW" sz="700" b="1"/>
              <a:t>1</a:t>
            </a:r>
          </a:p>
        </p:txBody>
      </p:sp>
      <p:cxnSp>
        <p:nvCxnSpPr>
          <p:cNvPr id="370190" name="AutoShape 526"/>
          <p:cNvCxnSpPr>
            <a:cxnSpLocks noChangeShapeType="1"/>
            <a:stCxn id="370182" idx="2"/>
            <a:endCxn id="370188" idx="0"/>
          </p:cNvCxnSpPr>
          <p:nvPr/>
        </p:nvCxnSpPr>
        <p:spPr bwMode="auto">
          <a:xfrm>
            <a:off x="6013450" y="3295650"/>
            <a:ext cx="0" cy="1984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0192" name="Text Box 528"/>
          <p:cNvSpPr txBox="1">
            <a:spLocks noChangeArrowheads="1"/>
          </p:cNvSpPr>
          <p:nvPr/>
        </p:nvSpPr>
        <p:spPr bwMode="auto">
          <a:xfrm>
            <a:off x="5580063" y="4078288"/>
            <a:ext cx="863600" cy="290512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 b="1"/>
              <a:t>10mm</a:t>
            </a:r>
            <a:r>
              <a:rPr lang="en-US" altLang="zh-TW" sz="1200" b="1"/>
              <a:t> </a:t>
            </a:r>
            <a:r>
              <a:rPr lang="en-US" altLang="zh-TW" sz="1000" b="1"/>
              <a:t>A</a:t>
            </a:r>
            <a:r>
              <a:rPr lang="en-US" altLang="zh-TW" sz="700" b="1"/>
              <a:t>230</a:t>
            </a:r>
          </a:p>
        </p:txBody>
      </p:sp>
      <p:cxnSp>
        <p:nvCxnSpPr>
          <p:cNvPr id="370193" name="AutoShape 529"/>
          <p:cNvCxnSpPr>
            <a:cxnSpLocks noChangeShapeType="1"/>
            <a:stCxn id="370188" idx="2"/>
            <a:endCxn id="370192" idx="0"/>
          </p:cNvCxnSpPr>
          <p:nvPr/>
        </p:nvCxnSpPr>
        <p:spPr bwMode="auto">
          <a:xfrm rot="5400000">
            <a:off x="5862638" y="3919538"/>
            <a:ext cx="300037" cy="1587"/>
          </a:xfrm>
          <a:prstGeom prst="bentConnector3">
            <a:avLst>
              <a:gd name="adj1" fmla="val 49736"/>
            </a:avLst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70196" name="Text Box 532"/>
          <p:cNvSpPr txBox="1">
            <a:spLocks noChangeArrowheads="1"/>
          </p:cNvSpPr>
          <p:nvPr/>
        </p:nvSpPr>
        <p:spPr bwMode="auto">
          <a:xfrm>
            <a:off x="6911975" y="2349500"/>
            <a:ext cx="647700" cy="260350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 b="1"/>
              <a:t>280nm</a:t>
            </a:r>
          </a:p>
        </p:txBody>
      </p:sp>
      <p:sp>
        <p:nvSpPr>
          <p:cNvPr id="370197" name="Text Box 533"/>
          <p:cNvSpPr txBox="1">
            <a:spLocks noChangeArrowheads="1"/>
          </p:cNvSpPr>
          <p:nvPr/>
        </p:nvSpPr>
        <p:spPr bwMode="auto">
          <a:xfrm>
            <a:off x="7054850" y="2995613"/>
            <a:ext cx="360363" cy="290512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 b="1">
                <a:latin typeface="新細明體" charset="-120"/>
              </a:rPr>
              <a:t>I</a:t>
            </a:r>
            <a:r>
              <a:rPr lang="en-US" altLang="zh-TW" sz="700" b="1"/>
              <a:t>1</a:t>
            </a:r>
          </a:p>
        </p:txBody>
      </p:sp>
      <p:cxnSp>
        <p:nvCxnSpPr>
          <p:cNvPr id="370199" name="AutoShape 535"/>
          <p:cNvCxnSpPr>
            <a:cxnSpLocks noChangeShapeType="1"/>
            <a:stCxn id="370196" idx="2"/>
            <a:endCxn id="370197" idx="0"/>
          </p:cNvCxnSpPr>
          <p:nvPr/>
        </p:nvCxnSpPr>
        <p:spPr bwMode="auto">
          <a:xfrm rot="5400000">
            <a:off x="7050881" y="2802732"/>
            <a:ext cx="3698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0201" name="Text Box 537"/>
          <p:cNvSpPr txBox="1">
            <a:spLocks noChangeArrowheads="1"/>
          </p:cNvSpPr>
          <p:nvPr/>
        </p:nvSpPr>
        <p:spPr bwMode="auto">
          <a:xfrm>
            <a:off x="6948488" y="2651125"/>
            <a:ext cx="360362" cy="274638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 b="1"/>
              <a:t>P</a:t>
            </a:r>
            <a:r>
              <a:rPr lang="en-US" altLang="zh-TW" sz="700" b="1"/>
              <a:t>1</a:t>
            </a:r>
          </a:p>
        </p:txBody>
      </p:sp>
      <p:sp>
        <p:nvSpPr>
          <p:cNvPr id="370203" name="Text Box 539"/>
          <p:cNvSpPr txBox="1">
            <a:spLocks noChangeArrowheads="1"/>
          </p:cNvSpPr>
          <p:nvPr/>
        </p:nvSpPr>
        <p:spPr bwMode="auto">
          <a:xfrm>
            <a:off x="7054850" y="3502025"/>
            <a:ext cx="360363" cy="260350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 b="1"/>
              <a:t>A</a:t>
            </a:r>
            <a:r>
              <a:rPr lang="en-US" altLang="zh-TW" sz="700" b="1"/>
              <a:t>1</a:t>
            </a:r>
          </a:p>
        </p:txBody>
      </p:sp>
      <p:cxnSp>
        <p:nvCxnSpPr>
          <p:cNvPr id="370205" name="AutoShape 541"/>
          <p:cNvCxnSpPr>
            <a:cxnSpLocks noChangeShapeType="1"/>
            <a:stCxn id="370197" idx="2"/>
            <a:endCxn id="370203" idx="0"/>
          </p:cNvCxnSpPr>
          <p:nvPr/>
        </p:nvCxnSpPr>
        <p:spPr bwMode="auto">
          <a:xfrm>
            <a:off x="7235825" y="3294063"/>
            <a:ext cx="0" cy="200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0208" name="AutoShape 544"/>
          <p:cNvCxnSpPr>
            <a:cxnSpLocks noChangeShapeType="1"/>
            <a:stCxn id="370203" idx="2"/>
            <a:endCxn id="370209" idx="0"/>
          </p:cNvCxnSpPr>
          <p:nvPr/>
        </p:nvCxnSpPr>
        <p:spPr bwMode="auto">
          <a:xfrm rot="5400000">
            <a:off x="7085806" y="3920332"/>
            <a:ext cx="3000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0209" name="Text Box 545"/>
          <p:cNvSpPr txBox="1">
            <a:spLocks noChangeArrowheads="1"/>
          </p:cNvSpPr>
          <p:nvPr/>
        </p:nvSpPr>
        <p:spPr bwMode="auto">
          <a:xfrm>
            <a:off x="6804025" y="4078288"/>
            <a:ext cx="863600" cy="290512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 b="1"/>
              <a:t>10mm</a:t>
            </a:r>
            <a:r>
              <a:rPr lang="en-US" altLang="zh-TW" sz="1200" b="1"/>
              <a:t> </a:t>
            </a:r>
            <a:r>
              <a:rPr lang="en-US" altLang="zh-TW" sz="1000" b="1"/>
              <a:t>A</a:t>
            </a:r>
            <a:r>
              <a:rPr lang="en-US" altLang="zh-TW" sz="700" b="1"/>
              <a:t>280</a:t>
            </a:r>
          </a:p>
        </p:txBody>
      </p:sp>
      <p:sp>
        <p:nvSpPr>
          <p:cNvPr id="370211" name="Text Box 547"/>
          <p:cNvSpPr txBox="1">
            <a:spLocks noChangeArrowheads="1"/>
          </p:cNvSpPr>
          <p:nvPr/>
        </p:nvSpPr>
        <p:spPr bwMode="auto">
          <a:xfrm>
            <a:off x="8078788" y="2349500"/>
            <a:ext cx="647700" cy="260350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 b="1">
                <a:solidFill>
                  <a:srgbClr val="009900"/>
                </a:solidFill>
              </a:rPr>
              <a:t>260nm</a:t>
            </a:r>
          </a:p>
        </p:txBody>
      </p:sp>
      <p:sp>
        <p:nvSpPr>
          <p:cNvPr id="370212" name="Text Box 548"/>
          <p:cNvSpPr txBox="1">
            <a:spLocks noChangeArrowheads="1"/>
          </p:cNvSpPr>
          <p:nvPr/>
        </p:nvSpPr>
        <p:spPr bwMode="auto">
          <a:xfrm>
            <a:off x="8221663" y="2995613"/>
            <a:ext cx="360362" cy="290512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 b="1">
                <a:latin typeface="新細明體" charset="-120"/>
              </a:rPr>
              <a:t>I</a:t>
            </a:r>
            <a:r>
              <a:rPr lang="en-US" altLang="zh-TW" sz="700" b="1"/>
              <a:t>1</a:t>
            </a:r>
          </a:p>
        </p:txBody>
      </p:sp>
      <p:cxnSp>
        <p:nvCxnSpPr>
          <p:cNvPr id="370214" name="AutoShape 550"/>
          <p:cNvCxnSpPr>
            <a:cxnSpLocks noChangeShapeType="1"/>
            <a:stCxn id="370211" idx="2"/>
            <a:endCxn id="370212" idx="0"/>
          </p:cNvCxnSpPr>
          <p:nvPr/>
        </p:nvCxnSpPr>
        <p:spPr bwMode="auto">
          <a:xfrm rot="5400000">
            <a:off x="8217694" y="2802732"/>
            <a:ext cx="3698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0216" name="Text Box 552"/>
          <p:cNvSpPr txBox="1">
            <a:spLocks noChangeArrowheads="1"/>
          </p:cNvSpPr>
          <p:nvPr/>
        </p:nvSpPr>
        <p:spPr bwMode="auto">
          <a:xfrm>
            <a:off x="8150225" y="2651125"/>
            <a:ext cx="360363" cy="274638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 b="1"/>
              <a:t>P</a:t>
            </a:r>
            <a:r>
              <a:rPr lang="en-US" altLang="zh-TW" sz="700" b="1"/>
              <a:t>1</a:t>
            </a:r>
          </a:p>
        </p:txBody>
      </p:sp>
      <p:sp>
        <p:nvSpPr>
          <p:cNvPr id="370218" name="Text Box 554"/>
          <p:cNvSpPr txBox="1">
            <a:spLocks noChangeArrowheads="1"/>
          </p:cNvSpPr>
          <p:nvPr/>
        </p:nvSpPr>
        <p:spPr bwMode="auto">
          <a:xfrm>
            <a:off x="8221663" y="3502025"/>
            <a:ext cx="360362" cy="260350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 b="1"/>
              <a:t>A</a:t>
            </a:r>
            <a:r>
              <a:rPr lang="en-US" altLang="zh-TW" sz="700" b="1"/>
              <a:t>1</a:t>
            </a:r>
          </a:p>
        </p:txBody>
      </p:sp>
      <p:cxnSp>
        <p:nvCxnSpPr>
          <p:cNvPr id="370220" name="AutoShape 556"/>
          <p:cNvCxnSpPr>
            <a:cxnSpLocks noChangeShapeType="1"/>
            <a:stCxn id="370212" idx="2"/>
            <a:endCxn id="370218" idx="0"/>
          </p:cNvCxnSpPr>
          <p:nvPr/>
        </p:nvCxnSpPr>
        <p:spPr bwMode="auto">
          <a:xfrm>
            <a:off x="8402638" y="3294063"/>
            <a:ext cx="0" cy="200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0223" name="AutoShape 559"/>
          <p:cNvCxnSpPr>
            <a:cxnSpLocks noChangeShapeType="1"/>
            <a:stCxn id="370218" idx="2"/>
            <a:endCxn id="370224" idx="0"/>
          </p:cNvCxnSpPr>
          <p:nvPr/>
        </p:nvCxnSpPr>
        <p:spPr bwMode="auto">
          <a:xfrm rot="5400000">
            <a:off x="8251825" y="3919538"/>
            <a:ext cx="300037" cy="1588"/>
          </a:xfrm>
          <a:prstGeom prst="bentConnector3">
            <a:avLst>
              <a:gd name="adj1" fmla="val 49736"/>
            </a:avLst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70224" name="Text Box 560"/>
          <p:cNvSpPr txBox="1">
            <a:spLocks noChangeArrowheads="1"/>
          </p:cNvSpPr>
          <p:nvPr/>
        </p:nvSpPr>
        <p:spPr bwMode="auto">
          <a:xfrm>
            <a:off x="7969250" y="4078288"/>
            <a:ext cx="863600" cy="290512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 b="1"/>
              <a:t>10mm</a:t>
            </a:r>
            <a:r>
              <a:rPr lang="en-US" altLang="zh-TW" sz="1200" b="1"/>
              <a:t> </a:t>
            </a:r>
            <a:r>
              <a:rPr lang="en-US" altLang="zh-TW" sz="1000" b="1"/>
              <a:t>A</a:t>
            </a:r>
            <a:r>
              <a:rPr lang="en-US" altLang="zh-TW" sz="700" b="1">
                <a:solidFill>
                  <a:srgbClr val="009900"/>
                </a:solidFill>
              </a:rPr>
              <a:t>260</a:t>
            </a:r>
          </a:p>
        </p:txBody>
      </p:sp>
      <p:sp>
        <p:nvSpPr>
          <p:cNvPr id="370225" name="Text Box 561"/>
          <p:cNvSpPr txBox="1">
            <a:spLocks noChangeArrowheads="1"/>
          </p:cNvSpPr>
          <p:nvPr/>
        </p:nvSpPr>
        <p:spPr bwMode="auto">
          <a:xfrm>
            <a:off x="7970838" y="4579938"/>
            <a:ext cx="863600" cy="290512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000" b="1"/>
              <a:t>10mm</a:t>
            </a:r>
            <a:r>
              <a:rPr lang="en-US" altLang="zh-TW" sz="1200" b="1"/>
              <a:t> C</a:t>
            </a:r>
            <a:endParaRPr lang="en-US" altLang="zh-TW" sz="700" b="1"/>
          </a:p>
        </p:txBody>
      </p:sp>
      <p:cxnSp>
        <p:nvCxnSpPr>
          <p:cNvPr id="370226" name="AutoShape 562"/>
          <p:cNvCxnSpPr>
            <a:cxnSpLocks noChangeShapeType="1"/>
            <a:stCxn id="370224" idx="2"/>
            <a:endCxn id="370225" idx="0"/>
          </p:cNvCxnSpPr>
          <p:nvPr/>
        </p:nvCxnSpPr>
        <p:spPr bwMode="auto">
          <a:xfrm>
            <a:off x="8401050" y="4376738"/>
            <a:ext cx="1588" cy="1952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370246" name="Group 582"/>
          <p:cNvGrpSpPr>
            <a:grpSpLocks/>
          </p:cNvGrpSpPr>
          <p:nvPr/>
        </p:nvGrpSpPr>
        <p:grpSpPr bwMode="auto">
          <a:xfrm>
            <a:off x="5580063" y="4391025"/>
            <a:ext cx="936625" cy="673100"/>
            <a:chOff x="3515" y="2886"/>
            <a:chExt cx="590" cy="424"/>
          </a:xfrm>
        </p:grpSpPr>
        <p:grpSp>
          <p:nvGrpSpPr>
            <p:cNvPr id="370230" name="Group 566"/>
            <p:cNvGrpSpPr>
              <a:grpSpLocks/>
            </p:cNvGrpSpPr>
            <p:nvPr/>
          </p:nvGrpSpPr>
          <p:grpSpPr bwMode="auto">
            <a:xfrm>
              <a:off x="3652" y="2886"/>
              <a:ext cx="408" cy="317"/>
              <a:chOff x="1474" y="2886"/>
              <a:chExt cx="544" cy="408"/>
            </a:xfrm>
          </p:grpSpPr>
          <p:sp>
            <p:nvSpPr>
              <p:cNvPr id="370231" name="Line 567"/>
              <p:cNvSpPr>
                <a:spLocks noChangeShapeType="1"/>
              </p:cNvSpPr>
              <p:nvPr/>
            </p:nvSpPr>
            <p:spPr bwMode="auto">
              <a:xfrm>
                <a:off x="1474" y="3294"/>
                <a:ext cx="5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70232" name="Line 568"/>
              <p:cNvSpPr>
                <a:spLocks noChangeShapeType="1"/>
              </p:cNvSpPr>
              <p:nvPr/>
            </p:nvSpPr>
            <p:spPr bwMode="auto">
              <a:xfrm flipV="1">
                <a:off x="1474" y="2886"/>
                <a:ext cx="0" cy="40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70233" name="Line 569"/>
              <p:cNvSpPr>
                <a:spLocks noChangeShapeType="1"/>
              </p:cNvSpPr>
              <p:nvPr/>
            </p:nvSpPr>
            <p:spPr bwMode="auto">
              <a:xfrm flipV="1">
                <a:off x="1519" y="2976"/>
                <a:ext cx="408" cy="27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70234" name="Freeform 570"/>
            <p:cNvSpPr>
              <a:spLocks/>
            </p:cNvSpPr>
            <p:nvPr/>
          </p:nvSpPr>
          <p:spPr bwMode="auto">
            <a:xfrm>
              <a:off x="3743" y="3131"/>
              <a:ext cx="1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"/>
                </a:cxn>
              </a:cxnLst>
              <a:rect l="0" t="0" r="r" b="b"/>
              <a:pathLst>
                <a:path w="1" h="72">
                  <a:moveTo>
                    <a:pt x="0" y="0"/>
                  </a:moveTo>
                  <a:lnTo>
                    <a:pt x="0" y="72"/>
                  </a:lnTo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0236" name="Freeform 572"/>
            <p:cNvSpPr>
              <a:spLocks/>
            </p:cNvSpPr>
            <p:nvPr/>
          </p:nvSpPr>
          <p:spPr bwMode="auto">
            <a:xfrm>
              <a:off x="3647" y="3125"/>
              <a:ext cx="97" cy="1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0" y="0"/>
                </a:cxn>
              </a:cxnLst>
              <a:rect l="0" t="0" r="r" b="b"/>
              <a:pathLst>
                <a:path w="97" h="1">
                  <a:moveTo>
                    <a:pt x="97" y="0"/>
                  </a:moveTo>
                  <a:lnTo>
                    <a:pt x="0" y="0"/>
                  </a:lnTo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0238" name="Freeform 574"/>
            <p:cNvSpPr>
              <a:spLocks/>
            </p:cNvSpPr>
            <p:nvPr/>
          </p:nvSpPr>
          <p:spPr bwMode="auto">
            <a:xfrm>
              <a:off x="3968" y="2972"/>
              <a:ext cx="1" cy="2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1"/>
                </a:cxn>
              </a:cxnLst>
              <a:rect l="0" t="0" r="r" b="b"/>
              <a:pathLst>
                <a:path w="1" h="231">
                  <a:moveTo>
                    <a:pt x="0" y="0"/>
                  </a:moveTo>
                  <a:lnTo>
                    <a:pt x="0" y="231"/>
                  </a:lnTo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0239" name="Freeform 575"/>
            <p:cNvSpPr>
              <a:spLocks/>
            </p:cNvSpPr>
            <p:nvPr/>
          </p:nvSpPr>
          <p:spPr bwMode="auto">
            <a:xfrm>
              <a:off x="3650" y="2973"/>
              <a:ext cx="318" cy="1"/>
            </a:xfrm>
            <a:custGeom>
              <a:avLst/>
              <a:gdLst/>
              <a:ahLst/>
              <a:cxnLst>
                <a:cxn ang="0">
                  <a:pos x="318" y="0"/>
                </a:cxn>
                <a:cxn ang="0">
                  <a:pos x="0" y="0"/>
                </a:cxn>
              </a:cxnLst>
              <a:rect l="0" t="0" r="r" b="b"/>
              <a:pathLst>
                <a:path w="318" h="1">
                  <a:moveTo>
                    <a:pt x="318" y="0"/>
                  </a:moveTo>
                  <a:lnTo>
                    <a:pt x="0" y="0"/>
                  </a:lnTo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0240" name="Text Box 576"/>
            <p:cNvSpPr txBox="1">
              <a:spLocks noChangeArrowheads="1"/>
            </p:cNvSpPr>
            <p:nvPr/>
          </p:nvSpPr>
          <p:spPr bwMode="auto">
            <a:xfrm>
              <a:off x="3652" y="3185"/>
              <a:ext cx="181" cy="125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700"/>
                <a:t>P</a:t>
              </a:r>
              <a:r>
                <a:rPr lang="en-US" altLang="zh-TW" sz="400"/>
                <a:t>1</a:t>
              </a:r>
            </a:p>
          </p:txBody>
        </p:sp>
        <p:sp>
          <p:nvSpPr>
            <p:cNvPr id="370242" name="Text Box 578"/>
            <p:cNvSpPr txBox="1">
              <a:spLocks noChangeArrowheads="1"/>
            </p:cNvSpPr>
            <p:nvPr/>
          </p:nvSpPr>
          <p:spPr bwMode="auto">
            <a:xfrm>
              <a:off x="3833" y="3185"/>
              <a:ext cx="272" cy="125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700"/>
                <a:t>10mm</a:t>
              </a:r>
              <a:endParaRPr lang="en-US" altLang="zh-TW" sz="400"/>
            </a:p>
          </p:txBody>
        </p:sp>
        <p:sp>
          <p:nvSpPr>
            <p:cNvPr id="370243" name="Text Box 579"/>
            <p:cNvSpPr txBox="1">
              <a:spLocks noChangeArrowheads="1"/>
            </p:cNvSpPr>
            <p:nvPr/>
          </p:nvSpPr>
          <p:spPr bwMode="auto">
            <a:xfrm>
              <a:off x="3515" y="3067"/>
              <a:ext cx="181" cy="125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700"/>
                <a:t>A</a:t>
              </a:r>
              <a:r>
                <a:rPr lang="en-US" altLang="zh-TW" sz="400"/>
                <a:t>1</a:t>
              </a:r>
            </a:p>
          </p:txBody>
        </p:sp>
        <p:sp>
          <p:nvSpPr>
            <p:cNvPr id="370245" name="Text Box 581"/>
            <p:cNvSpPr txBox="1">
              <a:spLocks noChangeArrowheads="1"/>
            </p:cNvSpPr>
            <p:nvPr/>
          </p:nvSpPr>
          <p:spPr bwMode="auto">
            <a:xfrm>
              <a:off x="3515" y="2897"/>
              <a:ext cx="181" cy="125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700"/>
                <a:t>？</a:t>
              </a:r>
              <a:endParaRPr lang="zh-TW" altLang="en-US" sz="400"/>
            </a:p>
          </p:txBody>
        </p:sp>
      </p:grpSp>
      <p:sp>
        <p:nvSpPr>
          <p:cNvPr id="370247" name="Text Box 583"/>
          <p:cNvSpPr txBox="1">
            <a:spLocks noChangeArrowheads="1"/>
          </p:cNvSpPr>
          <p:nvPr/>
        </p:nvSpPr>
        <p:spPr bwMode="auto">
          <a:xfrm>
            <a:off x="6443663" y="4365625"/>
            <a:ext cx="1152525" cy="6397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ea typeface="標楷體" pitchFamily="65" charset="-120"/>
              </a:rPr>
              <a:t>A vs. P</a:t>
            </a:r>
            <a:r>
              <a:rPr lang="zh-TW" altLang="en-US" sz="1200">
                <a:ea typeface="標楷體" pitchFamily="65" charset="-120"/>
              </a:rPr>
              <a:t>斜率已知</a:t>
            </a:r>
            <a:r>
              <a:rPr lang="en-US" altLang="zh-TW" sz="1200">
                <a:ea typeface="標楷體" pitchFamily="65" charset="-120"/>
              </a:rPr>
              <a:t>, </a:t>
            </a:r>
            <a:r>
              <a:rPr lang="zh-TW" altLang="en-US" sz="1200">
                <a:ea typeface="標楷體" pitchFamily="65" charset="-120"/>
              </a:rPr>
              <a:t>量測</a:t>
            </a:r>
            <a:r>
              <a:rPr lang="en-US" altLang="zh-TW" sz="1200">
                <a:ea typeface="標楷體" pitchFamily="65" charset="-120"/>
              </a:rPr>
              <a:t>1</a:t>
            </a:r>
            <a:r>
              <a:rPr lang="zh-TW" altLang="en-US" sz="1200">
                <a:ea typeface="標楷體" pitchFamily="65" charset="-120"/>
              </a:rPr>
              <a:t>點即可</a:t>
            </a:r>
            <a:r>
              <a:rPr lang="en-US" altLang="zh-TW" sz="1200">
                <a:ea typeface="標楷體" pitchFamily="65" charset="-120"/>
              </a:rPr>
              <a:t>fit</a:t>
            </a:r>
            <a:r>
              <a:rPr lang="zh-TW" altLang="en-US" sz="1200">
                <a:ea typeface="標楷體" pitchFamily="65" charset="-120"/>
              </a:rPr>
              <a:t>所求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697AC0-8BE7-47F1-9404-96C242D96E5F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381101" name="Picture 17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275" y="1484313"/>
            <a:ext cx="4706938" cy="3611562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</p:pic>
      <p:sp>
        <p:nvSpPr>
          <p:cNvPr id="380931" name="Rectangle 3"/>
          <p:cNvSpPr>
            <a:spLocks noChangeArrowheads="1"/>
          </p:cNvSpPr>
          <p:nvPr/>
        </p:nvSpPr>
        <p:spPr bwMode="auto">
          <a:xfrm>
            <a:off x="1908175" y="404813"/>
            <a:ext cx="56165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2800" b="1">
                <a:solidFill>
                  <a:schemeClr val="bg1"/>
                </a:solidFill>
                <a:ea typeface="標楷體" pitchFamily="65" charset="-120"/>
              </a:rPr>
              <a:t>Principle </a:t>
            </a:r>
            <a:r>
              <a:rPr lang="en-US" altLang="zh-TW" sz="1200" b="1">
                <a:solidFill>
                  <a:schemeClr val="bg1"/>
                </a:solidFill>
                <a:ea typeface="標楷體" pitchFamily="65" charset="-120"/>
              </a:rPr>
              <a:t>(A vs. P is known)</a:t>
            </a:r>
          </a:p>
        </p:txBody>
      </p:sp>
      <p:sp>
        <p:nvSpPr>
          <p:cNvPr id="381099" name="Text Box 171"/>
          <p:cNvSpPr txBox="1">
            <a:spLocks noChangeArrowheads="1"/>
          </p:cNvSpPr>
          <p:nvPr/>
        </p:nvSpPr>
        <p:spPr bwMode="auto">
          <a:xfrm>
            <a:off x="468313" y="1484313"/>
            <a:ext cx="8135937" cy="3514725"/>
          </a:xfrm>
          <a:prstGeom prst="rect">
            <a:avLst/>
          </a:prstGeom>
          <a:noFill/>
          <a:ln w="38100" algn="ctr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6213" indent="-176213" algn="l">
              <a:buFontTx/>
              <a:buBlip>
                <a:blip r:embed="rId4"/>
              </a:buBlip>
              <a:tabLst>
                <a:tab pos="179388" algn="l"/>
              </a:tabLst>
            </a:pPr>
            <a:r>
              <a:rPr kumimoji="0" lang="en-US" altLang="zh-TW" sz="1600">
                <a:ea typeface="標楷體" pitchFamily="65" charset="-120"/>
              </a:rPr>
              <a:t>From Beer-Lambert equation</a:t>
            </a:r>
          </a:p>
          <a:p>
            <a:pPr marL="176213" indent="-176213" algn="l">
              <a:tabLst>
                <a:tab pos="179388" algn="l"/>
              </a:tabLst>
            </a:pPr>
            <a:r>
              <a:rPr kumimoji="0" lang="en-US" altLang="zh-TW" sz="1600">
                <a:ea typeface="標楷體" pitchFamily="65" charset="-120"/>
              </a:rPr>
              <a:t>          </a:t>
            </a:r>
            <a:r>
              <a:rPr kumimoji="0" lang="en-US" altLang="zh-TW" sz="1600"/>
              <a:t>c = (A x e) / b</a:t>
            </a:r>
            <a:endParaRPr kumimoji="0" lang="en-US" altLang="zh-TW" sz="1600">
              <a:ea typeface="標楷體" pitchFamily="65" charset="-120"/>
            </a:endParaRPr>
          </a:p>
          <a:p>
            <a:pPr marL="176213" indent="-176213" algn="l">
              <a:tabLst>
                <a:tab pos="179388" algn="l"/>
              </a:tabLst>
            </a:pPr>
            <a:r>
              <a:rPr kumimoji="0" lang="en-US" altLang="zh-TW" sz="1600">
                <a:ea typeface="標楷體" pitchFamily="65" charset="-120"/>
              </a:rPr>
              <a:t>     </a:t>
            </a:r>
            <a:r>
              <a:rPr kumimoji="0" lang="en-US" altLang="zh-TW" sz="1600">
                <a:ea typeface="標楷體" pitchFamily="65" charset="-120"/>
                <a:sym typeface="Wingdings" pitchFamily="2" charset="2"/>
              </a:rPr>
              <a:t> A = (1/e) </a:t>
            </a:r>
            <a:r>
              <a:rPr kumimoji="0" lang="en-US" altLang="zh-TW" sz="1600">
                <a:latin typeface="Tahoma" pitchFamily="34" charset="0"/>
                <a:ea typeface="標楷體" pitchFamily="65" charset="-120"/>
                <a:sym typeface="Wingdings" pitchFamily="2" charset="2"/>
              </a:rPr>
              <a:t>x</a:t>
            </a:r>
            <a:r>
              <a:rPr kumimoji="0" lang="en-US" altLang="zh-TW" sz="1600">
                <a:ea typeface="標楷體" pitchFamily="65" charset="-120"/>
                <a:sym typeface="Wingdings" pitchFamily="2" charset="2"/>
              </a:rPr>
              <a:t> b</a:t>
            </a:r>
            <a:r>
              <a:rPr kumimoji="0" lang="en-US" altLang="zh-TW" sz="1600">
                <a:latin typeface="Tahoma" pitchFamily="34" charset="0"/>
                <a:ea typeface="標楷體" pitchFamily="65" charset="-120"/>
                <a:sym typeface="Wingdings" pitchFamily="2" charset="2"/>
              </a:rPr>
              <a:t> x</a:t>
            </a:r>
            <a:r>
              <a:rPr kumimoji="0" lang="en-US" altLang="zh-TW" sz="1600">
                <a:ea typeface="標楷體" pitchFamily="65" charset="-120"/>
                <a:sym typeface="Wingdings" pitchFamily="2" charset="2"/>
              </a:rPr>
              <a:t> c </a:t>
            </a:r>
          </a:p>
          <a:p>
            <a:pPr marL="176213" indent="-176213" algn="l">
              <a:tabLst>
                <a:tab pos="179388" algn="l"/>
              </a:tabLst>
            </a:pPr>
            <a:r>
              <a:rPr kumimoji="0" lang="en-US" altLang="zh-TW" sz="1600">
                <a:ea typeface="標楷體" pitchFamily="65" charset="-120"/>
                <a:sym typeface="Wingdings" pitchFamily="2" charset="2"/>
              </a:rPr>
              <a:t>        </a:t>
            </a:r>
            <a:r>
              <a:rPr kumimoji="0" lang="zh-TW" altLang="en-US" sz="1600">
                <a:ea typeface="標楷體" pitchFamily="65" charset="-120"/>
                <a:sym typeface="Wingdings" pitchFamily="2" charset="2"/>
              </a:rPr>
              <a:t>所以 </a:t>
            </a:r>
            <a:r>
              <a:rPr kumimoji="0" lang="en-US" altLang="zh-TW" sz="1600">
                <a:ea typeface="標楷體" pitchFamily="65" charset="-120"/>
                <a:sym typeface="Wingdings" pitchFamily="2" charset="2"/>
              </a:rPr>
              <a:t>A/b (Abs./mm) = (1/e) </a:t>
            </a:r>
            <a:r>
              <a:rPr kumimoji="0" lang="en-US" altLang="zh-TW" sz="1600">
                <a:latin typeface="Tahoma" pitchFamily="34" charset="0"/>
                <a:ea typeface="標楷體" pitchFamily="65" charset="-120"/>
                <a:sym typeface="Wingdings" pitchFamily="2" charset="2"/>
              </a:rPr>
              <a:t>x</a:t>
            </a:r>
            <a:r>
              <a:rPr kumimoji="0" lang="en-US" altLang="zh-TW" sz="1600">
                <a:ea typeface="標楷體" pitchFamily="65" charset="-120"/>
                <a:sym typeface="Wingdings" pitchFamily="2" charset="2"/>
              </a:rPr>
              <a:t> c</a:t>
            </a:r>
            <a:endParaRPr kumimoji="0" lang="en-US" altLang="zh-TW" sz="1600">
              <a:ea typeface="標楷體" pitchFamily="65" charset="-120"/>
            </a:endParaRPr>
          </a:p>
          <a:p>
            <a:pPr marL="176213" indent="-176213" algn="l">
              <a:buFontTx/>
              <a:buChar char="•"/>
              <a:tabLst>
                <a:tab pos="179388" algn="l"/>
              </a:tabLst>
            </a:pPr>
            <a:endParaRPr kumimoji="0" lang="en-US" altLang="zh-TW" sz="1600">
              <a:ea typeface="標楷體" pitchFamily="65" charset="-120"/>
            </a:endParaRPr>
          </a:p>
          <a:p>
            <a:pPr marL="176213" indent="-176213" algn="l">
              <a:buFontTx/>
              <a:buBlip>
                <a:blip r:embed="rId4"/>
              </a:buBlip>
              <a:tabLst>
                <a:tab pos="179388" algn="l"/>
              </a:tabLst>
            </a:pPr>
            <a:r>
              <a:rPr kumimoji="0" lang="zh-TW" altLang="en-US" sz="1600">
                <a:ea typeface="標楷體" pitchFamily="65" charset="-120"/>
              </a:rPr>
              <a:t>目標為</a:t>
            </a:r>
            <a:r>
              <a:rPr kumimoji="0" lang="en-US" altLang="zh-TW" sz="1600">
                <a:ea typeface="標楷體" pitchFamily="65" charset="-120"/>
              </a:rPr>
              <a:t>y = ax + b</a:t>
            </a:r>
            <a:r>
              <a:rPr kumimoji="0" lang="zh-TW" altLang="en-US" sz="1600">
                <a:ea typeface="標楷體" pitchFamily="65" charset="-120"/>
              </a:rPr>
              <a:t>形式</a:t>
            </a:r>
            <a:r>
              <a:rPr kumimoji="0" lang="en-US" altLang="zh-TW" sz="1600">
                <a:ea typeface="標楷體" pitchFamily="65" charset="-120"/>
              </a:rPr>
              <a:t>, </a:t>
            </a:r>
          </a:p>
          <a:p>
            <a:pPr marL="176213" indent="-176213" algn="l">
              <a:tabLst>
                <a:tab pos="179388" algn="l"/>
              </a:tabLst>
            </a:pPr>
            <a:r>
              <a:rPr kumimoji="0" lang="zh-TW" altLang="en-US" sz="1600">
                <a:ea typeface="標楷體" pitchFamily="65" charset="-120"/>
              </a:rPr>
              <a:t>   因此定義右圖公式為 </a:t>
            </a:r>
            <a:r>
              <a:rPr kumimoji="0" lang="en-US" altLang="zh-TW" sz="1600">
                <a:ea typeface="標楷體" pitchFamily="65" charset="-120"/>
              </a:rPr>
              <a:t>A = mb + Y</a:t>
            </a:r>
          </a:p>
          <a:p>
            <a:pPr marL="176213" indent="-176213" algn="l">
              <a:tabLst>
                <a:tab pos="179388" algn="l"/>
              </a:tabLst>
            </a:pPr>
            <a:r>
              <a:rPr kumimoji="0" lang="en-US" altLang="zh-TW" sz="1600">
                <a:ea typeface="標楷體" pitchFamily="65" charset="-120"/>
              </a:rPr>
              <a:t>   </a:t>
            </a:r>
            <a:r>
              <a:rPr kumimoji="0" lang="zh-TW" altLang="en-US" sz="1600">
                <a:ea typeface="標楷體" pitchFamily="65" charset="-120"/>
              </a:rPr>
              <a:t>其中</a:t>
            </a:r>
            <a:r>
              <a:rPr kumimoji="0" lang="en-US" altLang="zh-TW" sz="1600">
                <a:ea typeface="標楷體" pitchFamily="65" charset="-120"/>
              </a:rPr>
              <a:t>m</a:t>
            </a:r>
            <a:r>
              <a:rPr kumimoji="0" lang="zh-TW" altLang="en-US" sz="1600">
                <a:ea typeface="標楷體" pitchFamily="65" charset="-120"/>
              </a:rPr>
              <a:t>的單位亦為 </a:t>
            </a:r>
            <a:r>
              <a:rPr kumimoji="0" lang="en-US" altLang="zh-TW" sz="1600">
                <a:ea typeface="標楷體" pitchFamily="65" charset="-120"/>
                <a:sym typeface="Wingdings" pitchFamily="2" charset="2"/>
              </a:rPr>
              <a:t>Abs./mm</a:t>
            </a:r>
            <a:endParaRPr kumimoji="0" lang="zh-TW" altLang="en-US" sz="1600">
              <a:ea typeface="標楷體" pitchFamily="65" charset="-120"/>
            </a:endParaRPr>
          </a:p>
          <a:p>
            <a:pPr marL="176213" indent="-176213" algn="l">
              <a:tabLst>
                <a:tab pos="179388" algn="l"/>
              </a:tabLst>
            </a:pPr>
            <a:r>
              <a:rPr kumimoji="0" lang="en-US" altLang="zh-TW" sz="1600">
                <a:ea typeface="標楷體" pitchFamily="65" charset="-120"/>
              </a:rPr>
              <a:t>  </a:t>
            </a:r>
            <a:r>
              <a:rPr kumimoji="0" lang="en-US" altLang="zh-TW" sz="1600">
                <a:ea typeface="標楷體" pitchFamily="65" charset="-120"/>
                <a:sym typeface="Wingdings" pitchFamily="2" charset="2"/>
              </a:rPr>
              <a:t> m = A/b = c/e</a:t>
            </a:r>
          </a:p>
          <a:p>
            <a:pPr marL="176213" indent="-176213" algn="l">
              <a:tabLst>
                <a:tab pos="179388" algn="l"/>
              </a:tabLst>
            </a:pPr>
            <a:r>
              <a:rPr kumimoji="0" lang="en-US" altLang="zh-TW" sz="1600">
                <a:ea typeface="標楷體" pitchFamily="65" charset="-120"/>
                <a:sym typeface="Wingdings" pitchFamily="2" charset="2"/>
              </a:rPr>
              <a:t>   c = m </a:t>
            </a:r>
            <a:r>
              <a:rPr kumimoji="0" lang="en-US" altLang="zh-TW" sz="1600">
                <a:latin typeface="Tahoma" pitchFamily="34" charset="0"/>
                <a:ea typeface="標楷體" pitchFamily="65" charset="-120"/>
                <a:sym typeface="Wingdings" pitchFamily="2" charset="2"/>
              </a:rPr>
              <a:t>x</a:t>
            </a:r>
            <a:r>
              <a:rPr kumimoji="0" lang="en-US" altLang="zh-TW" sz="1600">
                <a:ea typeface="標楷體" pitchFamily="65" charset="-120"/>
                <a:sym typeface="Wingdings" pitchFamily="2" charset="2"/>
              </a:rPr>
              <a:t> e</a:t>
            </a:r>
          </a:p>
          <a:p>
            <a:pPr marL="176213" indent="-176213" algn="l">
              <a:tabLst>
                <a:tab pos="179388" algn="l"/>
              </a:tabLst>
            </a:pPr>
            <a:r>
              <a:rPr kumimoji="0" lang="en-US" altLang="zh-TW" sz="1600">
                <a:ea typeface="標楷體" pitchFamily="65" charset="-120"/>
                <a:sym typeface="Wingdings" pitchFamily="2" charset="2"/>
              </a:rPr>
              <a:t>   </a:t>
            </a:r>
            <a:r>
              <a:rPr kumimoji="0" lang="zh-TW" altLang="en-US" sz="1600">
                <a:ea typeface="標楷體" pitchFamily="65" charset="-120"/>
                <a:sym typeface="Wingdings" pitchFamily="2" charset="2"/>
              </a:rPr>
              <a:t>亦即濃度與斜率為正相關</a:t>
            </a:r>
          </a:p>
          <a:p>
            <a:pPr marL="176213" indent="-176213" algn="l">
              <a:buFontTx/>
              <a:buBlip>
                <a:blip r:embed="rId4"/>
              </a:buBlip>
              <a:tabLst>
                <a:tab pos="179388" algn="l"/>
              </a:tabLst>
            </a:pPr>
            <a:endParaRPr kumimoji="0" lang="zh-TW" altLang="en-US" sz="1600">
              <a:ea typeface="標楷體" pitchFamily="65" charset="-120"/>
              <a:sym typeface="Wingdings" pitchFamily="2" charset="2"/>
            </a:endParaRPr>
          </a:p>
          <a:p>
            <a:pPr marL="176213" indent="-176213" algn="l">
              <a:buFontTx/>
              <a:buBlip>
                <a:blip r:embed="rId4"/>
              </a:buBlip>
              <a:tabLst>
                <a:tab pos="179388" algn="l"/>
              </a:tabLst>
            </a:pPr>
            <a:r>
              <a:rPr kumimoji="0" lang="zh-TW" altLang="en-US" sz="1600">
                <a:ea typeface="標楷體" pitchFamily="65" charset="-120"/>
              </a:rPr>
              <a:t>欲</a:t>
            </a:r>
            <a:r>
              <a:rPr kumimoji="0" lang="en-US" altLang="zh-TW" sz="1600">
                <a:ea typeface="標楷體" pitchFamily="65" charset="-120"/>
              </a:rPr>
              <a:t>fit</a:t>
            </a:r>
            <a:r>
              <a:rPr kumimoji="0" lang="zh-TW" altLang="en-US" sz="1600">
                <a:ea typeface="標楷體" pitchFamily="65" charset="-120"/>
              </a:rPr>
              <a:t>出各波段</a:t>
            </a:r>
            <a:r>
              <a:rPr kumimoji="0" lang="en-US" altLang="zh-TW" sz="1600">
                <a:ea typeface="標楷體" pitchFamily="65" charset="-120"/>
              </a:rPr>
              <a:t>10mm Abs., </a:t>
            </a:r>
            <a:r>
              <a:rPr kumimoji="0" lang="zh-TW" altLang="en-US" sz="1600">
                <a:ea typeface="標楷體" pitchFamily="65" charset="-120"/>
              </a:rPr>
              <a:t>除斜率</a:t>
            </a:r>
          </a:p>
          <a:p>
            <a:pPr marL="176213" indent="-176213" algn="l">
              <a:tabLst>
                <a:tab pos="179388" algn="l"/>
              </a:tabLst>
            </a:pPr>
            <a:r>
              <a:rPr kumimoji="0" lang="zh-TW" altLang="en-US" sz="1600">
                <a:ea typeface="標楷體" pitchFamily="65" charset="-120"/>
              </a:rPr>
              <a:t>   外</a:t>
            </a:r>
            <a:r>
              <a:rPr kumimoji="0" lang="en-US" altLang="zh-TW" sz="1600">
                <a:ea typeface="標楷體" pitchFamily="65" charset="-120"/>
              </a:rPr>
              <a:t>, </a:t>
            </a:r>
            <a:r>
              <a:rPr kumimoji="0" lang="zh-TW" altLang="en-US" sz="1600">
                <a:ea typeface="標楷體" pitchFamily="65" charset="-120"/>
              </a:rPr>
              <a:t>還需要有</a:t>
            </a:r>
            <a:r>
              <a:rPr kumimoji="0" lang="en-US" altLang="zh-TW" sz="1600">
                <a:ea typeface="標楷體" pitchFamily="65" charset="-120"/>
              </a:rPr>
              <a:t>y</a:t>
            </a:r>
            <a:r>
              <a:rPr kumimoji="0" lang="zh-TW" altLang="en-US" sz="1600">
                <a:ea typeface="標楷體" pitchFamily="65" charset="-120"/>
              </a:rPr>
              <a:t>截距值</a:t>
            </a:r>
          </a:p>
        </p:txBody>
      </p:sp>
      <p:sp>
        <p:nvSpPr>
          <p:cNvPr id="381102" name="Rectangle 174"/>
          <p:cNvSpPr>
            <a:spLocks noChangeArrowheads="1"/>
          </p:cNvSpPr>
          <p:nvPr/>
        </p:nvSpPr>
        <p:spPr bwMode="auto">
          <a:xfrm>
            <a:off x="7164388" y="3716338"/>
            <a:ext cx="933450" cy="366712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TW">
                <a:solidFill>
                  <a:srgbClr val="0000CC"/>
                </a:solidFill>
              </a:rPr>
              <a:t>y=ax+b</a:t>
            </a:r>
            <a:endParaRPr kumimoji="0" lang="zh-TW" altLang="en-US">
              <a:solidFill>
                <a:srgbClr val="0000CC"/>
              </a:solidFill>
            </a:endParaRPr>
          </a:p>
        </p:txBody>
      </p:sp>
      <p:sp>
        <p:nvSpPr>
          <p:cNvPr id="381103" name="Line 175"/>
          <p:cNvSpPr>
            <a:spLocks noChangeShapeType="1"/>
          </p:cNvSpPr>
          <p:nvPr/>
        </p:nvSpPr>
        <p:spPr bwMode="auto">
          <a:xfrm flipV="1">
            <a:off x="7596188" y="3500438"/>
            <a:ext cx="144462" cy="2889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1104" name="Line 176"/>
          <p:cNvSpPr>
            <a:spLocks noChangeShapeType="1"/>
          </p:cNvSpPr>
          <p:nvPr/>
        </p:nvSpPr>
        <p:spPr bwMode="auto">
          <a:xfrm flipH="1">
            <a:off x="7812088" y="4005263"/>
            <a:ext cx="144462" cy="2873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1105" name="Text Box 177"/>
          <p:cNvSpPr txBox="1">
            <a:spLocks noChangeArrowheads="1"/>
          </p:cNvSpPr>
          <p:nvPr/>
        </p:nvSpPr>
        <p:spPr bwMode="auto">
          <a:xfrm>
            <a:off x="6516688" y="4148138"/>
            <a:ext cx="2232025" cy="517525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>
                <a:solidFill>
                  <a:srgbClr val="0000CC"/>
                </a:solidFill>
              </a:rPr>
              <a:t>Related to light scattering, i.e. fiber structure</a:t>
            </a:r>
          </a:p>
        </p:txBody>
      </p:sp>
      <p:sp>
        <p:nvSpPr>
          <p:cNvPr id="381106" name="Text Box 178"/>
          <p:cNvSpPr txBox="1">
            <a:spLocks noChangeArrowheads="1"/>
          </p:cNvSpPr>
          <p:nvPr/>
        </p:nvSpPr>
        <p:spPr bwMode="auto">
          <a:xfrm>
            <a:off x="7092950" y="3213100"/>
            <a:ext cx="1655763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>
                <a:solidFill>
                  <a:srgbClr val="0000CC"/>
                </a:solidFill>
              </a:rPr>
              <a:t>Related to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73D258-4080-4738-A6F0-F2803417CD55}" type="slidenum">
              <a:rPr lang="en-US" altLang="zh-TW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371714" name="Rectangle 2"/>
          <p:cNvSpPr>
            <a:spLocks noChangeArrowheads="1"/>
          </p:cNvSpPr>
          <p:nvPr/>
        </p:nvSpPr>
        <p:spPr bwMode="auto">
          <a:xfrm>
            <a:off x="1908175" y="404813"/>
            <a:ext cx="56165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2800" b="1">
                <a:solidFill>
                  <a:schemeClr val="bg1"/>
                </a:solidFill>
                <a:ea typeface="標楷體" pitchFamily="65" charset="-120"/>
              </a:rPr>
              <a:t>NanoDrop Principle-1</a:t>
            </a:r>
            <a:endParaRPr lang="en-US" altLang="zh-TW" sz="1200" b="1">
              <a:solidFill>
                <a:schemeClr val="bg1"/>
              </a:solidFill>
              <a:ea typeface="標楷體" pitchFamily="65" charset="-120"/>
            </a:endParaRPr>
          </a:p>
        </p:txBody>
      </p:sp>
      <p:grpSp>
        <p:nvGrpSpPr>
          <p:cNvPr id="371781" name="Group 69"/>
          <p:cNvGrpSpPr>
            <a:grpSpLocks/>
          </p:cNvGrpSpPr>
          <p:nvPr/>
        </p:nvGrpSpPr>
        <p:grpSpPr bwMode="auto">
          <a:xfrm>
            <a:off x="1042988" y="2384425"/>
            <a:ext cx="647700" cy="1296988"/>
            <a:chOff x="567" y="1434"/>
            <a:chExt cx="408" cy="1089"/>
          </a:xfrm>
        </p:grpSpPr>
        <p:sp>
          <p:nvSpPr>
            <p:cNvPr id="371770" name="Freeform 58"/>
            <p:cNvSpPr>
              <a:spLocks/>
            </p:cNvSpPr>
            <p:nvPr/>
          </p:nvSpPr>
          <p:spPr bwMode="auto">
            <a:xfrm>
              <a:off x="567" y="2069"/>
              <a:ext cx="408" cy="454"/>
            </a:xfrm>
            <a:custGeom>
              <a:avLst/>
              <a:gdLst/>
              <a:ahLst/>
              <a:cxnLst>
                <a:cxn ang="0">
                  <a:pos x="0" y="454"/>
                </a:cxn>
                <a:cxn ang="0">
                  <a:pos x="0" y="0"/>
                </a:cxn>
                <a:cxn ang="0">
                  <a:pos x="408" y="0"/>
                </a:cxn>
                <a:cxn ang="0">
                  <a:pos x="408" y="454"/>
                </a:cxn>
              </a:cxnLst>
              <a:rect l="0" t="0" r="r" b="b"/>
              <a:pathLst>
                <a:path w="408" h="454">
                  <a:moveTo>
                    <a:pt x="0" y="454"/>
                  </a:moveTo>
                  <a:lnTo>
                    <a:pt x="0" y="0"/>
                  </a:lnTo>
                  <a:lnTo>
                    <a:pt x="408" y="0"/>
                  </a:lnTo>
                  <a:lnTo>
                    <a:pt x="408" y="454"/>
                  </a:ln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1772" name="Freeform 60"/>
            <p:cNvSpPr>
              <a:spLocks/>
            </p:cNvSpPr>
            <p:nvPr/>
          </p:nvSpPr>
          <p:spPr bwMode="auto">
            <a:xfrm flipV="1">
              <a:off x="567" y="1434"/>
              <a:ext cx="408" cy="454"/>
            </a:xfrm>
            <a:custGeom>
              <a:avLst/>
              <a:gdLst/>
              <a:ahLst/>
              <a:cxnLst>
                <a:cxn ang="0">
                  <a:pos x="0" y="454"/>
                </a:cxn>
                <a:cxn ang="0">
                  <a:pos x="0" y="0"/>
                </a:cxn>
                <a:cxn ang="0">
                  <a:pos x="408" y="0"/>
                </a:cxn>
                <a:cxn ang="0">
                  <a:pos x="408" y="454"/>
                </a:cxn>
              </a:cxnLst>
              <a:rect l="0" t="0" r="r" b="b"/>
              <a:pathLst>
                <a:path w="408" h="454">
                  <a:moveTo>
                    <a:pt x="0" y="454"/>
                  </a:moveTo>
                  <a:lnTo>
                    <a:pt x="0" y="0"/>
                  </a:lnTo>
                  <a:lnTo>
                    <a:pt x="408" y="0"/>
                  </a:lnTo>
                  <a:lnTo>
                    <a:pt x="408" y="454"/>
                  </a:ln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1774" name="Freeform 62"/>
            <p:cNvSpPr>
              <a:spLocks/>
            </p:cNvSpPr>
            <p:nvPr/>
          </p:nvSpPr>
          <p:spPr bwMode="auto">
            <a:xfrm>
              <a:off x="567" y="1888"/>
              <a:ext cx="45" cy="1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91"/>
                </a:cxn>
                <a:cxn ang="0">
                  <a:pos x="0" y="181"/>
                </a:cxn>
              </a:cxnLst>
              <a:rect l="0" t="0" r="r" b="b"/>
              <a:pathLst>
                <a:path w="45" h="181">
                  <a:moveTo>
                    <a:pt x="0" y="0"/>
                  </a:moveTo>
                  <a:cubicBezTo>
                    <a:pt x="22" y="30"/>
                    <a:pt x="45" y="61"/>
                    <a:pt x="45" y="91"/>
                  </a:cubicBezTo>
                  <a:cubicBezTo>
                    <a:pt x="45" y="121"/>
                    <a:pt x="23" y="128"/>
                    <a:pt x="0" y="181"/>
                  </a:cubicBez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1776" name="Freeform 64"/>
            <p:cNvSpPr>
              <a:spLocks/>
            </p:cNvSpPr>
            <p:nvPr/>
          </p:nvSpPr>
          <p:spPr bwMode="auto">
            <a:xfrm flipH="1">
              <a:off x="930" y="1888"/>
              <a:ext cx="45" cy="1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91"/>
                </a:cxn>
                <a:cxn ang="0">
                  <a:pos x="0" y="181"/>
                </a:cxn>
              </a:cxnLst>
              <a:rect l="0" t="0" r="r" b="b"/>
              <a:pathLst>
                <a:path w="45" h="181">
                  <a:moveTo>
                    <a:pt x="0" y="0"/>
                  </a:moveTo>
                  <a:cubicBezTo>
                    <a:pt x="22" y="30"/>
                    <a:pt x="45" y="61"/>
                    <a:pt x="45" y="91"/>
                  </a:cubicBezTo>
                  <a:cubicBezTo>
                    <a:pt x="45" y="121"/>
                    <a:pt x="23" y="128"/>
                    <a:pt x="0" y="181"/>
                  </a:cubicBez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71784" name="Line 72"/>
          <p:cNvSpPr>
            <a:spLocks noChangeShapeType="1"/>
          </p:cNvSpPr>
          <p:nvPr/>
        </p:nvSpPr>
        <p:spPr bwMode="auto">
          <a:xfrm flipV="1">
            <a:off x="1403350" y="2565400"/>
            <a:ext cx="0" cy="935038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1786" name="Line 74"/>
          <p:cNvSpPr>
            <a:spLocks noChangeShapeType="1"/>
          </p:cNvSpPr>
          <p:nvPr/>
        </p:nvSpPr>
        <p:spPr bwMode="auto">
          <a:xfrm flipV="1">
            <a:off x="2698750" y="2565400"/>
            <a:ext cx="0" cy="935038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1789" name="Line 77"/>
          <p:cNvSpPr>
            <a:spLocks noChangeShapeType="1"/>
          </p:cNvSpPr>
          <p:nvPr/>
        </p:nvSpPr>
        <p:spPr bwMode="auto">
          <a:xfrm flipV="1">
            <a:off x="1331913" y="4511675"/>
            <a:ext cx="0" cy="287338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1791" name="Text Box 79"/>
          <p:cNvSpPr txBox="1">
            <a:spLocks noChangeArrowheads="1"/>
          </p:cNvSpPr>
          <p:nvPr/>
        </p:nvSpPr>
        <p:spPr bwMode="auto">
          <a:xfrm>
            <a:off x="1377950" y="4510088"/>
            <a:ext cx="746125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1400"/>
              <a:t>：</a:t>
            </a:r>
            <a:r>
              <a:rPr lang="en-US" altLang="zh-TW" sz="1400"/>
              <a:t>Light</a:t>
            </a:r>
          </a:p>
        </p:txBody>
      </p:sp>
      <p:sp>
        <p:nvSpPr>
          <p:cNvPr id="371792" name="Text Box 80"/>
          <p:cNvSpPr txBox="1">
            <a:spLocks noChangeArrowheads="1"/>
          </p:cNvSpPr>
          <p:nvPr/>
        </p:nvSpPr>
        <p:spPr bwMode="auto">
          <a:xfrm>
            <a:off x="1200150" y="4926013"/>
            <a:ext cx="1427163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A</a:t>
            </a:r>
            <a:r>
              <a:rPr lang="zh-TW" altLang="en-US" sz="1400"/>
              <a:t>：</a:t>
            </a:r>
            <a:r>
              <a:rPr lang="en-US" altLang="zh-TW" sz="1400"/>
              <a:t>Absorbance</a:t>
            </a:r>
          </a:p>
        </p:txBody>
      </p:sp>
      <p:sp>
        <p:nvSpPr>
          <p:cNvPr id="371793" name="Text Box 81"/>
          <p:cNvSpPr txBox="1">
            <a:spLocks noChangeArrowheads="1"/>
          </p:cNvSpPr>
          <p:nvPr/>
        </p:nvSpPr>
        <p:spPr bwMode="auto">
          <a:xfrm>
            <a:off x="1227138" y="5286375"/>
            <a:ext cx="1328737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P</a:t>
            </a:r>
            <a:r>
              <a:rPr lang="zh-TW" altLang="en-US" sz="1400"/>
              <a:t>：</a:t>
            </a:r>
            <a:r>
              <a:rPr lang="en-US" altLang="zh-TW" sz="1400"/>
              <a:t>Pathlength</a:t>
            </a:r>
          </a:p>
        </p:txBody>
      </p:sp>
      <p:sp>
        <p:nvSpPr>
          <p:cNvPr id="371794" name="Text Box 82"/>
          <p:cNvSpPr txBox="1">
            <a:spLocks noChangeArrowheads="1"/>
          </p:cNvSpPr>
          <p:nvPr/>
        </p:nvSpPr>
        <p:spPr bwMode="auto">
          <a:xfrm>
            <a:off x="1255713" y="5645150"/>
            <a:ext cx="1077912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新細明體" charset="-120"/>
              </a:rPr>
              <a:t>I</a:t>
            </a:r>
            <a:r>
              <a:rPr lang="zh-TW" altLang="en-US" sz="1400"/>
              <a:t>：</a:t>
            </a:r>
            <a:r>
              <a:rPr lang="en-US" altLang="zh-TW" sz="1400"/>
              <a:t>Intensity</a:t>
            </a:r>
          </a:p>
        </p:txBody>
      </p:sp>
      <p:sp>
        <p:nvSpPr>
          <p:cNvPr id="371796" name="Text Box 84"/>
          <p:cNvSpPr txBox="1">
            <a:spLocks noChangeArrowheads="1"/>
          </p:cNvSpPr>
          <p:nvPr/>
        </p:nvSpPr>
        <p:spPr bwMode="auto">
          <a:xfrm>
            <a:off x="1123950" y="2908300"/>
            <a:ext cx="352425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A</a:t>
            </a:r>
            <a:r>
              <a:rPr lang="en-US" altLang="zh-TW" sz="700"/>
              <a:t>1</a:t>
            </a:r>
          </a:p>
        </p:txBody>
      </p:sp>
      <p:sp>
        <p:nvSpPr>
          <p:cNvPr id="371797" name="Text Box 85"/>
          <p:cNvSpPr txBox="1">
            <a:spLocks noChangeArrowheads="1"/>
          </p:cNvSpPr>
          <p:nvPr/>
        </p:nvSpPr>
        <p:spPr bwMode="auto">
          <a:xfrm>
            <a:off x="2411413" y="2908300"/>
            <a:ext cx="352425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A</a:t>
            </a:r>
            <a:r>
              <a:rPr lang="en-US" altLang="zh-TW" sz="700"/>
              <a:t>2</a:t>
            </a:r>
          </a:p>
        </p:txBody>
      </p:sp>
      <p:sp>
        <p:nvSpPr>
          <p:cNvPr id="371799" name="Text Box 87"/>
          <p:cNvSpPr txBox="1">
            <a:spLocks noChangeArrowheads="1"/>
          </p:cNvSpPr>
          <p:nvPr/>
        </p:nvSpPr>
        <p:spPr bwMode="auto">
          <a:xfrm>
            <a:off x="1312863" y="2205038"/>
            <a:ext cx="288925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>
                <a:latin typeface="新細明體" charset="-120"/>
              </a:rPr>
              <a:t>I</a:t>
            </a:r>
            <a:r>
              <a:rPr lang="en-US" altLang="zh-TW" sz="700"/>
              <a:t>1</a:t>
            </a:r>
          </a:p>
        </p:txBody>
      </p:sp>
      <p:sp>
        <p:nvSpPr>
          <p:cNvPr id="371800" name="Text Box 88"/>
          <p:cNvSpPr txBox="1">
            <a:spLocks noChangeArrowheads="1"/>
          </p:cNvSpPr>
          <p:nvPr/>
        </p:nvSpPr>
        <p:spPr bwMode="auto">
          <a:xfrm>
            <a:off x="1303338" y="3500438"/>
            <a:ext cx="288925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>
                <a:latin typeface="新細明體" charset="-120"/>
              </a:rPr>
              <a:t>I</a:t>
            </a:r>
            <a:r>
              <a:rPr lang="en-US" altLang="zh-TW" sz="700"/>
              <a:t>0</a:t>
            </a:r>
          </a:p>
        </p:txBody>
      </p:sp>
      <p:sp>
        <p:nvSpPr>
          <p:cNvPr id="371802" name="Text Box 90"/>
          <p:cNvSpPr txBox="1">
            <a:spLocks noChangeArrowheads="1"/>
          </p:cNvSpPr>
          <p:nvPr/>
        </p:nvSpPr>
        <p:spPr bwMode="auto">
          <a:xfrm>
            <a:off x="2627313" y="2205038"/>
            <a:ext cx="288925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>
                <a:latin typeface="新細明體" charset="-120"/>
              </a:rPr>
              <a:t>I</a:t>
            </a:r>
            <a:r>
              <a:rPr lang="en-US" altLang="zh-TW" sz="700"/>
              <a:t>2</a:t>
            </a:r>
          </a:p>
        </p:txBody>
      </p:sp>
      <p:sp>
        <p:nvSpPr>
          <p:cNvPr id="371803" name="Text Box 91"/>
          <p:cNvSpPr txBox="1">
            <a:spLocks noChangeArrowheads="1"/>
          </p:cNvSpPr>
          <p:nvPr/>
        </p:nvSpPr>
        <p:spPr bwMode="auto">
          <a:xfrm>
            <a:off x="2627313" y="3500438"/>
            <a:ext cx="288925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>
                <a:latin typeface="新細明體" charset="-120"/>
              </a:rPr>
              <a:t>I</a:t>
            </a:r>
            <a:r>
              <a:rPr lang="en-US" altLang="zh-TW" sz="700"/>
              <a:t>0</a:t>
            </a:r>
          </a:p>
        </p:txBody>
      </p:sp>
      <p:sp>
        <p:nvSpPr>
          <p:cNvPr id="371804" name="Text Box 92"/>
          <p:cNvSpPr txBox="1">
            <a:spLocks noChangeArrowheads="1"/>
          </p:cNvSpPr>
          <p:nvPr/>
        </p:nvSpPr>
        <p:spPr bwMode="auto">
          <a:xfrm>
            <a:off x="1116013" y="1700213"/>
            <a:ext cx="628650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TW" sz="1400"/>
              <a:t>Blank</a:t>
            </a:r>
          </a:p>
        </p:txBody>
      </p:sp>
      <p:graphicFrame>
        <p:nvGraphicFramePr>
          <p:cNvPr id="371805" name="Object 93"/>
          <p:cNvGraphicFramePr>
            <a:graphicFrameLocks noChangeAspect="1"/>
          </p:cNvGraphicFramePr>
          <p:nvPr/>
        </p:nvGraphicFramePr>
        <p:xfrm>
          <a:off x="4284663" y="2027238"/>
          <a:ext cx="1090612" cy="530225"/>
        </p:xfrm>
        <a:graphic>
          <a:graphicData uri="http://schemas.openxmlformats.org/presentationml/2006/ole">
            <p:oleObj spid="_x0000_s371805" name="方程式" r:id="rId3" imgW="888840" imgH="431640" progId="Equation.3">
              <p:embed/>
            </p:oleObj>
          </a:graphicData>
        </a:graphic>
      </p:graphicFrame>
      <p:graphicFrame>
        <p:nvGraphicFramePr>
          <p:cNvPr id="371806" name="Object 94"/>
          <p:cNvGraphicFramePr>
            <a:graphicFrameLocks noChangeAspect="1"/>
          </p:cNvGraphicFramePr>
          <p:nvPr/>
        </p:nvGraphicFramePr>
        <p:xfrm>
          <a:off x="5867400" y="2027238"/>
          <a:ext cx="1122363" cy="530225"/>
        </p:xfrm>
        <a:graphic>
          <a:graphicData uri="http://schemas.openxmlformats.org/presentationml/2006/ole">
            <p:oleObj spid="_x0000_s371806" name="方程式" r:id="rId4" imgW="914400" imgH="431640" progId="Equation.3">
              <p:embed/>
            </p:oleObj>
          </a:graphicData>
        </a:graphic>
      </p:graphicFrame>
      <p:graphicFrame>
        <p:nvGraphicFramePr>
          <p:cNvPr id="371808" name="Object 96"/>
          <p:cNvGraphicFramePr>
            <a:graphicFrameLocks noChangeAspect="1"/>
          </p:cNvGraphicFramePr>
          <p:nvPr/>
        </p:nvGraphicFramePr>
        <p:xfrm>
          <a:off x="4356100" y="2963863"/>
          <a:ext cx="2165350" cy="2336800"/>
        </p:xfrm>
        <a:graphic>
          <a:graphicData uri="http://schemas.openxmlformats.org/presentationml/2006/ole">
            <p:oleObj spid="_x0000_s371808" name="方程式" r:id="rId5" imgW="1765080" imgH="1904760" progId="Equation.3">
              <p:embed/>
            </p:oleObj>
          </a:graphicData>
        </a:graphic>
      </p:graphicFrame>
      <p:sp>
        <p:nvSpPr>
          <p:cNvPr id="371809" name="Text Box 97"/>
          <p:cNvSpPr txBox="1">
            <a:spLocks noChangeArrowheads="1"/>
          </p:cNvSpPr>
          <p:nvPr/>
        </p:nvSpPr>
        <p:spPr bwMode="auto">
          <a:xfrm>
            <a:off x="3459163" y="5445125"/>
            <a:ext cx="4311650" cy="730250"/>
          </a:xfrm>
          <a:prstGeom prst="rect">
            <a:avLst/>
          </a:prstGeom>
          <a:solidFill>
            <a:srgbClr val="CCFFCC"/>
          </a:solidFill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Independent of </a:t>
            </a:r>
            <a:r>
              <a:rPr lang="en-US" altLang="zh-TW" sz="1400">
                <a:latin typeface="新細明體" charset="-120"/>
              </a:rPr>
              <a:t>I</a:t>
            </a:r>
            <a:r>
              <a:rPr lang="en-US" altLang="zh-TW" sz="700"/>
              <a:t>0</a:t>
            </a:r>
            <a:r>
              <a:rPr lang="en-US" altLang="zh-TW" sz="1400"/>
              <a:t>,</a:t>
            </a:r>
            <a:r>
              <a:rPr lang="en-US" altLang="zh-TW" sz="1400">
                <a:latin typeface="標楷體" pitchFamily="65" charset="-120"/>
                <a:ea typeface="標楷體" pitchFamily="65" charset="-120"/>
              </a:rPr>
              <a:t> </a:t>
            </a:r>
          </a:p>
          <a:p>
            <a:r>
              <a:rPr lang="zh-TW" altLang="en-US" sz="1400">
                <a:latin typeface="標楷體" pitchFamily="65" charset="-120"/>
                <a:ea typeface="標楷體" pitchFamily="65" charset="-120"/>
              </a:rPr>
              <a:t>因此</a:t>
            </a:r>
            <a:r>
              <a:rPr lang="zh-TW" altLang="en-US" sz="1400">
                <a:solidFill>
                  <a:srgbClr val="0000CC"/>
                </a:solidFill>
                <a:latin typeface="標楷體" pitchFamily="65" charset="-120"/>
                <a:ea typeface="標楷體" pitchFamily="65" charset="-120"/>
              </a:rPr>
              <a:t>不需入射光強度值</a:t>
            </a:r>
            <a:r>
              <a:rPr lang="en-US" altLang="zh-TW" sz="1400"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1400">
                <a:latin typeface="標楷體" pitchFamily="65" charset="-120"/>
                <a:ea typeface="標楷體" pitchFamily="65" charset="-120"/>
              </a:rPr>
              <a:t>只需兩組</a:t>
            </a:r>
            <a:r>
              <a:rPr lang="en-US" altLang="zh-TW" sz="1400">
                <a:ea typeface="標楷體" pitchFamily="65" charset="-120"/>
              </a:rPr>
              <a:t>sample</a:t>
            </a:r>
            <a:r>
              <a:rPr lang="zh-TW" altLang="en-US" sz="1400">
                <a:latin typeface="標楷體" pitchFamily="65" charset="-120"/>
                <a:ea typeface="標楷體" pitchFamily="65" charset="-120"/>
              </a:rPr>
              <a:t>之光強度值</a:t>
            </a:r>
            <a:r>
              <a:rPr lang="en-US" altLang="zh-TW" sz="1400">
                <a:latin typeface="標楷體" pitchFamily="65" charset="-120"/>
                <a:ea typeface="標楷體" pitchFamily="65" charset="-120"/>
              </a:rPr>
              <a:t>,</a:t>
            </a:r>
          </a:p>
          <a:p>
            <a:r>
              <a:rPr lang="zh-TW" altLang="en-US" sz="1400">
                <a:latin typeface="標楷體" pitchFamily="65" charset="-120"/>
                <a:ea typeface="標楷體" pitchFamily="65" charset="-120"/>
              </a:rPr>
              <a:t>即可推待測物得吸收率</a:t>
            </a:r>
            <a:endParaRPr lang="zh-TW" altLang="en-US" sz="70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71810" name="Text Box 98"/>
          <p:cNvSpPr txBox="1">
            <a:spLocks noChangeArrowheads="1"/>
          </p:cNvSpPr>
          <p:nvPr/>
        </p:nvSpPr>
        <p:spPr bwMode="auto">
          <a:xfrm>
            <a:off x="2125663" y="1628775"/>
            <a:ext cx="1150937" cy="517525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Blank</a:t>
            </a:r>
          </a:p>
          <a:p>
            <a:r>
              <a:rPr lang="en-US" altLang="zh-TW" sz="1400"/>
              <a:t>with Sample</a:t>
            </a:r>
          </a:p>
        </p:txBody>
      </p:sp>
      <p:grpSp>
        <p:nvGrpSpPr>
          <p:cNvPr id="371811" name="Group 99"/>
          <p:cNvGrpSpPr>
            <a:grpSpLocks/>
          </p:cNvGrpSpPr>
          <p:nvPr/>
        </p:nvGrpSpPr>
        <p:grpSpPr bwMode="auto">
          <a:xfrm>
            <a:off x="2339975" y="2384425"/>
            <a:ext cx="647700" cy="1296988"/>
            <a:chOff x="567" y="1434"/>
            <a:chExt cx="408" cy="1089"/>
          </a:xfrm>
        </p:grpSpPr>
        <p:sp>
          <p:nvSpPr>
            <p:cNvPr id="371812" name="Freeform 100"/>
            <p:cNvSpPr>
              <a:spLocks/>
            </p:cNvSpPr>
            <p:nvPr/>
          </p:nvSpPr>
          <p:spPr bwMode="auto">
            <a:xfrm>
              <a:off x="567" y="2069"/>
              <a:ext cx="408" cy="454"/>
            </a:xfrm>
            <a:custGeom>
              <a:avLst/>
              <a:gdLst/>
              <a:ahLst/>
              <a:cxnLst>
                <a:cxn ang="0">
                  <a:pos x="0" y="454"/>
                </a:cxn>
                <a:cxn ang="0">
                  <a:pos x="0" y="0"/>
                </a:cxn>
                <a:cxn ang="0">
                  <a:pos x="408" y="0"/>
                </a:cxn>
                <a:cxn ang="0">
                  <a:pos x="408" y="454"/>
                </a:cxn>
              </a:cxnLst>
              <a:rect l="0" t="0" r="r" b="b"/>
              <a:pathLst>
                <a:path w="408" h="454">
                  <a:moveTo>
                    <a:pt x="0" y="454"/>
                  </a:moveTo>
                  <a:lnTo>
                    <a:pt x="0" y="0"/>
                  </a:lnTo>
                  <a:lnTo>
                    <a:pt x="408" y="0"/>
                  </a:lnTo>
                  <a:lnTo>
                    <a:pt x="408" y="454"/>
                  </a:ln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1813" name="Freeform 101"/>
            <p:cNvSpPr>
              <a:spLocks/>
            </p:cNvSpPr>
            <p:nvPr/>
          </p:nvSpPr>
          <p:spPr bwMode="auto">
            <a:xfrm flipV="1">
              <a:off x="567" y="1434"/>
              <a:ext cx="408" cy="454"/>
            </a:xfrm>
            <a:custGeom>
              <a:avLst/>
              <a:gdLst/>
              <a:ahLst/>
              <a:cxnLst>
                <a:cxn ang="0">
                  <a:pos x="0" y="454"/>
                </a:cxn>
                <a:cxn ang="0">
                  <a:pos x="0" y="0"/>
                </a:cxn>
                <a:cxn ang="0">
                  <a:pos x="408" y="0"/>
                </a:cxn>
                <a:cxn ang="0">
                  <a:pos x="408" y="454"/>
                </a:cxn>
              </a:cxnLst>
              <a:rect l="0" t="0" r="r" b="b"/>
              <a:pathLst>
                <a:path w="408" h="454">
                  <a:moveTo>
                    <a:pt x="0" y="454"/>
                  </a:moveTo>
                  <a:lnTo>
                    <a:pt x="0" y="0"/>
                  </a:lnTo>
                  <a:lnTo>
                    <a:pt x="408" y="0"/>
                  </a:lnTo>
                  <a:lnTo>
                    <a:pt x="408" y="454"/>
                  </a:ln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1814" name="Freeform 102"/>
            <p:cNvSpPr>
              <a:spLocks/>
            </p:cNvSpPr>
            <p:nvPr/>
          </p:nvSpPr>
          <p:spPr bwMode="auto">
            <a:xfrm>
              <a:off x="567" y="1888"/>
              <a:ext cx="45" cy="1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91"/>
                </a:cxn>
                <a:cxn ang="0">
                  <a:pos x="0" y="181"/>
                </a:cxn>
              </a:cxnLst>
              <a:rect l="0" t="0" r="r" b="b"/>
              <a:pathLst>
                <a:path w="45" h="181">
                  <a:moveTo>
                    <a:pt x="0" y="0"/>
                  </a:moveTo>
                  <a:cubicBezTo>
                    <a:pt x="22" y="30"/>
                    <a:pt x="45" y="61"/>
                    <a:pt x="45" y="91"/>
                  </a:cubicBezTo>
                  <a:cubicBezTo>
                    <a:pt x="45" y="121"/>
                    <a:pt x="23" y="128"/>
                    <a:pt x="0" y="181"/>
                  </a:cubicBez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1815" name="Freeform 103"/>
            <p:cNvSpPr>
              <a:spLocks/>
            </p:cNvSpPr>
            <p:nvPr/>
          </p:nvSpPr>
          <p:spPr bwMode="auto">
            <a:xfrm flipH="1">
              <a:off x="930" y="1888"/>
              <a:ext cx="45" cy="1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91"/>
                </a:cxn>
                <a:cxn ang="0">
                  <a:pos x="0" y="181"/>
                </a:cxn>
              </a:cxnLst>
              <a:rect l="0" t="0" r="r" b="b"/>
              <a:pathLst>
                <a:path w="45" h="181">
                  <a:moveTo>
                    <a:pt x="0" y="0"/>
                  </a:moveTo>
                  <a:cubicBezTo>
                    <a:pt x="22" y="30"/>
                    <a:pt x="45" y="61"/>
                    <a:pt x="45" y="91"/>
                  </a:cubicBezTo>
                  <a:cubicBezTo>
                    <a:pt x="45" y="121"/>
                    <a:pt x="23" y="128"/>
                    <a:pt x="0" y="181"/>
                  </a:cubicBez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71816" name="Text Box 104"/>
          <p:cNvSpPr txBox="1">
            <a:spLocks noChangeArrowheads="1"/>
          </p:cNvSpPr>
          <p:nvPr/>
        </p:nvSpPr>
        <p:spPr bwMode="auto">
          <a:xfrm>
            <a:off x="1619250" y="2908300"/>
            <a:ext cx="303213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P</a:t>
            </a:r>
          </a:p>
        </p:txBody>
      </p:sp>
      <p:sp>
        <p:nvSpPr>
          <p:cNvPr id="371817" name="Text Box 105"/>
          <p:cNvSpPr txBox="1">
            <a:spLocks noChangeArrowheads="1"/>
          </p:cNvSpPr>
          <p:nvPr/>
        </p:nvSpPr>
        <p:spPr bwMode="auto">
          <a:xfrm>
            <a:off x="2973388" y="2908300"/>
            <a:ext cx="303212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P</a:t>
            </a:r>
          </a:p>
        </p:txBody>
      </p:sp>
      <p:sp>
        <p:nvSpPr>
          <p:cNvPr id="371818" name="Text Box 106"/>
          <p:cNvSpPr txBox="1">
            <a:spLocks noChangeArrowheads="1"/>
          </p:cNvSpPr>
          <p:nvPr/>
        </p:nvSpPr>
        <p:spPr bwMode="auto">
          <a:xfrm>
            <a:off x="2051050" y="3716338"/>
            <a:ext cx="1370013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新細明體" charset="-120"/>
              </a:rPr>
              <a:t>I</a:t>
            </a:r>
            <a:r>
              <a:rPr lang="en-US" altLang="zh-TW" sz="900" b="1"/>
              <a:t>0</a:t>
            </a:r>
            <a:r>
              <a:rPr lang="zh-TW" altLang="en-US" sz="1400"/>
              <a:t>：</a:t>
            </a:r>
            <a:r>
              <a:rPr lang="zh-TW" altLang="en-US" sz="1400">
                <a:ea typeface="標楷體" pitchFamily="65" charset="-120"/>
              </a:rPr>
              <a:t>入射光強度</a:t>
            </a:r>
            <a:endParaRPr lang="en-US" altLang="zh-TW" sz="1400"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A53D99-ABD0-4069-A7F4-1ED74FE86FB4}" type="slidenum">
              <a:rPr lang="en-US" altLang="zh-TW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376932" name="Rectangle 100"/>
          <p:cNvSpPr>
            <a:spLocks noChangeArrowheads="1"/>
          </p:cNvSpPr>
          <p:nvPr/>
        </p:nvSpPr>
        <p:spPr bwMode="auto">
          <a:xfrm>
            <a:off x="4572000" y="5300663"/>
            <a:ext cx="2160588" cy="217487"/>
          </a:xfrm>
          <a:prstGeom prst="rect">
            <a:avLst/>
          </a:prstGeom>
          <a:solidFill>
            <a:srgbClr val="FFCC99">
              <a:alpha val="81000"/>
            </a:srgbClr>
          </a:solidFill>
          <a:ln w="158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6931" name="Rectangle 99"/>
          <p:cNvSpPr>
            <a:spLocks noChangeArrowheads="1"/>
          </p:cNvSpPr>
          <p:nvPr/>
        </p:nvSpPr>
        <p:spPr bwMode="auto">
          <a:xfrm>
            <a:off x="1763713" y="5300663"/>
            <a:ext cx="2016125" cy="217487"/>
          </a:xfrm>
          <a:prstGeom prst="rect">
            <a:avLst/>
          </a:prstGeom>
          <a:solidFill>
            <a:srgbClr val="FFCC99">
              <a:alpha val="81000"/>
            </a:srgbClr>
          </a:solidFill>
          <a:ln w="158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6834" name="Rectangle 2"/>
          <p:cNvSpPr>
            <a:spLocks noChangeArrowheads="1"/>
          </p:cNvSpPr>
          <p:nvPr/>
        </p:nvSpPr>
        <p:spPr bwMode="auto">
          <a:xfrm>
            <a:off x="2411413" y="404813"/>
            <a:ext cx="56165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2800" b="1">
                <a:solidFill>
                  <a:schemeClr val="bg1"/>
                </a:solidFill>
                <a:ea typeface="標楷體" pitchFamily="65" charset="-120"/>
              </a:rPr>
              <a:t>NanoDrop Principle-2</a:t>
            </a:r>
            <a:endParaRPr lang="en-US" altLang="zh-TW" b="1">
              <a:solidFill>
                <a:schemeClr val="bg1"/>
              </a:solidFill>
            </a:endParaRPr>
          </a:p>
        </p:txBody>
      </p:sp>
      <p:sp>
        <p:nvSpPr>
          <p:cNvPr id="376866" name="Text Box 34"/>
          <p:cNvSpPr txBox="1">
            <a:spLocks noChangeArrowheads="1"/>
          </p:cNvSpPr>
          <p:nvPr/>
        </p:nvSpPr>
        <p:spPr bwMode="auto">
          <a:xfrm>
            <a:off x="395288" y="1557338"/>
            <a:ext cx="8135937" cy="4638675"/>
          </a:xfrm>
          <a:prstGeom prst="rect">
            <a:avLst/>
          </a:prstGeom>
          <a:noFill/>
          <a:ln w="38100" algn="ctr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9388" indent="-179388" algn="l">
              <a:tabLst>
                <a:tab pos="179388" algn="l"/>
              </a:tabLst>
            </a:pPr>
            <a:r>
              <a:rPr kumimoji="0" lang="zh-TW" altLang="en-US" sz="1600">
                <a:ea typeface="標楷體" pitchFamily="65" charset="-120"/>
              </a:rPr>
              <a:t>我們將以</a:t>
            </a:r>
            <a:r>
              <a:rPr kumimoji="0" lang="en-US" altLang="zh-TW" sz="1600">
                <a:ea typeface="標楷體" pitchFamily="65" charset="-120"/>
              </a:rPr>
              <a:t>Band Pass Filter</a:t>
            </a:r>
            <a:r>
              <a:rPr kumimoji="0" lang="zh-TW" altLang="en-US" sz="1600">
                <a:ea typeface="標楷體" pitchFamily="65" charset="-120"/>
              </a:rPr>
              <a:t>分別將</a:t>
            </a:r>
            <a:r>
              <a:rPr kumimoji="0" lang="en-US" altLang="zh-TW" sz="1600">
                <a:ea typeface="標楷體" pitchFamily="65" charset="-120"/>
              </a:rPr>
              <a:t>230nm, 260nm, 280nm</a:t>
            </a:r>
            <a:r>
              <a:rPr kumimoji="0" lang="zh-TW" altLang="en-US" sz="1600">
                <a:ea typeface="標楷體" pitchFamily="65" charset="-120"/>
              </a:rPr>
              <a:t>之波長光強度進行數據處理</a:t>
            </a:r>
          </a:p>
          <a:p>
            <a:pPr marL="179388" indent="-179388" algn="l">
              <a:tabLst>
                <a:tab pos="179388" algn="l"/>
              </a:tabLst>
            </a:pPr>
            <a:r>
              <a:rPr kumimoji="0" lang="zh-TW" altLang="en-US" sz="1600">
                <a:ea typeface="標楷體" pitchFamily="65" charset="-120"/>
              </a:rPr>
              <a:t>演算前提說明：下面若無註明則先以</a:t>
            </a:r>
            <a:r>
              <a:rPr kumimoji="0" lang="zh-TW" altLang="en-US" sz="1600" u="sng">
                <a:ea typeface="標楷體" pitchFamily="65" charset="-120"/>
              </a:rPr>
              <a:t>單一種波長的演算方式</a:t>
            </a:r>
            <a:r>
              <a:rPr kumimoji="0" lang="zh-TW" altLang="en-US" sz="1600">
                <a:ea typeface="標楷體" pitchFamily="65" charset="-120"/>
              </a:rPr>
              <a:t>進行推算。</a:t>
            </a:r>
          </a:p>
          <a:p>
            <a:pPr marL="179388" indent="-179388" algn="l">
              <a:buFontTx/>
              <a:buChar char="•"/>
              <a:tabLst>
                <a:tab pos="179388" algn="l"/>
              </a:tabLst>
            </a:pPr>
            <a:endParaRPr kumimoji="0" lang="zh-TW" altLang="en-US" sz="1600">
              <a:ea typeface="標楷體" pitchFamily="65" charset="-120"/>
            </a:endParaRPr>
          </a:p>
          <a:p>
            <a:pPr marL="179388" indent="-179388" algn="l">
              <a:buFontTx/>
              <a:buBlip>
                <a:blip r:embed="rId2"/>
              </a:buBlip>
              <a:tabLst>
                <a:tab pos="179388" algn="l"/>
              </a:tabLst>
            </a:pPr>
            <a:r>
              <a:rPr kumimoji="0" lang="en-US" altLang="zh-TW" sz="1600">
                <a:ea typeface="標楷體" pitchFamily="65" charset="-120"/>
              </a:rPr>
              <a:t>Step 1  </a:t>
            </a:r>
            <a:r>
              <a:rPr kumimoji="0" lang="zh-TW" altLang="en-US" sz="1600">
                <a:ea typeface="標楷體" pitchFamily="65" charset="-120"/>
              </a:rPr>
              <a:t>量測</a:t>
            </a:r>
            <a:r>
              <a:rPr kumimoji="0" lang="en-US" altLang="zh-TW" sz="1600">
                <a:ea typeface="標楷體" pitchFamily="65" charset="-120"/>
              </a:rPr>
              <a:t>Blank</a:t>
            </a:r>
            <a:r>
              <a:rPr kumimoji="0" lang="zh-TW" altLang="en-US" sz="1600">
                <a:ea typeface="標楷體" pitchFamily="65" charset="-120"/>
              </a:rPr>
              <a:t>兩高度之訊號</a:t>
            </a:r>
          </a:p>
          <a:p>
            <a:pPr marL="179388" indent="-179388" algn="l">
              <a:tabLst>
                <a:tab pos="179388" algn="l"/>
              </a:tabLst>
            </a:pPr>
            <a:r>
              <a:rPr kumimoji="0" lang="en-US" altLang="zh-TW" sz="1600">
                <a:ea typeface="標楷體" pitchFamily="65" charset="-120"/>
              </a:rPr>
              <a:t>               (P</a:t>
            </a:r>
            <a:r>
              <a:rPr kumimoji="0" lang="en-US" altLang="zh-TW" sz="900">
                <a:ea typeface="標楷體" pitchFamily="65" charset="-120"/>
              </a:rPr>
              <a:t>1, </a:t>
            </a:r>
            <a:r>
              <a:rPr kumimoji="0" lang="en-US" altLang="zh-TW" sz="1600">
                <a:ea typeface="標楷體" pitchFamily="65" charset="-120"/>
              </a:rPr>
              <a:t>P</a:t>
            </a:r>
            <a:r>
              <a:rPr kumimoji="0" lang="en-US" altLang="zh-TW" sz="900">
                <a:ea typeface="標楷體" pitchFamily="65" charset="-120"/>
              </a:rPr>
              <a:t>2</a:t>
            </a:r>
            <a:r>
              <a:rPr kumimoji="0" lang="en-US" altLang="zh-TW" sz="1400">
                <a:ea typeface="標楷體" pitchFamily="65" charset="-120"/>
              </a:rPr>
              <a:t>, </a:t>
            </a:r>
            <a:r>
              <a:rPr kumimoji="0" lang="en-US" altLang="zh-TW" sz="1600" b="1">
                <a:latin typeface="標楷體" pitchFamily="65" charset="-120"/>
                <a:ea typeface="標楷體" pitchFamily="65" charset="-120"/>
              </a:rPr>
              <a:t>I</a:t>
            </a:r>
            <a:r>
              <a:rPr kumimoji="0" lang="en-US" altLang="zh-TW" sz="1600" b="1">
                <a:ea typeface="標楷體" pitchFamily="65" charset="-120"/>
              </a:rPr>
              <a:t>’</a:t>
            </a:r>
            <a:r>
              <a:rPr kumimoji="0" lang="en-US" altLang="zh-TW" sz="900">
                <a:ea typeface="標楷體" pitchFamily="65" charset="-120"/>
              </a:rPr>
              <a:t>blanklow</a:t>
            </a:r>
            <a:r>
              <a:rPr kumimoji="0" lang="en-US" altLang="zh-TW" sz="1400">
                <a:ea typeface="標楷體" pitchFamily="65" charset="-120"/>
              </a:rPr>
              <a:t>,</a:t>
            </a:r>
            <a:r>
              <a:rPr kumimoji="0" lang="en-US" altLang="zh-TW" sz="1600">
                <a:ea typeface="標楷體" pitchFamily="65" charset="-120"/>
              </a:rPr>
              <a:t> </a:t>
            </a:r>
            <a:r>
              <a:rPr kumimoji="0" lang="en-US" altLang="zh-TW" sz="1600" b="1">
                <a:latin typeface="標楷體" pitchFamily="65" charset="-120"/>
                <a:ea typeface="標楷體" pitchFamily="65" charset="-120"/>
              </a:rPr>
              <a:t>I</a:t>
            </a:r>
            <a:r>
              <a:rPr kumimoji="0" lang="en-US" altLang="zh-TW" sz="1600" b="1">
                <a:ea typeface="標楷體" pitchFamily="65" charset="-120"/>
              </a:rPr>
              <a:t>’</a:t>
            </a:r>
            <a:r>
              <a:rPr kumimoji="0" lang="en-US" altLang="zh-TW" sz="900">
                <a:ea typeface="標楷體" pitchFamily="65" charset="-120"/>
              </a:rPr>
              <a:t>blankhigh</a:t>
            </a:r>
            <a:r>
              <a:rPr kumimoji="0" lang="en-US" altLang="zh-TW" sz="1600">
                <a:ea typeface="標楷體" pitchFamily="65" charset="-120"/>
              </a:rPr>
              <a:t>)</a:t>
            </a:r>
          </a:p>
          <a:p>
            <a:pPr marL="179388" indent="-179388" algn="l">
              <a:buFontTx/>
              <a:buBlip>
                <a:blip r:embed="rId2"/>
              </a:buBlip>
              <a:tabLst>
                <a:tab pos="179388" algn="l"/>
              </a:tabLst>
            </a:pPr>
            <a:endParaRPr kumimoji="0" lang="en-US" altLang="zh-TW" sz="1600">
              <a:ea typeface="標楷體" pitchFamily="65" charset="-120"/>
            </a:endParaRPr>
          </a:p>
          <a:p>
            <a:pPr marL="179388" indent="-179388" algn="l">
              <a:buFontTx/>
              <a:buBlip>
                <a:blip r:embed="rId2"/>
              </a:buBlip>
              <a:tabLst>
                <a:tab pos="179388" algn="l"/>
              </a:tabLst>
            </a:pPr>
            <a:r>
              <a:rPr kumimoji="0" lang="en-US" altLang="zh-TW" sz="1600">
                <a:ea typeface="標楷體" pitchFamily="65" charset="-120"/>
              </a:rPr>
              <a:t>Step 2  </a:t>
            </a:r>
            <a:r>
              <a:rPr kumimoji="0" lang="zh-TW" altLang="en-US" sz="1600">
                <a:ea typeface="標楷體" pitchFamily="65" charset="-120"/>
              </a:rPr>
              <a:t>量測</a:t>
            </a:r>
            <a:r>
              <a:rPr kumimoji="0" lang="en-US" altLang="zh-TW" sz="1600">
                <a:ea typeface="標楷體" pitchFamily="65" charset="-120"/>
              </a:rPr>
              <a:t>Blank + Sample</a:t>
            </a:r>
          </a:p>
          <a:p>
            <a:pPr marL="179388" indent="-179388" algn="l">
              <a:tabLst>
                <a:tab pos="179388" algn="l"/>
              </a:tabLst>
            </a:pPr>
            <a:r>
              <a:rPr kumimoji="0" lang="en-US" altLang="zh-TW" sz="1600">
                <a:ea typeface="標楷體" pitchFamily="65" charset="-120"/>
              </a:rPr>
              <a:t>                </a:t>
            </a:r>
            <a:r>
              <a:rPr kumimoji="0" lang="zh-TW" altLang="en-US" sz="1600">
                <a:ea typeface="標楷體" pitchFamily="65" charset="-120"/>
              </a:rPr>
              <a:t>兩高度之訊號</a:t>
            </a:r>
          </a:p>
          <a:p>
            <a:pPr marL="179388" indent="-179388" algn="l">
              <a:tabLst>
                <a:tab pos="179388" algn="l"/>
              </a:tabLst>
            </a:pPr>
            <a:r>
              <a:rPr kumimoji="0" lang="en-US" altLang="zh-TW" sz="1600">
                <a:ea typeface="標楷體" pitchFamily="65" charset="-120"/>
              </a:rPr>
              <a:t>               (P</a:t>
            </a:r>
            <a:r>
              <a:rPr kumimoji="0" lang="en-US" altLang="zh-TW" sz="900">
                <a:ea typeface="標楷體" pitchFamily="65" charset="-120"/>
              </a:rPr>
              <a:t>1, </a:t>
            </a:r>
            <a:r>
              <a:rPr kumimoji="0" lang="en-US" altLang="zh-TW" sz="1600">
                <a:ea typeface="標楷體" pitchFamily="65" charset="-120"/>
              </a:rPr>
              <a:t>P</a:t>
            </a:r>
            <a:r>
              <a:rPr kumimoji="0" lang="en-US" altLang="zh-TW" sz="900">
                <a:ea typeface="標楷體" pitchFamily="65" charset="-120"/>
              </a:rPr>
              <a:t>2</a:t>
            </a:r>
            <a:r>
              <a:rPr kumimoji="0" lang="en-US" altLang="zh-TW" sz="1400">
                <a:ea typeface="標楷體" pitchFamily="65" charset="-120"/>
              </a:rPr>
              <a:t>,</a:t>
            </a:r>
            <a:r>
              <a:rPr kumimoji="0" lang="en-US" altLang="zh-TW" sz="1600">
                <a:ea typeface="標楷體" pitchFamily="65" charset="-120"/>
              </a:rPr>
              <a:t> </a:t>
            </a:r>
            <a:r>
              <a:rPr kumimoji="0" lang="en-US" altLang="zh-TW" sz="1600" b="1">
                <a:latin typeface="標楷體" pitchFamily="65" charset="-120"/>
                <a:ea typeface="標楷體" pitchFamily="65" charset="-120"/>
              </a:rPr>
              <a:t>I</a:t>
            </a:r>
            <a:r>
              <a:rPr kumimoji="0" lang="en-US" altLang="zh-TW" sz="1600" b="1">
                <a:ea typeface="標楷體" pitchFamily="65" charset="-120"/>
              </a:rPr>
              <a:t>’</a:t>
            </a:r>
            <a:r>
              <a:rPr kumimoji="0" lang="en-US" altLang="zh-TW" sz="900">
                <a:ea typeface="標楷體" pitchFamily="65" charset="-120"/>
              </a:rPr>
              <a:t>samplelow</a:t>
            </a:r>
            <a:r>
              <a:rPr kumimoji="0" lang="en-US" altLang="zh-TW" sz="1400">
                <a:ea typeface="標楷體" pitchFamily="65" charset="-120"/>
              </a:rPr>
              <a:t>,</a:t>
            </a:r>
            <a:r>
              <a:rPr kumimoji="0" lang="en-US" altLang="zh-TW" sz="1600">
                <a:ea typeface="標楷體" pitchFamily="65" charset="-120"/>
              </a:rPr>
              <a:t> </a:t>
            </a:r>
            <a:r>
              <a:rPr kumimoji="0" lang="en-US" altLang="zh-TW" sz="1600" b="1">
                <a:latin typeface="標楷體" pitchFamily="65" charset="-120"/>
                <a:ea typeface="標楷體" pitchFamily="65" charset="-120"/>
              </a:rPr>
              <a:t>I</a:t>
            </a:r>
            <a:r>
              <a:rPr kumimoji="0" lang="en-US" altLang="zh-TW" sz="1600" b="1">
                <a:ea typeface="標楷體" pitchFamily="65" charset="-120"/>
              </a:rPr>
              <a:t>’</a:t>
            </a:r>
            <a:r>
              <a:rPr kumimoji="0" lang="en-US" altLang="zh-TW" sz="900">
                <a:ea typeface="標楷體" pitchFamily="65" charset="-120"/>
              </a:rPr>
              <a:t>samplehigh</a:t>
            </a:r>
            <a:r>
              <a:rPr kumimoji="0" lang="en-US" altLang="zh-TW" sz="1600">
                <a:ea typeface="標楷體" pitchFamily="65" charset="-120"/>
              </a:rPr>
              <a:t>)</a:t>
            </a:r>
          </a:p>
          <a:p>
            <a:pPr marL="179388" indent="-179388" algn="l">
              <a:tabLst>
                <a:tab pos="179388" algn="l"/>
              </a:tabLst>
            </a:pPr>
            <a:r>
              <a:rPr kumimoji="0" lang="en-US" altLang="zh-TW" sz="1600">
                <a:ea typeface="標楷體" pitchFamily="65" charset="-120"/>
              </a:rPr>
              <a:t>             </a:t>
            </a:r>
            <a:endParaRPr kumimoji="0" lang="en-US" altLang="zh-TW" sz="1600">
              <a:solidFill>
                <a:srgbClr val="0000CC"/>
              </a:solidFill>
              <a:ea typeface="標楷體" pitchFamily="65" charset="-120"/>
            </a:endParaRPr>
          </a:p>
          <a:p>
            <a:pPr marL="179388" indent="-179388" algn="l">
              <a:buFontTx/>
              <a:buBlip>
                <a:blip r:embed="rId2"/>
              </a:buBlip>
              <a:tabLst>
                <a:tab pos="179388" algn="l"/>
              </a:tabLst>
            </a:pPr>
            <a:endParaRPr kumimoji="0" lang="en-US" altLang="zh-TW" sz="1600">
              <a:ea typeface="標楷體" pitchFamily="65" charset="-120"/>
            </a:endParaRPr>
          </a:p>
          <a:p>
            <a:pPr marL="179388" indent="-179388" algn="l">
              <a:buFontTx/>
              <a:buBlip>
                <a:blip r:embed="rId2"/>
              </a:buBlip>
              <a:tabLst>
                <a:tab pos="179388" algn="l"/>
              </a:tabLst>
            </a:pPr>
            <a:r>
              <a:rPr kumimoji="0" lang="en-US" altLang="zh-TW" sz="1600">
                <a:ea typeface="標楷體" pitchFamily="65" charset="-120"/>
              </a:rPr>
              <a:t>Step 3 </a:t>
            </a:r>
            <a:r>
              <a:rPr kumimoji="0" lang="zh-TW" altLang="en-US" sz="1600">
                <a:ea typeface="標楷體" pitchFamily="65" charset="-120"/>
              </a:rPr>
              <a:t>電訊號轉換成光學數據</a:t>
            </a:r>
            <a:r>
              <a:rPr kumimoji="0" lang="en-US" altLang="zh-TW" sz="1600">
                <a:ea typeface="標楷體" pitchFamily="65" charset="-120"/>
              </a:rPr>
              <a:t>, </a:t>
            </a:r>
            <a:r>
              <a:rPr kumimoji="0" lang="zh-TW" altLang="en-US" sz="1600">
                <a:ea typeface="標楷體" pitchFamily="65" charset="-120"/>
              </a:rPr>
              <a:t>每項數據擷取一次</a:t>
            </a:r>
            <a:r>
              <a:rPr kumimoji="0" lang="en-US" altLang="zh-TW" sz="1600">
                <a:ea typeface="標楷體" pitchFamily="65" charset="-120"/>
              </a:rPr>
              <a:t>or</a:t>
            </a:r>
            <a:r>
              <a:rPr kumimoji="0" lang="zh-TW" altLang="en-US" sz="1600">
                <a:ea typeface="標楷體" pitchFamily="65" charset="-120"/>
              </a:rPr>
              <a:t>數次後求平均</a:t>
            </a:r>
          </a:p>
          <a:p>
            <a:pPr marL="179388" indent="-179388" algn="l">
              <a:tabLst>
                <a:tab pos="179388" algn="l"/>
              </a:tabLst>
            </a:pPr>
            <a:r>
              <a:rPr kumimoji="0" lang="en-US" altLang="zh-TW" sz="1600">
                <a:ea typeface="標楷體" pitchFamily="65" charset="-120"/>
              </a:rPr>
              <a:t>                (</a:t>
            </a:r>
            <a:r>
              <a:rPr kumimoji="0" lang="en-US" altLang="zh-TW" sz="1400" b="1">
                <a:latin typeface="標楷體" pitchFamily="65" charset="-120"/>
                <a:ea typeface="標楷體" pitchFamily="65" charset="-120"/>
              </a:rPr>
              <a:t>I</a:t>
            </a:r>
            <a:r>
              <a:rPr kumimoji="0" lang="en-US" altLang="zh-TW" sz="900">
                <a:ea typeface="標楷體" pitchFamily="65" charset="-120"/>
              </a:rPr>
              <a:t>bl</a:t>
            </a:r>
            <a:r>
              <a:rPr kumimoji="0" lang="en-US" altLang="zh-TW" sz="1400">
                <a:ea typeface="標楷體" pitchFamily="65" charset="-120"/>
              </a:rPr>
              <a:t>, </a:t>
            </a:r>
            <a:r>
              <a:rPr kumimoji="0" lang="en-US" altLang="zh-TW" sz="1400" b="1">
                <a:latin typeface="標楷體" pitchFamily="65" charset="-120"/>
                <a:ea typeface="標楷體" pitchFamily="65" charset="-120"/>
              </a:rPr>
              <a:t>I</a:t>
            </a:r>
            <a:r>
              <a:rPr kumimoji="0" lang="en-US" altLang="zh-TW" sz="900">
                <a:ea typeface="標楷體" pitchFamily="65" charset="-120"/>
              </a:rPr>
              <a:t>bh, </a:t>
            </a:r>
            <a:r>
              <a:rPr kumimoji="0" lang="en-US" altLang="zh-TW" sz="1400" b="1">
                <a:latin typeface="標楷體" pitchFamily="65" charset="-120"/>
                <a:ea typeface="標楷體" pitchFamily="65" charset="-120"/>
              </a:rPr>
              <a:t>I</a:t>
            </a:r>
            <a:r>
              <a:rPr kumimoji="0" lang="en-US" altLang="zh-TW" sz="900">
                <a:ea typeface="標楷體" pitchFamily="65" charset="-120"/>
              </a:rPr>
              <a:t>sl</a:t>
            </a:r>
            <a:r>
              <a:rPr kumimoji="0" lang="en-US" altLang="zh-TW" sz="1400">
                <a:ea typeface="標楷體" pitchFamily="65" charset="-120"/>
              </a:rPr>
              <a:t>, </a:t>
            </a:r>
            <a:r>
              <a:rPr kumimoji="0" lang="en-US" altLang="zh-TW" sz="1400" b="1">
                <a:latin typeface="標楷體" pitchFamily="65" charset="-120"/>
                <a:ea typeface="標楷體" pitchFamily="65" charset="-120"/>
              </a:rPr>
              <a:t>I</a:t>
            </a:r>
            <a:r>
              <a:rPr kumimoji="0" lang="en-US" altLang="zh-TW" sz="900">
                <a:ea typeface="標楷體" pitchFamily="65" charset="-120"/>
              </a:rPr>
              <a:t>sh</a:t>
            </a:r>
            <a:r>
              <a:rPr kumimoji="0" lang="en-US" altLang="zh-TW" sz="1600">
                <a:ea typeface="標楷體" pitchFamily="65" charset="-120"/>
              </a:rPr>
              <a:t>), </a:t>
            </a:r>
            <a:r>
              <a:rPr kumimoji="0" lang="zh-TW" altLang="en-US" sz="1600">
                <a:ea typeface="標楷體" pitchFamily="65" charset="-120"/>
              </a:rPr>
              <a:t>每次擷取時間剛好搭配在</a:t>
            </a:r>
            <a:r>
              <a:rPr kumimoji="0" lang="en-US" altLang="zh-TW" sz="1600">
                <a:ea typeface="標楷體" pitchFamily="65" charset="-120"/>
              </a:rPr>
              <a:t>lamp on</a:t>
            </a:r>
            <a:r>
              <a:rPr kumimoji="0" lang="zh-TW" altLang="en-US" sz="1600">
                <a:ea typeface="標楷體" pitchFamily="65" charset="-120"/>
              </a:rPr>
              <a:t>的狀態。</a:t>
            </a:r>
          </a:p>
          <a:p>
            <a:pPr marL="179388" indent="-179388" algn="l">
              <a:buFontTx/>
              <a:buBlip>
                <a:blip r:embed="rId2"/>
              </a:buBlip>
              <a:tabLst>
                <a:tab pos="179388" algn="l"/>
              </a:tabLst>
            </a:pPr>
            <a:endParaRPr kumimoji="0" lang="zh-TW" altLang="en-US" sz="1600">
              <a:ea typeface="標楷體" pitchFamily="65" charset="-120"/>
            </a:endParaRPr>
          </a:p>
          <a:p>
            <a:pPr marL="179388" indent="-179388" algn="l">
              <a:buFontTx/>
              <a:buBlip>
                <a:blip r:embed="rId2"/>
              </a:buBlip>
              <a:tabLst>
                <a:tab pos="179388" algn="l"/>
              </a:tabLst>
            </a:pPr>
            <a:r>
              <a:rPr kumimoji="0" lang="en-US" altLang="zh-TW" sz="1600">
                <a:ea typeface="標楷體" pitchFamily="65" charset="-120"/>
              </a:rPr>
              <a:t>Step 4  </a:t>
            </a:r>
            <a:r>
              <a:rPr kumimoji="0" lang="zh-TW" altLang="en-US" sz="1600">
                <a:ea typeface="標楷體" pitchFamily="65" charset="-120"/>
              </a:rPr>
              <a:t>計算各個波長</a:t>
            </a:r>
            <a:r>
              <a:rPr kumimoji="0" lang="en-US" altLang="zh-TW" sz="1600">
                <a:ea typeface="標楷體" pitchFamily="65" charset="-120"/>
              </a:rPr>
              <a:t>, </a:t>
            </a:r>
            <a:r>
              <a:rPr kumimoji="0" lang="zh-TW" altLang="en-US" sz="1600">
                <a:ea typeface="標楷體" pitchFamily="65" charset="-120"/>
              </a:rPr>
              <a:t>不同</a:t>
            </a:r>
            <a:r>
              <a:rPr kumimoji="0" lang="en-US" altLang="zh-TW" sz="1600">
                <a:ea typeface="標楷體" pitchFamily="65" charset="-120"/>
              </a:rPr>
              <a:t>Pathlength</a:t>
            </a:r>
            <a:r>
              <a:rPr kumimoji="0" lang="zh-TW" altLang="en-US" sz="1600">
                <a:ea typeface="標楷體" pitchFamily="65" charset="-120"/>
              </a:rPr>
              <a:t>的</a:t>
            </a:r>
            <a:r>
              <a:rPr kumimoji="0" lang="en-US" altLang="zh-TW" sz="1600">
                <a:ea typeface="標楷體" pitchFamily="65" charset="-120"/>
              </a:rPr>
              <a:t>Sample</a:t>
            </a:r>
            <a:r>
              <a:rPr kumimoji="0" lang="zh-TW" altLang="en-US" sz="1600">
                <a:ea typeface="標楷體" pitchFamily="65" charset="-120"/>
              </a:rPr>
              <a:t>吸收率</a:t>
            </a:r>
            <a:r>
              <a:rPr kumimoji="0" lang="en-US" altLang="zh-TW" sz="1600">
                <a:ea typeface="標楷體" pitchFamily="65" charset="-120"/>
              </a:rPr>
              <a:t>(A, or</a:t>
            </a:r>
            <a:r>
              <a:rPr kumimoji="0" lang="zh-TW" altLang="en-US" sz="1600">
                <a:ea typeface="標楷體" pitchFamily="65" charset="-120"/>
              </a:rPr>
              <a:t>稱為</a:t>
            </a:r>
            <a:r>
              <a:rPr kumimoji="0" lang="en-US" altLang="zh-TW" sz="1600">
                <a:ea typeface="標楷體" pitchFamily="65" charset="-120"/>
              </a:rPr>
              <a:t>O.D.</a:t>
            </a:r>
            <a:r>
              <a:rPr kumimoji="0" lang="zh-TW" altLang="en-US" sz="1600">
                <a:ea typeface="標楷體" pitchFamily="65" charset="-120"/>
              </a:rPr>
              <a:t>值</a:t>
            </a:r>
            <a:r>
              <a:rPr kumimoji="0" lang="en-US" altLang="zh-TW" sz="1600">
                <a:ea typeface="標楷體" pitchFamily="65" charset="-120"/>
              </a:rPr>
              <a:t>)</a:t>
            </a:r>
            <a:r>
              <a:rPr kumimoji="0" lang="zh-TW" altLang="en-US" sz="1600">
                <a:ea typeface="標楷體" pitchFamily="65" charset="-120"/>
              </a:rPr>
              <a:t>：</a:t>
            </a:r>
          </a:p>
          <a:p>
            <a:pPr marL="179388" indent="-179388" algn="l">
              <a:tabLst>
                <a:tab pos="179388" algn="l"/>
              </a:tabLst>
            </a:pPr>
            <a:r>
              <a:rPr kumimoji="0" lang="en-US" altLang="zh-TW" sz="1600">
                <a:ea typeface="標楷體" pitchFamily="65" charset="-120"/>
              </a:rPr>
              <a:t>                P</a:t>
            </a:r>
            <a:r>
              <a:rPr kumimoji="0" lang="en-US" altLang="zh-TW" sz="1000">
                <a:ea typeface="標楷體" pitchFamily="65" charset="-120"/>
              </a:rPr>
              <a:t>1</a:t>
            </a:r>
            <a:r>
              <a:rPr kumimoji="0" lang="zh-TW" altLang="en-US" sz="1600">
                <a:ea typeface="標楷體" pitchFamily="65" charset="-120"/>
              </a:rPr>
              <a:t>：</a:t>
            </a:r>
            <a:r>
              <a:rPr kumimoji="0" lang="en-US" altLang="zh-TW" sz="1600">
                <a:ea typeface="標楷體" pitchFamily="65" charset="-120"/>
              </a:rPr>
              <a:t>A</a:t>
            </a:r>
            <a:r>
              <a:rPr kumimoji="0" lang="en-US" altLang="zh-TW" sz="1000">
                <a:ea typeface="標楷體" pitchFamily="65" charset="-120"/>
              </a:rPr>
              <a:t>1</a:t>
            </a:r>
            <a:r>
              <a:rPr kumimoji="0" lang="en-US" altLang="zh-TW" sz="1600">
                <a:ea typeface="標楷體" pitchFamily="65" charset="-120"/>
              </a:rPr>
              <a:t>=A</a:t>
            </a:r>
            <a:r>
              <a:rPr kumimoji="0" lang="en-US" altLang="zh-TW" sz="1000">
                <a:ea typeface="標楷體" pitchFamily="65" charset="-120"/>
              </a:rPr>
              <a:t>sl</a:t>
            </a:r>
            <a:r>
              <a:rPr kumimoji="0" lang="en-US" altLang="zh-TW" sz="1600">
                <a:ea typeface="標楷體" pitchFamily="65" charset="-120"/>
              </a:rPr>
              <a:t>-A</a:t>
            </a:r>
            <a:r>
              <a:rPr kumimoji="0" lang="en-US" altLang="zh-TW" sz="1000">
                <a:ea typeface="標楷體" pitchFamily="65" charset="-120"/>
              </a:rPr>
              <a:t>bl</a:t>
            </a:r>
            <a:r>
              <a:rPr kumimoji="0" lang="en-US" altLang="zh-TW" sz="1600">
                <a:ea typeface="標楷體" pitchFamily="65" charset="-120"/>
              </a:rPr>
              <a:t>=-log(</a:t>
            </a:r>
            <a:r>
              <a:rPr kumimoji="0" lang="en-US" altLang="zh-TW" sz="1600" b="1">
                <a:latin typeface="標楷體" pitchFamily="65" charset="-120"/>
                <a:ea typeface="標楷體" pitchFamily="65" charset="-120"/>
              </a:rPr>
              <a:t>I</a:t>
            </a:r>
            <a:r>
              <a:rPr kumimoji="0" lang="en-US" altLang="zh-TW" sz="1000">
                <a:ea typeface="標楷體" pitchFamily="65" charset="-120"/>
              </a:rPr>
              <a:t>sl</a:t>
            </a:r>
            <a:r>
              <a:rPr kumimoji="0" lang="en-US" altLang="zh-TW" sz="1600">
                <a:ea typeface="標楷體" pitchFamily="65" charset="-120"/>
              </a:rPr>
              <a:t>/</a:t>
            </a:r>
            <a:r>
              <a:rPr kumimoji="0" lang="en-US" altLang="zh-TW" sz="1600" b="1">
                <a:latin typeface="標楷體" pitchFamily="65" charset="-120"/>
                <a:ea typeface="標楷體" pitchFamily="65" charset="-120"/>
              </a:rPr>
              <a:t>I</a:t>
            </a:r>
            <a:r>
              <a:rPr kumimoji="0" lang="en-US" altLang="zh-TW" sz="1000">
                <a:ea typeface="標楷體" pitchFamily="65" charset="-120"/>
              </a:rPr>
              <a:t>bl</a:t>
            </a:r>
            <a:r>
              <a:rPr kumimoji="0" lang="en-US" altLang="zh-TW" sz="1600">
                <a:ea typeface="標楷體" pitchFamily="65" charset="-120"/>
              </a:rPr>
              <a:t>),        P</a:t>
            </a:r>
            <a:r>
              <a:rPr kumimoji="0" lang="en-US" altLang="zh-TW" sz="1000">
                <a:ea typeface="標楷體" pitchFamily="65" charset="-120"/>
              </a:rPr>
              <a:t>2</a:t>
            </a:r>
            <a:r>
              <a:rPr kumimoji="0" lang="zh-TW" altLang="en-US" sz="1600">
                <a:ea typeface="標楷體" pitchFamily="65" charset="-120"/>
              </a:rPr>
              <a:t>：</a:t>
            </a:r>
            <a:r>
              <a:rPr kumimoji="0" lang="en-US" altLang="zh-TW" sz="1600">
                <a:ea typeface="標楷體" pitchFamily="65" charset="-120"/>
              </a:rPr>
              <a:t>A</a:t>
            </a:r>
            <a:r>
              <a:rPr kumimoji="0" lang="en-US" altLang="zh-TW" sz="1000">
                <a:ea typeface="標楷體" pitchFamily="65" charset="-120"/>
              </a:rPr>
              <a:t>2</a:t>
            </a:r>
            <a:r>
              <a:rPr kumimoji="0" lang="en-US" altLang="zh-TW" sz="1600">
                <a:ea typeface="標楷體" pitchFamily="65" charset="-120"/>
              </a:rPr>
              <a:t>=A</a:t>
            </a:r>
            <a:r>
              <a:rPr kumimoji="0" lang="en-US" altLang="zh-TW" sz="1000">
                <a:ea typeface="標楷體" pitchFamily="65" charset="-120"/>
              </a:rPr>
              <a:t>sh</a:t>
            </a:r>
            <a:r>
              <a:rPr kumimoji="0" lang="en-US" altLang="zh-TW" sz="1600">
                <a:ea typeface="標楷體" pitchFamily="65" charset="-120"/>
              </a:rPr>
              <a:t>-A</a:t>
            </a:r>
            <a:r>
              <a:rPr kumimoji="0" lang="en-US" altLang="zh-TW" sz="1000">
                <a:ea typeface="標楷體" pitchFamily="65" charset="-120"/>
              </a:rPr>
              <a:t>bh</a:t>
            </a:r>
            <a:r>
              <a:rPr kumimoji="0" lang="en-US" altLang="zh-TW" sz="1600">
                <a:ea typeface="標楷體" pitchFamily="65" charset="-120"/>
              </a:rPr>
              <a:t>=-log(</a:t>
            </a:r>
            <a:r>
              <a:rPr kumimoji="0" lang="en-US" altLang="zh-TW" sz="1600" b="1">
                <a:latin typeface="標楷體" pitchFamily="65" charset="-120"/>
                <a:ea typeface="標楷體" pitchFamily="65" charset="-120"/>
              </a:rPr>
              <a:t>I</a:t>
            </a:r>
            <a:r>
              <a:rPr kumimoji="0" lang="en-US" altLang="zh-TW" sz="1000">
                <a:ea typeface="標楷體" pitchFamily="65" charset="-120"/>
              </a:rPr>
              <a:t>sh</a:t>
            </a:r>
            <a:r>
              <a:rPr kumimoji="0" lang="en-US" altLang="zh-TW" sz="1600">
                <a:ea typeface="標楷體" pitchFamily="65" charset="-120"/>
              </a:rPr>
              <a:t>/</a:t>
            </a:r>
            <a:r>
              <a:rPr kumimoji="0" lang="en-US" altLang="zh-TW" sz="1600" b="1">
                <a:latin typeface="標楷體" pitchFamily="65" charset="-120"/>
                <a:ea typeface="標楷體" pitchFamily="65" charset="-120"/>
              </a:rPr>
              <a:t>I</a:t>
            </a:r>
            <a:r>
              <a:rPr kumimoji="0" lang="en-US" altLang="zh-TW" sz="1000">
                <a:ea typeface="標楷體" pitchFamily="65" charset="-120"/>
              </a:rPr>
              <a:t>bh</a:t>
            </a:r>
            <a:r>
              <a:rPr kumimoji="0" lang="en-US" altLang="zh-TW" sz="1600">
                <a:ea typeface="標楷體" pitchFamily="65" charset="-120"/>
              </a:rPr>
              <a:t>)</a:t>
            </a:r>
          </a:p>
          <a:p>
            <a:pPr marL="179388" indent="-179388" algn="l">
              <a:lnSpc>
                <a:spcPct val="130000"/>
              </a:lnSpc>
              <a:tabLst>
                <a:tab pos="179388" algn="l"/>
              </a:tabLst>
            </a:pPr>
            <a:r>
              <a:rPr kumimoji="0" lang="en-US" altLang="zh-TW" sz="1600">
                <a:solidFill>
                  <a:srgbClr val="FF3300"/>
                </a:solidFill>
                <a:ea typeface="標楷體" pitchFamily="65" charset="-120"/>
              </a:rPr>
              <a:t>           Step1~4  </a:t>
            </a:r>
            <a:r>
              <a:rPr kumimoji="0" lang="zh-TW" altLang="en-US" sz="1600">
                <a:solidFill>
                  <a:srgbClr val="FF3300"/>
                </a:solidFill>
                <a:ea typeface="標楷體" pitchFamily="65" charset="-120"/>
              </a:rPr>
              <a:t>先求得</a:t>
            </a:r>
            <a:r>
              <a:rPr kumimoji="0" lang="en-US" altLang="zh-TW" sz="1600">
                <a:solidFill>
                  <a:srgbClr val="FF3300"/>
                </a:solidFill>
                <a:ea typeface="標楷體" pitchFamily="65" charset="-120"/>
              </a:rPr>
              <a:t>230,260,280nm</a:t>
            </a:r>
            <a:r>
              <a:rPr kumimoji="0" lang="zh-TW" altLang="en-US" sz="1600">
                <a:solidFill>
                  <a:srgbClr val="FF3300"/>
                </a:solidFill>
                <a:ea typeface="標楷體" pitchFamily="65" charset="-120"/>
              </a:rPr>
              <a:t>波段下</a:t>
            </a:r>
            <a:r>
              <a:rPr kumimoji="0" lang="en-US" altLang="zh-TW" sz="1600">
                <a:solidFill>
                  <a:srgbClr val="FF3300"/>
                </a:solidFill>
                <a:ea typeface="標楷體" pitchFamily="65" charset="-120"/>
              </a:rPr>
              <a:t>, </a:t>
            </a:r>
            <a:r>
              <a:rPr kumimoji="0" lang="zh-TW" altLang="en-US" sz="1600">
                <a:solidFill>
                  <a:srgbClr val="FF3300"/>
                </a:solidFill>
                <a:ea typeface="標楷體" pitchFamily="65" charset="-120"/>
              </a:rPr>
              <a:t>各兩個不同</a:t>
            </a:r>
            <a:r>
              <a:rPr kumimoji="0" lang="en-US" altLang="zh-TW" sz="1600">
                <a:solidFill>
                  <a:srgbClr val="FF3300"/>
                </a:solidFill>
                <a:ea typeface="標楷體" pitchFamily="65" charset="-120"/>
              </a:rPr>
              <a:t>Pathlength</a:t>
            </a:r>
            <a:r>
              <a:rPr kumimoji="0" lang="zh-TW" altLang="en-US" sz="1600">
                <a:solidFill>
                  <a:srgbClr val="FF3300"/>
                </a:solidFill>
                <a:ea typeface="標楷體" pitchFamily="65" charset="-120"/>
              </a:rPr>
              <a:t>的吸收率</a:t>
            </a:r>
            <a:r>
              <a:rPr kumimoji="0" lang="en-US" altLang="zh-TW" sz="1600">
                <a:solidFill>
                  <a:srgbClr val="FF3300"/>
                </a:solidFill>
                <a:ea typeface="標楷體" pitchFamily="65" charset="-120"/>
              </a:rPr>
              <a:t>,</a:t>
            </a:r>
          </a:p>
          <a:p>
            <a:pPr marL="179388" indent="-179388" algn="l">
              <a:lnSpc>
                <a:spcPct val="130000"/>
              </a:lnSpc>
              <a:tabLst>
                <a:tab pos="179388" algn="l"/>
              </a:tabLst>
            </a:pPr>
            <a:r>
              <a:rPr kumimoji="0" lang="en-US" altLang="zh-TW" sz="1600">
                <a:solidFill>
                  <a:srgbClr val="FF3300"/>
                </a:solidFill>
                <a:ea typeface="標楷體" pitchFamily="65" charset="-120"/>
              </a:rPr>
              <a:t>                          </a:t>
            </a:r>
            <a:r>
              <a:rPr kumimoji="0" lang="zh-TW" altLang="en-US" sz="1600">
                <a:solidFill>
                  <a:srgbClr val="FF3300"/>
                </a:solidFill>
                <a:ea typeface="標楷體" pitchFamily="65" charset="-120"/>
              </a:rPr>
              <a:t>後續再求出</a:t>
            </a:r>
            <a:r>
              <a:rPr kumimoji="0" lang="en-US" altLang="zh-TW" sz="1600">
                <a:solidFill>
                  <a:srgbClr val="FF3300"/>
                </a:solidFill>
                <a:ea typeface="標楷體" pitchFamily="65" charset="-120"/>
              </a:rPr>
              <a:t>Pathlength</a:t>
            </a:r>
            <a:r>
              <a:rPr kumimoji="0" lang="zh-TW" altLang="en-US" sz="1600">
                <a:solidFill>
                  <a:srgbClr val="FF3300"/>
                </a:solidFill>
                <a:ea typeface="標楷體" pitchFamily="65" charset="-120"/>
              </a:rPr>
              <a:t>為</a:t>
            </a:r>
            <a:r>
              <a:rPr kumimoji="0" lang="en-US" altLang="zh-TW" sz="1600">
                <a:solidFill>
                  <a:srgbClr val="FF3300"/>
                </a:solidFill>
                <a:ea typeface="標楷體" pitchFamily="65" charset="-120"/>
              </a:rPr>
              <a:t>10mm</a:t>
            </a:r>
            <a:r>
              <a:rPr kumimoji="0" lang="zh-TW" altLang="en-US" sz="1600">
                <a:solidFill>
                  <a:srgbClr val="FF3300"/>
                </a:solidFill>
                <a:ea typeface="標楷體" pitchFamily="65" charset="-120"/>
              </a:rPr>
              <a:t>之各波段吸收率</a:t>
            </a:r>
            <a:endParaRPr kumimoji="0" lang="en-US" altLang="zh-TW" sz="1600">
              <a:solidFill>
                <a:srgbClr val="FF3300"/>
              </a:solidFill>
              <a:ea typeface="標楷體" pitchFamily="65" charset="-120"/>
            </a:endParaRPr>
          </a:p>
        </p:txBody>
      </p:sp>
      <p:sp>
        <p:nvSpPr>
          <p:cNvPr id="376892" name="Rectangle 60"/>
          <p:cNvSpPr>
            <a:spLocks noChangeArrowheads="1"/>
          </p:cNvSpPr>
          <p:nvPr/>
        </p:nvSpPr>
        <p:spPr bwMode="auto">
          <a:xfrm>
            <a:off x="3708400" y="2332038"/>
            <a:ext cx="2232025" cy="1873250"/>
          </a:xfrm>
          <a:prstGeom prst="rect">
            <a:avLst/>
          </a:prstGeom>
          <a:solidFill>
            <a:schemeClr val="accent1">
              <a:alpha val="80000"/>
            </a:schemeClr>
          </a:solidFill>
          <a:ln w="158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76867" name="Group 35"/>
          <p:cNvGrpSpPr>
            <a:grpSpLocks/>
          </p:cNvGrpSpPr>
          <p:nvPr/>
        </p:nvGrpSpPr>
        <p:grpSpPr bwMode="auto">
          <a:xfrm>
            <a:off x="3851275" y="2800350"/>
            <a:ext cx="647700" cy="1296988"/>
            <a:chOff x="567" y="1434"/>
            <a:chExt cx="408" cy="1089"/>
          </a:xfrm>
        </p:grpSpPr>
        <p:sp>
          <p:nvSpPr>
            <p:cNvPr id="376868" name="Freeform 36"/>
            <p:cNvSpPr>
              <a:spLocks/>
            </p:cNvSpPr>
            <p:nvPr/>
          </p:nvSpPr>
          <p:spPr bwMode="auto">
            <a:xfrm>
              <a:off x="567" y="2069"/>
              <a:ext cx="408" cy="454"/>
            </a:xfrm>
            <a:custGeom>
              <a:avLst/>
              <a:gdLst/>
              <a:ahLst/>
              <a:cxnLst>
                <a:cxn ang="0">
                  <a:pos x="0" y="454"/>
                </a:cxn>
                <a:cxn ang="0">
                  <a:pos x="0" y="0"/>
                </a:cxn>
                <a:cxn ang="0">
                  <a:pos x="408" y="0"/>
                </a:cxn>
                <a:cxn ang="0">
                  <a:pos x="408" y="454"/>
                </a:cxn>
              </a:cxnLst>
              <a:rect l="0" t="0" r="r" b="b"/>
              <a:pathLst>
                <a:path w="408" h="454">
                  <a:moveTo>
                    <a:pt x="0" y="454"/>
                  </a:moveTo>
                  <a:lnTo>
                    <a:pt x="0" y="0"/>
                  </a:lnTo>
                  <a:lnTo>
                    <a:pt x="408" y="0"/>
                  </a:lnTo>
                  <a:lnTo>
                    <a:pt x="408" y="454"/>
                  </a:ln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6869" name="Freeform 37"/>
            <p:cNvSpPr>
              <a:spLocks/>
            </p:cNvSpPr>
            <p:nvPr/>
          </p:nvSpPr>
          <p:spPr bwMode="auto">
            <a:xfrm flipV="1">
              <a:off x="567" y="1434"/>
              <a:ext cx="408" cy="454"/>
            </a:xfrm>
            <a:custGeom>
              <a:avLst/>
              <a:gdLst/>
              <a:ahLst/>
              <a:cxnLst>
                <a:cxn ang="0">
                  <a:pos x="0" y="454"/>
                </a:cxn>
                <a:cxn ang="0">
                  <a:pos x="0" y="0"/>
                </a:cxn>
                <a:cxn ang="0">
                  <a:pos x="408" y="0"/>
                </a:cxn>
                <a:cxn ang="0">
                  <a:pos x="408" y="454"/>
                </a:cxn>
              </a:cxnLst>
              <a:rect l="0" t="0" r="r" b="b"/>
              <a:pathLst>
                <a:path w="408" h="454">
                  <a:moveTo>
                    <a:pt x="0" y="454"/>
                  </a:moveTo>
                  <a:lnTo>
                    <a:pt x="0" y="0"/>
                  </a:lnTo>
                  <a:lnTo>
                    <a:pt x="408" y="0"/>
                  </a:lnTo>
                  <a:lnTo>
                    <a:pt x="408" y="454"/>
                  </a:ln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6870" name="Freeform 38"/>
            <p:cNvSpPr>
              <a:spLocks/>
            </p:cNvSpPr>
            <p:nvPr/>
          </p:nvSpPr>
          <p:spPr bwMode="auto">
            <a:xfrm>
              <a:off x="567" y="1888"/>
              <a:ext cx="45" cy="1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91"/>
                </a:cxn>
                <a:cxn ang="0">
                  <a:pos x="0" y="181"/>
                </a:cxn>
              </a:cxnLst>
              <a:rect l="0" t="0" r="r" b="b"/>
              <a:pathLst>
                <a:path w="45" h="181">
                  <a:moveTo>
                    <a:pt x="0" y="0"/>
                  </a:moveTo>
                  <a:cubicBezTo>
                    <a:pt x="22" y="30"/>
                    <a:pt x="45" y="61"/>
                    <a:pt x="45" y="91"/>
                  </a:cubicBezTo>
                  <a:cubicBezTo>
                    <a:pt x="45" y="121"/>
                    <a:pt x="23" y="128"/>
                    <a:pt x="0" y="181"/>
                  </a:cubicBez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6871" name="Freeform 39"/>
            <p:cNvSpPr>
              <a:spLocks/>
            </p:cNvSpPr>
            <p:nvPr/>
          </p:nvSpPr>
          <p:spPr bwMode="auto">
            <a:xfrm flipH="1">
              <a:off x="930" y="1888"/>
              <a:ext cx="45" cy="1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91"/>
                </a:cxn>
                <a:cxn ang="0">
                  <a:pos x="0" y="181"/>
                </a:cxn>
              </a:cxnLst>
              <a:rect l="0" t="0" r="r" b="b"/>
              <a:pathLst>
                <a:path w="45" h="181">
                  <a:moveTo>
                    <a:pt x="0" y="0"/>
                  </a:moveTo>
                  <a:cubicBezTo>
                    <a:pt x="22" y="30"/>
                    <a:pt x="45" y="61"/>
                    <a:pt x="45" y="91"/>
                  </a:cubicBezTo>
                  <a:cubicBezTo>
                    <a:pt x="45" y="121"/>
                    <a:pt x="23" y="128"/>
                    <a:pt x="0" y="181"/>
                  </a:cubicBez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76873" name="Line 41"/>
          <p:cNvSpPr>
            <a:spLocks noChangeShapeType="1"/>
          </p:cNvSpPr>
          <p:nvPr/>
        </p:nvSpPr>
        <p:spPr bwMode="auto">
          <a:xfrm flipV="1">
            <a:off x="4211638" y="2981325"/>
            <a:ext cx="0" cy="935038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6874" name="Text Box 42"/>
          <p:cNvSpPr txBox="1">
            <a:spLocks noChangeArrowheads="1"/>
          </p:cNvSpPr>
          <p:nvPr/>
        </p:nvSpPr>
        <p:spPr bwMode="auto">
          <a:xfrm>
            <a:off x="4502150" y="3324225"/>
            <a:ext cx="366713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P</a:t>
            </a:r>
            <a:r>
              <a:rPr lang="en-US" altLang="zh-TW" sz="900"/>
              <a:t>1</a:t>
            </a:r>
          </a:p>
        </p:txBody>
      </p:sp>
      <p:sp>
        <p:nvSpPr>
          <p:cNvPr id="376875" name="Text Box 43"/>
          <p:cNvSpPr txBox="1">
            <a:spLocks noChangeArrowheads="1"/>
          </p:cNvSpPr>
          <p:nvPr/>
        </p:nvSpPr>
        <p:spPr bwMode="auto">
          <a:xfrm>
            <a:off x="4071938" y="2620963"/>
            <a:ext cx="390525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新細明體" charset="-120"/>
              </a:rPr>
              <a:t>I</a:t>
            </a:r>
            <a:r>
              <a:rPr lang="en-US" altLang="zh-TW" sz="1400" b="1"/>
              <a:t>’</a:t>
            </a:r>
            <a:r>
              <a:rPr lang="en-US" altLang="zh-TW" sz="900" b="1"/>
              <a:t>bl</a:t>
            </a:r>
          </a:p>
        </p:txBody>
      </p:sp>
      <p:sp>
        <p:nvSpPr>
          <p:cNvPr id="376876" name="Text Box 44"/>
          <p:cNvSpPr txBox="1">
            <a:spLocks noChangeArrowheads="1"/>
          </p:cNvSpPr>
          <p:nvPr/>
        </p:nvSpPr>
        <p:spPr bwMode="auto">
          <a:xfrm>
            <a:off x="4111625" y="3916363"/>
            <a:ext cx="288925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新細明體" charset="-120"/>
              </a:rPr>
              <a:t>I</a:t>
            </a:r>
            <a:r>
              <a:rPr lang="en-US" altLang="zh-TW" sz="700" b="1"/>
              <a:t>0</a:t>
            </a:r>
          </a:p>
        </p:txBody>
      </p:sp>
      <p:sp>
        <p:nvSpPr>
          <p:cNvPr id="376877" name="Text Box 45"/>
          <p:cNvSpPr txBox="1">
            <a:spLocks noChangeArrowheads="1"/>
          </p:cNvSpPr>
          <p:nvPr/>
        </p:nvSpPr>
        <p:spPr bwMode="auto">
          <a:xfrm>
            <a:off x="4427538" y="2276475"/>
            <a:ext cx="628650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TW" sz="1400"/>
              <a:t>Blank</a:t>
            </a:r>
          </a:p>
        </p:txBody>
      </p:sp>
      <p:sp>
        <p:nvSpPr>
          <p:cNvPr id="376878" name="Line 46"/>
          <p:cNvSpPr>
            <a:spLocks noChangeShapeType="1"/>
          </p:cNvSpPr>
          <p:nvPr/>
        </p:nvSpPr>
        <p:spPr bwMode="auto">
          <a:xfrm>
            <a:off x="4570413" y="3340100"/>
            <a:ext cx="0" cy="215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6879" name="Text Box 47"/>
          <p:cNvSpPr txBox="1">
            <a:spLocks noChangeArrowheads="1"/>
          </p:cNvSpPr>
          <p:nvPr/>
        </p:nvSpPr>
        <p:spPr bwMode="auto">
          <a:xfrm>
            <a:off x="3833813" y="3324225"/>
            <a:ext cx="392112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A</a:t>
            </a:r>
            <a:r>
              <a:rPr lang="en-US" altLang="zh-TW" sz="900"/>
              <a:t>bl</a:t>
            </a:r>
          </a:p>
        </p:txBody>
      </p:sp>
      <p:grpSp>
        <p:nvGrpSpPr>
          <p:cNvPr id="376880" name="Group 48"/>
          <p:cNvGrpSpPr>
            <a:grpSpLocks/>
          </p:cNvGrpSpPr>
          <p:nvPr/>
        </p:nvGrpSpPr>
        <p:grpSpPr bwMode="auto">
          <a:xfrm>
            <a:off x="5005388" y="2692400"/>
            <a:ext cx="649287" cy="1404938"/>
            <a:chOff x="1292" y="1344"/>
            <a:chExt cx="409" cy="1179"/>
          </a:xfrm>
        </p:grpSpPr>
        <p:sp>
          <p:nvSpPr>
            <p:cNvPr id="376881" name="Freeform 49"/>
            <p:cNvSpPr>
              <a:spLocks/>
            </p:cNvSpPr>
            <p:nvPr/>
          </p:nvSpPr>
          <p:spPr bwMode="auto">
            <a:xfrm>
              <a:off x="1293" y="2069"/>
              <a:ext cx="408" cy="454"/>
            </a:xfrm>
            <a:custGeom>
              <a:avLst/>
              <a:gdLst/>
              <a:ahLst/>
              <a:cxnLst>
                <a:cxn ang="0">
                  <a:pos x="0" y="454"/>
                </a:cxn>
                <a:cxn ang="0">
                  <a:pos x="0" y="0"/>
                </a:cxn>
                <a:cxn ang="0">
                  <a:pos x="408" y="0"/>
                </a:cxn>
                <a:cxn ang="0">
                  <a:pos x="408" y="454"/>
                </a:cxn>
              </a:cxnLst>
              <a:rect l="0" t="0" r="r" b="b"/>
              <a:pathLst>
                <a:path w="408" h="454">
                  <a:moveTo>
                    <a:pt x="0" y="454"/>
                  </a:moveTo>
                  <a:lnTo>
                    <a:pt x="0" y="0"/>
                  </a:lnTo>
                  <a:lnTo>
                    <a:pt x="408" y="0"/>
                  </a:lnTo>
                  <a:lnTo>
                    <a:pt x="408" y="454"/>
                  </a:ln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6882" name="Freeform 50"/>
            <p:cNvSpPr>
              <a:spLocks/>
            </p:cNvSpPr>
            <p:nvPr/>
          </p:nvSpPr>
          <p:spPr bwMode="auto">
            <a:xfrm flipV="1">
              <a:off x="1293" y="1344"/>
              <a:ext cx="408" cy="454"/>
            </a:xfrm>
            <a:custGeom>
              <a:avLst/>
              <a:gdLst/>
              <a:ahLst/>
              <a:cxnLst>
                <a:cxn ang="0">
                  <a:pos x="0" y="454"/>
                </a:cxn>
                <a:cxn ang="0">
                  <a:pos x="0" y="0"/>
                </a:cxn>
                <a:cxn ang="0">
                  <a:pos x="408" y="0"/>
                </a:cxn>
                <a:cxn ang="0">
                  <a:pos x="408" y="454"/>
                </a:cxn>
              </a:cxnLst>
              <a:rect l="0" t="0" r="r" b="b"/>
              <a:pathLst>
                <a:path w="408" h="454">
                  <a:moveTo>
                    <a:pt x="0" y="454"/>
                  </a:moveTo>
                  <a:lnTo>
                    <a:pt x="0" y="0"/>
                  </a:lnTo>
                  <a:lnTo>
                    <a:pt x="408" y="0"/>
                  </a:lnTo>
                  <a:lnTo>
                    <a:pt x="408" y="454"/>
                  </a:ln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6883" name="Freeform 51"/>
            <p:cNvSpPr>
              <a:spLocks/>
            </p:cNvSpPr>
            <p:nvPr/>
          </p:nvSpPr>
          <p:spPr bwMode="auto">
            <a:xfrm>
              <a:off x="1292" y="1797"/>
              <a:ext cx="46" cy="2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91"/>
                </a:cxn>
                <a:cxn ang="0">
                  <a:pos x="0" y="181"/>
                </a:cxn>
              </a:cxnLst>
              <a:rect l="0" t="0" r="r" b="b"/>
              <a:pathLst>
                <a:path w="45" h="181">
                  <a:moveTo>
                    <a:pt x="0" y="0"/>
                  </a:moveTo>
                  <a:cubicBezTo>
                    <a:pt x="22" y="30"/>
                    <a:pt x="45" y="61"/>
                    <a:pt x="45" y="91"/>
                  </a:cubicBezTo>
                  <a:cubicBezTo>
                    <a:pt x="45" y="121"/>
                    <a:pt x="23" y="128"/>
                    <a:pt x="0" y="181"/>
                  </a:cubicBez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6884" name="Freeform 52"/>
            <p:cNvSpPr>
              <a:spLocks/>
            </p:cNvSpPr>
            <p:nvPr/>
          </p:nvSpPr>
          <p:spPr bwMode="auto">
            <a:xfrm flipH="1">
              <a:off x="1656" y="1797"/>
              <a:ext cx="45" cy="2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91"/>
                </a:cxn>
                <a:cxn ang="0">
                  <a:pos x="0" y="181"/>
                </a:cxn>
              </a:cxnLst>
              <a:rect l="0" t="0" r="r" b="b"/>
              <a:pathLst>
                <a:path w="45" h="181">
                  <a:moveTo>
                    <a:pt x="0" y="0"/>
                  </a:moveTo>
                  <a:cubicBezTo>
                    <a:pt x="22" y="30"/>
                    <a:pt x="45" y="61"/>
                    <a:pt x="45" y="91"/>
                  </a:cubicBezTo>
                  <a:cubicBezTo>
                    <a:pt x="45" y="121"/>
                    <a:pt x="23" y="128"/>
                    <a:pt x="0" y="181"/>
                  </a:cubicBez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76886" name="Line 54"/>
          <p:cNvSpPr>
            <a:spLocks noChangeShapeType="1"/>
          </p:cNvSpPr>
          <p:nvPr/>
        </p:nvSpPr>
        <p:spPr bwMode="auto">
          <a:xfrm flipV="1">
            <a:off x="5365750" y="2981325"/>
            <a:ext cx="0" cy="935038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6887" name="Text Box 55"/>
          <p:cNvSpPr txBox="1">
            <a:spLocks noChangeArrowheads="1"/>
          </p:cNvSpPr>
          <p:nvPr/>
        </p:nvSpPr>
        <p:spPr bwMode="auto">
          <a:xfrm>
            <a:off x="4973638" y="3324225"/>
            <a:ext cx="430212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A</a:t>
            </a:r>
            <a:r>
              <a:rPr lang="en-US" altLang="zh-TW" sz="900"/>
              <a:t>bh</a:t>
            </a:r>
          </a:p>
        </p:txBody>
      </p:sp>
      <p:sp>
        <p:nvSpPr>
          <p:cNvPr id="376888" name="Text Box 56"/>
          <p:cNvSpPr txBox="1">
            <a:spLocks noChangeArrowheads="1"/>
          </p:cNvSpPr>
          <p:nvPr/>
        </p:nvSpPr>
        <p:spPr bwMode="auto">
          <a:xfrm>
            <a:off x="5226050" y="2620963"/>
            <a:ext cx="428625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新細明體" charset="-120"/>
              </a:rPr>
              <a:t>I</a:t>
            </a:r>
            <a:r>
              <a:rPr lang="en-US" altLang="zh-TW" sz="1400" b="1"/>
              <a:t>’</a:t>
            </a:r>
            <a:r>
              <a:rPr lang="en-US" altLang="zh-TW" sz="900" b="1"/>
              <a:t>bh</a:t>
            </a:r>
          </a:p>
        </p:txBody>
      </p:sp>
      <p:sp>
        <p:nvSpPr>
          <p:cNvPr id="376889" name="Text Box 57"/>
          <p:cNvSpPr txBox="1">
            <a:spLocks noChangeArrowheads="1"/>
          </p:cNvSpPr>
          <p:nvPr/>
        </p:nvSpPr>
        <p:spPr bwMode="auto">
          <a:xfrm>
            <a:off x="5294313" y="3916363"/>
            <a:ext cx="288925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新細明體" charset="-120"/>
              </a:rPr>
              <a:t>I</a:t>
            </a:r>
            <a:r>
              <a:rPr lang="en-US" altLang="zh-TW" sz="700" b="1"/>
              <a:t>0</a:t>
            </a:r>
          </a:p>
        </p:txBody>
      </p:sp>
      <p:sp>
        <p:nvSpPr>
          <p:cNvPr id="376890" name="Line 58"/>
          <p:cNvSpPr>
            <a:spLocks noChangeShapeType="1"/>
          </p:cNvSpPr>
          <p:nvPr/>
        </p:nvSpPr>
        <p:spPr bwMode="auto">
          <a:xfrm>
            <a:off x="5724525" y="3197225"/>
            <a:ext cx="0" cy="3587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6891" name="Text Box 59"/>
          <p:cNvSpPr txBox="1">
            <a:spLocks noChangeArrowheads="1"/>
          </p:cNvSpPr>
          <p:nvPr/>
        </p:nvSpPr>
        <p:spPr bwMode="auto">
          <a:xfrm>
            <a:off x="5654675" y="3324225"/>
            <a:ext cx="366713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P</a:t>
            </a:r>
            <a:r>
              <a:rPr lang="en-US" altLang="zh-TW" sz="900"/>
              <a:t>2</a:t>
            </a:r>
          </a:p>
        </p:txBody>
      </p:sp>
      <p:sp>
        <p:nvSpPr>
          <p:cNvPr id="376893" name="Text Box 61"/>
          <p:cNvSpPr txBox="1">
            <a:spLocks noChangeArrowheads="1"/>
          </p:cNvSpPr>
          <p:nvPr/>
        </p:nvSpPr>
        <p:spPr bwMode="auto">
          <a:xfrm>
            <a:off x="3636963" y="2260600"/>
            <a:ext cx="696912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TW" sz="1400">
                <a:solidFill>
                  <a:schemeClr val="bg2"/>
                </a:solidFill>
              </a:rPr>
              <a:t>Step 1</a:t>
            </a:r>
          </a:p>
        </p:txBody>
      </p:sp>
      <p:sp>
        <p:nvSpPr>
          <p:cNvPr id="376896" name="Rectangle 64"/>
          <p:cNvSpPr>
            <a:spLocks noChangeArrowheads="1"/>
          </p:cNvSpPr>
          <p:nvPr/>
        </p:nvSpPr>
        <p:spPr bwMode="auto">
          <a:xfrm>
            <a:off x="6011863" y="2332038"/>
            <a:ext cx="2232025" cy="1873250"/>
          </a:xfrm>
          <a:prstGeom prst="rect">
            <a:avLst/>
          </a:prstGeom>
          <a:solidFill>
            <a:srgbClr val="C0C0C0">
              <a:alpha val="80000"/>
            </a:srgbClr>
          </a:solidFill>
          <a:ln w="158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76897" name="Group 65"/>
          <p:cNvGrpSpPr>
            <a:grpSpLocks/>
          </p:cNvGrpSpPr>
          <p:nvPr/>
        </p:nvGrpSpPr>
        <p:grpSpPr bwMode="auto">
          <a:xfrm>
            <a:off x="6154738" y="2800350"/>
            <a:ext cx="647700" cy="1296988"/>
            <a:chOff x="567" y="1434"/>
            <a:chExt cx="408" cy="1089"/>
          </a:xfrm>
        </p:grpSpPr>
        <p:sp>
          <p:nvSpPr>
            <p:cNvPr id="376898" name="Freeform 66"/>
            <p:cNvSpPr>
              <a:spLocks/>
            </p:cNvSpPr>
            <p:nvPr/>
          </p:nvSpPr>
          <p:spPr bwMode="auto">
            <a:xfrm>
              <a:off x="567" y="2069"/>
              <a:ext cx="408" cy="454"/>
            </a:xfrm>
            <a:custGeom>
              <a:avLst/>
              <a:gdLst/>
              <a:ahLst/>
              <a:cxnLst>
                <a:cxn ang="0">
                  <a:pos x="0" y="454"/>
                </a:cxn>
                <a:cxn ang="0">
                  <a:pos x="0" y="0"/>
                </a:cxn>
                <a:cxn ang="0">
                  <a:pos x="408" y="0"/>
                </a:cxn>
                <a:cxn ang="0">
                  <a:pos x="408" y="454"/>
                </a:cxn>
              </a:cxnLst>
              <a:rect l="0" t="0" r="r" b="b"/>
              <a:pathLst>
                <a:path w="408" h="454">
                  <a:moveTo>
                    <a:pt x="0" y="454"/>
                  </a:moveTo>
                  <a:lnTo>
                    <a:pt x="0" y="0"/>
                  </a:lnTo>
                  <a:lnTo>
                    <a:pt x="408" y="0"/>
                  </a:lnTo>
                  <a:lnTo>
                    <a:pt x="408" y="454"/>
                  </a:ln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6899" name="Freeform 67"/>
            <p:cNvSpPr>
              <a:spLocks/>
            </p:cNvSpPr>
            <p:nvPr/>
          </p:nvSpPr>
          <p:spPr bwMode="auto">
            <a:xfrm flipV="1">
              <a:off x="567" y="1434"/>
              <a:ext cx="408" cy="454"/>
            </a:xfrm>
            <a:custGeom>
              <a:avLst/>
              <a:gdLst/>
              <a:ahLst/>
              <a:cxnLst>
                <a:cxn ang="0">
                  <a:pos x="0" y="454"/>
                </a:cxn>
                <a:cxn ang="0">
                  <a:pos x="0" y="0"/>
                </a:cxn>
                <a:cxn ang="0">
                  <a:pos x="408" y="0"/>
                </a:cxn>
                <a:cxn ang="0">
                  <a:pos x="408" y="454"/>
                </a:cxn>
              </a:cxnLst>
              <a:rect l="0" t="0" r="r" b="b"/>
              <a:pathLst>
                <a:path w="408" h="454">
                  <a:moveTo>
                    <a:pt x="0" y="454"/>
                  </a:moveTo>
                  <a:lnTo>
                    <a:pt x="0" y="0"/>
                  </a:lnTo>
                  <a:lnTo>
                    <a:pt x="408" y="0"/>
                  </a:lnTo>
                  <a:lnTo>
                    <a:pt x="408" y="454"/>
                  </a:ln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6900" name="Freeform 68"/>
            <p:cNvSpPr>
              <a:spLocks/>
            </p:cNvSpPr>
            <p:nvPr/>
          </p:nvSpPr>
          <p:spPr bwMode="auto">
            <a:xfrm>
              <a:off x="567" y="1888"/>
              <a:ext cx="45" cy="1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91"/>
                </a:cxn>
                <a:cxn ang="0">
                  <a:pos x="0" y="181"/>
                </a:cxn>
              </a:cxnLst>
              <a:rect l="0" t="0" r="r" b="b"/>
              <a:pathLst>
                <a:path w="45" h="181">
                  <a:moveTo>
                    <a:pt x="0" y="0"/>
                  </a:moveTo>
                  <a:cubicBezTo>
                    <a:pt x="22" y="30"/>
                    <a:pt x="45" y="61"/>
                    <a:pt x="45" y="91"/>
                  </a:cubicBezTo>
                  <a:cubicBezTo>
                    <a:pt x="45" y="121"/>
                    <a:pt x="23" y="128"/>
                    <a:pt x="0" y="181"/>
                  </a:cubicBez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6901" name="Freeform 69"/>
            <p:cNvSpPr>
              <a:spLocks/>
            </p:cNvSpPr>
            <p:nvPr/>
          </p:nvSpPr>
          <p:spPr bwMode="auto">
            <a:xfrm flipH="1">
              <a:off x="930" y="1888"/>
              <a:ext cx="45" cy="1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91"/>
                </a:cxn>
                <a:cxn ang="0">
                  <a:pos x="0" y="181"/>
                </a:cxn>
              </a:cxnLst>
              <a:rect l="0" t="0" r="r" b="b"/>
              <a:pathLst>
                <a:path w="45" h="181">
                  <a:moveTo>
                    <a:pt x="0" y="0"/>
                  </a:moveTo>
                  <a:cubicBezTo>
                    <a:pt x="22" y="30"/>
                    <a:pt x="45" y="61"/>
                    <a:pt x="45" y="91"/>
                  </a:cubicBezTo>
                  <a:cubicBezTo>
                    <a:pt x="45" y="121"/>
                    <a:pt x="23" y="128"/>
                    <a:pt x="0" y="181"/>
                  </a:cubicBez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76903" name="Line 71"/>
          <p:cNvSpPr>
            <a:spLocks noChangeShapeType="1"/>
          </p:cNvSpPr>
          <p:nvPr/>
        </p:nvSpPr>
        <p:spPr bwMode="auto">
          <a:xfrm flipV="1">
            <a:off x="6515100" y="2981325"/>
            <a:ext cx="0" cy="935038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6904" name="Text Box 72"/>
          <p:cNvSpPr txBox="1">
            <a:spLocks noChangeArrowheads="1"/>
          </p:cNvSpPr>
          <p:nvPr/>
        </p:nvSpPr>
        <p:spPr bwMode="auto">
          <a:xfrm>
            <a:off x="6804025" y="3324225"/>
            <a:ext cx="366713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P</a:t>
            </a:r>
            <a:r>
              <a:rPr lang="en-US" altLang="zh-TW" sz="900"/>
              <a:t>1</a:t>
            </a:r>
          </a:p>
        </p:txBody>
      </p:sp>
      <p:sp>
        <p:nvSpPr>
          <p:cNvPr id="376905" name="Text Box 73"/>
          <p:cNvSpPr txBox="1">
            <a:spLocks noChangeArrowheads="1"/>
          </p:cNvSpPr>
          <p:nvPr/>
        </p:nvSpPr>
        <p:spPr bwMode="auto">
          <a:xfrm>
            <a:off x="6376988" y="2620963"/>
            <a:ext cx="384175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新細明體" charset="-120"/>
              </a:rPr>
              <a:t>I</a:t>
            </a:r>
            <a:r>
              <a:rPr lang="en-US" altLang="zh-TW" sz="1400" b="1"/>
              <a:t>’</a:t>
            </a:r>
            <a:r>
              <a:rPr lang="en-US" altLang="zh-TW" sz="900" b="1"/>
              <a:t>sl</a:t>
            </a:r>
          </a:p>
        </p:txBody>
      </p:sp>
      <p:sp>
        <p:nvSpPr>
          <p:cNvPr id="376906" name="Text Box 74"/>
          <p:cNvSpPr txBox="1">
            <a:spLocks noChangeArrowheads="1"/>
          </p:cNvSpPr>
          <p:nvPr/>
        </p:nvSpPr>
        <p:spPr bwMode="auto">
          <a:xfrm>
            <a:off x="6415088" y="3916363"/>
            <a:ext cx="288925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新細明體" charset="-120"/>
              </a:rPr>
              <a:t>I</a:t>
            </a:r>
            <a:r>
              <a:rPr lang="en-US" altLang="zh-TW" sz="700" b="1"/>
              <a:t>0</a:t>
            </a:r>
          </a:p>
        </p:txBody>
      </p:sp>
      <p:sp>
        <p:nvSpPr>
          <p:cNvPr id="376907" name="Text Box 75"/>
          <p:cNvSpPr txBox="1">
            <a:spLocks noChangeArrowheads="1"/>
          </p:cNvSpPr>
          <p:nvPr/>
        </p:nvSpPr>
        <p:spPr bwMode="auto">
          <a:xfrm>
            <a:off x="6524625" y="2276475"/>
            <a:ext cx="1431925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TW" sz="1400"/>
              <a:t>Blank + Sample</a:t>
            </a:r>
          </a:p>
        </p:txBody>
      </p:sp>
      <p:sp>
        <p:nvSpPr>
          <p:cNvPr id="376908" name="Line 76"/>
          <p:cNvSpPr>
            <a:spLocks noChangeShapeType="1"/>
          </p:cNvSpPr>
          <p:nvPr/>
        </p:nvSpPr>
        <p:spPr bwMode="auto">
          <a:xfrm>
            <a:off x="6873875" y="3340100"/>
            <a:ext cx="0" cy="215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6909" name="Text Box 77"/>
          <p:cNvSpPr txBox="1">
            <a:spLocks noChangeArrowheads="1"/>
          </p:cNvSpPr>
          <p:nvPr/>
        </p:nvSpPr>
        <p:spPr bwMode="auto">
          <a:xfrm>
            <a:off x="6138863" y="3324225"/>
            <a:ext cx="385762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A</a:t>
            </a:r>
            <a:r>
              <a:rPr lang="en-US" altLang="zh-TW" sz="900"/>
              <a:t>sl</a:t>
            </a:r>
          </a:p>
        </p:txBody>
      </p:sp>
      <p:grpSp>
        <p:nvGrpSpPr>
          <p:cNvPr id="376910" name="Group 78"/>
          <p:cNvGrpSpPr>
            <a:grpSpLocks/>
          </p:cNvGrpSpPr>
          <p:nvPr/>
        </p:nvGrpSpPr>
        <p:grpSpPr bwMode="auto">
          <a:xfrm>
            <a:off x="7308850" y="2692400"/>
            <a:ext cx="649288" cy="1404938"/>
            <a:chOff x="1292" y="1344"/>
            <a:chExt cx="409" cy="1179"/>
          </a:xfrm>
        </p:grpSpPr>
        <p:sp>
          <p:nvSpPr>
            <p:cNvPr id="376911" name="Freeform 79"/>
            <p:cNvSpPr>
              <a:spLocks/>
            </p:cNvSpPr>
            <p:nvPr/>
          </p:nvSpPr>
          <p:spPr bwMode="auto">
            <a:xfrm>
              <a:off x="1293" y="2069"/>
              <a:ext cx="408" cy="454"/>
            </a:xfrm>
            <a:custGeom>
              <a:avLst/>
              <a:gdLst/>
              <a:ahLst/>
              <a:cxnLst>
                <a:cxn ang="0">
                  <a:pos x="0" y="454"/>
                </a:cxn>
                <a:cxn ang="0">
                  <a:pos x="0" y="0"/>
                </a:cxn>
                <a:cxn ang="0">
                  <a:pos x="408" y="0"/>
                </a:cxn>
                <a:cxn ang="0">
                  <a:pos x="408" y="454"/>
                </a:cxn>
              </a:cxnLst>
              <a:rect l="0" t="0" r="r" b="b"/>
              <a:pathLst>
                <a:path w="408" h="454">
                  <a:moveTo>
                    <a:pt x="0" y="454"/>
                  </a:moveTo>
                  <a:lnTo>
                    <a:pt x="0" y="0"/>
                  </a:lnTo>
                  <a:lnTo>
                    <a:pt x="408" y="0"/>
                  </a:lnTo>
                  <a:lnTo>
                    <a:pt x="408" y="454"/>
                  </a:ln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6912" name="Freeform 80"/>
            <p:cNvSpPr>
              <a:spLocks/>
            </p:cNvSpPr>
            <p:nvPr/>
          </p:nvSpPr>
          <p:spPr bwMode="auto">
            <a:xfrm flipV="1">
              <a:off x="1293" y="1344"/>
              <a:ext cx="408" cy="454"/>
            </a:xfrm>
            <a:custGeom>
              <a:avLst/>
              <a:gdLst/>
              <a:ahLst/>
              <a:cxnLst>
                <a:cxn ang="0">
                  <a:pos x="0" y="454"/>
                </a:cxn>
                <a:cxn ang="0">
                  <a:pos x="0" y="0"/>
                </a:cxn>
                <a:cxn ang="0">
                  <a:pos x="408" y="0"/>
                </a:cxn>
                <a:cxn ang="0">
                  <a:pos x="408" y="454"/>
                </a:cxn>
              </a:cxnLst>
              <a:rect l="0" t="0" r="r" b="b"/>
              <a:pathLst>
                <a:path w="408" h="454">
                  <a:moveTo>
                    <a:pt x="0" y="454"/>
                  </a:moveTo>
                  <a:lnTo>
                    <a:pt x="0" y="0"/>
                  </a:lnTo>
                  <a:lnTo>
                    <a:pt x="408" y="0"/>
                  </a:lnTo>
                  <a:lnTo>
                    <a:pt x="408" y="454"/>
                  </a:ln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6913" name="Freeform 81"/>
            <p:cNvSpPr>
              <a:spLocks/>
            </p:cNvSpPr>
            <p:nvPr/>
          </p:nvSpPr>
          <p:spPr bwMode="auto">
            <a:xfrm>
              <a:off x="1292" y="1797"/>
              <a:ext cx="46" cy="2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91"/>
                </a:cxn>
                <a:cxn ang="0">
                  <a:pos x="0" y="181"/>
                </a:cxn>
              </a:cxnLst>
              <a:rect l="0" t="0" r="r" b="b"/>
              <a:pathLst>
                <a:path w="45" h="181">
                  <a:moveTo>
                    <a:pt x="0" y="0"/>
                  </a:moveTo>
                  <a:cubicBezTo>
                    <a:pt x="22" y="30"/>
                    <a:pt x="45" y="61"/>
                    <a:pt x="45" y="91"/>
                  </a:cubicBezTo>
                  <a:cubicBezTo>
                    <a:pt x="45" y="121"/>
                    <a:pt x="23" y="128"/>
                    <a:pt x="0" y="181"/>
                  </a:cubicBez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6914" name="Freeform 82"/>
            <p:cNvSpPr>
              <a:spLocks/>
            </p:cNvSpPr>
            <p:nvPr/>
          </p:nvSpPr>
          <p:spPr bwMode="auto">
            <a:xfrm flipH="1">
              <a:off x="1656" y="1797"/>
              <a:ext cx="45" cy="2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91"/>
                </a:cxn>
                <a:cxn ang="0">
                  <a:pos x="0" y="181"/>
                </a:cxn>
              </a:cxnLst>
              <a:rect l="0" t="0" r="r" b="b"/>
              <a:pathLst>
                <a:path w="45" h="181">
                  <a:moveTo>
                    <a:pt x="0" y="0"/>
                  </a:moveTo>
                  <a:cubicBezTo>
                    <a:pt x="22" y="30"/>
                    <a:pt x="45" y="61"/>
                    <a:pt x="45" y="91"/>
                  </a:cubicBezTo>
                  <a:cubicBezTo>
                    <a:pt x="45" y="121"/>
                    <a:pt x="23" y="128"/>
                    <a:pt x="0" y="181"/>
                  </a:cubicBezTo>
                </a:path>
              </a:pathLst>
            </a:custGeom>
            <a:noFill/>
            <a:ln w="158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76916" name="Line 84"/>
          <p:cNvSpPr>
            <a:spLocks noChangeShapeType="1"/>
          </p:cNvSpPr>
          <p:nvPr/>
        </p:nvSpPr>
        <p:spPr bwMode="auto">
          <a:xfrm flipV="1">
            <a:off x="7669213" y="2981325"/>
            <a:ext cx="0" cy="935038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6917" name="Text Box 85"/>
          <p:cNvSpPr txBox="1">
            <a:spLocks noChangeArrowheads="1"/>
          </p:cNvSpPr>
          <p:nvPr/>
        </p:nvSpPr>
        <p:spPr bwMode="auto">
          <a:xfrm>
            <a:off x="7280275" y="3324225"/>
            <a:ext cx="423863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A</a:t>
            </a:r>
            <a:r>
              <a:rPr lang="en-US" altLang="zh-TW" sz="900"/>
              <a:t>sh</a:t>
            </a:r>
          </a:p>
        </p:txBody>
      </p:sp>
      <p:sp>
        <p:nvSpPr>
          <p:cNvPr id="376918" name="Text Box 86"/>
          <p:cNvSpPr txBox="1">
            <a:spLocks noChangeArrowheads="1"/>
          </p:cNvSpPr>
          <p:nvPr/>
        </p:nvSpPr>
        <p:spPr bwMode="auto">
          <a:xfrm>
            <a:off x="7540625" y="2620963"/>
            <a:ext cx="407988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新細明體" charset="-120"/>
              </a:rPr>
              <a:t>I</a:t>
            </a:r>
            <a:r>
              <a:rPr lang="en-US" altLang="zh-TW" sz="1400" b="1"/>
              <a:t>’</a:t>
            </a:r>
            <a:r>
              <a:rPr lang="en-US" altLang="zh-TW" sz="800" b="1"/>
              <a:t>sh</a:t>
            </a:r>
          </a:p>
        </p:txBody>
      </p:sp>
      <p:sp>
        <p:nvSpPr>
          <p:cNvPr id="376919" name="Text Box 87"/>
          <p:cNvSpPr txBox="1">
            <a:spLocks noChangeArrowheads="1"/>
          </p:cNvSpPr>
          <p:nvPr/>
        </p:nvSpPr>
        <p:spPr bwMode="auto">
          <a:xfrm>
            <a:off x="7597775" y="3916363"/>
            <a:ext cx="288925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 b="1">
                <a:latin typeface="新細明體" charset="-120"/>
              </a:rPr>
              <a:t>I</a:t>
            </a:r>
            <a:r>
              <a:rPr lang="en-US" altLang="zh-TW" sz="700" b="1"/>
              <a:t>0</a:t>
            </a:r>
          </a:p>
        </p:txBody>
      </p:sp>
      <p:sp>
        <p:nvSpPr>
          <p:cNvPr id="376920" name="Line 88"/>
          <p:cNvSpPr>
            <a:spLocks noChangeShapeType="1"/>
          </p:cNvSpPr>
          <p:nvPr/>
        </p:nvSpPr>
        <p:spPr bwMode="auto">
          <a:xfrm>
            <a:off x="8027988" y="3197225"/>
            <a:ext cx="0" cy="3587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6921" name="Text Box 89"/>
          <p:cNvSpPr txBox="1">
            <a:spLocks noChangeArrowheads="1"/>
          </p:cNvSpPr>
          <p:nvPr/>
        </p:nvSpPr>
        <p:spPr bwMode="auto">
          <a:xfrm>
            <a:off x="7958138" y="3324225"/>
            <a:ext cx="366712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P</a:t>
            </a:r>
            <a:r>
              <a:rPr lang="en-US" altLang="zh-TW" sz="900"/>
              <a:t>2</a:t>
            </a:r>
          </a:p>
        </p:txBody>
      </p:sp>
      <p:sp>
        <p:nvSpPr>
          <p:cNvPr id="376922" name="Text Box 90"/>
          <p:cNvSpPr txBox="1">
            <a:spLocks noChangeArrowheads="1"/>
          </p:cNvSpPr>
          <p:nvPr/>
        </p:nvSpPr>
        <p:spPr bwMode="auto">
          <a:xfrm>
            <a:off x="5940425" y="2260600"/>
            <a:ext cx="696913" cy="30480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TW" sz="1400">
                <a:solidFill>
                  <a:schemeClr val="bg2"/>
                </a:solidFill>
              </a:rPr>
              <a:t>Step 2</a:t>
            </a:r>
          </a:p>
        </p:txBody>
      </p:sp>
      <p:grpSp>
        <p:nvGrpSpPr>
          <p:cNvPr id="376930" name="Group 98"/>
          <p:cNvGrpSpPr>
            <a:grpSpLocks/>
          </p:cNvGrpSpPr>
          <p:nvPr/>
        </p:nvGrpSpPr>
        <p:grpSpPr bwMode="auto">
          <a:xfrm>
            <a:off x="8243888" y="2909888"/>
            <a:ext cx="947737" cy="862012"/>
            <a:chOff x="3190" y="2160"/>
            <a:chExt cx="597" cy="543"/>
          </a:xfrm>
        </p:grpSpPr>
        <p:sp>
          <p:nvSpPr>
            <p:cNvPr id="376924" name="Line 92"/>
            <p:cNvSpPr>
              <a:spLocks noChangeShapeType="1"/>
            </p:cNvSpPr>
            <p:nvPr/>
          </p:nvSpPr>
          <p:spPr bwMode="auto">
            <a:xfrm flipH="1" flipV="1">
              <a:off x="3265" y="2160"/>
              <a:ext cx="1" cy="137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6925" name="Text Box 93"/>
            <p:cNvSpPr txBox="1">
              <a:spLocks noChangeArrowheads="1"/>
            </p:cNvSpPr>
            <p:nvPr/>
          </p:nvSpPr>
          <p:spPr bwMode="auto">
            <a:xfrm>
              <a:off x="3226" y="2161"/>
              <a:ext cx="336" cy="135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TW" altLang="en-US" sz="800" b="1"/>
                <a:t>：</a:t>
              </a:r>
              <a:r>
                <a:rPr lang="en-US" altLang="zh-TW" sz="800" b="1"/>
                <a:t>Light</a:t>
              </a:r>
            </a:p>
          </p:txBody>
        </p:sp>
        <p:sp>
          <p:nvSpPr>
            <p:cNvPr id="376926" name="Text Box 94"/>
            <p:cNvSpPr txBox="1">
              <a:spLocks noChangeArrowheads="1"/>
            </p:cNvSpPr>
            <p:nvPr/>
          </p:nvSpPr>
          <p:spPr bwMode="auto">
            <a:xfrm>
              <a:off x="3190" y="2297"/>
              <a:ext cx="597" cy="135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800" b="1"/>
                <a:t>A</a:t>
              </a:r>
              <a:r>
                <a:rPr lang="zh-TW" altLang="en-US" sz="800" b="1"/>
                <a:t>：</a:t>
              </a:r>
              <a:r>
                <a:rPr lang="en-US" altLang="zh-TW" sz="800" b="1"/>
                <a:t>Absorbance</a:t>
              </a:r>
            </a:p>
          </p:txBody>
        </p:sp>
        <p:sp>
          <p:nvSpPr>
            <p:cNvPr id="376927" name="Text Box 95"/>
            <p:cNvSpPr txBox="1">
              <a:spLocks noChangeArrowheads="1"/>
            </p:cNvSpPr>
            <p:nvPr/>
          </p:nvSpPr>
          <p:spPr bwMode="auto">
            <a:xfrm>
              <a:off x="3190" y="2432"/>
              <a:ext cx="554" cy="135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800" b="1"/>
                <a:t>P</a:t>
              </a:r>
              <a:r>
                <a:rPr lang="zh-TW" altLang="en-US" sz="800" b="1"/>
                <a:t>：</a:t>
              </a:r>
              <a:r>
                <a:rPr lang="en-US" altLang="zh-TW" sz="800" b="1"/>
                <a:t>Pathlength</a:t>
              </a:r>
            </a:p>
          </p:txBody>
        </p:sp>
        <p:sp>
          <p:nvSpPr>
            <p:cNvPr id="376928" name="Text Box 96"/>
            <p:cNvSpPr txBox="1">
              <a:spLocks noChangeArrowheads="1"/>
            </p:cNvSpPr>
            <p:nvPr/>
          </p:nvSpPr>
          <p:spPr bwMode="auto">
            <a:xfrm>
              <a:off x="3190" y="2568"/>
              <a:ext cx="464" cy="135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800" b="1">
                  <a:latin typeface="新細明體" charset="-120"/>
                </a:rPr>
                <a:t>I</a:t>
              </a:r>
              <a:r>
                <a:rPr lang="zh-TW" altLang="en-US" sz="800" b="1"/>
                <a:t>：</a:t>
              </a:r>
              <a:r>
                <a:rPr lang="en-US" altLang="zh-TW" sz="800" b="1"/>
                <a:t>Intensity</a:t>
              </a:r>
            </a:p>
          </p:txBody>
        </p:sp>
      </p:grpSp>
      <p:sp>
        <p:nvSpPr>
          <p:cNvPr id="376934" name="Line 102"/>
          <p:cNvSpPr>
            <a:spLocks noChangeShapeType="1"/>
          </p:cNvSpPr>
          <p:nvPr/>
        </p:nvSpPr>
        <p:spPr bwMode="auto">
          <a:xfrm>
            <a:off x="5148263" y="3644900"/>
            <a:ext cx="215900" cy="1655763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6935" name="Line 103"/>
          <p:cNvSpPr>
            <a:spLocks noChangeShapeType="1"/>
          </p:cNvSpPr>
          <p:nvPr/>
        </p:nvSpPr>
        <p:spPr bwMode="auto">
          <a:xfrm flipH="1">
            <a:off x="5076825" y="3644900"/>
            <a:ext cx="2374900" cy="1655763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6936" name="AutoShape 104"/>
          <p:cNvSpPr>
            <a:spLocks noChangeArrowheads="1"/>
          </p:cNvSpPr>
          <p:nvPr/>
        </p:nvSpPr>
        <p:spPr bwMode="auto">
          <a:xfrm rot="-1127625">
            <a:off x="100013" y="657225"/>
            <a:ext cx="1873250" cy="936625"/>
          </a:xfrm>
          <a:prstGeom prst="irregularSeal1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>
                <a:solidFill>
                  <a:srgbClr val="FF3300"/>
                </a:solidFill>
              </a:rPr>
              <a:t>NA </a:t>
            </a:r>
            <a:r>
              <a:rPr lang="zh-TW" altLang="en-US">
                <a:solidFill>
                  <a:srgbClr val="FF3300"/>
                </a:solidFill>
                <a:ea typeface="標楷體" pitchFamily="65" charset="-120"/>
              </a:rPr>
              <a:t>計算方式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934" grpId="0" animBg="1"/>
      <p:bldP spid="3769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21F5D2-E80B-434C-806C-EB5DC986FC54}" type="slidenum">
              <a:rPr lang="en-US" altLang="zh-TW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377924" name="Rectangle 68"/>
          <p:cNvSpPr>
            <a:spLocks noChangeArrowheads="1"/>
          </p:cNvSpPr>
          <p:nvPr/>
        </p:nvSpPr>
        <p:spPr bwMode="auto">
          <a:xfrm>
            <a:off x="684213" y="4581525"/>
            <a:ext cx="7848600" cy="1800225"/>
          </a:xfrm>
          <a:prstGeom prst="rect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7919" name="Rectangle 63"/>
          <p:cNvSpPr>
            <a:spLocks noChangeArrowheads="1"/>
          </p:cNvSpPr>
          <p:nvPr/>
        </p:nvSpPr>
        <p:spPr bwMode="auto">
          <a:xfrm>
            <a:off x="1401763" y="3357563"/>
            <a:ext cx="2665412" cy="288925"/>
          </a:xfrm>
          <a:prstGeom prst="rect">
            <a:avLst/>
          </a:prstGeom>
          <a:solidFill>
            <a:srgbClr val="FFCC99">
              <a:alpha val="81000"/>
            </a:srgbClr>
          </a:solidFill>
          <a:ln w="158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7916" name="Rectangle 60"/>
          <p:cNvSpPr>
            <a:spLocks noChangeArrowheads="1"/>
          </p:cNvSpPr>
          <p:nvPr/>
        </p:nvSpPr>
        <p:spPr bwMode="auto">
          <a:xfrm>
            <a:off x="1908175" y="4870450"/>
            <a:ext cx="1439863" cy="288925"/>
          </a:xfrm>
          <a:prstGeom prst="rect">
            <a:avLst/>
          </a:prstGeom>
          <a:solidFill>
            <a:srgbClr val="C0C0C0">
              <a:alpha val="81000"/>
            </a:srgbClr>
          </a:solidFill>
          <a:ln w="158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7858" name="Rectangle 2"/>
          <p:cNvSpPr>
            <a:spLocks noChangeArrowheads="1"/>
          </p:cNvSpPr>
          <p:nvPr/>
        </p:nvSpPr>
        <p:spPr bwMode="auto">
          <a:xfrm>
            <a:off x="1908175" y="404813"/>
            <a:ext cx="56165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2800" b="1">
                <a:solidFill>
                  <a:schemeClr val="bg1"/>
                </a:solidFill>
                <a:ea typeface="標楷體" pitchFamily="65" charset="-120"/>
              </a:rPr>
              <a:t>NanoDrop Principle-3</a:t>
            </a:r>
            <a:endParaRPr lang="en-US" altLang="zh-TW" b="1">
              <a:solidFill>
                <a:schemeClr val="bg1"/>
              </a:solidFill>
            </a:endParaRPr>
          </a:p>
        </p:txBody>
      </p:sp>
      <p:sp>
        <p:nvSpPr>
          <p:cNvPr id="377859" name="Text Box 3"/>
          <p:cNvSpPr txBox="1">
            <a:spLocks noChangeArrowheads="1"/>
          </p:cNvSpPr>
          <p:nvPr/>
        </p:nvSpPr>
        <p:spPr bwMode="auto">
          <a:xfrm>
            <a:off x="395288" y="1628775"/>
            <a:ext cx="8135937" cy="4737100"/>
          </a:xfrm>
          <a:prstGeom prst="rect">
            <a:avLst/>
          </a:prstGeom>
          <a:noFill/>
          <a:ln w="38100" algn="ctr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9388" indent="-179388" algn="l">
              <a:buFontTx/>
              <a:buBlip>
                <a:blip r:embed="rId2"/>
              </a:buBlip>
              <a:tabLst>
                <a:tab pos="896938" algn="l"/>
              </a:tabLst>
            </a:pPr>
            <a:r>
              <a:rPr kumimoji="0" lang="en-US" altLang="zh-TW" sz="1600">
                <a:ea typeface="標楷體" pitchFamily="65" charset="-120"/>
              </a:rPr>
              <a:t>Step 5  </a:t>
            </a:r>
            <a:r>
              <a:rPr kumimoji="0" lang="zh-TW" altLang="en-US" sz="1600">
                <a:ea typeface="標楷體" pitchFamily="65" charset="-120"/>
              </a:rPr>
              <a:t>由於核酸與蛋白質的吸收率通常以光通樣本路徑</a:t>
            </a:r>
            <a:r>
              <a:rPr kumimoji="0" lang="en-US" altLang="zh-TW" sz="1600">
                <a:ea typeface="標楷體" pitchFamily="65" charset="-120"/>
              </a:rPr>
              <a:t>10mm</a:t>
            </a:r>
            <a:r>
              <a:rPr kumimoji="0" lang="zh-TW" altLang="en-US" sz="1600">
                <a:ea typeface="標楷體" pitchFamily="65" charset="-120"/>
              </a:rPr>
              <a:t>為主</a:t>
            </a:r>
            <a:r>
              <a:rPr kumimoji="0" lang="en-US" altLang="zh-TW" sz="1600">
                <a:ea typeface="標楷體" pitchFamily="65" charset="-120"/>
              </a:rPr>
              <a:t>, </a:t>
            </a:r>
            <a:r>
              <a:rPr kumimoji="0" lang="zh-TW" altLang="en-US" sz="1600">
                <a:ea typeface="標楷體" pitchFamily="65" charset="-120"/>
              </a:rPr>
              <a:t>因此再將</a:t>
            </a:r>
          </a:p>
          <a:p>
            <a:pPr marL="179388" indent="-179388" algn="l">
              <a:tabLst>
                <a:tab pos="896938" algn="l"/>
              </a:tabLst>
            </a:pPr>
            <a:r>
              <a:rPr kumimoji="0" lang="zh-TW" altLang="en-US" sz="1600">
                <a:ea typeface="標楷體" pitchFamily="65" charset="-120"/>
              </a:rPr>
              <a:t>                上述所得之兩組 </a:t>
            </a:r>
            <a:r>
              <a:rPr kumimoji="0" lang="en-US" altLang="zh-TW" sz="1600">
                <a:ea typeface="標楷體" pitchFamily="65" charset="-120"/>
              </a:rPr>
              <a:t>P</a:t>
            </a:r>
            <a:r>
              <a:rPr kumimoji="0" lang="zh-TW" altLang="en-US" sz="1600">
                <a:ea typeface="標楷體" pitchFamily="65" charset="-120"/>
              </a:rPr>
              <a:t>與</a:t>
            </a:r>
            <a:r>
              <a:rPr kumimoji="0" lang="en-US" altLang="zh-TW" sz="1600">
                <a:ea typeface="標楷體" pitchFamily="65" charset="-120"/>
              </a:rPr>
              <a:t>A</a:t>
            </a:r>
            <a:r>
              <a:rPr kumimoji="0" lang="zh-TW" altLang="en-US" sz="1600">
                <a:ea typeface="標楷體" pitchFamily="65" charset="-120"/>
              </a:rPr>
              <a:t>對應之關係</a:t>
            </a:r>
            <a:r>
              <a:rPr kumimoji="0" lang="en-US" altLang="zh-TW" sz="1600">
                <a:ea typeface="標楷體" pitchFamily="65" charset="-120"/>
              </a:rPr>
              <a:t>, </a:t>
            </a:r>
            <a:r>
              <a:rPr kumimoji="0" lang="zh-TW" altLang="en-US" sz="1600">
                <a:ea typeface="標楷體" pitchFamily="65" charset="-120"/>
              </a:rPr>
              <a:t>進行外插法</a:t>
            </a:r>
            <a:r>
              <a:rPr kumimoji="0" lang="en-US" altLang="zh-TW" sz="1600">
                <a:ea typeface="標楷體" pitchFamily="65" charset="-120"/>
              </a:rPr>
              <a:t>, </a:t>
            </a:r>
            <a:r>
              <a:rPr kumimoji="0" lang="zh-TW" altLang="en-US" sz="1600">
                <a:ea typeface="標楷體" pitchFamily="65" charset="-120"/>
              </a:rPr>
              <a:t>即可求得歸一化後的</a:t>
            </a:r>
          </a:p>
          <a:p>
            <a:pPr marL="179388" indent="-179388" algn="l">
              <a:tabLst>
                <a:tab pos="896938" algn="l"/>
              </a:tabLst>
            </a:pPr>
            <a:r>
              <a:rPr kumimoji="0" lang="en-US" altLang="zh-TW" sz="1600">
                <a:ea typeface="標楷體" pitchFamily="65" charset="-120"/>
              </a:rPr>
              <a:t>                </a:t>
            </a:r>
            <a:r>
              <a:rPr kumimoji="0" lang="zh-TW" altLang="en-US" sz="1600">
                <a:ea typeface="標楷體" pitchFamily="65" charset="-120"/>
              </a:rPr>
              <a:t>樣本吸收率</a:t>
            </a:r>
            <a:r>
              <a:rPr kumimoji="0" lang="en-US" altLang="zh-TW" sz="1600">
                <a:ea typeface="標楷體" pitchFamily="65" charset="-120"/>
              </a:rPr>
              <a:t>A</a:t>
            </a:r>
            <a:r>
              <a:rPr kumimoji="0" lang="zh-TW" altLang="en-US" sz="1600">
                <a:ea typeface="標楷體" pitchFamily="65" charset="-120"/>
              </a:rPr>
              <a:t>。</a:t>
            </a:r>
          </a:p>
          <a:p>
            <a:pPr marL="179388" indent="-179388" algn="l">
              <a:tabLst>
                <a:tab pos="896938" algn="l"/>
              </a:tabLst>
            </a:pPr>
            <a:endParaRPr kumimoji="0" lang="en-US" altLang="zh-TW" sz="1600">
              <a:ea typeface="標楷體" pitchFamily="65" charset="-120"/>
            </a:endParaRPr>
          </a:p>
          <a:p>
            <a:pPr marL="179388" indent="-179388" algn="l">
              <a:buFontTx/>
              <a:buBlip>
                <a:blip r:embed="rId2"/>
              </a:buBlip>
              <a:tabLst>
                <a:tab pos="896938" algn="l"/>
              </a:tabLst>
            </a:pPr>
            <a:r>
              <a:rPr kumimoji="0" lang="en-US" altLang="zh-TW" sz="1600">
                <a:ea typeface="標楷體" pitchFamily="65" charset="-120"/>
              </a:rPr>
              <a:t>Step 6  According to the Beer-Lambert equation, </a:t>
            </a:r>
          </a:p>
          <a:p>
            <a:pPr marL="179388" indent="-179388" algn="l">
              <a:tabLst>
                <a:tab pos="896938" algn="l"/>
              </a:tabLst>
            </a:pPr>
            <a:r>
              <a:rPr kumimoji="0" lang="zh-TW" altLang="en-US" sz="1600">
                <a:ea typeface="標楷體" pitchFamily="65" charset="-120"/>
              </a:rPr>
              <a:t>               可得</a:t>
            </a:r>
            <a:r>
              <a:rPr kumimoji="0" lang="en-US" altLang="zh-TW" sz="1600">
                <a:ea typeface="標楷體" pitchFamily="65" charset="-120"/>
              </a:rPr>
              <a:t>Pathlength=10mm</a:t>
            </a:r>
            <a:r>
              <a:rPr kumimoji="0" lang="zh-TW" altLang="en-US" sz="1600">
                <a:ea typeface="標楷體" pitchFamily="65" charset="-120"/>
              </a:rPr>
              <a:t>的</a:t>
            </a:r>
            <a:r>
              <a:rPr kumimoji="0" lang="en-US" altLang="zh-TW" sz="1600">
                <a:ea typeface="標楷體" pitchFamily="65" charset="-120"/>
              </a:rPr>
              <a:t>Sample</a:t>
            </a:r>
            <a:r>
              <a:rPr kumimoji="0" lang="zh-TW" altLang="en-US" sz="1600">
                <a:ea typeface="標楷體" pitchFamily="65" charset="-120"/>
              </a:rPr>
              <a:t>濃度</a:t>
            </a:r>
            <a:r>
              <a:rPr kumimoji="0" lang="en-US" altLang="zh-TW" sz="1600">
                <a:ea typeface="標楷體" pitchFamily="65" charset="-120"/>
              </a:rPr>
              <a:t>,</a:t>
            </a:r>
          </a:p>
          <a:p>
            <a:pPr marL="179388" indent="-179388" algn="l">
              <a:tabLst>
                <a:tab pos="896938" algn="l"/>
              </a:tabLst>
            </a:pPr>
            <a:r>
              <a:rPr kumimoji="0" lang="en-US" altLang="zh-TW" sz="1600">
                <a:ea typeface="標楷體" pitchFamily="65" charset="-120"/>
              </a:rPr>
              <a:t>               (</a:t>
            </a:r>
            <a:r>
              <a:rPr kumimoji="0" lang="zh-TW" altLang="en-US" sz="1600">
                <a:ea typeface="標楷體" pitchFamily="65" charset="-120"/>
              </a:rPr>
              <a:t>僅以波長</a:t>
            </a:r>
            <a:r>
              <a:rPr kumimoji="0" lang="en-US" altLang="zh-TW" sz="1600">
                <a:ea typeface="標楷體" pitchFamily="65" charset="-120"/>
              </a:rPr>
              <a:t>260nm</a:t>
            </a:r>
            <a:r>
              <a:rPr kumimoji="0" lang="zh-TW" altLang="en-US" sz="1600" baseline="30000">
                <a:ea typeface="標楷體" pitchFamily="65" charset="-120"/>
              </a:rPr>
              <a:t>註</a:t>
            </a:r>
            <a:r>
              <a:rPr kumimoji="0" lang="en-US" altLang="zh-TW" sz="1600" baseline="30000">
                <a:ea typeface="標楷體" pitchFamily="65" charset="-120"/>
              </a:rPr>
              <a:t>1</a:t>
            </a:r>
            <a:r>
              <a:rPr kumimoji="0" lang="zh-TW" altLang="en-US" sz="1600">
                <a:ea typeface="標楷體" pitchFamily="65" charset="-120"/>
              </a:rPr>
              <a:t>之吸收率</a:t>
            </a:r>
            <a:r>
              <a:rPr kumimoji="0" lang="en-US" altLang="zh-TW" sz="1600">
                <a:ea typeface="標楷體" pitchFamily="65" charset="-120"/>
              </a:rPr>
              <a:t>, </a:t>
            </a:r>
            <a:r>
              <a:rPr kumimoji="0" lang="zh-TW" altLang="en-US" sz="1600">
                <a:ea typeface="標楷體" pitchFamily="65" charset="-120"/>
              </a:rPr>
              <a:t>求出來的濃度定量</a:t>
            </a:r>
            <a:r>
              <a:rPr kumimoji="0" lang="en-US" altLang="zh-TW" sz="1600">
                <a:ea typeface="標楷體" pitchFamily="65" charset="-120"/>
              </a:rPr>
              <a:t>)</a:t>
            </a:r>
          </a:p>
          <a:p>
            <a:pPr marL="179388" indent="-179388" algn="l">
              <a:tabLst>
                <a:tab pos="896938" algn="l"/>
              </a:tabLst>
            </a:pPr>
            <a:r>
              <a:rPr kumimoji="0" lang="en-US" altLang="zh-TW" sz="1600">
                <a:ea typeface="標楷體" pitchFamily="65" charset="-120"/>
              </a:rPr>
              <a:t>                   c</a:t>
            </a:r>
            <a:r>
              <a:rPr kumimoji="0" lang="en-US" altLang="zh-TW" sz="1000">
                <a:ea typeface="標楷體" pitchFamily="65" charset="-120"/>
              </a:rPr>
              <a:t>10mm</a:t>
            </a:r>
            <a:r>
              <a:rPr kumimoji="0" lang="en-US" altLang="zh-TW" sz="1600">
                <a:ea typeface="標楷體" pitchFamily="65" charset="-120"/>
              </a:rPr>
              <a:t>=(A</a:t>
            </a:r>
            <a:r>
              <a:rPr kumimoji="0" lang="en-US" altLang="zh-TW" sz="1000">
                <a:ea typeface="標楷體" pitchFamily="65" charset="-120"/>
              </a:rPr>
              <a:t>10mm</a:t>
            </a:r>
            <a:r>
              <a:rPr kumimoji="0" lang="en-US" altLang="zh-TW" sz="1600">
                <a:ea typeface="標楷體" pitchFamily="65" charset="-120"/>
              </a:rPr>
              <a:t> x e) / 10mm</a:t>
            </a:r>
          </a:p>
          <a:p>
            <a:pPr marL="179388" indent="-179388" algn="l">
              <a:tabLst>
                <a:tab pos="896938" algn="l"/>
              </a:tabLst>
            </a:pPr>
            <a:endParaRPr kumimoji="0" lang="en-US" altLang="zh-TW" sz="1600">
              <a:solidFill>
                <a:srgbClr val="FF3300"/>
              </a:solidFill>
              <a:ea typeface="標楷體" pitchFamily="65" charset="-120"/>
            </a:endParaRPr>
          </a:p>
          <a:p>
            <a:pPr marL="179388" indent="-179388" algn="l">
              <a:tabLst>
                <a:tab pos="896938" algn="l"/>
              </a:tabLst>
            </a:pPr>
            <a:r>
              <a:rPr kumimoji="0" lang="en-US" altLang="zh-TW" sz="1600">
                <a:solidFill>
                  <a:srgbClr val="FF3300"/>
                </a:solidFill>
                <a:ea typeface="標楷體" pitchFamily="65" charset="-120"/>
              </a:rPr>
              <a:t>Step 5, 6   </a:t>
            </a:r>
            <a:r>
              <a:rPr kumimoji="0" lang="zh-TW" altLang="en-US" sz="1600">
                <a:solidFill>
                  <a:srgbClr val="FF3300"/>
                </a:solidFill>
                <a:ea typeface="標楷體" pitchFamily="65" charset="-120"/>
              </a:rPr>
              <a:t>以</a:t>
            </a:r>
            <a:r>
              <a:rPr kumimoji="0" lang="en-US" altLang="zh-TW" sz="1600">
                <a:solidFill>
                  <a:srgbClr val="FF3300"/>
                </a:solidFill>
                <a:ea typeface="標楷體" pitchFamily="65" charset="-120"/>
              </a:rPr>
              <a:t>A</a:t>
            </a:r>
            <a:r>
              <a:rPr kumimoji="0" lang="en-US" altLang="zh-TW" sz="1000">
                <a:solidFill>
                  <a:srgbClr val="FF3300"/>
                </a:solidFill>
                <a:ea typeface="標楷體" pitchFamily="65" charset="-120"/>
              </a:rPr>
              <a:t>260</a:t>
            </a:r>
            <a:r>
              <a:rPr kumimoji="0" lang="zh-TW" altLang="en-US" sz="1600">
                <a:solidFill>
                  <a:srgbClr val="FF3300"/>
                </a:solidFill>
                <a:ea typeface="標楷體" pitchFamily="65" charset="-120"/>
              </a:rPr>
              <a:t>的兩個</a:t>
            </a:r>
            <a:r>
              <a:rPr kumimoji="0" lang="en-US" altLang="zh-TW" sz="1600">
                <a:solidFill>
                  <a:srgbClr val="FF3300"/>
                </a:solidFill>
                <a:ea typeface="標楷體" pitchFamily="65" charset="-120"/>
              </a:rPr>
              <a:t>Pathlength</a:t>
            </a:r>
            <a:r>
              <a:rPr kumimoji="0" lang="zh-TW" altLang="en-US" sz="1600">
                <a:solidFill>
                  <a:srgbClr val="FF3300"/>
                </a:solidFill>
                <a:ea typeface="標楷體" pitchFamily="65" charset="-120"/>
              </a:rPr>
              <a:t>以外插法求出待測物</a:t>
            </a:r>
            <a:r>
              <a:rPr kumimoji="0" lang="en-US" altLang="zh-TW" sz="1600">
                <a:solidFill>
                  <a:srgbClr val="FF3300"/>
                </a:solidFill>
                <a:ea typeface="標楷體" pitchFamily="65" charset="-120"/>
              </a:rPr>
              <a:t>10mm</a:t>
            </a:r>
            <a:r>
              <a:rPr kumimoji="0" lang="zh-TW" altLang="en-US" sz="1600">
                <a:solidFill>
                  <a:srgbClr val="FF3300"/>
                </a:solidFill>
                <a:ea typeface="標楷體" pitchFamily="65" charset="-120"/>
              </a:rPr>
              <a:t>在波長</a:t>
            </a:r>
            <a:r>
              <a:rPr kumimoji="0" lang="en-US" altLang="zh-TW" sz="1600">
                <a:solidFill>
                  <a:srgbClr val="FF3300"/>
                </a:solidFill>
                <a:ea typeface="標楷體" pitchFamily="65" charset="-120"/>
              </a:rPr>
              <a:t>260nm</a:t>
            </a:r>
            <a:r>
              <a:rPr kumimoji="0" lang="zh-TW" altLang="en-US" sz="1600">
                <a:solidFill>
                  <a:srgbClr val="FF3300"/>
                </a:solidFill>
                <a:ea typeface="標楷體" pitchFamily="65" charset="-120"/>
              </a:rPr>
              <a:t>的吸收率</a:t>
            </a:r>
            <a:r>
              <a:rPr kumimoji="0" lang="en-US" altLang="zh-TW" sz="1600">
                <a:solidFill>
                  <a:srgbClr val="FF3300"/>
                </a:solidFill>
                <a:ea typeface="標楷體" pitchFamily="65" charset="-120"/>
              </a:rPr>
              <a:t>,</a:t>
            </a:r>
          </a:p>
          <a:p>
            <a:pPr marL="179388" indent="-179388" algn="l">
              <a:tabLst>
                <a:tab pos="896938" algn="l"/>
              </a:tabLst>
            </a:pPr>
            <a:r>
              <a:rPr kumimoji="0" lang="en-US" altLang="zh-TW" sz="1600">
                <a:solidFill>
                  <a:srgbClr val="FF3300"/>
                </a:solidFill>
                <a:ea typeface="標楷體" pitchFamily="65" charset="-120"/>
              </a:rPr>
              <a:t>                    </a:t>
            </a:r>
            <a:r>
              <a:rPr kumimoji="0" lang="zh-TW" altLang="en-US" sz="1600">
                <a:solidFill>
                  <a:srgbClr val="FF3300"/>
                </a:solidFill>
                <a:ea typeface="標楷體" pitchFamily="65" charset="-120"/>
              </a:rPr>
              <a:t>再以公式求出待測物濃度。</a:t>
            </a:r>
          </a:p>
          <a:p>
            <a:pPr marL="179388" indent="-179388" algn="l">
              <a:buFontTx/>
              <a:buBlip>
                <a:blip r:embed="rId2"/>
              </a:buBlip>
              <a:tabLst>
                <a:tab pos="896938" algn="l"/>
              </a:tabLst>
            </a:pPr>
            <a:endParaRPr kumimoji="0" lang="en-US" altLang="zh-TW" sz="1600">
              <a:ea typeface="標楷體" pitchFamily="65" charset="-120"/>
            </a:endParaRPr>
          </a:p>
          <a:p>
            <a:pPr marL="179388" indent="-179388" algn="l">
              <a:tabLst>
                <a:tab pos="896938" algn="l"/>
              </a:tabLst>
            </a:pPr>
            <a:r>
              <a:rPr kumimoji="0" lang="en-US" altLang="zh-TW" sz="1600">
                <a:ea typeface="標楷體" pitchFamily="65" charset="-120"/>
              </a:rPr>
              <a:t>    From the Beer-Lambert equation, we can calculate the concentration of the sample</a:t>
            </a:r>
            <a:r>
              <a:rPr kumimoji="0" lang="zh-TW" altLang="en-US" sz="1600">
                <a:ea typeface="標楷體" pitchFamily="65" charset="-120"/>
              </a:rPr>
              <a:t>：                             </a:t>
            </a:r>
          </a:p>
          <a:p>
            <a:pPr marL="179388" indent="-179388" algn="l">
              <a:tabLst>
                <a:tab pos="896938" algn="l"/>
              </a:tabLst>
            </a:pPr>
            <a:r>
              <a:rPr kumimoji="0" lang="en-US" altLang="zh-TW" sz="1600">
                <a:ea typeface="標楷體" pitchFamily="65" charset="-120"/>
              </a:rPr>
              <a:t>                           c=(A x e) / b</a:t>
            </a:r>
          </a:p>
          <a:p>
            <a:pPr marL="179388" indent="-179388" algn="l">
              <a:tabLst>
                <a:tab pos="896938" algn="l"/>
              </a:tabLst>
            </a:pPr>
            <a:r>
              <a:rPr kumimoji="0" lang="zh-TW" altLang="en-US" sz="1600">
                <a:ea typeface="標楷體" pitchFamily="65" charset="-120"/>
              </a:rPr>
              <a:t>       </a:t>
            </a:r>
            <a:r>
              <a:rPr kumimoji="0" lang="en-US" altLang="zh-TW" sz="1600">
                <a:ea typeface="標楷體" pitchFamily="65" charset="-120"/>
              </a:rPr>
              <a:t>where c is concentration, A is the absorbance in AU, e is the wavelength-</a:t>
            </a:r>
          </a:p>
          <a:p>
            <a:pPr marL="179388" indent="-179388" algn="l">
              <a:tabLst>
                <a:tab pos="896938" algn="l"/>
              </a:tabLst>
            </a:pPr>
            <a:r>
              <a:rPr kumimoji="0" lang="en-US" altLang="zh-TW" sz="1600">
                <a:ea typeface="標楷體" pitchFamily="65" charset="-120"/>
              </a:rPr>
              <a:t>       dependent extinction coefficient in ng-cm/μl, and b is the pathlength.</a:t>
            </a:r>
          </a:p>
          <a:p>
            <a:pPr marL="179388" indent="-179388" algn="l">
              <a:tabLst>
                <a:tab pos="896938" algn="l"/>
              </a:tabLst>
            </a:pPr>
            <a:r>
              <a:rPr kumimoji="0" lang="zh-TW" altLang="en-US" sz="1600">
                <a:ea typeface="標楷體" pitchFamily="65" charset="-120"/>
              </a:rPr>
              <a:t>                           </a:t>
            </a:r>
            <a:r>
              <a:rPr kumimoji="0" lang="en-US" altLang="zh-TW" sz="1600">
                <a:ea typeface="標楷體" pitchFamily="65" charset="-120"/>
              </a:rPr>
              <a:t>50 ng-cm/μl, Double-stranded DNA</a:t>
            </a:r>
          </a:p>
          <a:p>
            <a:pPr marL="179388" indent="-179388" algn="l">
              <a:tabLst>
                <a:tab pos="896938" algn="l"/>
              </a:tabLst>
            </a:pPr>
            <a:r>
              <a:rPr kumimoji="0" lang="en-US" altLang="zh-TW" sz="1600">
                <a:ea typeface="標楷體" pitchFamily="65" charset="-120"/>
              </a:rPr>
              <a:t>                  e=     33 ng-cm/μl, Single-stranded DNA</a:t>
            </a:r>
          </a:p>
          <a:p>
            <a:pPr marL="179388" indent="-179388" algn="l">
              <a:tabLst>
                <a:tab pos="896938" algn="l"/>
              </a:tabLst>
            </a:pPr>
            <a:r>
              <a:rPr kumimoji="0" lang="en-US" altLang="zh-TW" sz="1600">
                <a:ea typeface="標楷體" pitchFamily="65" charset="-120"/>
              </a:rPr>
              <a:t>                           40 ng-cm/μl, RNA</a:t>
            </a:r>
          </a:p>
        </p:txBody>
      </p:sp>
      <p:sp>
        <p:nvSpPr>
          <p:cNvPr id="377917" name="AutoShape 61"/>
          <p:cNvSpPr>
            <a:spLocks/>
          </p:cNvSpPr>
          <p:nvPr/>
        </p:nvSpPr>
        <p:spPr bwMode="auto">
          <a:xfrm>
            <a:off x="1765300" y="5676900"/>
            <a:ext cx="142875" cy="647700"/>
          </a:xfrm>
          <a:prstGeom prst="leftBrace">
            <a:avLst>
              <a:gd name="adj1" fmla="val 37778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77941" name="Group 85"/>
          <p:cNvGrpSpPr>
            <a:grpSpLocks/>
          </p:cNvGrpSpPr>
          <p:nvPr/>
        </p:nvGrpSpPr>
        <p:grpSpPr bwMode="auto">
          <a:xfrm>
            <a:off x="6443663" y="2205038"/>
            <a:ext cx="2184400" cy="1657350"/>
            <a:chOff x="4059" y="1434"/>
            <a:chExt cx="1376" cy="1044"/>
          </a:xfrm>
        </p:grpSpPr>
        <p:grpSp>
          <p:nvGrpSpPr>
            <p:cNvPr id="377922" name="Group 66"/>
            <p:cNvGrpSpPr>
              <a:grpSpLocks/>
            </p:cNvGrpSpPr>
            <p:nvPr/>
          </p:nvGrpSpPr>
          <p:grpSpPr bwMode="auto">
            <a:xfrm>
              <a:off x="4281" y="1626"/>
              <a:ext cx="999" cy="635"/>
              <a:chOff x="3379" y="1570"/>
              <a:chExt cx="999" cy="635"/>
            </a:xfrm>
          </p:grpSpPr>
          <p:sp>
            <p:nvSpPr>
              <p:cNvPr id="377920" name="Line 64"/>
              <p:cNvSpPr>
                <a:spLocks noChangeShapeType="1"/>
              </p:cNvSpPr>
              <p:nvPr/>
            </p:nvSpPr>
            <p:spPr bwMode="auto">
              <a:xfrm>
                <a:off x="3379" y="2205"/>
                <a:ext cx="99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77921" name="Line 65"/>
              <p:cNvSpPr>
                <a:spLocks noChangeShapeType="1"/>
              </p:cNvSpPr>
              <p:nvPr/>
            </p:nvSpPr>
            <p:spPr bwMode="auto">
              <a:xfrm flipV="1">
                <a:off x="3379" y="1570"/>
                <a:ext cx="1" cy="6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77923" name="Line 67"/>
            <p:cNvSpPr>
              <a:spLocks noChangeShapeType="1"/>
            </p:cNvSpPr>
            <p:nvPr/>
          </p:nvSpPr>
          <p:spPr bwMode="auto">
            <a:xfrm flipV="1">
              <a:off x="4417" y="1808"/>
              <a:ext cx="544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7925" name="Line 69"/>
            <p:cNvSpPr>
              <a:spLocks noChangeShapeType="1"/>
            </p:cNvSpPr>
            <p:nvPr/>
          </p:nvSpPr>
          <p:spPr bwMode="auto">
            <a:xfrm>
              <a:off x="4508" y="2070"/>
              <a:ext cx="0" cy="1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7926" name="Rectangle 70"/>
            <p:cNvSpPr>
              <a:spLocks noChangeArrowheads="1"/>
            </p:cNvSpPr>
            <p:nvPr/>
          </p:nvSpPr>
          <p:spPr bwMode="auto">
            <a:xfrm>
              <a:off x="5239" y="2069"/>
              <a:ext cx="196" cy="23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TW"/>
                <a:t>b</a:t>
              </a:r>
              <a:endParaRPr kumimoji="0" lang="zh-TW" altLang="en-US"/>
            </a:p>
          </p:txBody>
        </p:sp>
        <p:sp>
          <p:nvSpPr>
            <p:cNvPr id="377927" name="Rectangle 71"/>
            <p:cNvSpPr>
              <a:spLocks noChangeArrowheads="1"/>
            </p:cNvSpPr>
            <p:nvPr/>
          </p:nvSpPr>
          <p:spPr bwMode="auto">
            <a:xfrm>
              <a:off x="4059" y="1434"/>
              <a:ext cx="412" cy="23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TW"/>
                <a:t>O.D.</a:t>
              </a:r>
              <a:endParaRPr kumimoji="0" lang="zh-TW" altLang="en-US"/>
            </a:p>
          </p:txBody>
        </p:sp>
        <p:sp>
          <p:nvSpPr>
            <p:cNvPr id="377928" name="Line 72"/>
            <p:cNvSpPr>
              <a:spLocks noChangeShapeType="1"/>
            </p:cNvSpPr>
            <p:nvPr/>
          </p:nvSpPr>
          <p:spPr bwMode="auto">
            <a:xfrm>
              <a:off x="4658" y="1979"/>
              <a:ext cx="0" cy="27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7929" name="Rectangle 73"/>
            <p:cNvSpPr>
              <a:spLocks noChangeArrowheads="1"/>
            </p:cNvSpPr>
            <p:nvPr/>
          </p:nvSpPr>
          <p:spPr bwMode="auto">
            <a:xfrm>
              <a:off x="4311" y="2247"/>
              <a:ext cx="256" cy="23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TW"/>
                <a:t>P</a:t>
              </a:r>
              <a:r>
                <a:rPr kumimoji="0" lang="en-US" altLang="zh-TW" sz="1000"/>
                <a:t>1</a:t>
              </a:r>
              <a:endParaRPr kumimoji="0" lang="zh-TW" altLang="en-US" sz="1000"/>
            </a:p>
          </p:txBody>
        </p:sp>
        <p:sp>
          <p:nvSpPr>
            <p:cNvPr id="377930" name="Rectangle 74"/>
            <p:cNvSpPr>
              <a:spLocks noChangeArrowheads="1"/>
            </p:cNvSpPr>
            <p:nvPr/>
          </p:nvSpPr>
          <p:spPr bwMode="auto">
            <a:xfrm>
              <a:off x="4567" y="2247"/>
              <a:ext cx="256" cy="23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TW"/>
                <a:t>P</a:t>
              </a:r>
              <a:r>
                <a:rPr kumimoji="0" lang="en-US" altLang="zh-TW" sz="1000"/>
                <a:t>2</a:t>
              </a:r>
              <a:endParaRPr kumimoji="0" lang="zh-TW" altLang="en-US" sz="1000"/>
            </a:p>
          </p:txBody>
        </p:sp>
        <p:sp>
          <p:nvSpPr>
            <p:cNvPr id="377931" name="Line 75"/>
            <p:cNvSpPr>
              <a:spLocks noChangeShapeType="1"/>
            </p:cNvSpPr>
            <p:nvPr/>
          </p:nvSpPr>
          <p:spPr bwMode="auto">
            <a:xfrm flipH="1">
              <a:off x="4295" y="2070"/>
              <a:ext cx="18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7932" name="Line 76"/>
            <p:cNvSpPr>
              <a:spLocks noChangeShapeType="1"/>
            </p:cNvSpPr>
            <p:nvPr/>
          </p:nvSpPr>
          <p:spPr bwMode="auto">
            <a:xfrm flipH="1">
              <a:off x="4295" y="1979"/>
              <a:ext cx="3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7933" name="Line 77"/>
            <p:cNvSpPr>
              <a:spLocks noChangeShapeType="1"/>
            </p:cNvSpPr>
            <p:nvPr/>
          </p:nvSpPr>
          <p:spPr bwMode="auto">
            <a:xfrm>
              <a:off x="4885" y="1843"/>
              <a:ext cx="0" cy="40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7934" name="Line 78"/>
            <p:cNvSpPr>
              <a:spLocks noChangeShapeType="1"/>
            </p:cNvSpPr>
            <p:nvPr/>
          </p:nvSpPr>
          <p:spPr bwMode="auto">
            <a:xfrm flipH="1">
              <a:off x="4295" y="1843"/>
              <a:ext cx="5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7935" name="Rectangle 79"/>
            <p:cNvSpPr>
              <a:spLocks noChangeArrowheads="1"/>
            </p:cNvSpPr>
            <p:nvPr/>
          </p:nvSpPr>
          <p:spPr bwMode="auto">
            <a:xfrm>
              <a:off x="4084" y="1979"/>
              <a:ext cx="256" cy="23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TW"/>
                <a:t>A</a:t>
              </a:r>
              <a:r>
                <a:rPr kumimoji="0" lang="en-US" altLang="zh-TW" sz="1000"/>
                <a:t>1</a:t>
              </a:r>
              <a:endParaRPr kumimoji="0" lang="zh-TW" altLang="en-US" sz="1000"/>
            </a:p>
          </p:txBody>
        </p:sp>
        <p:sp>
          <p:nvSpPr>
            <p:cNvPr id="377936" name="Rectangle 80"/>
            <p:cNvSpPr>
              <a:spLocks noChangeArrowheads="1"/>
            </p:cNvSpPr>
            <p:nvPr/>
          </p:nvSpPr>
          <p:spPr bwMode="auto">
            <a:xfrm>
              <a:off x="4084" y="1843"/>
              <a:ext cx="256" cy="23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TW"/>
                <a:t>A</a:t>
              </a:r>
              <a:r>
                <a:rPr kumimoji="0" lang="en-US" altLang="zh-TW" sz="1000"/>
                <a:t>2</a:t>
              </a:r>
              <a:endParaRPr kumimoji="0" lang="zh-TW" altLang="en-US" sz="1000"/>
            </a:p>
          </p:txBody>
        </p:sp>
        <p:sp>
          <p:nvSpPr>
            <p:cNvPr id="377937" name="Rectangle 81"/>
            <p:cNvSpPr>
              <a:spLocks noChangeArrowheads="1"/>
            </p:cNvSpPr>
            <p:nvPr/>
          </p:nvSpPr>
          <p:spPr bwMode="auto">
            <a:xfrm>
              <a:off x="4749" y="2279"/>
              <a:ext cx="338" cy="154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TW" sz="1000"/>
                <a:t>10mm</a:t>
              </a:r>
              <a:endParaRPr kumimoji="0" lang="zh-TW" altLang="en-US" sz="1000"/>
            </a:p>
          </p:txBody>
        </p:sp>
        <p:sp>
          <p:nvSpPr>
            <p:cNvPr id="377938" name="Rectangle 82"/>
            <p:cNvSpPr>
              <a:spLocks noChangeArrowheads="1"/>
            </p:cNvSpPr>
            <p:nvPr/>
          </p:nvSpPr>
          <p:spPr bwMode="auto">
            <a:xfrm>
              <a:off x="4059" y="1707"/>
              <a:ext cx="236" cy="231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TW"/>
                <a:t> ?</a:t>
              </a:r>
              <a:endParaRPr kumimoji="0" lang="zh-TW" altLang="en-US"/>
            </a:p>
          </p:txBody>
        </p:sp>
      </p:grpSp>
      <p:sp>
        <p:nvSpPr>
          <p:cNvPr id="377940" name="Text Box 84"/>
          <p:cNvSpPr txBox="1">
            <a:spLocks noChangeArrowheads="1"/>
          </p:cNvSpPr>
          <p:nvPr/>
        </p:nvSpPr>
        <p:spPr bwMode="auto">
          <a:xfrm>
            <a:off x="4360863" y="6323013"/>
            <a:ext cx="38115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TW" altLang="en-US" sz="1200" b="1">
                <a:solidFill>
                  <a:srgbClr val="009900"/>
                </a:solidFill>
                <a:ea typeface="標楷體" pitchFamily="65" charset="-120"/>
              </a:rPr>
              <a:t>註</a:t>
            </a:r>
            <a:r>
              <a:rPr kumimoji="0" lang="en-US" altLang="zh-TW" sz="1200" b="1">
                <a:solidFill>
                  <a:srgbClr val="009900"/>
                </a:solidFill>
                <a:ea typeface="標楷體" pitchFamily="65" charset="-120"/>
              </a:rPr>
              <a:t>1</a:t>
            </a:r>
            <a:r>
              <a:rPr kumimoji="0" lang="zh-TW" altLang="en-US" sz="1200" b="1">
                <a:solidFill>
                  <a:srgbClr val="009900"/>
                </a:solidFill>
              </a:rPr>
              <a:t>：</a:t>
            </a:r>
            <a:r>
              <a:rPr lang="en-US" altLang="zh-TW" sz="1200" b="1">
                <a:solidFill>
                  <a:srgbClr val="009900"/>
                </a:solidFill>
              </a:rPr>
              <a:t>Nucleic acids can be quantified at 260nm.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8FD9FB-1CC8-4832-AAA2-401CC8914701}" type="slidenum">
              <a:rPr lang="en-US" altLang="zh-TW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378907" name="Rectangle 27"/>
          <p:cNvSpPr>
            <a:spLocks noChangeArrowheads="1"/>
          </p:cNvSpPr>
          <p:nvPr/>
        </p:nvSpPr>
        <p:spPr bwMode="auto">
          <a:xfrm>
            <a:off x="684213" y="5013325"/>
            <a:ext cx="7848600" cy="576263"/>
          </a:xfrm>
          <a:prstGeom prst="rect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886" name="Rectangle 6"/>
          <p:cNvSpPr>
            <a:spLocks noChangeArrowheads="1"/>
          </p:cNvSpPr>
          <p:nvPr/>
        </p:nvSpPr>
        <p:spPr bwMode="auto">
          <a:xfrm>
            <a:off x="1908175" y="404813"/>
            <a:ext cx="56165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2800" b="1">
                <a:solidFill>
                  <a:schemeClr val="bg1"/>
                </a:solidFill>
                <a:ea typeface="標楷體" pitchFamily="65" charset="-120"/>
              </a:rPr>
              <a:t>NanoDrop Principle-4</a:t>
            </a:r>
            <a:endParaRPr lang="en-US" altLang="zh-TW" b="1">
              <a:solidFill>
                <a:schemeClr val="bg1"/>
              </a:solidFill>
            </a:endParaRPr>
          </a:p>
        </p:txBody>
      </p:sp>
      <p:sp>
        <p:nvSpPr>
          <p:cNvPr id="378887" name="Text Box 7"/>
          <p:cNvSpPr txBox="1">
            <a:spLocks noChangeArrowheads="1"/>
          </p:cNvSpPr>
          <p:nvPr/>
        </p:nvSpPr>
        <p:spPr bwMode="auto">
          <a:xfrm>
            <a:off x="468313" y="1484313"/>
            <a:ext cx="8135937" cy="4044950"/>
          </a:xfrm>
          <a:prstGeom prst="rect">
            <a:avLst/>
          </a:prstGeom>
          <a:noFill/>
          <a:ln w="38100" algn="ctr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9388" indent="-179388" algn="l">
              <a:buFontTx/>
              <a:buBlip>
                <a:blip r:embed="rId2"/>
              </a:buBlip>
              <a:tabLst>
                <a:tab pos="179388" algn="l"/>
              </a:tabLst>
            </a:pPr>
            <a:r>
              <a:rPr kumimoji="0" lang="en-US" altLang="zh-TW" sz="1600">
                <a:ea typeface="標楷體" pitchFamily="65" charset="-120"/>
              </a:rPr>
              <a:t>Step 7  From step 4 result, </a:t>
            </a:r>
            <a:r>
              <a:rPr kumimoji="0" lang="zh-TW" altLang="en-US" sz="1600">
                <a:ea typeface="標楷體" pitchFamily="65" charset="-120"/>
              </a:rPr>
              <a:t>可</a:t>
            </a:r>
            <a:r>
              <a:rPr kumimoji="0" lang="zh-TW" altLang="en-US" sz="1600">
                <a:solidFill>
                  <a:srgbClr val="0000CC"/>
                </a:solidFill>
                <a:ea typeface="標楷體" pitchFamily="65" charset="-120"/>
              </a:rPr>
              <a:t>計算</a:t>
            </a:r>
            <a:r>
              <a:rPr kumimoji="0" lang="en-US" altLang="zh-TW" sz="1600">
                <a:solidFill>
                  <a:srgbClr val="0000CC"/>
                </a:solidFill>
                <a:ea typeface="標楷體" pitchFamily="65" charset="-120"/>
              </a:rPr>
              <a:t>A260/A230 ratio, and A260/A280 ratio</a:t>
            </a:r>
          </a:p>
          <a:p>
            <a:pPr marL="179388" indent="-179388" algn="l">
              <a:buFontTx/>
              <a:buBlip>
                <a:blip r:embed="rId2"/>
              </a:buBlip>
              <a:tabLst>
                <a:tab pos="179388" algn="l"/>
              </a:tabLst>
            </a:pPr>
            <a:endParaRPr kumimoji="0" lang="en-US" altLang="zh-TW" sz="1600">
              <a:ea typeface="標楷體" pitchFamily="65" charset="-120"/>
            </a:endParaRPr>
          </a:p>
          <a:p>
            <a:pPr marL="179388" indent="-179388" algn="l">
              <a:buFontTx/>
              <a:buBlip>
                <a:blip r:embed="rId2"/>
              </a:buBlip>
              <a:tabLst>
                <a:tab pos="179388" algn="l"/>
              </a:tabLst>
            </a:pPr>
            <a:endParaRPr kumimoji="0" lang="en-US" altLang="zh-TW" sz="1600">
              <a:ea typeface="標楷體" pitchFamily="65" charset="-120"/>
            </a:endParaRPr>
          </a:p>
          <a:p>
            <a:pPr marL="179388" indent="-179388" algn="l">
              <a:buFontTx/>
              <a:buBlip>
                <a:blip r:embed="rId2"/>
              </a:buBlip>
              <a:tabLst>
                <a:tab pos="179388" algn="l"/>
              </a:tabLst>
            </a:pPr>
            <a:r>
              <a:rPr kumimoji="0" lang="en-US" altLang="zh-TW" sz="1600">
                <a:ea typeface="標楷體" pitchFamily="65" charset="-120"/>
              </a:rPr>
              <a:t>Step 8  From Beer-Lambert equation, </a:t>
            </a:r>
            <a:r>
              <a:rPr kumimoji="0" lang="zh-TW" altLang="en-US" sz="1600">
                <a:ea typeface="標楷體" pitchFamily="65" charset="-120"/>
              </a:rPr>
              <a:t>回推各波長之在</a:t>
            </a:r>
            <a:r>
              <a:rPr kumimoji="0" lang="en-US" altLang="zh-TW" sz="1600">
                <a:ea typeface="標楷體" pitchFamily="65" charset="-120"/>
              </a:rPr>
              <a:t>10mm</a:t>
            </a:r>
            <a:r>
              <a:rPr kumimoji="0" lang="zh-TW" altLang="en-US" sz="1600">
                <a:ea typeface="標楷體" pitchFamily="65" charset="-120"/>
              </a:rPr>
              <a:t>之</a:t>
            </a:r>
            <a:r>
              <a:rPr kumimoji="0" lang="en-US" altLang="zh-TW" sz="1600">
                <a:ea typeface="標楷體" pitchFamily="65" charset="-120"/>
              </a:rPr>
              <a:t>O.D.</a:t>
            </a:r>
            <a:r>
              <a:rPr kumimoji="0" lang="zh-TW" altLang="en-US" sz="1600">
                <a:ea typeface="標楷體" pitchFamily="65" charset="-120"/>
              </a:rPr>
              <a:t>值</a:t>
            </a:r>
          </a:p>
          <a:p>
            <a:pPr marL="179388" indent="-179388" algn="l">
              <a:tabLst>
                <a:tab pos="179388" algn="l"/>
              </a:tabLst>
            </a:pPr>
            <a:r>
              <a:rPr kumimoji="0" lang="en-US" altLang="zh-TW" sz="1600">
                <a:ea typeface="標楷體" pitchFamily="65" charset="-120"/>
              </a:rPr>
              <a:t>                O.D.</a:t>
            </a:r>
            <a:r>
              <a:rPr kumimoji="0" lang="en-US" altLang="zh-TW" sz="1000">
                <a:ea typeface="標楷體" pitchFamily="65" charset="-120"/>
              </a:rPr>
              <a:t>230</a:t>
            </a:r>
            <a:r>
              <a:rPr kumimoji="0" lang="en-US" altLang="zh-TW" sz="1600">
                <a:ea typeface="標楷體" pitchFamily="65" charset="-120"/>
              </a:rPr>
              <a:t>=A</a:t>
            </a:r>
            <a:r>
              <a:rPr kumimoji="0" lang="en-US" altLang="zh-TW" sz="1000">
                <a:ea typeface="標楷體" pitchFamily="65" charset="-120"/>
              </a:rPr>
              <a:t>230</a:t>
            </a:r>
            <a:r>
              <a:rPr kumimoji="0" lang="en-US" altLang="zh-TW" sz="1600">
                <a:ea typeface="標楷體" pitchFamily="65" charset="-120"/>
              </a:rPr>
              <a:t>=(0.1 x c ) / e</a:t>
            </a:r>
          </a:p>
          <a:p>
            <a:pPr marL="179388" indent="-179388" algn="l">
              <a:tabLst>
                <a:tab pos="179388" algn="l"/>
              </a:tabLst>
            </a:pPr>
            <a:r>
              <a:rPr kumimoji="0" lang="en-US" altLang="zh-TW" sz="1600">
                <a:ea typeface="標楷體" pitchFamily="65" charset="-120"/>
              </a:rPr>
              <a:t>                O.D.</a:t>
            </a:r>
            <a:r>
              <a:rPr kumimoji="0" lang="en-US" altLang="zh-TW" sz="1000">
                <a:ea typeface="標楷體" pitchFamily="65" charset="-120"/>
              </a:rPr>
              <a:t>260</a:t>
            </a:r>
            <a:r>
              <a:rPr kumimoji="0" lang="en-US" altLang="zh-TW" sz="1600">
                <a:ea typeface="標楷體" pitchFamily="65" charset="-120"/>
              </a:rPr>
              <a:t>=A</a:t>
            </a:r>
            <a:r>
              <a:rPr kumimoji="0" lang="en-US" altLang="zh-TW" sz="1000">
                <a:ea typeface="標楷體" pitchFamily="65" charset="-120"/>
              </a:rPr>
              <a:t>260</a:t>
            </a:r>
            <a:r>
              <a:rPr kumimoji="0" lang="en-US" altLang="zh-TW" sz="1600">
                <a:ea typeface="標楷體" pitchFamily="65" charset="-120"/>
              </a:rPr>
              <a:t>=(0.1 x c ) / e</a:t>
            </a:r>
          </a:p>
          <a:p>
            <a:pPr marL="179388" indent="-179388" algn="l">
              <a:tabLst>
                <a:tab pos="179388" algn="l"/>
              </a:tabLst>
            </a:pPr>
            <a:r>
              <a:rPr kumimoji="0" lang="en-US" altLang="zh-TW" sz="1600">
                <a:ea typeface="標楷體" pitchFamily="65" charset="-120"/>
              </a:rPr>
              <a:t>                O.D.</a:t>
            </a:r>
            <a:r>
              <a:rPr kumimoji="0" lang="en-US" altLang="zh-TW" sz="1000">
                <a:ea typeface="標楷體" pitchFamily="65" charset="-120"/>
              </a:rPr>
              <a:t>280</a:t>
            </a:r>
            <a:r>
              <a:rPr kumimoji="0" lang="en-US" altLang="zh-TW" sz="1600">
                <a:ea typeface="標楷體" pitchFamily="65" charset="-120"/>
              </a:rPr>
              <a:t>=A</a:t>
            </a:r>
            <a:r>
              <a:rPr kumimoji="0" lang="en-US" altLang="zh-TW" sz="1000">
                <a:ea typeface="標楷體" pitchFamily="65" charset="-120"/>
              </a:rPr>
              <a:t>280</a:t>
            </a:r>
            <a:r>
              <a:rPr kumimoji="0" lang="en-US" altLang="zh-TW" sz="1600">
                <a:ea typeface="標楷體" pitchFamily="65" charset="-120"/>
              </a:rPr>
              <a:t>=(0.1 x c ) / e</a:t>
            </a:r>
          </a:p>
          <a:p>
            <a:pPr marL="179388" indent="-179388" algn="l">
              <a:tabLst>
                <a:tab pos="179388" algn="l"/>
              </a:tabLst>
            </a:pPr>
            <a:r>
              <a:rPr kumimoji="0" lang="en-US" altLang="zh-TW" sz="1600">
                <a:ea typeface="標楷體" pitchFamily="65" charset="-120"/>
              </a:rPr>
              <a:t>                 c</a:t>
            </a:r>
            <a:r>
              <a:rPr kumimoji="0" lang="zh-TW" altLang="en-US" sz="1600">
                <a:ea typeface="標楷體" pitchFamily="65" charset="-120"/>
              </a:rPr>
              <a:t>為波長</a:t>
            </a:r>
            <a:r>
              <a:rPr kumimoji="0" lang="en-US" altLang="zh-TW" sz="1600">
                <a:ea typeface="標楷體" pitchFamily="65" charset="-120"/>
              </a:rPr>
              <a:t>260nm</a:t>
            </a:r>
            <a:r>
              <a:rPr kumimoji="0" lang="zh-TW" altLang="en-US" sz="1600">
                <a:ea typeface="標楷體" pitchFamily="65" charset="-120"/>
              </a:rPr>
              <a:t>下</a:t>
            </a:r>
            <a:r>
              <a:rPr kumimoji="0" lang="en-US" altLang="zh-TW" sz="1600">
                <a:ea typeface="標楷體" pitchFamily="65" charset="-120"/>
              </a:rPr>
              <a:t>, </a:t>
            </a:r>
            <a:r>
              <a:rPr kumimoji="0" lang="zh-TW" altLang="en-US" sz="1600">
                <a:ea typeface="標楷體" pitchFamily="65" charset="-120"/>
              </a:rPr>
              <a:t>利用外插法</a:t>
            </a:r>
            <a:r>
              <a:rPr kumimoji="0" lang="en-US" altLang="zh-TW" sz="1600">
                <a:ea typeface="標楷體" pitchFamily="65" charset="-120"/>
              </a:rPr>
              <a:t>,</a:t>
            </a:r>
            <a:r>
              <a:rPr kumimoji="0" lang="zh-TW" altLang="en-US" sz="1600">
                <a:solidFill>
                  <a:srgbClr val="0000CC"/>
                </a:solidFill>
                <a:ea typeface="標楷體" pitchFamily="65" charset="-120"/>
              </a:rPr>
              <a:t>歸一化後的</a:t>
            </a:r>
            <a:r>
              <a:rPr kumimoji="0" lang="en-US" altLang="zh-TW" sz="1600">
                <a:solidFill>
                  <a:srgbClr val="0000CC"/>
                </a:solidFill>
                <a:ea typeface="標楷體" pitchFamily="65" charset="-120"/>
              </a:rPr>
              <a:t>Sample</a:t>
            </a:r>
            <a:r>
              <a:rPr kumimoji="0" lang="zh-TW" altLang="en-US" sz="1600">
                <a:solidFill>
                  <a:srgbClr val="0000CC"/>
                </a:solidFill>
                <a:ea typeface="標楷體" pitchFamily="65" charset="-120"/>
              </a:rPr>
              <a:t>濃度</a:t>
            </a:r>
            <a:endParaRPr kumimoji="0" lang="en-US" altLang="zh-TW" sz="1600">
              <a:ea typeface="標楷體" pitchFamily="65" charset="-120"/>
            </a:endParaRPr>
          </a:p>
          <a:p>
            <a:pPr marL="179388" indent="-179388" algn="l">
              <a:lnSpc>
                <a:spcPct val="130000"/>
              </a:lnSpc>
              <a:tabLst>
                <a:tab pos="179388" algn="l"/>
              </a:tabLst>
            </a:pPr>
            <a:r>
              <a:rPr kumimoji="0" lang="en-US" altLang="zh-TW" sz="1600">
                <a:ea typeface="標楷體" pitchFamily="65" charset="-120"/>
              </a:rPr>
              <a:t>    </a:t>
            </a:r>
            <a:r>
              <a:rPr kumimoji="0" lang="en-US" altLang="zh-TW" sz="1600">
                <a:solidFill>
                  <a:srgbClr val="FF3300"/>
                </a:solidFill>
                <a:ea typeface="標楷體" pitchFamily="65" charset="-120"/>
              </a:rPr>
              <a:t>Step7, 8  </a:t>
            </a:r>
            <a:r>
              <a:rPr kumimoji="0" lang="zh-TW" altLang="en-US" sz="1600">
                <a:solidFill>
                  <a:srgbClr val="FF3300"/>
                </a:solidFill>
                <a:ea typeface="標楷體" pitchFamily="65" charset="-120"/>
              </a:rPr>
              <a:t>求出吸收率特徵比例</a:t>
            </a:r>
            <a:r>
              <a:rPr kumimoji="0" lang="en-US" altLang="zh-TW" sz="1600">
                <a:solidFill>
                  <a:srgbClr val="FF3300"/>
                </a:solidFill>
                <a:ea typeface="標楷體" pitchFamily="65" charset="-120"/>
              </a:rPr>
              <a:t>, </a:t>
            </a:r>
            <a:r>
              <a:rPr kumimoji="0" lang="zh-TW" altLang="en-US" sz="1600">
                <a:solidFill>
                  <a:srgbClr val="FF3300"/>
                </a:solidFill>
                <a:ea typeface="標楷體" pitchFamily="65" charset="-120"/>
              </a:rPr>
              <a:t>以及</a:t>
            </a:r>
            <a:r>
              <a:rPr kumimoji="0" lang="en-US" altLang="zh-TW" sz="1600">
                <a:solidFill>
                  <a:srgbClr val="FF3300"/>
                </a:solidFill>
                <a:ea typeface="標楷體" pitchFamily="65" charset="-120"/>
              </a:rPr>
              <a:t>Pathlength</a:t>
            </a:r>
            <a:r>
              <a:rPr kumimoji="0" lang="zh-TW" altLang="en-US" sz="1600">
                <a:solidFill>
                  <a:srgbClr val="FF3300"/>
                </a:solidFill>
                <a:ea typeface="標楷體" pitchFamily="65" charset="-120"/>
              </a:rPr>
              <a:t>為</a:t>
            </a:r>
            <a:r>
              <a:rPr kumimoji="0" lang="en-US" altLang="zh-TW" sz="1600">
                <a:solidFill>
                  <a:srgbClr val="FF3300"/>
                </a:solidFill>
                <a:ea typeface="標楷體" pitchFamily="65" charset="-120"/>
              </a:rPr>
              <a:t>10mm</a:t>
            </a:r>
            <a:r>
              <a:rPr kumimoji="0" lang="zh-TW" altLang="en-US" sz="1600">
                <a:solidFill>
                  <a:srgbClr val="FF3300"/>
                </a:solidFill>
                <a:ea typeface="標楷體" pitchFamily="65" charset="-120"/>
              </a:rPr>
              <a:t>之各波段吸收率</a:t>
            </a:r>
            <a:endParaRPr kumimoji="0" lang="en-US" altLang="zh-TW" sz="1600">
              <a:ea typeface="標楷體" pitchFamily="65" charset="-120"/>
            </a:endParaRPr>
          </a:p>
          <a:p>
            <a:pPr marL="179388" indent="-179388" algn="l">
              <a:buFontTx/>
              <a:buBlip>
                <a:blip r:embed="rId2"/>
              </a:buBlip>
              <a:tabLst>
                <a:tab pos="179388" algn="l"/>
              </a:tabLst>
            </a:pPr>
            <a:endParaRPr kumimoji="0" lang="en-US" altLang="zh-TW" sz="1600">
              <a:ea typeface="標楷體" pitchFamily="65" charset="-120"/>
            </a:endParaRPr>
          </a:p>
          <a:p>
            <a:pPr marL="179388" indent="-179388" algn="l">
              <a:buFontTx/>
              <a:buBlip>
                <a:blip r:embed="rId2"/>
              </a:buBlip>
              <a:tabLst>
                <a:tab pos="179388" algn="l"/>
              </a:tabLst>
            </a:pPr>
            <a:r>
              <a:rPr kumimoji="0" lang="en-US" altLang="zh-TW" sz="1600">
                <a:ea typeface="標楷體" pitchFamily="65" charset="-120"/>
              </a:rPr>
              <a:t>Step 9  Output </a:t>
            </a:r>
            <a:r>
              <a:rPr kumimoji="0" lang="zh-TW" altLang="en-US" sz="1600">
                <a:ea typeface="標楷體" pitchFamily="65" charset="-120"/>
              </a:rPr>
              <a:t>量測結果</a:t>
            </a:r>
            <a:r>
              <a:rPr kumimoji="0" lang="en-US" altLang="zh-TW" sz="1600">
                <a:ea typeface="標楷體" pitchFamily="65" charset="-120"/>
              </a:rPr>
              <a:t>, </a:t>
            </a:r>
            <a:r>
              <a:rPr kumimoji="0" lang="zh-TW" altLang="en-US" sz="1600">
                <a:ea typeface="標楷體" pitchFamily="65" charset="-120"/>
              </a:rPr>
              <a:t>含</a:t>
            </a:r>
            <a:r>
              <a:rPr kumimoji="0" lang="en-US" altLang="zh-TW" sz="1600">
                <a:ea typeface="標楷體" pitchFamily="65" charset="-120"/>
              </a:rPr>
              <a:t>10mm O.D.</a:t>
            </a:r>
            <a:r>
              <a:rPr kumimoji="0" lang="zh-TW" altLang="en-US" sz="1600">
                <a:ea typeface="標楷體" pitchFamily="65" charset="-120"/>
              </a:rPr>
              <a:t>值</a:t>
            </a:r>
            <a:r>
              <a:rPr kumimoji="0" lang="en-US" altLang="zh-TW" sz="1600">
                <a:ea typeface="標楷體" pitchFamily="65" charset="-120"/>
              </a:rPr>
              <a:t>(230nm, 260nm, 280nm ), </a:t>
            </a:r>
          </a:p>
          <a:p>
            <a:pPr marL="179388" indent="-179388" algn="l">
              <a:tabLst>
                <a:tab pos="179388" algn="l"/>
              </a:tabLst>
            </a:pPr>
            <a:r>
              <a:rPr kumimoji="0" lang="en-US" altLang="zh-TW" sz="1600">
                <a:ea typeface="標楷體" pitchFamily="65" charset="-120"/>
              </a:rPr>
              <a:t>                260/230 ratio, 260/280 ratio, </a:t>
            </a:r>
            <a:r>
              <a:rPr kumimoji="0" lang="zh-TW" altLang="en-US" sz="1600">
                <a:ea typeface="標楷體" pitchFamily="65" charset="-120"/>
              </a:rPr>
              <a:t>歸一化</a:t>
            </a:r>
            <a:r>
              <a:rPr kumimoji="0" lang="en-US" altLang="zh-TW" sz="1600">
                <a:ea typeface="標楷體" pitchFamily="65" charset="-120"/>
              </a:rPr>
              <a:t>(10mm)</a:t>
            </a:r>
            <a:r>
              <a:rPr kumimoji="0" lang="zh-TW" altLang="en-US" sz="1600">
                <a:ea typeface="標楷體" pitchFamily="65" charset="-120"/>
              </a:rPr>
              <a:t>後的濃度值</a:t>
            </a:r>
            <a:r>
              <a:rPr kumimoji="0" lang="en-US" altLang="zh-TW" sz="1600">
                <a:ea typeface="標楷體" pitchFamily="65" charset="-120"/>
              </a:rPr>
              <a:t>, </a:t>
            </a:r>
            <a:r>
              <a:rPr kumimoji="0" lang="zh-TW" altLang="en-US" sz="1600">
                <a:ea typeface="標楷體" pitchFamily="65" charset="-120"/>
              </a:rPr>
              <a:t>共六個數值。</a:t>
            </a:r>
          </a:p>
          <a:p>
            <a:pPr marL="179388" indent="-179388" algn="l">
              <a:buFontTx/>
              <a:buBlip>
                <a:blip r:embed="rId2"/>
              </a:buBlip>
              <a:tabLst>
                <a:tab pos="179388" algn="l"/>
              </a:tabLst>
            </a:pPr>
            <a:endParaRPr kumimoji="0" lang="en-US" altLang="zh-TW" sz="1600">
              <a:ea typeface="標楷體" pitchFamily="65" charset="-120"/>
            </a:endParaRPr>
          </a:p>
          <a:p>
            <a:pPr marL="179388" indent="-179388" algn="l">
              <a:buFontTx/>
              <a:buBlip>
                <a:blip r:embed="rId2"/>
              </a:buBlip>
              <a:tabLst>
                <a:tab pos="179388" algn="l"/>
              </a:tabLst>
            </a:pPr>
            <a:endParaRPr kumimoji="0" lang="en-US" altLang="zh-TW" sz="1600">
              <a:ea typeface="標楷體" pitchFamily="65" charset="-120"/>
            </a:endParaRPr>
          </a:p>
          <a:p>
            <a:pPr marL="179388" indent="-179388" algn="l">
              <a:tabLst>
                <a:tab pos="179388" algn="l"/>
              </a:tabLst>
            </a:pPr>
            <a:r>
              <a:rPr kumimoji="0" lang="zh-TW" altLang="en-US" sz="1600">
                <a:ea typeface="標楷體" pitchFamily="65" charset="-120"/>
              </a:rPr>
              <a:t>   </a:t>
            </a:r>
            <a:r>
              <a:rPr kumimoji="0" lang="zh-TW" altLang="en-US" sz="1400">
                <a:ea typeface="標楷體" pitchFamily="65" charset="-120"/>
              </a:rPr>
              <a:t>當</a:t>
            </a:r>
            <a:r>
              <a:rPr kumimoji="0" lang="en-US" altLang="zh-TW" sz="1400">
                <a:ea typeface="標楷體" pitchFamily="65" charset="-120"/>
              </a:rPr>
              <a:t>DNA</a:t>
            </a:r>
            <a:r>
              <a:rPr kumimoji="0" lang="zh-TW" altLang="en-US" sz="1400">
                <a:ea typeface="標楷體" pitchFamily="65" charset="-120"/>
              </a:rPr>
              <a:t>樣品中含有蛋白質、酚或其他小分子污染物時，會影響</a:t>
            </a:r>
            <a:r>
              <a:rPr kumimoji="0" lang="en-US" altLang="zh-TW" sz="1400">
                <a:ea typeface="標楷體" pitchFamily="65" charset="-120"/>
              </a:rPr>
              <a:t>DNA</a:t>
            </a:r>
            <a:r>
              <a:rPr kumimoji="0" lang="zh-TW" altLang="en-US" sz="1400">
                <a:ea typeface="標楷體" pitchFamily="65" charset="-120"/>
              </a:rPr>
              <a:t>吸光度的準確測定。一般情況下同時檢測同一樣品的</a:t>
            </a:r>
            <a:r>
              <a:rPr kumimoji="0" lang="en-US" altLang="zh-TW" sz="1400">
                <a:ea typeface="標楷體" pitchFamily="65" charset="-120"/>
              </a:rPr>
              <a:t>OD260</a:t>
            </a:r>
            <a:r>
              <a:rPr kumimoji="0" lang="zh-TW" altLang="en-US" sz="1400">
                <a:ea typeface="標楷體" pitchFamily="65" charset="-120"/>
              </a:rPr>
              <a:t>、</a:t>
            </a:r>
            <a:r>
              <a:rPr kumimoji="0" lang="en-US" altLang="zh-TW" sz="1400">
                <a:ea typeface="標楷體" pitchFamily="65" charset="-120"/>
              </a:rPr>
              <a:t>OD280</a:t>
            </a:r>
            <a:r>
              <a:rPr kumimoji="0" lang="zh-TW" altLang="en-US" sz="1400">
                <a:ea typeface="標楷體" pitchFamily="65" charset="-120"/>
              </a:rPr>
              <a:t>和</a:t>
            </a:r>
            <a:r>
              <a:rPr kumimoji="0" lang="en-US" altLang="zh-TW" sz="1400">
                <a:ea typeface="標楷體" pitchFamily="65" charset="-120"/>
              </a:rPr>
              <a:t>OD230</a:t>
            </a:r>
            <a:r>
              <a:rPr kumimoji="0" lang="zh-TW" altLang="en-US" sz="1400">
                <a:ea typeface="標楷體" pitchFamily="65" charset="-120"/>
              </a:rPr>
              <a:t>，計算其比值來衡量樣品的純度。</a:t>
            </a:r>
            <a:endParaRPr kumimoji="0" lang="en-US" altLang="zh-TW" sz="1400"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1D3B7D-3459-4C22-A537-D3169956BAE0}" type="slidenum">
              <a:rPr lang="en-US" altLang="zh-TW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388099" name="Rectangle 3"/>
          <p:cNvSpPr>
            <a:spLocks noChangeArrowheads="1"/>
          </p:cNvSpPr>
          <p:nvPr/>
        </p:nvSpPr>
        <p:spPr bwMode="auto">
          <a:xfrm>
            <a:off x="2484438" y="404813"/>
            <a:ext cx="56165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2800" b="1">
                <a:solidFill>
                  <a:schemeClr val="bg1"/>
                </a:solidFill>
                <a:ea typeface="標楷體" pitchFamily="65" charset="-120"/>
              </a:rPr>
              <a:t>NanoDrop Principle-5</a:t>
            </a:r>
            <a:endParaRPr lang="en-US" altLang="zh-TW" b="1">
              <a:solidFill>
                <a:schemeClr val="bg1"/>
              </a:solidFill>
            </a:endParaRPr>
          </a:p>
        </p:txBody>
      </p:sp>
      <p:sp>
        <p:nvSpPr>
          <p:cNvPr id="388100" name="Text Box 4"/>
          <p:cNvSpPr txBox="1">
            <a:spLocks noChangeArrowheads="1"/>
          </p:cNvSpPr>
          <p:nvPr/>
        </p:nvSpPr>
        <p:spPr bwMode="auto">
          <a:xfrm>
            <a:off x="468313" y="1484313"/>
            <a:ext cx="8135937" cy="3270250"/>
          </a:xfrm>
          <a:prstGeom prst="rect">
            <a:avLst/>
          </a:prstGeom>
          <a:noFill/>
          <a:ln w="38100" algn="ctr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9388" indent="-179388" algn="l">
              <a:buFontTx/>
              <a:buBlip>
                <a:blip r:embed="rId2"/>
              </a:buBlip>
              <a:tabLst>
                <a:tab pos="179388" algn="l"/>
              </a:tabLst>
            </a:pPr>
            <a:endParaRPr kumimoji="0" lang="en-US" altLang="zh-TW" sz="1600">
              <a:ea typeface="標楷體" pitchFamily="65" charset="-120"/>
            </a:endParaRPr>
          </a:p>
          <a:p>
            <a:pPr marL="179388" indent="-179388" algn="l">
              <a:buFontTx/>
              <a:buBlip>
                <a:blip r:embed="rId2"/>
              </a:buBlip>
              <a:tabLst>
                <a:tab pos="179388" algn="l"/>
              </a:tabLst>
            </a:pPr>
            <a:r>
              <a:rPr kumimoji="0" lang="en-US" altLang="zh-TW" sz="1600">
                <a:ea typeface="標楷體" pitchFamily="65" charset="-120"/>
              </a:rPr>
              <a:t>Step1~5 </a:t>
            </a:r>
            <a:r>
              <a:rPr kumimoji="0" lang="zh-TW" altLang="en-US" sz="1600">
                <a:ea typeface="標楷體" pitchFamily="65" charset="-120"/>
              </a:rPr>
              <a:t>量測</a:t>
            </a:r>
            <a:r>
              <a:rPr kumimoji="0" lang="en-US" altLang="zh-TW" sz="1600">
                <a:ea typeface="標楷體" pitchFamily="65" charset="-120"/>
              </a:rPr>
              <a:t>Protein</a:t>
            </a:r>
            <a:r>
              <a:rPr kumimoji="0" lang="zh-TW" altLang="en-US" sz="1600">
                <a:ea typeface="標楷體" pitchFamily="65" charset="-120"/>
              </a:rPr>
              <a:t>與標準溶液</a:t>
            </a:r>
            <a:r>
              <a:rPr kumimoji="0" lang="en-US" altLang="zh-TW" sz="1600">
                <a:ea typeface="標楷體" pitchFamily="65" charset="-120"/>
              </a:rPr>
              <a:t>, </a:t>
            </a:r>
            <a:r>
              <a:rPr kumimoji="0" lang="zh-TW" altLang="en-US" sz="1600">
                <a:ea typeface="標楷體" pitchFamily="65" charset="-120"/>
              </a:rPr>
              <a:t>方法與</a:t>
            </a:r>
            <a:r>
              <a:rPr kumimoji="0" lang="en-US" altLang="zh-TW" sz="1600">
                <a:ea typeface="標楷體" pitchFamily="65" charset="-120"/>
              </a:rPr>
              <a:t>NA</a:t>
            </a:r>
            <a:r>
              <a:rPr kumimoji="0" lang="zh-TW" altLang="en-US" sz="1600">
                <a:ea typeface="標楷體" pitchFamily="65" charset="-120"/>
              </a:rPr>
              <a:t>相同</a:t>
            </a:r>
          </a:p>
          <a:p>
            <a:pPr marL="179388" indent="-179388" algn="l">
              <a:buFontTx/>
              <a:buBlip>
                <a:blip r:embed="rId2"/>
              </a:buBlip>
              <a:tabLst>
                <a:tab pos="179388" algn="l"/>
              </a:tabLst>
            </a:pPr>
            <a:endParaRPr kumimoji="0" lang="zh-TW" altLang="en-US" sz="1600">
              <a:ea typeface="標楷體" pitchFamily="65" charset="-120"/>
            </a:endParaRPr>
          </a:p>
          <a:p>
            <a:pPr marL="179388" indent="-179388" algn="l">
              <a:buFontTx/>
              <a:buBlip>
                <a:blip r:embed="rId2"/>
              </a:buBlip>
              <a:tabLst>
                <a:tab pos="179388" algn="l"/>
              </a:tabLst>
            </a:pPr>
            <a:r>
              <a:rPr kumimoji="0" lang="en-US" altLang="zh-TW" sz="1600">
                <a:ea typeface="標楷體" pitchFamily="65" charset="-120"/>
              </a:rPr>
              <a:t>Step6 </a:t>
            </a:r>
            <a:r>
              <a:rPr kumimoji="0" lang="zh-TW" altLang="en-US" sz="1600">
                <a:ea typeface="標楷體" pitchFamily="65" charset="-120"/>
              </a:rPr>
              <a:t>將</a:t>
            </a:r>
            <a:r>
              <a:rPr kumimoji="0" lang="en-US" altLang="zh-TW" sz="1600">
                <a:ea typeface="標楷體" pitchFamily="65" charset="-120"/>
              </a:rPr>
              <a:t>A260</a:t>
            </a:r>
            <a:r>
              <a:rPr kumimoji="0" lang="zh-TW" altLang="en-US" sz="1600">
                <a:ea typeface="標楷體" pitchFamily="65" charset="-120"/>
              </a:rPr>
              <a:t>與</a:t>
            </a:r>
            <a:r>
              <a:rPr kumimoji="0" lang="en-US" altLang="zh-TW" sz="1600">
                <a:ea typeface="標楷體" pitchFamily="65" charset="-120"/>
              </a:rPr>
              <a:t>A280</a:t>
            </a:r>
            <a:r>
              <a:rPr kumimoji="0" lang="zh-TW" altLang="en-US" sz="1600">
                <a:ea typeface="標楷體" pitchFamily="65" charset="-120"/>
              </a:rPr>
              <a:t>數值取出</a:t>
            </a:r>
          </a:p>
          <a:p>
            <a:pPr marL="179388" indent="-179388" algn="l">
              <a:tabLst>
                <a:tab pos="179388" algn="l"/>
              </a:tabLst>
            </a:pPr>
            <a:r>
              <a:rPr kumimoji="0" lang="zh-TW" altLang="en-US" sz="1600">
                <a:ea typeface="標楷體" pitchFamily="65" charset="-120"/>
              </a:rPr>
              <a:t>              套入</a:t>
            </a:r>
            <a:r>
              <a:rPr kumimoji="0" lang="en-US" altLang="zh-TW" sz="1600">
                <a:ea typeface="標楷體" pitchFamily="65" charset="-120"/>
              </a:rPr>
              <a:t>Warburg-christian equation, </a:t>
            </a:r>
          </a:p>
          <a:p>
            <a:pPr marL="179388" indent="-179388" algn="l">
              <a:tabLst>
                <a:tab pos="179388" algn="l"/>
              </a:tabLst>
            </a:pPr>
            <a:r>
              <a:rPr kumimoji="0" lang="zh-TW" altLang="en-US" sz="1600">
                <a:ea typeface="標楷體" pitchFamily="65" charset="-120"/>
              </a:rPr>
              <a:t>              </a:t>
            </a:r>
            <a:r>
              <a:rPr kumimoji="0" lang="en-US" altLang="zh-TW" sz="1600">
                <a:ea typeface="標楷體" pitchFamily="65" charset="-120"/>
              </a:rPr>
              <a:t>equation</a:t>
            </a:r>
            <a:r>
              <a:rPr kumimoji="0" lang="zh-TW" altLang="en-US" sz="1600">
                <a:ea typeface="標楷體" pitchFamily="65" charset="-120"/>
              </a:rPr>
              <a:t>描述如下：</a:t>
            </a:r>
          </a:p>
          <a:p>
            <a:pPr marL="179388" indent="-179388" algn="l">
              <a:tabLst>
                <a:tab pos="179388" algn="l"/>
              </a:tabLst>
            </a:pPr>
            <a:r>
              <a:rPr kumimoji="0" lang="en-US" altLang="zh-TW" sz="1600">
                <a:ea typeface="標楷體" pitchFamily="65" charset="-120"/>
              </a:rPr>
              <a:t>             </a:t>
            </a:r>
            <a:r>
              <a:rPr kumimoji="0" lang="en-US" altLang="zh-TW" sz="1600">
                <a:solidFill>
                  <a:srgbClr val="FF3300"/>
                </a:solidFill>
                <a:ea typeface="標楷體" pitchFamily="65" charset="-120"/>
              </a:rPr>
              <a:t>Protein concentration(mg/ml)=(1.55 × Aλ=280nm) </a:t>
            </a:r>
            <a:r>
              <a:rPr kumimoji="0" lang="zh-TW" altLang="en-US" sz="1600">
                <a:solidFill>
                  <a:srgbClr val="FF3300"/>
                </a:solidFill>
                <a:ea typeface="標楷體" pitchFamily="65" charset="-120"/>
              </a:rPr>
              <a:t>－ </a:t>
            </a:r>
            <a:r>
              <a:rPr kumimoji="0" lang="en-US" altLang="zh-TW" sz="1600">
                <a:solidFill>
                  <a:srgbClr val="FF3300"/>
                </a:solidFill>
                <a:ea typeface="標楷體" pitchFamily="65" charset="-120"/>
              </a:rPr>
              <a:t>(0.76 × Aλ=260nm)</a:t>
            </a:r>
          </a:p>
          <a:p>
            <a:pPr marL="179388" indent="-179388" algn="l">
              <a:tabLst>
                <a:tab pos="179388" algn="l"/>
              </a:tabLst>
            </a:pPr>
            <a:r>
              <a:rPr kumimoji="0" lang="zh-TW" altLang="en-US" sz="1600">
                <a:ea typeface="標楷體" pitchFamily="65" charset="-120"/>
              </a:rPr>
              <a:t>               其中</a:t>
            </a:r>
            <a:r>
              <a:rPr kumimoji="0" lang="en-US" altLang="zh-TW" sz="1600">
                <a:ea typeface="標楷體" pitchFamily="65" charset="-120"/>
              </a:rPr>
              <a:t>A</a:t>
            </a:r>
            <a:r>
              <a:rPr kumimoji="0" lang="zh-TW" altLang="en-US" sz="1600">
                <a:ea typeface="標楷體" pitchFamily="65" charset="-120"/>
              </a:rPr>
              <a:t>為吸收率，</a:t>
            </a:r>
            <a:r>
              <a:rPr kumimoji="0" lang="en-US" altLang="zh-TW" sz="1600">
                <a:ea typeface="標楷體" pitchFamily="65" charset="-120"/>
              </a:rPr>
              <a:t>λ</a:t>
            </a:r>
            <a:r>
              <a:rPr kumimoji="0" lang="zh-TW" altLang="en-US" sz="1600">
                <a:ea typeface="標楷體" pitchFamily="65" charset="-120"/>
              </a:rPr>
              <a:t>為波長</a:t>
            </a:r>
            <a:r>
              <a:rPr kumimoji="0" lang="en-US" altLang="zh-TW" sz="1600">
                <a:ea typeface="標楷體" pitchFamily="65" charset="-120"/>
              </a:rPr>
              <a:t>(wavelength)</a:t>
            </a:r>
            <a:r>
              <a:rPr kumimoji="0" lang="zh-TW" altLang="en-US" sz="1600">
                <a:ea typeface="標楷體" pitchFamily="65" charset="-120"/>
              </a:rPr>
              <a:t>。</a:t>
            </a:r>
          </a:p>
          <a:p>
            <a:pPr marL="179388" indent="-179388" algn="l">
              <a:tabLst>
                <a:tab pos="179388" algn="l"/>
              </a:tabLst>
            </a:pPr>
            <a:endParaRPr kumimoji="0" lang="zh-TW" altLang="en-US" sz="1600">
              <a:ea typeface="標楷體" pitchFamily="65" charset="-120"/>
            </a:endParaRPr>
          </a:p>
          <a:p>
            <a:pPr marL="179388" indent="-179388" algn="l">
              <a:buFontTx/>
              <a:buBlip>
                <a:blip r:embed="rId2"/>
              </a:buBlip>
              <a:tabLst>
                <a:tab pos="179388" algn="l"/>
              </a:tabLst>
            </a:pPr>
            <a:r>
              <a:rPr kumimoji="0" lang="en-US" altLang="zh-TW" sz="1600">
                <a:ea typeface="標楷體" pitchFamily="65" charset="-120"/>
              </a:rPr>
              <a:t>Step 9  Output </a:t>
            </a:r>
            <a:r>
              <a:rPr kumimoji="0" lang="zh-TW" altLang="en-US" sz="1600">
                <a:ea typeface="標楷體" pitchFamily="65" charset="-120"/>
              </a:rPr>
              <a:t>量測結果</a:t>
            </a:r>
            <a:r>
              <a:rPr kumimoji="0" lang="en-US" altLang="zh-TW" sz="1600">
                <a:ea typeface="標楷體" pitchFamily="65" charset="-120"/>
              </a:rPr>
              <a:t>, </a:t>
            </a:r>
            <a:r>
              <a:rPr kumimoji="0" lang="zh-TW" altLang="en-US" sz="1600">
                <a:ea typeface="標楷體" pitchFamily="65" charset="-120"/>
              </a:rPr>
              <a:t>歸一化</a:t>
            </a:r>
            <a:r>
              <a:rPr kumimoji="0" lang="en-US" altLang="zh-TW" sz="1600">
                <a:ea typeface="標楷體" pitchFamily="65" charset="-120"/>
              </a:rPr>
              <a:t>(10mm)</a:t>
            </a:r>
            <a:r>
              <a:rPr kumimoji="0" lang="zh-TW" altLang="en-US" sz="1600">
                <a:ea typeface="標楷體" pitchFamily="65" charset="-120"/>
              </a:rPr>
              <a:t>後的濃度值</a:t>
            </a:r>
          </a:p>
          <a:p>
            <a:pPr marL="179388" indent="-179388" algn="l">
              <a:buFontTx/>
              <a:buBlip>
                <a:blip r:embed="rId2"/>
              </a:buBlip>
              <a:tabLst>
                <a:tab pos="179388" algn="l"/>
              </a:tabLst>
            </a:pPr>
            <a:endParaRPr kumimoji="0" lang="en-US" altLang="zh-TW" sz="1600">
              <a:ea typeface="標楷體" pitchFamily="65" charset="-120"/>
            </a:endParaRPr>
          </a:p>
          <a:p>
            <a:pPr marL="179388" indent="-179388" algn="l">
              <a:buFontTx/>
              <a:buBlip>
                <a:blip r:embed="rId2"/>
              </a:buBlip>
              <a:tabLst>
                <a:tab pos="179388" algn="l"/>
              </a:tabLst>
            </a:pPr>
            <a:endParaRPr kumimoji="0" lang="en-US" altLang="zh-TW" sz="1600">
              <a:ea typeface="標楷體" pitchFamily="65" charset="-120"/>
            </a:endParaRPr>
          </a:p>
          <a:p>
            <a:pPr marL="179388" indent="-179388" algn="l">
              <a:tabLst>
                <a:tab pos="179388" algn="l"/>
              </a:tabLst>
            </a:pPr>
            <a:r>
              <a:rPr kumimoji="0" lang="zh-TW" altLang="en-US" sz="1600">
                <a:ea typeface="標楷體" pitchFamily="65" charset="-120"/>
              </a:rPr>
              <a:t>   </a:t>
            </a:r>
            <a:endParaRPr kumimoji="0" lang="en-US" altLang="zh-TW" sz="1600">
              <a:ea typeface="標楷體" pitchFamily="65" charset="-120"/>
            </a:endParaRPr>
          </a:p>
        </p:txBody>
      </p:sp>
      <p:sp>
        <p:nvSpPr>
          <p:cNvPr id="388101" name="AutoShape 5"/>
          <p:cNvSpPr>
            <a:spLocks noChangeArrowheads="1"/>
          </p:cNvSpPr>
          <p:nvPr/>
        </p:nvSpPr>
        <p:spPr bwMode="auto">
          <a:xfrm rot="-1127625">
            <a:off x="77788" y="527050"/>
            <a:ext cx="2679700" cy="936625"/>
          </a:xfrm>
          <a:prstGeom prst="irregularSeal1">
            <a:avLst/>
          </a:prstGeom>
          <a:solidFill>
            <a:schemeClr val="bg1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>
                <a:solidFill>
                  <a:srgbClr val="FF3300"/>
                </a:solidFill>
              </a:rPr>
              <a:t>Protein </a:t>
            </a:r>
            <a:r>
              <a:rPr lang="zh-TW" altLang="en-US">
                <a:solidFill>
                  <a:srgbClr val="FF3300"/>
                </a:solidFill>
                <a:ea typeface="標楷體" pitchFamily="65" charset="-120"/>
              </a:rPr>
              <a:t>計算方式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訂設計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9478</TotalTime>
  <Words>1125</Words>
  <Application>Microsoft Office PowerPoint</Application>
  <PresentationFormat>如螢幕大小 (4:3)</PresentationFormat>
  <Paragraphs>229</Paragraphs>
  <Slides>8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9" baseType="lpstr">
      <vt:lpstr>Arial</vt:lpstr>
      <vt:lpstr>新細明體</vt:lpstr>
      <vt:lpstr>Times New Roman</vt:lpstr>
      <vt:lpstr>Calibri</vt:lpstr>
      <vt:lpstr>MS PGothic</vt:lpstr>
      <vt:lpstr>標楷體</vt:lpstr>
      <vt:lpstr>Wingdings</vt:lpstr>
      <vt:lpstr>Tahoma</vt:lpstr>
      <vt:lpstr>自訂設計</vt:lpstr>
      <vt:lpstr>1_自訂設計</vt:lpstr>
      <vt:lpstr>Microsoft 方程式編輯器 3.0</vt:lpstr>
      <vt:lpstr>Algorithm Concept for MaestroNano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Company>YAYA tech.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wang</dc:creator>
  <cp:lastModifiedBy>michael</cp:lastModifiedBy>
  <cp:revision>580</cp:revision>
  <cp:lastPrinted>1601-01-01T00:00:00Z</cp:lastPrinted>
  <dcterms:created xsi:type="dcterms:W3CDTF">2002-03-13T06:22:49Z</dcterms:created>
  <dcterms:modified xsi:type="dcterms:W3CDTF">2011-02-14T05:43:14Z</dcterms:modified>
</cp:coreProperties>
</file>