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  <p:embeddedFont>
      <p:font typeface="Lobster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Lobster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c2d43bd8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c2d43bd8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c2d43bd80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9c2d43bd80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c2d43bd80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c2d43bd80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c2d43bd80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c2d43bd80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c2d43bd80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c2d43bd80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c2d43bd80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c2d43bd80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c2d43bd80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9c2d43bd80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MedHelper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417375" y="3444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Поможем найти больного!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695200" y="426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bster"/>
                <a:ea typeface="Lobster"/>
                <a:cs typeface="Lobster"/>
                <a:sym typeface="Lobster"/>
              </a:rPr>
              <a:t>Цели приложения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695200" y="1390400"/>
            <a:ext cx="6764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0000"/>
                </a:solidFill>
                <a:latin typeface="Lobster"/>
                <a:ea typeface="Lobster"/>
                <a:cs typeface="Lobster"/>
                <a:sym typeface="Lobster"/>
              </a:rPr>
              <a:t>Мониторинг здоровья</a:t>
            </a:r>
            <a:endParaRPr sz="1800">
              <a:solidFill>
                <a:srgbClr val="FF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695200" y="2063850"/>
            <a:ext cx="6764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0000"/>
                </a:solidFill>
                <a:latin typeface="Lobster"/>
                <a:ea typeface="Lobster"/>
                <a:cs typeface="Lobster"/>
                <a:sym typeface="Lobster"/>
              </a:rPr>
              <a:t>Организация лечения и приема лекарств</a:t>
            </a:r>
            <a:endParaRPr sz="1800">
              <a:solidFill>
                <a:srgbClr val="FF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695200" y="2881775"/>
            <a:ext cx="6764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0000"/>
                </a:solidFill>
                <a:latin typeface="Lobster"/>
                <a:ea typeface="Lobster"/>
                <a:cs typeface="Lobster"/>
                <a:sym typeface="Lobster"/>
              </a:rPr>
              <a:t>Улучшение взаимодействия с врачом</a:t>
            </a:r>
            <a:endParaRPr sz="1800">
              <a:solidFill>
                <a:srgbClr val="FF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695200" y="3762500"/>
            <a:ext cx="6764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0000"/>
                </a:solidFill>
                <a:latin typeface="Lobster"/>
                <a:ea typeface="Lobster"/>
                <a:cs typeface="Lobster"/>
                <a:sym typeface="Lobster"/>
              </a:rPr>
              <a:t>Анализ данных для научных исследований:</a:t>
            </a:r>
            <a:endParaRPr sz="1800">
              <a:solidFill>
                <a:srgbClr val="FF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8900" y="2704050"/>
            <a:ext cx="22479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bster"/>
                <a:ea typeface="Lobster"/>
                <a:cs typeface="Lobster"/>
                <a:sym typeface="Lobster"/>
              </a:rPr>
              <a:t>Целевая аудитория 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80">
                <a:latin typeface="Lobster"/>
                <a:ea typeface="Lobster"/>
                <a:cs typeface="Lobster"/>
                <a:sym typeface="Lobster"/>
              </a:rPr>
              <a:t>Пациенты с хроническими заболеваниями</a:t>
            </a:r>
            <a:endParaRPr sz="258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580">
                <a:latin typeface="Lobster"/>
                <a:ea typeface="Lobster"/>
                <a:cs typeface="Lobster"/>
                <a:sym typeface="Lobster"/>
              </a:rPr>
              <a:t>Пациенты, проходящие лечение</a:t>
            </a:r>
            <a:endParaRPr sz="258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580">
                <a:solidFill>
                  <a:srgbClr val="343541"/>
                </a:solidFill>
                <a:latin typeface="Lobster"/>
                <a:ea typeface="Lobster"/>
                <a:cs typeface="Lobster"/>
                <a:sym typeface="Lobster"/>
              </a:rPr>
              <a:t>Старшее население</a:t>
            </a:r>
            <a:endParaRPr sz="2580">
              <a:solidFill>
                <a:srgbClr val="343541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7225" y="2649475"/>
            <a:ext cx="2279750" cy="22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bster"/>
                <a:ea typeface="Lobster"/>
                <a:cs typeface="Lobster"/>
                <a:sym typeface="Lobster"/>
              </a:rPr>
              <a:t>Бюджет данной разработки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Lobster"/>
                <a:ea typeface="Lobster"/>
                <a:cs typeface="Lobster"/>
                <a:sym typeface="Lobster"/>
              </a:rPr>
              <a:t>Оценка бюджета для разработки приложения для отслеживания пациентов может значительно варьироваться в зависимости от различных факторов, таких как функциональность приложения, сложность разработки, платформы (iOS, Android, веб), уровень безопасности, интеграция с внешними системами и другие параметры. </a:t>
            </a:r>
            <a:endParaRPr sz="17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700">
                <a:latin typeface="Lobster"/>
                <a:ea typeface="Lobster"/>
                <a:cs typeface="Lobster"/>
                <a:sym typeface="Lobster"/>
              </a:rPr>
              <a:t>Думаю, мы сможем договориться с вами!</a:t>
            </a:r>
            <a:endParaRPr sz="17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75" y="3198850"/>
            <a:ext cx="1141075" cy="170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bster"/>
                <a:ea typeface="Lobster"/>
                <a:cs typeface="Lobster"/>
                <a:sym typeface="Lobster"/>
              </a:rPr>
              <a:t>Сроки реализации 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300">
                <a:latin typeface="Lobster"/>
                <a:ea typeface="Lobster"/>
                <a:cs typeface="Lobster"/>
                <a:sym typeface="Lobster"/>
              </a:rPr>
              <a:t>Сроки реализации приложения для отслеживания пациентов также могут существенно варьироваться в зависимости от различных факторов.</a:t>
            </a:r>
            <a:endParaRPr sz="23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2700" y="3562875"/>
            <a:ext cx="1968174" cy="137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065775" y="610725"/>
            <a:ext cx="39039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bster"/>
                <a:ea typeface="Lobster"/>
                <a:cs typeface="Lobster"/>
                <a:sym typeface="Lobster"/>
              </a:rPr>
              <a:t>Факторы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007050" y="1497525"/>
            <a:ext cx="7039500" cy="29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Lobster"/>
                <a:ea typeface="Lobster"/>
                <a:cs typeface="Lobster"/>
                <a:sym typeface="Lobster"/>
              </a:rPr>
              <a:t>Объем и сложность функциональности</a:t>
            </a:r>
            <a:endParaRPr sz="20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latin typeface="Lobster"/>
                <a:ea typeface="Lobster"/>
                <a:cs typeface="Lobster"/>
                <a:sym typeface="Lobster"/>
              </a:rPr>
              <a:t>Тестирование и отладка</a:t>
            </a:r>
            <a:endParaRPr sz="20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latin typeface="Lobster"/>
                <a:ea typeface="Lobster"/>
                <a:cs typeface="Lobster"/>
                <a:sym typeface="Lobster"/>
              </a:rPr>
              <a:t>Поддержка и обновления</a:t>
            </a:r>
            <a:endParaRPr sz="20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latin typeface="Lobster"/>
                <a:ea typeface="Lobster"/>
                <a:cs typeface="Lobster"/>
                <a:sym typeface="Lobster"/>
              </a:rPr>
              <a:t>Команда разработки</a:t>
            </a:r>
            <a:endParaRPr sz="20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4425" y="3040175"/>
            <a:ext cx="27241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bster"/>
                <a:ea typeface="Lobster"/>
                <a:cs typeface="Lobster"/>
                <a:sym typeface="Lobster"/>
              </a:rPr>
              <a:t>Заключение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latin typeface="Lobster"/>
                <a:ea typeface="Lobster"/>
                <a:cs typeface="Lobster"/>
                <a:sym typeface="Lobster"/>
              </a:rPr>
              <a:t>Разработка приложения для отслеживания пациентов представляет собой сложный и многогранный процесс, включающий определение функциональности, создание дизайна, обеспечение безопасности данных, интеграцию с внешними системами и тестирование. Если вы согласитесь инвестировать в нас, то просим не ждать быстрых результатов!</a:t>
            </a:r>
            <a:endParaRPr sz="18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2157900" y="1955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latin typeface="Lobster"/>
                <a:ea typeface="Lobster"/>
                <a:cs typeface="Lobster"/>
                <a:sym typeface="Lobster"/>
              </a:rPr>
              <a:t>Спасибо за внимание!</a:t>
            </a:r>
            <a:endParaRPr sz="38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960050" y="31885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