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Stinger Fit" charset="1" panose="00000500000000000000"/>
      <p:regular r:id="rId18"/>
    </p:embeddedFont>
    <p:embeddedFont>
      <p:font typeface="Work Sans Bold" charset="1" panose="00000000000000000000"/>
      <p:regular r:id="rId19"/>
    </p:embeddedFont>
    <p:embeddedFont>
      <p:font typeface="Work Sans" charset="1" panose="00000000000000000000"/>
      <p:regular r:id="rId20"/>
    </p:embeddedFont>
    <p:embeddedFont>
      <p:font typeface="Stinger Fit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65E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458" y="2801021"/>
            <a:ext cx="15287084" cy="3086100"/>
            <a:chOff x="0" y="0"/>
            <a:chExt cx="402622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26228" cy="812800"/>
            </a:xfrm>
            <a:custGeom>
              <a:avLst/>
              <a:gdLst/>
              <a:ahLst/>
              <a:cxnLst/>
              <a:rect r="r" b="b" t="t" l="l"/>
              <a:pathLst>
                <a:path h="812800" w="4026228">
                  <a:moveTo>
                    <a:pt x="2013114" y="0"/>
                  </a:moveTo>
                  <a:cubicBezTo>
                    <a:pt x="901302" y="0"/>
                    <a:pt x="0" y="181951"/>
                    <a:pt x="0" y="406400"/>
                  </a:cubicBezTo>
                  <a:cubicBezTo>
                    <a:pt x="0" y="630849"/>
                    <a:pt x="901302" y="812800"/>
                    <a:pt x="2013114" y="812800"/>
                  </a:cubicBezTo>
                  <a:cubicBezTo>
                    <a:pt x="3124926" y="812800"/>
                    <a:pt x="4026228" y="630849"/>
                    <a:pt x="4026228" y="406400"/>
                  </a:cubicBezTo>
                  <a:cubicBezTo>
                    <a:pt x="4026228" y="181951"/>
                    <a:pt x="3124926" y="0"/>
                    <a:pt x="2013114" y="0"/>
                  </a:cubicBezTo>
                  <a:close/>
                </a:path>
              </a:pathLst>
            </a:custGeom>
            <a:solidFill>
              <a:srgbClr val="EDE5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377459" y="76200"/>
              <a:ext cx="327131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46320" y="6016968"/>
            <a:ext cx="12395361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9"/>
              </a:lnSpc>
            </a:pPr>
            <a:r>
              <a:rPr lang="en-US" sz="3999">
                <a:solidFill>
                  <a:srgbClr val="EDE5DE"/>
                </a:solidFill>
                <a:latin typeface="Stinger Fit"/>
                <a:ea typeface="Stinger Fit"/>
                <a:cs typeface="Stinger Fit"/>
                <a:sym typeface="Stinger Fit"/>
              </a:rPr>
              <a:t>Fácil pra pedir, simples pra vender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0458" y="2949467"/>
            <a:ext cx="15287084" cy="245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40"/>
              </a:lnSpc>
            </a:pPr>
            <a:r>
              <a:rPr lang="en-US" sz="16016">
                <a:solidFill>
                  <a:srgbClr val="E65E07"/>
                </a:solidFill>
                <a:latin typeface="Stinger Fit"/>
                <a:ea typeface="Stinger Fit"/>
                <a:cs typeface="Stinger Fit"/>
                <a:sym typeface="Stinger Fit"/>
              </a:rPr>
              <a:t>SnackEach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15746" y="7846654"/>
            <a:ext cx="11056507" cy="470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4"/>
              </a:lnSpc>
            </a:pPr>
            <a:r>
              <a:rPr lang="en-US" b="true" sz="3200">
                <a:solidFill>
                  <a:srgbClr val="EDE5DE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Integrantes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15746" y="8417304"/>
            <a:ext cx="11056507" cy="1190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5"/>
              </a:lnSpc>
            </a:pPr>
            <a:r>
              <a:rPr lang="en-US" sz="2799">
                <a:solidFill>
                  <a:srgbClr val="EDE5DE"/>
                </a:solidFill>
                <a:latin typeface="Work Sans"/>
                <a:ea typeface="Work Sans"/>
                <a:cs typeface="Work Sans"/>
                <a:sym typeface="Work Sans"/>
              </a:rPr>
              <a:t>Gabriel Corrêa, 14653186 T04</a:t>
            </a:r>
          </a:p>
          <a:p>
            <a:pPr algn="ctr">
              <a:lnSpc>
                <a:spcPts val="3135"/>
              </a:lnSpc>
            </a:pPr>
            <a:r>
              <a:rPr lang="en-US" sz="2799">
                <a:solidFill>
                  <a:srgbClr val="EDE5DE"/>
                </a:solidFill>
                <a:latin typeface="Work Sans"/>
                <a:ea typeface="Work Sans"/>
                <a:cs typeface="Work Sans"/>
                <a:sym typeface="Work Sans"/>
              </a:rPr>
              <a:t>Gustavo Oliveira, 14691234 T04</a:t>
            </a:r>
          </a:p>
          <a:p>
            <a:pPr algn="ctr">
              <a:lnSpc>
                <a:spcPts val="3135"/>
              </a:lnSpc>
            </a:pPr>
            <a:r>
              <a:rPr lang="en-US" sz="2799">
                <a:solidFill>
                  <a:srgbClr val="EDE5DE"/>
                </a:solidFill>
                <a:latin typeface="Work Sans"/>
                <a:ea typeface="Work Sans"/>
                <a:cs typeface="Work Sans"/>
                <a:sym typeface="Work Sans"/>
              </a:rPr>
              <a:t>Pedro Fernandes, 14713874 T04</a:t>
            </a:r>
          </a:p>
        </p:txBody>
      </p:sp>
      <p:sp>
        <p:nvSpPr>
          <p:cNvPr name="AutoShape 9" id="9"/>
          <p:cNvSpPr/>
          <p:nvPr/>
        </p:nvSpPr>
        <p:spPr>
          <a:xfrm>
            <a:off x="0" y="1009650"/>
            <a:ext cx="18288000" cy="0"/>
          </a:xfrm>
          <a:prstGeom prst="line">
            <a:avLst/>
          </a:prstGeom>
          <a:ln cap="flat" w="38100">
            <a:solidFill>
              <a:srgbClr val="EDE5D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065598"/>
            <a:ext cx="18288000" cy="0"/>
          </a:xfrm>
          <a:prstGeom prst="line">
            <a:avLst/>
          </a:prstGeom>
          <a:ln cap="flat" w="38100">
            <a:solidFill>
              <a:srgbClr val="E65E0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481081" y="3970652"/>
            <a:ext cx="717166" cy="71716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65E0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03200"/>
              <a:ext cx="7112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762171" y="2580392"/>
            <a:ext cx="4246313" cy="3497686"/>
          </a:xfrm>
          <a:custGeom>
            <a:avLst/>
            <a:gdLst/>
            <a:ahLst/>
            <a:cxnLst/>
            <a:rect r="r" b="b" t="t" l="l"/>
            <a:pathLst>
              <a:path h="3497686" w="4246313">
                <a:moveTo>
                  <a:pt x="0" y="0"/>
                </a:moveTo>
                <a:lnTo>
                  <a:pt x="4246313" y="0"/>
                </a:lnTo>
                <a:lnTo>
                  <a:pt x="4246313" y="3497686"/>
                </a:lnTo>
                <a:lnTo>
                  <a:pt x="0" y="3497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1230" y="3247466"/>
            <a:ext cx="8939898" cy="2163537"/>
          </a:xfrm>
          <a:custGeom>
            <a:avLst/>
            <a:gdLst/>
            <a:ahLst/>
            <a:cxnLst/>
            <a:rect r="r" b="b" t="t" l="l"/>
            <a:pathLst>
              <a:path h="2163537" w="8939898">
                <a:moveTo>
                  <a:pt x="0" y="0"/>
                </a:moveTo>
                <a:lnTo>
                  <a:pt x="8939897" y="0"/>
                </a:lnTo>
                <a:lnTo>
                  <a:pt x="8939897" y="2163537"/>
                </a:lnTo>
                <a:lnTo>
                  <a:pt x="0" y="21635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00458" y="8783233"/>
            <a:ext cx="15287084" cy="1087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999">
                <a:solidFill>
                  <a:srgbClr val="E65E07"/>
                </a:solidFill>
                <a:latin typeface="Stinger Fit"/>
                <a:ea typeface="Stinger Fit"/>
                <a:cs typeface="Stinger Fit"/>
                <a:sym typeface="Stinger Fit"/>
              </a:rPr>
              <a:t>Consultas críticas e Otimizações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8768" y="604756"/>
            <a:ext cx="5581799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5000">
                <a:solidFill>
                  <a:srgbClr val="E65E07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Usuário Vendedor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417125"/>
            <a:ext cx="8845897" cy="44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999">
                <a:solidFill>
                  <a:srgbClr val="1A2526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Query: “Visualizar histórico de vendas do mês”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26605" y="7259880"/>
            <a:ext cx="7074396" cy="44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999">
                <a:solidFill>
                  <a:srgbClr val="1A2526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Otimização: </a:t>
            </a:r>
            <a:r>
              <a:rPr lang="en-US" sz="2999">
                <a:solidFill>
                  <a:srgbClr val="1A2526"/>
                </a:solidFill>
                <a:latin typeface="Work Sans"/>
                <a:ea typeface="Work Sans"/>
                <a:cs typeface="Work Sans"/>
                <a:sym typeface="Work Sans"/>
              </a:rPr>
              <a:t>Índice em Compra(data)</a:t>
            </a:r>
            <a:r>
              <a:rPr lang="en-US" b="true" sz="2999">
                <a:solidFill>
                  <a:srgbClr val="1A2526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 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301178" y="6893266"/>
            <a:ext cx="7685643" cy="1747091"/>
            <a:chOff x="0" y="0"/>
            <a:chExt cx="2024202" cy="46013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24202" cy="460139"/>
            </a:xfrm>
            <a:custGeom>
              <a:avLst/>
              <a:gdLst/>
              <a:ahLst/>
              <a:cxnLst/>
              <a:rect r="r" b="b" t="t" l="l"/>
              <a:pathLst>
                <a:path h="460139" w="2024202">
                  <a:moveTo>
                    <a:pt x="100732" y="0"/>
                  </a:moveTo>
                  <a:lnTo>
                    <a:pt x="1923470" y="0"/>
                  </a:lnTo>
                  <a:cubicBezTo>
                    <a:pt x="1950186" y="0"/>
                    <a:pt x="1975808" y="10613"/>
                    <a:pt x="1994699" y="29504"/>
                  </a:cubicBezTo>
                  <a:cubicBezTo>
                    <a:pt x="2013589" y="48395"/>
                    <a:pt x="2024202" y="74016"/>
                    <a:pt x="2024202" y="100732"/>
                  </a:cubicBezTo>
                  <a:lnTo>
                    <a:pt x="2024202" y="359407"/>
                  </a:lnTo>
                  <a:cubicBezTo>
                    <a:pt x="2024202" y="386123"/>
                    <a:pt x="2013589" y="411745"/>
                    <a:pt x="1994699" y="430636"/>
                  </a:cubicBezTo>
                  <a:cubicBezTo>
                    <a:pt x="1975808" y="449526"/>
                    <a:pt x="1950186" y="460139"/>
                    <a:pt x="1923470" y="460139"/>
                  </a:cubicBezTo>
                  <a:lnTo>
                    <a:pt x="100732" y="460139"/>
                  </a:lnTo>
                  <a:cubicBezTo>
                    <a:pt x="45099" y="460139"/>
                    <a:pt x="0" y="415040"/>
                    <a:pt x="0" y="359407"/>
                  </a:cubicBezTo>
                  <a:lnTo>
                    <a:pt x="0" y="100732"/>
                  </a:lnTo>
                  <a:cubicBezTo>
                    <a:pt x="0" y="74016"/>
                    <a:pt x="10613" y="48395"/>
                    <a:pt x="29504" y="29504"/>
                  </a:cubicBezTo>
                  <a:cubicBezTo>
                    <a:pt x="48395" y="10613"/>
                    <a:pt x="74016" y="0"/>
                    <a:pt x="1007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A2526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2024202" cy="460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956274" y="7806131"/>
            <a:ext cx="4383584" cy="5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2000" b="true">
                <a:solidFill>
                  <a:srgbClr val="000000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Tempo execução (antes): </a:t>
            </a:r>
            <a:r>
              <a:rPr lang="en-US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43.126ms</a:t>
            </a:r>
          </a:p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Tempo execução (depois):</a:t>
            </a:r>
            <a:r>
              <a:rPr lang="en-US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6.955ms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65E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458" y="3294901"/>
            <a:ext cx="15287084" cy="3086100"/>
            <a:chOff x="0" y="0"/>
            <a:chExt cx="402622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26228" cy="812800"/>
            </a:xfrm>
            <a:custGeom>
              <a:avLst/>
              <a:gdLst/>
              <a:ahLst/>
              <a:cxnLst/>
              <a:rect r="r" b="b" t="t" l="l"/>
              <a:pathLst>
                <a:path h="812800" w="4026228">
                  <a:moveTo>
                    <a:pt x="2013114" y="0"/>
                  </a:moveTo>
                  <a:cubicBezTo>
                    <a:pt x="901302" y="0"/>
                    <a:pt x="0" y="181951"/>
                    <a:pt x="0" y="406400"/>
                  </a:cubicBezTo>
                  <a:cubicBezTo>
                    <a:pt x="0" y="630849"/>
                    <a:pt x="901302" y="812800"/>
                    <a:pt x="2013114" y="812800"/>
                  </a:cubicBezTo>
                  <a:cubicBezTo>
                    <a:pt x="3124926" y="812800"/>
                    <a:pt x="4026228" y="630849"/>
                    <a:pt x="4026228" y="406400"/>
                  </a:cubicBezTo>
                  <a:cubicBezTo>
                    <a:pt x="4026228" y="181951"/>
                    <a:pt x="3124926" y="0"/>
                    <a:pt x="2013114" y="0"/>
                  </a:cubicBezTo>
                  <a:close/>
                </a:path>
              </a:pathLst>
            </a:custGeom>
            <a:solidFill>
              <a:srgbClr val="EDE5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377459" y="76200"/>
              <a:ext cx="327131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00458" y="3443348"/>
            <a:ext cx="15287084" cy="245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40"/>
              </a:lnSpc>
            </a:pPr>
            <a:r>
              <a:rPr lang="en-US" sz="16016">
                <a:solidFill>
                  <a:srgbClr val="E65E07"/>
                </a:solidFill>
                <a:latin typeface="Stinger Fit"/>
                <a:ea typeface="Stinger Fit"/>
                <a:cs typeface="Stinger Fit"/>
                <a:sym typeface="Stinger Fit"/>
              </a:rPr>
              <a:t>Obrigado!</a:t>
            </a:r>
          </a:p>
        </p:txBody>
      </p:sp>
      <p:sp>
        <p:nvSpPr>
          <p:cNvPr name="AutoShape 6" id="6"/>
          <p:cNvSpPr/>
          <p:nvPr/>
        </p:nvSpPr>
        <p:spPr>
          <a:xfrm>
            <a:off x="0" y="9236075"/>
            <a:ext cx="18288000" cy="0"/>
          </a:xfrm>
          <a:prstGeom prst="line">
            <a:avLst/>
          </a:prstGeom>
          <a:ln cap="flat" w="38100">
            <a:solidFill>
              <a:srgbClr val="EDE5D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065598"/>
            <a:ext cx="18288000" cy="0"/>
          </a:xfrm>
          <a:prstGeom prst="line">
            <a:avLst/>
          </a:prstGeom>
          <a:ln cap="flat" w="38100">
            <a:solidFill>
              <a:srgbClr val="E65E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615464" y="1857180"/>
            <a:ext cx="5587431" cy="3742279"/>
          </a:xfrm>
          <a:custGeom>
            <a:avLst/>
            <a:gdLst/>
            <a:ahLst/>
            <a:cxnLst/>
            <a:rect r="r" b="b" t="t" l="l"/>
            <a:pathLst>
              <a:path h="3742279" w="5587431">
                <a:moveTo>
                  <a:pt x="0" y="0"/>
                </a:moveTo>
                <a:lnTo>
                  <a:pt x="5587430" y="0"/>
                </a:lnTo>
                <a:lnTo>
                  <a:pt x="5587430" y="3742279"/>
                </a:lnTo>
                <a:lnTo>
                  <a:pt x="0" y="3742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084458"/>
            <a:ext cx="7213674" cy="2926302"/>
          </a:xfrm>
          <a:custGeom>
            <a:avLst/>
            <a:gdLst/>
            <a:ahLst/>
            <a:cxnLst/>
            <a:rect r="r" b="b" t="t" l="l"/>
            <a:pathLst>
              <a:path h="2926302" w="7213674">
                <a:moveTo>
                  <a:pt x="0" y="0"/>
                </a:moveTo>
                <a:lnTo>
                  <a:pt x="7213674" y="0"/>
                </a:lnTo>
                <a:lnTo>
                  <a:pt x="7213674" y="2926302"/>
                </a:lnTo>
                <a:lnTo>
                  <a:pt x="0" y="2926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0458" y="8783233"/>
            <a:ext cx="15287084" cy="1087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999">
                <a:solidFill>
                  <a:srgbClr val="E65E07"/>
                </a:solidFill>
                <a:latin typeface="Stinger Fit"/>
                <a:ea typeface="Stinger Fit"/>
                <a:cs typeface="Stinger Fit"/>
                <a:sym typeface="Stinger Fit"/>
              </a:rPr>
              <a:t>Consultas críticas e Otimizações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8768" y="604756"/>
            <a:ext cx="4573488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5000">
                <a:solidFill>
                  <a:srgbClr val="E65E07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Usuário Admin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417125"/>
            <a:ext cx="9262914" cy="44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999">
                <a:solidFill>
                  <a:srgbClr val="1A2526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Query: “Vendedores mais bem avaliados no mês”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4693" y="7001051"/>
            <a:ext cx="4406622" cy="29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Tempo execução (antes): </a:t>
            </a:r>
            <a:r>
              <a:rPr lang="en-US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65.508ms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4693" y="7526196"/>
            <a:ext cx="4324231" cy="29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Tempo execução (depois): </a:t>
            </a:r>
            <a:r>
              <a:rPr lang="en-US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12.171ms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001377" y="2994860"/>
            <a:ext cx="855083" cy="85508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65E0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203200"/>
              <a:ext cx="7112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94826" y="5684697"/>
            <a:ext cx="2333179" cy="44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999">
                <a:solidFill>
                  <a:srgbClr val="1A2526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Otimização: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528050"/>
            <a:ext cx="18288000" cy="1758950"/>
            <a:chOff x="0" y="0"/>
            <a:chExt cx="4816593" cy="4632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63263"/>
            </a:xfrm>
            <a:custGeom>
              <a:avLst/>
              <a:gdLst/>
              <a:ahLst/>
              <a:cxnLst/>
              <a:rect r="r" b="b" t="t" l="l"/>
              <a:pathLst>
                <a:path h="46326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3263"/>
                  </a:lnTo>
                  <a:lnTo>
                    <a:pt x="0" y="463263"/>
                  </a:lnTo>
                  <a:close/>
                </a:path>
              </a:pathLst>
            </a:custGeom>
            <a:solidFill>
              <a:srgbClr val="E65E0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463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171575"/>
            <a:ext cx="16230600" cy="1069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0"/>
              </a:lnSpc>
            </a:pPr>
            <a:r>
              <a:rPr lang="en-US" sz="8000">
                <a:solidFill>
                  <a:srgbClr val="E65E07"/>
                </a:solidFill>
                <a:latin typeface="Stinger Fit"/>
                <a:ea typeface="Stinger Fit"/>
                <a:cs typeface="Stinger Fit"/>
                <a:sym typeface="Stinger Fit"/>
              </a:rPr>
              <a:t>Tema e Motivação</a:t>
            </a:r>
          </a:p>
        </p:txBody>
      </p:sp>
      <p:sp>
        <p:nvSpPr>
          <p:cNvPr name="AutoShape 6" id="6"/>
          <p:cNvSpPr/>
          <p:nvPr/>
        </p:nvSpPr>
        <p:spPr>
          <a:xfrm>
            <a:off x="0" y="2149087"/>
            <a:ext cx="18288000" cy="0"/>
          </a:xfrm>
          <a:prstGeom prst="line">
            <a:avLst/>
          </a:prstGeom>
          <a:ln cap="flat" w="38100">
            <a:solidFill>
              <a:srgbClr val="E65E0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732268" y="3420070"/>
            <a:ext cx="12823463" cy="1037115"/>
            <a:chOff x="0" y="0"/>
            <a:chExt cx="3377373" cy="2731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77373" cy="273150"/>
            </a:xfrm>
            <a:custGeom>
              <a:avLst/>
              <a:gdLst/>
              <a:ahLst/>
              <a:cxnLst/>
              <a:rect r="r" b="b" t="t" l="l"/>
              <a:pathLst>
                <a:path h="273150" w="3377373">
                  <a:moveTo>
                    <a:pt x="60373" y="0"/>
                  </a:moveTo>
                  <a:lnTo>
                    <a:pt x="3317000" y="0"/>
                  </a:lnTo>
                  <a:cubicBezTo>
                    <a:pt x="3333012" y="0"/>
                    <a:pt x="3348368" y="6361"/>
                    <a:pt x="3359690" y="17683"/>
                  </a:cubicBezTo>
                  <a:cubicBezTo>
                    <a:pt x="3371012" y="29005"/>
                    <a:pt x="3377373" y="44361"/>
                    <a:pt x="3377373" y="60373"/>
                  </a:cubicBezTo>
                  <a:lnTo>
                    <a:pt x="3377373" y="212776"/>
                  </a:lnTo>
                  <a:cubicBezTo>
                    <a:pt x="3377373" y="228788"/>
                    <a:pt x="3371012" y="244144"/>
                    <a:pt x="3359690" y="255467"/>
                  </a:cubicBezTo>
                  <a:cubicBezTo>
                    <a:pt x="3348368" y="266789"/>
                    <a:pt x="3333012" y="273150"/>
                    <a:pt x="3317000" y="273150"/>
                  </a:cubicBezTo>
                  <a:lnTo>
                    <a:pt x="60373" y="273150"/>
                  </a:lnTo>
                  <a:cubicBezTo>
                    <a:pt x="27030" y="273150"/>
                    <a:pt x="0" y="246120"/>
                    <a:pt x="0" y="212776"/>
                  </a:cubicBezTo>
                  <a:lnTo>
                    <a:pt x="0" y="60373"/>
                  </a:lnTo>
                  <a:cubicBezTo>
                    <a:pt x="0" y="44361"/>
                    <a:pt x="6361" y="29005"/>
                    <a:pt x="17683" y="17683"/>
                  </a:cubicBezTo>
                  <a:cubicBezTo>
                    <a:pt x="29005" y="6361"/>
                    <a:pt x="44361" y="0"/>
                    <a:pt x="603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A2526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3377373" cy="273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821162" y="5779167"/>
            <a:ext cx="4090943" cy="1037115"/>
            <a:chOff x="0" y="0"/>
            <a:chExt cx="1077450" cy="273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7450" cy="273150"/>
            </a:xfrm>
            <a:custGeom>
              <a:avLst/>
              <a:gdLst/>
              <a:ahLst/>
              <a:cxnLst/>
              <a:rect r="r" b="b" t="t" l="l"/>
              <a:pathLst>
                <a:path h="273150" w="1077450">
                  <a:moveTo>
                    <a:pt x="136575" y="0"/>
                  </a:moveTo>
                  <a:lnTo>
                    <a:pt x="940875" y="0"/>
                  </a:lnTo>
                  <a:cubicBezTo>
                    <a:pt x="977097" y="0"/>
                    <a:pt x="1011836" y="14389"/>
                    <a:pt x="1037448" y="40002"/>
                  </a:cubicBezTo>
                  <a:cubicBezTo>
                    <a:pt x="1063061" y="65615"/>
                    <a:pt x="1077450" y="100353"/>
                    <a:pt x="1077450" y="136575"/>
                  </a:cubicBezTo>
                  <a:lnTo>
                    <a:pt x="1077450" y="136575"/>
                  </a:lnTo>
                  <a:cubicBezTo>
                    <a:pt x="1077450" y="172797"/>
                    <a:pt x="1063061" y="207535"/>
                    <a:pt x="1037448" y="233148"/>
                  </a:cubicBezTo>
                  <a:cubicBezTo>
                    <a:pt x="1011836" y="258760"/>
                    <a:pt x="977097" y="273150"/>
                    <a:pt x="940875" y="273150"/>
                  </a:cubicBezTo>
                  <a:lnTo>
                    <a:pt x="136575" y="273150"/>
                  </a:lnTo>
                  <a:cubicBezTo>
                    <a:pt x="100353" y="273150"/>
                    <a:pt x="65615" y="258760"/>
                    <a:pt x="40002" y="233148"/>
                  </a:cubicBezTo>
                  <a:cubicBezTo>
                    <a:pt x="14389" y="207535"/>
                    <a:pt x="0" y="172797"/>
                    <a:pt x="0" y="136575"/>
                  </a:cubicBezTo>
                  <a:lnTo>
                    <a:pt x="0" y="136575"/>
                  </a:lnTo>
                  <a:cubicBezTo>
                    <a:pt x="0" y="100353"/>
                    <a:pt x="14389" y="65615"/>
                    <a:pt x="40002" y="40002"/>
                  </a:cubicBezTo>
                  <a:cubicBezTo>
                    <a:pt x="65615" y="14389"/>
                    <a:pt x="100353" y="0"/>
                    <a:pt x="1365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A2526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1077450" cy="273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14084" y="5779167"/>
            <a:ext cx="4090943" cy="1037115"/>
            <a:chOff x="0" y="0"/>
            <a:chExt cx="1077450" cy="2731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7450" cy="273150"/>
            </a:xfrm>
            <a:custGeom>
              <a:avLst/>
              <a:gdLst/>
              <a:ahLst/>
              <a:cxnLst/>
              <a:rect r="r" b="b" t="t" l="l"/>
              <a:pathLst>
                <a:path h="273150" w="1077450">
                  <a:moveTo>
                    <a:pt x="136575" y="0"/>
                  </a:moveTo>
                  <a:lnTo>
                    <a:pt x="940875" y="0"/>
                  </a:lnTo>
                  <a:cubicBezTo>
                    <a:pt x="977097" y="0"/>
                    <a:pt x="1011836" y="14389"/>
                    <a:pt x="1037448" y="40002"/>
                  </a:cubicBezTo>
                  <a:cubicBezTo>
                    <a:pt x="1063061" y="65615"/>
                    <a:pt x="1077450" y="100353"/>
                    <a:pt x="1077450" y="136575"/>
                  </a:cubicBezTo>
                  <a:lnTo>
                    <a:pt x="1077450" y="136575"/>
                  </a:lnTo>
                  <a:cubicBezTo>
                    <a:pt x="1077450" y="172797"/>
                    <a:pt x="1063061" y="207535"/>
                    <a:pt x="1037448" y="233148"/>
                  </a:cubicBezTo>
                  <a:cubicBezTo>
                    <a:pt x="1011836" y="258760"/>
                    <a:pt x="977097" y="273150"/>
                    <a:pt x="940875" y="273150"/>
                  </a:cubicBezTo>
                  <a:lnTo>
                    <a:pt x="136575" y="273150"/>
                  </a:lnTo>
                  <a:cubicBezTo>
                    <a:pt x="100353" y="273150"/>
                    <a:pt x="65615" y="258760"/>
                    <a:pt x="40002" y="233148"/>
                  </a:cubicBezTo>
                  <a:cubicBezTo>
                    <a:pt x="14389" y="207535"/>
                    <a:pt x="0" y="172797"/>
                    <a:pt x="0" y="136575"/>
                  </a:cubicBezTo>
                  <a:lnTo>
                    <a:pt x="0" y="136575"/>
                  </a:lnTo>
                  <a:cubicBezTo>
                    <a:pt x="0" y="100353"/>
                    <a:pt x="14389" y="65615"/>
                    <a:pt x="40002" y="40002"/>
                  </a:cubicBezTo>
                  <a:cubicBezTo>
                    <a:pt x="65615" y="14389"/>
                    <a:pt x="100353" y="0"/>
                    <a:pt x="1365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A2526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1077450" cy="273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299665" y="5770549"/>
            <a:ext cx="4090943" cy="1037115"/>
            <a:chOff x="0" y="0"/>
            <a:chExt cx="1077450" cy="273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77450" cy="273150"/>
            </a:xfrm>
            <a:custGeom>
              <a:avLst/>
              <a:gdLst/>
              <a:ahLst/>
              <a:cxnLst/>
              <a:rect r="r" b="b" t="t" l="l"/>
              <a:pathLst>
                <a:path h="273150" w="1077450">
                  <a:moveTo>
                    <a:pt x="136575" y="0"/>
                  </a:moveTo>
                  <a:lnTo>
                    <a:pt x="940875" y="0"/>
                  </a:lnTo>
                  <a:cubicBezTo>
                    <a:pt x="977097" y="0"/>
                    <a:pt x="1011836" y="14389"/>
                    <a:pt x="1037448" y="40002"/>
                  </a:cubicBezTo>
                  <a:cubicBezTo>
                    <a:pt x="1063061" y="65615"/>
                    <a:pt x="1077450" y="100353"/>
                    <a:pt x="1077450" y="136575"/>
                  </a:cubicBezTo>
                  <a:lnTo>
                    <a:pt x="1077450" y="136575"/>
                  </a:lnTo>
                  <a:cubicBezTo>
                    <a:pt x="1077450" y="172797"/>
                    <a:pt x="1063061" y="207535"/>
                    <a:pt x="1037448" y="233148"/>
                  </a:cubicBezTo>
                  <a:cubicBezTo>
                    <a:pt x="1011836" y="258760"/>
                    <a:pt x="977097" y="273150"/>
                    <a:pt x="940875" y="273150"/>
                  </a:cubicBezTo>
                  <a:lnTo>
                    <a:pt x="136575" y="273150"/>
                  </a:lnTo>
                  <a:cubicBezTo>
                    <a:pt x="100353" y="273150"/>
                    <a:pt x="65615" y="258760"/>
                    <a:pt x="40002" y="233148"/>
                  </a:cubicBezTo>
                  <a:cubicBezTo>
                    <a:pt x="14389" y="207535"/>
                    <a:pt x="0" y="172797"/>
                    <a:pt x="0" y="136575"/>
                  </a:cubicBezTo>
                  <a:lnTo>
                    <a:pt x="0" y="136575"/>
                  </a:lnTo>
                  <a:cubicBezTo>
                    <a:pt x="0" y="100353"/>
                    <a:pt x="14389" y="65615"/>
                    <a:pt x="40002" y="40002"/>
                  </a:cubicBezTo>
                  <a:cubicBezTo>
                    <a:pt x="65615" y="14389"/>
                    <a:pt x="100353" y="0"/>
                    <a:pt x="1365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A2526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0"/>
              <a:ext cx="1077450" cy="273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882972" y="5779167"/>
            <a:ext cx="4090943" cy="1037115"/>
            <a:chOff x="0" y="0"/>
            <a:chExt cx="1077450" cy="27315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77450" cy="273150"/>
            </a:xfrm>
            <a:custGeom>
              <a:avLst/>
              <a:gdLst/>
              <a:ahLst/>
              <a:cxnLst/>
              <a:rect r="r" b="b" t="t" l="l"/>
              <a:pathLst>
                <a:path h="273150" w="1077450">
                  <a:moveTo>
                    <a:pt x="136575" y="0"/>
                  </a:moveTo>
                  <a:lnTo>
                    <a:pt x="940875" y="0"/>
                  </a:lnTo>
                  <a:cubicBezTo>
                    <a:pt x="977097" y="0"/>
                    <a:pt x="1011836" y="14389"/>
                    <a:pt x="1037448" y="40002"/>
                  </a:cubicBezTo>
                  <a:cubicBezTo>
                    <a:pt x="1063061" y="65615"/>
                    <a:pt x="1077450" y="100353"/>
                    <a:pt x="1077450" y="136575"/>
                  </a:cubicBezTo>
                  <a:lnTo>
                    <a:pt x="1077450" y="136575"/>
                  </a:lnTo>
                  <a:cubicBezTo>
                    <a:pt x="1077450" y="172797"/>
                    <a:pt x="1063061" y="207535"/>
                    <a:pt x="1037448" y="233148"/>
                  </a:cubicBezTo>
                  <a:cubicBezTo>
                    <a:pt x="1011836" y="258760"/>
                    <a:pt x="977097" y="273150"/>
                    <a:pt x="940875" y="273150"/>
                  </a:cubicBezTo>
                  <a:lnTo>
                    <a:pt x="136575" y="273150"/>
                  </a:lnTo>
                  <a:cubicBezTo>
                    <a:pt x="100353" y="273150"/>
                    <a:pt x="65615" y="258760"/>
                    <a:pt x="40002" y="233148"/>
                  </a:cubicBezTo>
                  <a:cubicBezTo>
                    <a:pt x="14389" y="207535"/>
                    <a:pt x="0" y="172797"/>
                    <a:pt x="0" y="136575"/>
                  </a:cubicBezTo>
                  <a:lnTo>
                    <a:pt x="0" y="136575"/>
                  </a:lnTo>
                  <a:cubicBezTo>
                    <a:pt x="0" y="100353"/>
                    <a:pt x="14389" y="65615"/>
                    <a:pt x="40002" y="40002"/>
                  </a:cubicBezTo>
                  <a:cubicBezTo>
                    <a:pt x="65615" y="14389"/>
                    <a:pt x="100353" y="0"/>
                    <a:pt x="1365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A2526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1077450" cy="273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960988" y="10280624"/>
            <a:ext cx="12823463" cy="1037115"/>
            <a:chOff x="0" y="0"/>
            <a:chExt cx="3377373" cy="2731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377373" cy="273150"/>
            </a:xfrm>
            <a:custGeom>
              <a:avLst/>
              <a:gdLst/>
              <a:ahLst/>
              <a:cxnLst/>
              <a:rect r="r" b="b" t="t" l="l"/>
              <a:pathLst>
                <a:path h="273150" w="3377373">
                  <a:moveTo>
                    <a:pt x="60373" y="0"/>
                  </a:moveTo>
                  <a:lnTo>
                    <a:pt x="3317000" y="0"/>
                  </a:lnTo>
                  <a:cubicBezTo>
                    <a:pt x="3333012" y="0"/>
                    <a:pt x="3348368" y="6361"/>
                    <a:pt x="3359690" y="17683"/>
                  </a:cubicBezTo>
                  <a:cubicBezTo>
                    <a:pt x="3371012" y="29005"/>
                    <a:pt x="3377373" y="44361"/>
                    <a:pt x="3377373" y="60373"/>
                  </a:cubicBezTo>
                  <a:lnTo>
                    <a:pt x="3377373" y="212776"/>
                  </a:lnTo>
                  <a:cubicBezTo>
                    <a:pt x="3377373" y="228788"/>
                    <a:pt x="3371012" y="244144"/>
                    <a:pt x="3359690" y="255467"/>
                  </a:cubicBezTo>
                  <a:cubicBezTo>
                    <a:pt x="3348368" y="266789"/>
                    <a:pt x="3333012" y="273150"/>
                    <a:pt x="3317000" y="273150"/>
                  </a:cubicBezTo>
                  <a:lnTo>
                    <a:pt x="60373" y="273150"/>
                  </a:lnTo>
                  <a:cubicBezTo>
                    <a:pt x="27030" y="273150"/>
                    <a:pt x="0" y="246120"/>
                    <a:pt x="0" y="212776"/>
                  </a:cubicBezTo>
                  <a:lnTo>
                    <a:pt x="0" y="60373"/>
                  </a:lnTo>
                  <a:cubicBezTo>
                    <a:pt x="0" y="44361"/>
                    <a:pt x="6361" y="29005"/>
                    <a:pt x="17683" y="17683"/>
                  </a:cubicBezTo>
                  <a:cubicBezTo>
                    <a:pt x="29005" y="6361"/>
                    <a:pt x="44361" y="0"/>
                    <a:pt x="603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A2526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3377373" cy="273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96670">
            <a:off x="3279229" y="6959122"/>
            <a:ext cx="2320946" cy="655667"/>
          </a:xfrm>
          <a:custGeom>
            <a:avLst/>
            <a:gdLst/>
            <a:ahLst/>
            <a:cxnLst/>
            <a:rect r="r" b="b" t="t" l="l"/>
            <a:pathLst>
              <a:path h="655667" w="2320946">
                <a:moveTo>
                  <a:pt x="0" y="0"/>
                </a:moveTo>
                <a:lnTo>
                  <a:pt x="2320946" y="0"/>
                </a:lnTo>
                <a:lnTo>
                  <a:pt x="2320946" y="655667"/>
                </a:lnTo>
                <a:lnTo>
                  <a:pt x="0" y="655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true" rot="0">
            <a:off x="8020920" y="5096334"/>
            <a:ext cx="1782371" cy="503520"/>
          </a:xfrm>
          <a:custGeom>
            <a:avLst/>
            <a:gdLst/>
            <a:ahLst/>
            <a:cxnLst/>
            <a:rect r="r" b="b" t="t" l="l"/>
            <a:pathLst>
              <a:path h="503520" w="1782371">
                <a:moveTo>
                  <a:pt x="0" y="503520"/>
                </a:moveTo>
                <a:lnTo>
                  <a:pt x="1782371" y="503520"/>
                </a:lnTo>
                <a:lnTo>
                  <a:pt x="1782371" y="0"/>
                </a:lnTo>
                <a:lnTo>
                  <a:pt x="0" y="0"/>
                </a:lnTo>
                <a:lnTo>
                  <a:pt x="0" y="5035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677727">
            <a:off x="12697543" y="7035196"/>
            <a:ext cx="1782371" cy="503520"/>
          </a:xfrm>
          <a:custGeom>
            <a:avLst/>
            <a:gdLst/>
            <a:ahLst/>
            <a:cxnLst/>
            <a:rect r="r" b="b" t="t" l="l"/>
            <a:pathLst>
              <a:path h="503520" w="1782371">
                <a:moveTo>
                  <a:pt x="0" y="0"/>
                </a:moveTo>
                <a:lnTo>
                  <a:pt x="1782370" y="0"/>
                </a:lnTo>
                <a:lnTo>
                  <a:pt x="1782370" y="503519"/>
                </a:lnTo>
                <a:lnTo>
                  <a:pt x="0" y="5035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6828086" y="2890861"/>
            <a:ext cx="4631829" cy="348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8"/>
              </a:lnSpc>
              <a:spcBef>
                <a:spcPct val="0"/>
              </a:spcBef>
            </a:pPr>
            <a:r>
              <a:rPr lang="en-US" b="true" sz="2400">
                <a:solidFill>
                  <a:srgbClr val="1A2526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Solução para um contexto real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072589" y="3632176"/>
            <a:ext cx="12386662" cy="622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Des</a:t>
            </a:r>
            <a:r>
              <a:rPr lang="en-US" sz="2199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envolvimento de uma aplicação mobile para compra e venda de alimentos entre universitários, com foco no oferecimento de praticidade e gestão aos alunos.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211165" y="5982655"/>
            <a:ext cx="3310938" cy="622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Conectar vendedores e compradores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32662" y="5982655"/>
            <a:ext cx="3310938" cy="622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Ambiente adaptado à rotina universitária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689668" y="5982655"/>
            <a:ext cx="3310938" cy="622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Acompanhamento de receita aos vendedores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168170" y="5991274"/>
            <a:ext cx="3520548" cy="622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Acompanhamento de gastos aos compradores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DE5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4579" y="3837102"/>
            <a:ext cx="3782925" cy="763683"/>
            <a:chOff x="0" y="0"/>
            <a:chExt cx="402622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26228" cy="812800"/>
            </a:xfrm>
            <a:custGeom>
              <a:avLst/>
              <a:gdLst/>
              <a:ahLst/>
              <a:cxnLst/>
              <a:rect r="r" b="b" t="t" l="l"/>
              <a:pathLst>
                <a:path h="812800" w="4026228">
                  <a:moveTo>
                    <a:pt x="2013114" y="0"/>
                  </a:moveTo>
                  <a:cubicBezTo>
                    <a:pt x="901302" y="0"/>
                    <a:pt x="0" y="181951"/>
                    <a:pt x="0" y="406400"/>
                  </a:cubicBezTo>
                  <a:cubicBezTo>
                    <a:pt x="0" y="630849"/>
                    <a:pt x="901302" y="812800"/>
                    <a:pt x="2013114" y="812800"/>
                  </a:cubicBezTo>
                  <a:cubicBezTo>
                    <a:pt x="3124926" y="812800"/>
                    <a:pt x="4026228" y="630849"/>
                    <a:pt x="4026228" y="406400"/>
                  </a:cubicBezTo>
                  <a:cubicBezTo>
                    <a:pt x="4026228" y="181951"/>
                    <a:pt x="3124926" y="0"/>
                    <a:pt x="20131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A252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377459" y="76200"/>
              <a:ext cx="327131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16659" y="3837102"/>
            <a:ext cx="3782925" cy="763683"/>
            <a:chOff x="0" y="0"/>
            <a:chExt cx="402622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26228" cy="812800"/>
            </a:xfrm>
            <a:custGeom>
              <a:avLst/>
              <a:gdLst/>
              <a:ahLst/>
              <a:cxnLst/>
              <a:rect r="r" b="b" t="t" l="l"/>
              <a:pathLst>
                <a:path h="812800" w="4026228">
                  <a:moveTo>
                    <a:pt x="2013114" y="0"/>
                  </a:moveTo>
                  <a:cubicBezTo>
                    <a:pt x="901302" y="0"/>
                    <a:pt x="0" y="181951"/>
                    <a:pt x="0" y="406400"/>
                  </a:cubicBezTo>
                  <a:cubicBezTo>
                    <a:pt x="0" y="630849"/>
                    <a:pt x="901302" y="812800"/>
                    <a:pt x="2013114" y="812800"/>
                  </a:cubicBezTo>
                  <a:cubicBezTo>
                    <a:pt x="3124926" y="812800"/>
                    <a:pt x="4026228" y="630849"/>
                    <a:pt x="4026228" y="406400"/>
                  </a:cubicBezTo>
                  <a:cubicBezTo>
                    <a:pt x="4026228" y="181951"/>
                    <a:pt x="3124926" y="0"/>
                    <a:pt x="20131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A252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377459" y="76200"/>
              <a:ext cx="327131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240497" y="3837102"/>
            <a:ext cx="3782925" cy="763683"/>
            <a:chOff x="0" y="0"/>
            <a:chExt cx="4026228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26228" cy="812800"/>
            </a:xfrm>
            <a:custGeom>
              <a:avLst/>
              <a:gdLst/>
              <a:ahLst/>
              <a:cxnLst/>
              <a:rect r="r" b="b" t="t" l="l"/>
              <a:pathLst>
                <a:path h="812800" w="4026228">
                  <a:moveTo>
                    <a:pt x="2013114" y="0"/>
                  </a:moveTo>
                  <a:cubicBezTo>
                    <a:pt x="901302" y="0"/>
                    <a:pt x="0" y="181951"/>
                    <a:pt x="0" y="406400"/>
                  </a:cubicBezTo>
                  <a:cubicBezTo>
                    <a:pt x="0" y="630849"/>
                    <a:pt x="901302" y="812800"/>
                    <a:pt x="2013114" y="812800"/>
                  </a:cubicBezTo>
                  <a:cubicBezTo>
                    <a:pt x="3124926" y="812800"/>
                    <a:pt x="4026228" y="630849"/>
                    <a:pt x="4026228" y="406400"/>
                  </a:cubicBezTo>
                  <a:cubicBezTo>
                    <a:pt x="4026228" y="181951"/>
                    <a:pt x="3124926" y="0"/>
                    <a:pt x="20131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A2526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377459" y="76200"/>
              <a:ext cx="327131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0" y="9484296"/>
            <a:ext cx="18288000" cy="0"/>
          </a:xfrm>
          <a:prstGeom prst="line">
            <a:avLst/>
          </a:prstGeom>
          <a:ln cap="flat" w="38100">
            <a:solidFill>
              <a:srgbClr val="E65E0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0" y="0"/>
            <a:ext cx="18288000" cy="568580"/>
            <a:chOff x="0" y="0"/>
            <a:chExt cx="4816593" cy="1497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6592" cy="149750"/>
            </a:xfrm>
            <a:custGeom>
              <a:avLst/>
              <a:gdLst/>
              <a:ahLst/>
              <a:cxnLst/>
              <a:rect r="r" b="b" t="t" l="l"/>
              <a:pathLst>
                <a:path h="14975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49750"/>
                  </a:lnTo>
                  <a:lnTo>
                    <a:pt x="0" y="149750"/>
                  </a:lnTo>
                  <a:close/>
                </a:path>
              </a:pathLst>
            </a:custGeom>
            <a:solidFill>
              <a:srgbClr val="E65E0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4816593" cy="149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64579" y="4002605"/>
            <a:ext cx="3782925" cy="442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2"/>
              </a:lnSpc>
            </a:pPr>
            <a:r>
              <a:rPr lang="en-US" b="true" sz="3046">
                <a:solidFill>
                  <a:srgbClr val="1A2526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Conceitual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16659" y="4002605"/>
            <a:ext cx="3782925" cy="442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2"/>
              </a:lnSpc>
            </a:pPr>
            <a:r>
              <a:rPr lang="en-US" b="true" sz="3046">
                <a:solidFill>
                  <a:srgbClr val="1A2526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Lógico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240497" y="4002605"/>
            <a:ext cx="3782925" cy="442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2"/>
              </a:lnSpc>
            </a:pPr>
            <a:r>
              <a:rPr lang="en-US" b="true" sz="3046">
                <a:solidFill>
                  <a:srgbClr val="1A2526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Físico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36991" y="5133752"/>
            <a:ext cx="2838100" cy="681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688"/>
              </a:lnSpc>
              <a:buFont typeface="Arial"/>
              <a:buChar char="•"/>
            </a:pPr>
            <a:r>
              <a:rPr lang="en-US" sz="2400">
                <a:solidFill>
                  <a:srgbClr val="1A2526"/>
                </a:solidFill>
                <a:latin typeface="Work Sans"/>
                <a:ea typeface="Work Sans"/>
                <a:cs typeface="Work Sans"/>
                <a:sym typeface="Work Sans"/>
              </a:rPr>
              <a:t>Nº Entidades: 7</a:t>
            </a:r>
          </a:p>
          <a:p>
            <a:pPr algn="l" marL="518160" indent="-259080" lvl="1">
              <a:lnSpc>
                <a:spcPts val="2688"/>
              </a:lnSpc>
              <a:buFont typeface="Arial"/>
              <a:buChar char="•"/>
            </a:pPr>
            <a:r>
              <a:rPr lang="en-US" sz="2400">
                <a:solidFill>
                  <a:srgbClr val="1A2526"/>
                </a:solidFill>
                <a:latin typeface="Work Sans"/>
                <a:ea typeface="Work Sans"/>
                <a:cs typeface="Work Sans"/>
                <a:sym typeface="Work Sans"/>
              </a:rPr>
              <a:t>Nº Relações 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50790" y="5133752"/>
            <a:ext cx="5514663" cy="1014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688"/>
              </a:lnSpc>
              <a:buFont typeface="Arial"/>
              <a:buChar char="•"/>
            </a:pPr>
            <a:r>
              <a:rPr lang="en-US" sz="2400">
                <a:solidFill>
                  <a:srgbClr val="1A2526"/>
                </a:solidFill>
                <a:latin typeface="Work Sans"/>
                <a:ea typeface="Work Sans"/>
                <a:cs typeface="Work Sans"/>
                <a:sym typeface="Work Sans"/>
              </a:rPr>
              <a:t>Nº Tabelas: 13</a:t>
            </a:r>
          </a:p>
          <a:p>
            <a:pPr algn="l" marL="518160" indent="-259080" lvl="1">
              <a:lnSpc>
                <a:spcPts val="2688"/>
              </a:lnSpc>
              <a:buFont typeface="Arial"/>
              <a:buChar char="•"/>
            </a:pPr>
            <a:r>
              <a:rPr lang="en-US" sz="2400">
                <a:solidFill>
                  <a:srgbClr val="1A2526"/>
                </a:solidFill>
                <a:latin typeface="Work Sans"/>
                <a:ea typeface="Work Sans"/>
                <a:cs typeface="Work Sans"/>
                <a:sym typeface="Work Sans"/>
              </a:rPr>
              <a:t>Entidades, Relacionamentos N:N, atributos multivalorados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530834" y="5133752"/>
            <a:ext cx="5202251" cy="681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688"/>
              </a:lnSpc>
              <a:buFont typeface="Arial"/>
              <a:buChar char="•"/>
            </a:pPr>
            <a:r>
              <a:rPr lang="en-US" sz="2400">
                <a:solidFill>
                  <a:srgbClr val="1A2526"/>
                </a:solidFill>
                <a:latin typeface="Work Sans"/>
                <a:ea typeface="Work Sans"/>
                <a:cs typeface="Work Sans"/>
                <a:sym typeface="Work Sans"/>
              </a:rPr>
              <a:t>Alterações de relacionamento, nomes de atributos,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39343" y="1890678"/>
            <a:ext cx="12609314" cy="818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9"/>
              </a:lnSpc>
            </a:pPr>
            <a:r>
              <a:rPr lang="en-US" b="true" sz="5776">
                <a:solidFill>
                  <a:srgbClr val="1A2526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Ferramenta case: DB-Main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00458" y="8211455"/>
            <a:ext cx="15758842" cy="123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60"/>
              </a:lnSpc>
            </a:pPr>
            <a:r>
              <a:rPr lang="en-US" sz="8000">
                <a:solidFill>
                  <a:srgbClr val="E65E07"/>
                </a:solidFill>
                <a:latin typeface="Stinger Fit"/>
                <a:ea typeface="Stinger Fit"/>
                <a:cs typeface="Stinger Fit"/>
                <a:sym typeface="Stinger Fit"/>
              </a:rPr>
              <a:t>Modelos conceitual, lógico e físico</a:t>
            </a:r>
          </a:p>
        </p:txBody>
      </p:sp>
      <p:sp>
        <p:nvSpPr>
          <p:cNvPr name="AutoShape 23" id="23"/>
          <p:cNvSpPr/>
          <p:nvPr/>
        </p:nvSpPr>
        <p:spPr>
          <a:xfrm>
            <a:off x="5047503" y="4218944"/>
            <a:ext cx="1969155" cy="0"/>
          </a:xfrm>
          <a:prstGeom prst="line">
            <a:avLst/>
          </a:prstGeom>
          <a:ln cap="flat" w="19050">
            <a:solidFill>
              <a:srgbClr val="1A252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10799583" y="4218944"/>
            <a:ext cx="2440913" cy="0"/>
          </a:xfrm>
          <a:prstGeom prst="line">
            <a:avLst/>
          </a:prstGeom>
          <a:ln cap="flat" w="19050">
            <a:solidFill>
              <a:srgbClr val="1A2526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440815"/>
            <a:ext cx="18288000" cy="0"/>
          </a:xfrm>
          <a:prstGeom prst="line">
            <a:avLst/>
          </a:prstGeom>
          <a:ln cap="flat" w="38100">
            <a:solidFill>
              <a:srgbClr val="E65E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50772" y="1725378"/>
            <a:ext cx="16786456" cy="7532922"/>
          </a:xfrm>
          <a:custGeom>
            <a:avLst/>
            <a:gdLst/>
            <a:ahLst/>
            <a:cxnLst/>
            <a:rect r="r" b="b" t="t" l="l"/>
            <a:pathLst>
              <a:path h="7532922" w="16786456">
                <a:moveTo>
                  <a:pt x="0" y="0"/>
                </a:moveTo>
                <a:lnTo>
                  <a:pt x="16786456" y="0"/>
                </a:lnTo>
                <a:lnTo>
                  <a:pt x="16786456" y="7532922"/>
                </a:lnTo>
                <a:lnTo>
                  <a:pt x="0" y="753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9625"/>
            <a:ext cx="4658916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9"/>
              </a:lnSpc>
            </a:pPr>
            <a:r>
              <a:rPr lang="en-US" b="true" sz="3999">
                <a:solidFill>
                  <a:srgbClr val="E65E07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Modelo Conceitual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439432"/>
            <a:ext cx="18288000" cy="0"/>
          </a:xfrm>
          <a:prstGeom prst="line">
            <a:avLst/>
          </a:prstGeom>
          <a:ln cap="flat" w="38100">
            <a:solidFill>
              <a:srgbClr val="E65E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11666" y="1728416"/>
            <a:ext cx="16264668" cy="8132334"/>
          </a:xfrm>
          <a:custGeom>
            <a:avLst/>
            <a:gdLst/>
            <a:ahLst/>
            <a:cxnLst/>
            <a:rect r="r" b="b" t="t" l="l"/>
            <a:pathLst>
              <a:path h="8132334" w="16264668">
                <a:moveTo>
                  <a:pt x="0" y="0"/>
                </a:moveTo>
                <a:lnTo>
                  <a:pt x="16264668" y="0"/>
                </a:lnTo>
                <a:lnTo>
                  <a:pt x="16264668" y="8132334"/>
                </a:lnTo>
                <a:lnTo>
                  <a:pt x="0" y="8132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8242"/>
            <a:ext cx="3591818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9"/>
              </a:lnSpc>
            </a:pPr>
            <a:r>
              <a:rPr lang="en-US" b="true" sz="3999">
                <a:solidFill>
                  <a:srgbClr val="E65E07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Modelo Lógico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438321"/>
            <a:ext cx="18288000" cy="0"/>
          </a:xfrm>
          <a:prstGeom prst="line">
            <a:avLst/>
          </a:prstGeom>
          <a:ln cap="flat" w="38100">
            <a:solidFill>
              <a:srgbClr val="E65E0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731691"/>
            <a:ext cx="18288000" cy="2502935"/>
            <a:chOff x="0" y="0"/>
            <a:chExt cx="4816593" cy="6592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59209"/>
            </a:xfrm>
            <a:custGeom>
              <a:avLst/>
              <a:gdLst/>
              <a:ahLst/>
              <a:cxnLst/>
              <a:rect r="r" b="b" t="t" l="l"/>
              <a:pathLst>
                <a:path h="65920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59209"/>
                  </a:lnTo>
                  <a:lnTo>
                    <a:pt x="0" y="659209"/>
                  </a:lnTo>
                  <a:close/>
                </a:path>
              </a:pathLst>
            </a:custGeom>
            <a:solidFill>
              <a:srgbClr val="E65E0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4816593" cy="659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7002462"/>
            <a:ext cx="18288000" cy="2529605"/>
            <a:chOff x="0" y="0"/>
            <a:chExt cx="4816593" cy="6662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666233"/>
            </a:xfrm>
            <a:custGeom>
              <a:avLst/>
              <a:gdLst/>
              <a:ahLst/>
              <a:cxnLst/>
              <a:rect r="r" b="b" t="t" l="l"/>
              <a:pathLst>
                <a:path h="6662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66233"/>
                  </a:lnTo>
                  <a:lnTo>
                    <a:pt x="0" y="666233"/>
                  </a:lnTo>
                  <a:close/>
                </a:path>
              </a:pathLst>
            </a:custGeom>
            <a:solidFill>
              <a:srgbClr val="E65E0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4816593" cy="666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4377501"/>
            <a:ext cx="18288000" cy="2482086"/>
            <a:chOff x="0" y="0"/>
            <a:chExt cx="4816593" cy="6537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6592" cy="653718"/>
            </a:xfrm>
            <a:custGeom>
              <a:avLst/>
              <a:gdLst/>
              <a:ahLst/>
              <a:cxnLst/>
              <a:rect r="r" b="b" t="t" l="l"/>
              <a:pathLst>
                <a:path h="65371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53718"/>
                  </a:lnTo>
                  <a:lnTo>
                    <a:pt x="0" y="653718"/>
                  </a:lnTo>
                  <a:close/>
                </a:path>
              </a:pathLst>
            </a:custGeom>
            <a:solidFill>
              <a:srgbClr val="9B3C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4816593" cy="653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544203" y="4654531"/>
            <a:ext cx="8980768" cy="1885386"/>
          </a:xfrm>
          <a:custGeom>
            <a:avLst/>
            <a:gdLst/>
            <a:ahLst/>
            <a:cxnLst/>
            <a:rect r="r" b="b" t="t" l="l"/>
            <a:pathLst>
              <a:path h="1885386" w="8980768">
                <a:moveTo>
                  <a:pt x="0" y="0"/>
                </a:moveTo>
                <a:lnTo>
                  <a:pt x="8980768" y="0"/>
                </a:lnTo>
                <a:lnTo>
                  <a:pt x="8980768" y="1885385"/>
                </a:lnTo>
                <a:lnTo>
                  <a:pt x="0" y="1885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807131"/>
            <a:ext cx="3388221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9"/>
              </a:lnSpc>
            </a:pPr>
            <a:r>
              <a:rPr lang="en-US" b="true" sz="3999">
                <a:solidFill>
                  <a:srgbClr val="E65E07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Modelo Físico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780296"/>
            <a:ext cx="2585740" cy="40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5"/>
              </a:lnSpc>
              <a:spcBef>
                <a:spcPct val="0"/>
              </a:spcBef>
            </a:pPr>
            <a:r>
              <a:rPr lang="en-US" b="true" sz="2799">
                <a:solidFill>
                  <a:srgbClr val="FDFDFD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Físico x Lógico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5504069"/>
            <a:ext cx="503505" cy="786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8"/>
              </a:lnSpc>
              <a:spcBef>
                <a:spcPct val="0"/>
              </a:spcBef>
            </a:pPr>
            <a:r>
              <a:rPr lang="en-US" b="true" sz="5498">
                <a:solidFill>
                  <a:srgbClr val="FDFDFD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1.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7767" y="7752492"/>
            <a:ext cx="618577" cy="786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8"/>
              </a:lnSpc>
              <a:spcBef>
                <a:spcPct val="0"/>
              </a:spcBef>
            </a:pPr>
            <a:r>
              <a:rPr lang="en-US" b="true" sz="5498">
                <a:solidFill>
                  <a:srgbClr val="FDFDFD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2.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35938" y="7931371"/>
            <a:ext cx="616531" cy="786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8"/>
              </a:lnSpc>
              <a:spcBef>
                <a:spcPct val="0"/>
              </a:spcBef>
            </a:pPr>
            <a:r>
              <a:rPr lang="en-US" b="true" sz="5498">
                <a:solidFill>
                  <a:srgbClr val="FDFDFD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3.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17767" y="2106788"/>
            <a:ext cx="6726436" cy="40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5"/>
              </a:lnSpc>
              <a:spcBef>
                <a:spcPct val="0"/>
              </a:spcBef>
            </a:pPr>
            <a:r>
              <a:rPr lang="en-US" b="true" sz="2799">
                <a:solidFill>
                  <a:srgbClr val="FDFDFD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Implementação em SGBD PostgreSQL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1773" y="5427869"/>
            <a:ext cx="4323308" cy="348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  <a:spcBef>
                <a:spcPct val="0"/>
              </a:spcBef>
            </a:pPr>
            <a:r>
              <a:rPr lang="en-US" sz="2400" u="sng">
                <a:solidFill>
                  <a:srgbClr val="FDFDFD"/>
                </a:solidFill>
                <a:latin typeface="Work Sans"/>
                <a:ea typeface="Work Sans"/>
                <a:cs typeface="Work Sans"/>
                <a:sym typeface="Work Sans"/>
              </a:rPr>
              <a:t>Alteração de relacionamento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5912" y="7747729"/>
            <a:ext cx="5043488" cy="681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  <a:spcBef>
                <a:spcPct val="0"/>
              </a:spcBef>
            </a:pPr>
            <a:r>
              <a:rPr lang="en-US" sz="2400" u="sng">
                <a:solidFill>
                  <a:srgbClr val="FDFDFD"/>
                </a:solidFill>
                <a:latin typeface="Work Sans"/>
                <a:ea typeface="Work Sans"/>
                <a:cs typeface="Work Sans"/>
                <a:sym typeface="Work Sans"/>
              </a:rPr>
              <a:t>Padronização de nomeação para PK’s, FK’s e Check’s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962306" y="7545037"/>
            <a:ext cx="3599111" cy="348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  <a:spcBef>
                <a:spcPct val="0"/>
              </a:spcBef>
            </a:pPr>
            <a:r>
              <a:rPr lang="en-US" sz="2400" u="sng">
                <a:solidFill>
                  <a:srgbClr val="FDFDFD"/>
                </a:solidFill>
                <a:latin typeface="Work Sans"/>
                <a:ea typeface="Work Sans"/>
                <a:cs typeface="Work Sans"/>
                <a:sym typeface="Work Sans"/>
              </a:rPr>
              <a:t>IA Generativa (ChatGPT)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81773" y="5928503"/>
            <a:ext cx="4428530" cy="29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2000">
                <a:solidFill>
                  <a:srgbClr val="FDFDFD"/>
                </a:solidFill>
                <a:latin typeface="Work Sans"/>
                <a:ea typeface="Work Sans"/>
                <a:cs typeface="Work Sans"/>
                <a:sym typeface="Work Sans"/>
              </a:rPr>
              <a:t>Avalia e Produto → Avalia e Compra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17767" y="2748048"/>
            <a:ext cx="11489382" cy="29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2000">
                <a:solidFill>
                  <a:srgbClr val="FDFDFD"/>
                </a:solidFill>
                <a:latin typeface="Work Sans"/>
                <a:ea typeface="Work Sans"/>
                <a:cs typeface="Work Sans"/>
                <a:sym typeface="Work Sans"/>
              </a:rPr>
              <a:t>pgAdmin4: plataforma para gerenciamento do banco de dados com interface mais intuitiva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17767" y="3195131"/>
            <a:ext cx="8720733" cy="29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2000">
                <a:solidFill>
                  <a:srgbClr val="FDFDFD"/>
                </a:solidFill>
                <a:latin typeface="Work Sans"/>
                <a:ea typeface="Work Sans"/>
                <a:cs typeface="Work Sans"/>
                <a:sym typeface="Work Sans"/>
              </a:rPr>
              <a:t>psql: ferramenta de linha de comando para rodar scripts em terminal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962306" y="8059260"/>
            <a:ext cx="9630369" cy="5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Conv</a:t>
            </a:r>
            <a:r>
              <a:rPr lang="en-US" sz="20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ersão de script gerado pelo DB-Main para forma correta seguindo a lógica de negócio necessária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DE5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71575"/>
            <a:ext cx="16230600" cy="1069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80"/>
              </a:lnSpc>
            </a:pPr>
            <a:r>
              <a:rPr lang="en-US" sz="8000">
                <a:solidFill>
                  <a:srgbClr val="E65E07"/>
                </a:solidFill>
                <a:latin typeface="Stinger Fit"/>
                <a:ea typeface="Stinger Fit"/>
                <a:cs typeface="Stinger Fit"/>
                <a:sym typeface="Stinger Fit"/>
              </a:rPr>
              <a:t>Populando banco com dados</a:t>
            </a:r>
          </a:p>
        </p:txBody>
      </p:sp>
      <p:sp>
        <p:nvSpPr>
          <p:cNvPr name="AutoShape 3" id="3"/>
          <p:cNvSpPr/>
          <p:nvPr/>
        </p:nvSpPr>
        <p:spPr>
          <a:xfrm>
            <a:off x="0" y="2149087"/>
            <a:ext cx="18288000" cy="0"/>
          </a:xfrm>
          <a:prstGeom prst="line">
            <a:avLst/>
          </a:prstGeom>
          <a:ln cap="flat" w="38100">
            <a:solidFill>
              <a:srgbClr val="E65E0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740660" y="3827720"/>
            <a:ext cx="751047" cy="75104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A2526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0660" y="4950146"/>
            <a:ext cx="751047" cy="75104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A2526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40660" y="6170895"/>
            <a:ext cx="751047" cy="75104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A2526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886396" y="3827720"/>
            <a:ext cx="7817522" cy="872967"/>
            <a:chOff x="0" y="0"/>
            <a:chExt cx="2058936" cy="22991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58936" cy="229917"/>
            </a:xfrm>
            <a:custGeom>
              <a:avLst/>
              <a:gdLst/>
              <a:ahLst/>
              <a:cxnLst/>
              <a:rect r="r" b="b" t="t" l="l"/>
              <a:pathLst>
                <a:path h="229917" w="2058936">
                  <a:moveTo>
                    <a:pt x="99033" y="0"/>
                  </a:moveTo>
                  <a:lnTo>
                    <a:pt x="1959903" y="0"/>
                  </a:lnTo>
                  <a:cubicBezTo>
                    <a:pt x="1986168" y="0"/>
                    <a:pt x="2011357" y="10434"/>
                    <a:pt x="2029930" y="29006"/>
                  </a:cubicBezTo>
                  <a:cubicBezTo>
                    <a:pt x="2048502" y="47578"/>
                    <a:pt x="2058936" y="72768"/>
                    <a:pt x="2058936" y="99033"/>
                  </a:cubicBezTo>
                  <a:lnTo>
                    <a:pt x="2058936" y="130884"/>
                  </a:lnTo>
                  <a:cubicBezTo>
                    <a:pt x="2058936" y="157150"/>
                    <a:pt x="2048502" y="182339"/>
                    <a:pt x="2029930" y="200911"/>
                  </a:cubicBezTo>
                  <a:cubicBezTo>
                    <a:pt x="2011357" y="219483"/>
                    <a:pt x="1986168" y="229917"/>
                    <a:pt x="1959903" y="229917"/>
                  </a:cubicBezTo>
                  <a:lnTo>
                    <a:pt x="99033" y="229917"/>
                  </a:lnTo>
                  <a:cubicBezTo>
                    <a:pt x="72768" y="229917"/>
                    <a:pt x="47578" y="219483"/>
                    <a:pt x="29006" y="200911"/>
                  </a:cubicBezTo>
                  <a:cubicBezTo>
                    <a:pt x="10434" y="182339"/>
                    <a:pt x="0" y="157150"/>
                    <a:pt x="0" y="130884"/>
                  </a:cubicBezTo>
                  <a:lnTo>
                    <a:pt x="0" y="99033"/>
                  </a:lnTo>
                  <a:cubicBezTo>
                    <a:pt x="0" y="72768"/>
                    <a:pt x="10434" y="47578"/>
                    <a:pt x="29006" y="29006"/>
                  </a:cubicBezTo>
                  <a:cubicBezTo>
                    <a:pt x="47578" y="10434"/>
                    <a:pt x="72768" y="0"/>
                    <a:pt x="990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A2526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2058936" cy="229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86396" y="4970268"/>
            <a:ext cx="7817522" cy="933927"/>
            <a:chOff x="0" y="0"/>
            <a:chExt cx="2058936" cy="24597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58936" cy="245973"/>
            </a:xfrm>
            <a:custGeom>
              <a:avLst/>
              <a:gdLst/>
              <a:ahLst/>
              <a:cxnLst/>
              <a:rect r="r" b="b" t="t" l="l"/>
              <a:pathLst>
                <a:path h="245973" w="2058936">
                  <a:moveTo>
                    <a:pt x="99033" y="0"/>
                  </a:moveTo>
                  <a:lnTo>
                    <a:pt x="1959903" y="0"/>
                  </a:lnTo>
                  <a:cubicBezTo>
                    <a:pt x="1986168" y="0"/>
                    <a:pt x="2011357" y="10434"/>
                    <a:pt x="2029930" y="29006"/>
                  </a:cubicBezTo>
                  <a:cubicBezTo>
                    <a:pt x="2048502" y="47578"/>
                    <a:pt x="2058936" y="72768"/>
                    <a:pt x="2058936" y="99033"/>
                  </a:cubicBezTo>
                  <a:lnTo>
                    <a:pt x="2058936" y="146940"/>
                  </a:lnTo>
                  <a:cubicBezTo>
                    <a:pt x="2058936" y="173205"/>
                    <a:pt x="2048502" y="198394"/>
                    <a:pt x="2029930" y="216966"/>
                  </a:cubicBezTo>
                  <a:cubicBezTo>
                    <a:pt x="2011357" y="235539"/>
                    <a:pt x="1986168" y="245973"/>
                    <a:pt x="1959903" y="245973"/>
                  </a:cubicBezTo>
                  <a:lnTo>
                    <a:pt x="99033" y="245973"/>
                  </a:lnTo>
                  <a:cubicBezTo>
                    <a:pt x="72768" y="245973"/>
                    <a:pt x="47578" y="235539"/>
                    <a:pt x="29006" y="216966"/>
                  </a:cubicBezTo>
                  <a:cubicBezTo>
                    <a:pt x="10434" y="198394"/>
                    <a:pt x="0" y="173205"/>
                    <a:pt x="0" y="146940"/>
                  </a:cubicBezTo>
                  <a:lnTo>
                    <a:pt x="0" y="99033"/>
                  </a:lnTo>
                  <a:cubicBezTo>
                    <a:pt x="0" y="72768"/>
                    <a:pt x="10434" y="47578"/>
                    <a:pt x="29006" y="29006"/>
                  </a:cubicBezTo>
                  <a:cubicBezTo>
                    <a:pt x="47578" y="10434"/>
                    <a:pt x="72768" y="0"/>
                    <a:pt x="990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A2526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0"/>
              <a:ext cx="2058936" cy="245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886396" y="6170895"/>
            <a:ext cx="7817522" cy="751047"/>
            <a:chOff x="0" y="0"/>
            <a:chExt cx="2058936" cy="19780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58936" cy="197807"/>
            </a:xfrm>
            <a:custGeom>
              <a:avLst/>
              <a:gdLst/>
              <a:ahLst/>
              <a:cxnLst/>
              <a:rect r="r" b="b" t="t" l="l"/>
              <a:pathLst>
                <a:path h="197807" w="2058936">
                  <a:moveTo>
                    <a:pt x="98903" y="0"/>
                  </a:moveTo>
                  <a:lnTo>
                    <a:pt x="1960032" y="0"/>
                  </a:lnTo>
                  <a:cubicBezTo>
                    <a:pt x="2014655" y="0"/>
                    <a:pt x="2058936" y="44281"/>
                    <a:pt x="2058936" y="98903"/>
                  </a:cubicBezTo>
                  <a:lnTo>
                    <a:pt x="2058936" y="98903"/>
                  </a:lnTo>
                  <a:cubicBezTo>
                    <a:pt x="2058936" y="125134"/>
                    <a:pt x="2048516" y="150291"/>
                    <a:pt x="2029968" y="168839"/>
                  </a:cubicBezTo>
                  <a:cubicBezTo>
                    <a:pt x="2011420" y="187387"/>
                    <a:pt x="1986263" y="197807"/>
                    <a:pt x="1960032" y="197807"/>
                  </a:cubicBezTo>
                  <a:lnTo>
                    <a:pt x="98903" y="197807"/>
                  </a:lnTo>
                  <a:cubicBezTo>
                    <a:pt x="72673" y="197807"/>
                    <a:pt x="47516" y="187387"/>
                    <a:pt x="28968" y="168839"/>
                  </a:cubicBezTo>
                  <a:cubicBezTo>
                    <a:pt x="10420" y="150291"/>
                    <a:pt x="0" y="125134"/>
                    <a:pt x="0" y="98903"/>
                  </a:cubicBezTo>
                  <a:lnTo>
                    <a:pt x="0" y="98903"/>
                  </a:lnTo>
                  <a:cubicBezTo>
                    <a:pt x="0" y="72673"/>
                    <a:pt x="10420" y="47516"/>
                    <a:pt x="28968" y="28968"/>
                  </a:cubicBezTo>
                  <a:cubicBezTo>
                    <a:pt x="47516" y="10420"/>
                    <a:pt x="72673" y="0"/>
                    <a:pt x="989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A2526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2058936" cy="197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E65E07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4816593" cy="270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223030" y="3674570"/>
            <a:ext cx="3398520" cy="1038987"/>
            <a:chOff x="0" y="0"/>
            <a:chExt cx="895083" cy="27364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95083" cy="273643"/>
            </a:xfrm>
            <a:custGeom>
              <a:avLst/>
              <a:gdLst/>
              <a:ahLst/>
              <a:cxnLst/>
              <a:rect r="r" b="b" t="t" l="l"/>
              <a:pathLst>
                <a:path h="273643" w="895083">
                  <a:moveTo>
                    <a:pt x="0" y="0"/>
                  </a:moveTo>
                  <a:lnTo>
                    <a:pt x="895083" y="0"/>
                  </a:lnTo>
                  <a:lnTo>
                    <a:pt x="895083" y="273643"/>
                  </a:lnTo>
                  <a:lnTo>
                    <a:pt x="0" y="273643"/>
                  </a:lnTo>
                  <a:close/>
                </a:path>
              </a:pathLst>
            </a:custGeom>
            <a:solidFill>
              <a:srgbClr val="E65E0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0"/>
              <a:ext cx="895083" cy="273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31801" indent="-215900" lvl="1">
                <a:lnSpc>
                  <a:spcPts val="224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Admin: 100</a:t>
              </a:r>
            </a:p>
            <a:p>
              <a:pPr algn="l" marL="431801" indent="-215900" lvl="1">
                <a:lnSpc>
                  <a:spcPts val="224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Vendedor: 1645</a:t>
              </a:r>
            </a:p>
            <a:p>
              <a:pPr algn="l" marL="431801" indent="-215900" lvl="1">
                <a:lnSpc>
                  <a:spcPts val="224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Comprador: 18255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223030" y="4884948"/>
            <a:ext cx="7036270" cy="1028700"/>
            <a:chOff x="0" y="0"/>
            <a:chExt cx="1853174" cy="27093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853174" cy="270933"/>
            </a:xfrm>
            <a:custGeom>
              <a:avLst/>
              <a:gdLst/>
              <a:ahLst/>
              <a:cxnLst/>
              <a:rect r="r" b="b" t="t" l="l"/>
              <a:pathLst>
                <a:path h="270933" w="1853174">
                  <a:moveTo>
                    <a:pt x="0" y="0"/>
                  </a:moveTo>
                  <a:lnTo>
                    <a:pt x="1853174" y="0"/>
                  </a:lnTo>
                  <a:lnTo>
                    <a:pt x="185317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9B3C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0"/>
              <a:ext cx="1853174" cy="270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31801" indent="-215900" lvl="1">
                <a:lnSpc>
                  <a:spcPts val="224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Alimentos preferidos: 91243</a:t>
              </a:r>
            </a:p>
            <a:p>
              <a:pPr algn="l" marL="431801" indent="-215900" lvl="1">
                <a:lnSpc>
                  <a:spcPts val="224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Forma_pagamento: 4096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223030" y="6085039"/>
            <a:ext cx="3398520" cy="1028700"/>
            <a:chOff x="0" y="0"/>
            <a:chExt cx="895083" cy="27093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95083" cy="270933"/>
            </a:xfrm>
            <a:custGeom>
              <a:avLst/>
              <a:gdLst/>
              <a:ahLst/>
              <a:cxnLst/>
              <a:rect r="r" b="b" t="t" l="l"/>
              <a:pathLst>
                <a:path h="270933" w="895083">
                  <a:moveTo>
                    <a:pt x="0" y="0"/>
                  </a:moveTo>
                  <a:lnTo>
                    <a:pt x="895083" y="0"/>
                  </a:lnTo>
                  <a:lnTo>
                    <a:pt x="89508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E65E07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0"/>
              <a:ext cx="895083" cy="270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31801" indent="-215900" lvl="1">
                <a:lnSpc>
                  <a:spcPts val="224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Local_venda: 100</a:t>
              </a:r>
            </a:p>
            <a:p>
              <a:pPr algn="l" marL="431801" indent="-215900" lvl="1">
                <a:lnSpc>
                  <a:spcPts val="224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Vendedor_local: 4913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3860780" y="6085039"/>
            <a:ext cx="3398520" cy="1028700"/>
            <a:chOff x="0" y="0"/>
            <a:chExt cx="895083" cy="27093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95083" cy="270933"/>
            </a:xfrm>
            <a:custGeom>
              <a:avLst/>
              <a:gdLst/>
              <a:ahLst/>
              <a:cxnLst/>
              <a:rect r="r" b="b" t="t" l="l"/>
              <a:pathLst>
                <a:path h="270933" w="895083">
                  <a:moveTo>
                    <a:pt x="0" y="0"/>
                  </a:moveTo>
                  <a:lnTo>
                    <a:pt x="895083" y="0"/>
                  </a:lnTo>
                  <a:lnTo>
                    <a:pt x="89508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E65E07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0"/>
              <a:ext cx="895083" cy="270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31801" indent="-215900" lvl="1">
                <a:lnSpc>
                  <a:spcPts val="224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Compra: 182550</a:t>
              </a:r>
            </a:p>
            <a:p>
              <a:pPr algn="l" marL="431801" indent="-215900" lvl="1">
                <a:lnSpc>
                  <a:spcPts val="224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Avalia: 170000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860780" y="3674570"/>
            <a:ext cx="3398520" cy="1038987"/>
            <a:chOff x="0" y="0"/>
            <a:chExt cx="895083" cy="27364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95083" cy="273643"/>
            </a:xfrm>
            <a:custGeom>
              <a:avLst/>
              <a:gdLst/>
              <a:ahLst/>
              <a:cxnLst/>
              <a:rect r="r" b="b" t="t" l="l"/>
              <a:pathLst>
                <a:path h="273643" w="895083">
                  <a:moveTo>
                    <a:pt x="0" y="0"/>
                  </a:moveTo>
                  <a:lnTo>
                    <a:pt x="895083" y="0"/>
                  </a:lnTo>
                  <a:lnTo>
                    <a:pt x="895083" y="273643"/>
                  </a:lnTo>
                  <a:lnTo>
                    <a:pt x="0" y="273643"/>
                  </a:lnTo>
                  <a:close/>
                </a:path>
              </a:pathLst>
            </a:custGeom>
            <a:solidFill>
              <a:srgbClr val="E65E07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0"/>
              <a:ext cx="895083" cy="273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31801" indent="-215900" lvl="1">
                <a:lnSpc>
                  <a:spcPts val="224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Produto: 4923</a:t>
              </a:r>
            </a:p>
            <a:p>
              <a:pPr algn="l" marL="431801" indent="-215900" lvl="1">
                <a:lnSpc>
                  <a:spcPts val="224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Categoria: 9</a:t>
              </a:r>
            </a:p>
            <a:p>
              <a:pPr algn="l" marL="431801" indent="-215900" lvl="1">
                <a:lnSpc>
                  <a:spcPts val="224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Produto_cat: 9869</a:t>
              </a: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2138274" y="5150846"/>
            <a:ext cx="7316658" cy="5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2000">
                <a:solidFill>
                  <a:srgbClr val="1A2526"/>
                </a:solidFill>
                <a:latin typeface="Work Sans"/>
                <a:ea typeface="Work Sans"/>
                <a:cs typeface="Work Sans"/>
                <a:sym typeface="Work Sans"/>
              </a:rPr>
              <a:t>Geração e manutenção do script com ChatGPT para alinhamento à lógica de negócio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138274" y="6398146"/>
            <a:ext cx="7316658" cy="29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2000">
                <a:solidFill>
                  <a:srgbClr val="1A2526"/>
                </a:solidFill>
                <a:latin typeface="Work Sans"/>
                <a:ea typeface="Work Sans"/>
                <a:cs typeface="Work Sans"/>
                <a:sym typeface="Work Sans"/>
              </a:rPr>
              <a:t>Visualização dos resultados via pgAdmin4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41020" y="3959404"/>
            <a:ext cx="115032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b="true" sz="3000">
                <a:solidFill>
                  <a:srgbClr val="1A2526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1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41020" y="5081830"/>
            <a:ext cx="115032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b="true" sz="3000">
                <a:solidFill>
                  <a:srgbClr val="1A2526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2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41020" y="6302578"/>
            <a:ext cx="115032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b="true" sz="3000">
                <a:solidFill>
                  <a:srgbClr val="1A2526"/>
                </a:solidFill>
                <a:latin typeface="Stinger Fit Bold"/>
                <a:ea typeface="Stinger Fit Bold"/>
                <a:cs typeface="Stinger Fit Bold"/>
                <a:sym typeface="Stinger Fit Bold"/>
              </a:rPr>
              <a:t>3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136828" y="3977819"/>
            <a:ext cx="7316658" cy="5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2000">
                <a:solidFill>
                  <a:srgbClr val="1A2526"/>
                </a:solidFill>
                <a:latin typeface="Work Sans"/>
                <a:ea typeface="Work Sans"/>
                <a:cs typeface="Work Sans"/>
                <a:sym typeface="Work Sans"/>
              </a:rPr>
              <a:t>Faker para script em python de geração de dados no banco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40660" y="3063815"/>
            <a:ext cx="2930426" cy="44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999">
                <a:solidFill>
                  <a:srgbClr val="1A2526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Implementação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223030" y="3181365"/>
            <a:ext cx="2451348" cy="348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  <a:spcBef>
                <a:spcPct val="0"/>
              </a:spcBef>
            </a:pPr>
            <a:r>
              <a:rPr lang="en-US" b="true" sz="2400">
                <a:solidFill>
                  <a:srgbClr val="E65E07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20.000 Usuários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065598"/>
            <a:ext cx="18288000" cy="0"/>
          </a:xfrm>
          <a:prstGeom prst="line">
            <a:avLst/>
          </a:prstGeom>
          <a:ln cap="flat" w="38100">
            <a:solidFill>
              <a:srgbClr val="E65E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03916" y="2816851"/>
            <a:ext cx="6676448" cy="2399829"/>
          </a:xfrm>
          <a:custGeom>
            <a:avLst/>
            <a:gdLst/>
            <a:ahLst/>
            <a:cxnLst/>
            <a:rect r="r" b="b" t="t" l="l"/>
            <a:pathLst>
              <a:path h="2399829" w="6676448">
                <a:moveTo>
                  <a:pt x="0" y="0"/>
                </a:moveTo>
                <a:lnTo>
                  <a:pt x="6676447" y="0"/>
                </a:lnTo>
                <a:lnTo>
                  <a:pt x="6676447" y="2399829"/>
                </a:lnTo>
                <a:lnTo>
                  <a:pt x="0" y="23998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04967" y="1885570"/>
            <a:ext cx="4786980" cy="4610279"/>
          </a:xfrm>
          <a:custGeom>
            <a:avLst/>
            <a:gdLst/>
            <a:ahLst/>
            <a:cxnLst/>
            <a:rect r="r" b="b" t="t" l="l"/>
            <a:pathLst>
              <a:path h="4610279" w="4786980">
                <a:moveTo>
                  <a:pt x="0" y="0"/>
                </a:moveTo>
                <a:lnTo>
                  <a:pt x="4786979" y="0"/>
                </a:lnTo>
                <a:lnTo>
                  <a:pt x="4786979" y="4610279"/>
                </a:lnTo>
                <a:lnTo>
                  <a:pt x="0" y="4610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716458" y="3589224"/>
            <a:ext cx="855083" cy="85508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65E0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03200"/>
              <a:ext cx="7112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00458" y="8783233"/>
            <a:ext cx="15287084" cy="1087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999">
                <a:solidFill>
                  <a:srgbClr val="E65E07"/>
                </a:solidFill>
                <a:latin typeface="Stinger Fit"/>
                <a:ea typeface="Stinger Fit"/>
                <a:cs typeface="Stinger Fit"/>
                <a:sym typeface="Stinger Fit"/>
              </a:rPr>
              <a:t>Consultas críticas e Otimizações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8768" y="604756"/>
            <a:ext cx="4573488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5000">
                <a:solidFill>
                  <a:srgbClr val="E65E07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Usuário Admin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556065"/>
            <a:ext cx="7736235" cy="44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999">
                <a:solidFill>
                  <a:srgbClr val="1A2526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Query: “Produtos mais vendidos do mês”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26605" y="7259880"/>
            <a:ext cx="7074396" cy="44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999">
                <a:solidFill>
                  <a:srgbClr val="1A2526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Otimização: </a:t>
            </a:r>
            <a:r>
              <a:rPr lang="en-US" sz="2999">
                <a:solidFill>
                  <a:srgbClr val="1A2526"/>
                </a:solidFill>
                <a:latin typeface="Work Sans"/>
                <a:ea typeface="Work Sans"/>
                <a:cs typeface="Work Sans"/>
                <a:sym typeface="Work Sans"/>
              </a:rPr>
              <a:t>Índice em Compra(data)</a:t>
            </a:r>
            <a:r>
              <a:rPr lang="en-US" b="true" sz="2999">
                <a:solidFill>
                  <a:srgbClr val="1A2526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 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301178" y="6893266"/>
            <a:ext cx="7685643" cy="1747091"/>
            <a:chOff x="0" y="0"/>
            <a:chExt cx="2024202" cy="46013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24202" cy="460139"/>
            </a:xfrm>
            <a:custGeom>
              <a:avLst/>
              <a:gdLst/>
              <a:ahLst/>
              <a:cxnLst/>
              <a:rect r="r" b="b" t="t" l="l"/>
              <a:pathLst>
                <a:path h="460139" w="2024202">
                  <a:moveTo>
                    <a:pt x="100732" y="0"/>
                  </a:moveTo>
                  <a:lnTo>
                    <a:pt x="1923470" y="0"/>
                  </a:lnTo>
                  <a:cubicBezTo>
                    <a:pt x="1950186" y="0"/>
                    <a:pt x="1975808" y="10613"/>
                    <a:pt x="1994699" y="29504"/>
                  </a:cubicBezTo>
                  <a:cubicBezTo>
                    <a:pt x="2013589" y="48395"/>
                    <a:pt x="2024202" y="74016"/>
                    <a:pt x="2024202" y="100732"/>
                  </a:cubicBezTo>
                  <a:lnTo>
                    <a:pt x="2024202" y="359407"/>
                  </a:lnTo>
                  <a:cubicBezTo>
                    <a:pt x="2024202" y="386123"/>
                    <a:pt x="2013589" y="411745"/>
                    <a:pt x="1994699" y="430636"/>
                  </a:cubicBezTo>
                  <a:cubicBezTo>
                    <a:pt x="1975808" y="449526"/>
                    <a:pt x="1950186" y="460139"/>
                    <a:pt x="1923470" y="460139"/>
                  </a:cubicBezTo>
                  <a:lnTo>
                    <a:pt x="100732" y="460139"/>
                  </a:lnTo>
                  <a:cubicBezTo>
                    <a:pt x="45099" y="460139"/>
                    <a:pt x="0" y="415040"/>
                    <a:pt x="0" y="359407"/>
                  </a:cubicBezTo>
                  <a:lnTo>
                    <a:pt x="0" y="100732"/>
                  </a:lnTo>
                  <a:cubicBezTo>
                    <a:pt x="0" y="74016"/>
                    <a:pt x="10613" y="48395"/>
                    <a:pt x="29504" y="29504"/>
                  </a:cubicBezTo>
                  <a:cubicBezTo>
                    <a:pt x="48395" y="10613"/>
                    <a:pt x="74016" y="0"/>
                    <a:pt x="1007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A2526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2024202" cy="460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956274" y="7806131"/>
            <a:ext cx="4399806" cy="5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2000" b="true">
                <a:solidFill>
                  <a:srgbClr val="000000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Tempo execução (antes): </a:t>
            </a:r>
            <a:r>
              <a:rPr lang="en-US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40.413ms</a:t>
            </a:r>
          </a:p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Tempo execução (depois):</a:t>
            </a:r>
            <a:r>
              <a:rPr lang="en-US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12.149ms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065598"/>
            <a:ext cx="18288000" cy="0"/>
          </a:xfrm>
          <a:prstGeom prst="line">
            <a:avLst/>
          </a:prstGeom>
          <a:ln cap="flat" w="38100">
            <a:solidFill>
              <a:srgbClr val="E65E0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306470"/>
            <a:ext cx="11647171" cy="2984587"/>
          </a:xfrm>
          <a:custGeom>
            <a:avLst/>
            <a:gdLst/>
            <a:ahLst/>
            <a:cxnLst/>
            <a:rect r="r" b="b" t="t" l="l"/>
            <a:pathLst>
              <a:path h="2984587" w="11647171">
                <a:moveTo>
                  <a:pt x="0" y="0"/>
                </a:moveTo>
                <a:lnTo>
                  <a:pt x="11647171" y="0"/>
                </a:lnTo>
                <a:lnTo>
                  <a:pt x="11647171" y="2984588"/>
                </a:lnTo>
                <a:lnTo>
                  <a:pt x="0" y="2984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236292"/>
            <a:ext cx="8950066" cy="2691067"/>
          </a:xfrm>
          <a:custGeom>
            <a:avLst/>
            <a:gdLst/>
            <a:ahLst/>
            <a:cxnLst/>
            <a:rect r="r" b="b" t="t" l="l"/>
            <a:pathLst>
              <a:path h="2691067" w="8950066">
                <a:moveTo>
                  <a:pt x="0" y="0"/>
                </a:moveTo>
                <a:lnTo>
                  <a:pt x="8950066" y="0"/>
                </a:lnTo>
                <a:lnTo>
                  <a:pt x="8950066" y="2691067"/>
                </a:lnTo>
                <a:lnTo>
                  <a:pt x="0" y="2691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0458" y="8783233"/>
            <a:ext cx="15287084" cy="1087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999">
                <a:solidFill>
                  <a:srgbClr val="E65E07"/>
                </a:solidFill>
                <a:latin typeface="Stinger Fit"/>
                <a:ea typeface="Stinger Fit"/>
                <a:cs typeface="Stinger Fit"/>
                <a:sym typeface="Stinger Fit"/>
              </a:rPr>
              <a:t>Consultas críticas e Otimizações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8768" y="604756"/>
            <a:ext cx="6070104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5000">
                <a:solidFill>
                  <a:srgbClr val="E65E07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Usuário Comprador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417125"/>
            <a:ext cx="12456021" cy="44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999">
                <a:solidFill>
                  <a:srgbClr val="1A2526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Query: “Buscar produtos baratos com base em suas preferências”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196717" y="2430274"/>
            <a:ext cx="7815448" cy="2303103"/>
            <a:chOff x="0" y="0"/>
            <a:chExt cx="2058390" cy="6065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58389" cy="606579"/>
            </a:xfrm>
            <a:custGeom>
              <a:avLst/>
              <a:gdLst/>
              <a:ahLst/>
              <a:cxnLst/>
              <a:rect r="r" b="b" t="t" l="l"/>
              <a:pathLst>
                <a:path h="606579" w="2058389">
                  <a:moveTo>
                    <a:pt x="99059" y="0"/>
                  </a:moveTo>
                  <a:lnTo>
                    <a:pt x="1959330" y="0"/>
                  </a:lnTo>
                  <a:cubicBezTo>
                    <a:pt x="1985602" y="0"/>
                    <a:pt x="2010799" y="10437"/>
                    <a:pt x="2029376" y="29014"/>
                  </a:cubicBezTo>
                  <a:cubicBezTo>
                    <a:pt x="2047953" y="47591"/>
                    <a:pt x="2058389" y="72787"/>
                    <a:pt x="2058389" y="99059"/>
                  </a:cubicBezTo>
                  <a:lnTo>
                    <a:pt x="2058389" y="507520"/>
                  </a:lnTo>
                  <a:cubicBezTo>
                    <a:pt x="2058389" y="533792"/>
                    <a:pt x="2047953" y="558988"/>
                    <a:pt x="2029376" y="577565"/>
                  </a:cubicBezTo>
                  <a:cubicBezTo>
                    <a:pt x="2010799" y="596142"/>
                    <a:pt x="1985602" y="606579"/>
                    <a:pt x="1959330" y="606579"/>
                  </a:cubicBezTo>
                  <a:lnTo>
                    <a:pt x="99059" y="606579"/>
                  </a:lnTo>
                  <a:cubicBezTo>
                    <a:pt x="72787" y="606579"/>
                    <a:pt x="47591" y="596142"/>
                    <a:pt x="29014" y="577565"/>
                  </a:cubicBezTo>
                  <a:cubicBezTo>
                    <a:pt x="10437" y="558988"/>
                    <a:pt x="0" y="533792"/>
                    <a:pt x="0" y="507520"/>
                  </a:cubicBezTo>
                  <a:lnTo>
                    <a:pt x="0" y="99059"/>
                  </a:lnTo>
                  <a:cubicBezTo>
                    <a:pt x="0" y="72787"/>
                    <a:pt x="10437" y="47591"/>
                    <a:pt x="29014" y="29014"/>
                  </a:cubicBezTo>
                  <a:cubicBezTo>
                    <a:pt x="47591" y="10437"/>
                    <a:pt x="72787" y="0"/>
                    <a:pt x="990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A2526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058390" cy="6065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648550" y="3775807"/>
            <a:ext cx="4365724" cy="5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2000" b="true">
                <a:solidFill>
                  <a:srgbClr val="000000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Tempo execução (antes): </a:t>
            </a:r>
            <a:r>
              <a:rPr lang="en-US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13.228ms</a:t>
            </a:r>
          </a:p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Tempo execução (depois):</a:t>
            </a:r>
            <a:r>
              <a:rPr lang="en-US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4.587ms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48550" y="2694677"/>
            <a:ext cx="7250036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999">
                <a:solidFill>
                  <a:srgbClr val="1A2526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Otimização: </a:t>
            </a:r>
            <a:r>
              <a:rPr lang="en-US" sz="2999">
                <a:solidFill>
                  <a:srgbClr val="1A2526"/>
                </a:solidFill>
                <a:latin typeface="Work Sans"/>
                <a:ea typeface="Work Sans"/>
                <a:cs typeface="Work Sans"/>
                <a:sym typeface="Work Sans"/>
              </a:rPr>
              <a:t>Índice em Alimentos_preferidos(cpf_comprador)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DAGnWnFOON8</dc:identifier>
  <dcterms:modified xsi:type="dcterms:W3CDTF">2011-08-01T06:04:30Z</dcterms:modified>
  <cp:revision>1</cp:revision>
  <dc:title>SnackEach</dc:title>
</cp:coreProperties>
</file>