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0" d="100"/>
          <a:sy n="60" d="100"/>
        </p:scale>
        <p:origin x="192" y="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65694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95716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1325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2026733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445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495104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1482667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83723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69533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444EC-FB24-473E-8EF7-CEF0CF0D3A4A}"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364291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D444EC-FB24-473E-8EF7-CEF0CF0D3A4A}" type="datetimeFigureOut">
              <a:rPr lang="en-IN" smtClean="0"/>
              <a:t>22-11-2019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84568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D444EC-FB24-473E-8EF7-CEF0CF0D3A4A}" type="datetimeFigureOut">
              <a:rPr lang="en-IN" smtClean="0"/>
              <a:t>22-11-2019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198476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D444EC-FB24-473E-8EF7-CEF0CF0D3A4A}" type="datetimeFigureOut">
              <a:rPr lang="en-IN" smtClean="0"/>
              <a:t>22-11-2019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393573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444EC-FB24-473E-8EF7-CEF0CF0D3A4A}" type="datetimeFigureOut">
              <a:rPr lang="en-IN" smtClean="0"/>
              <a:t>22-11-2019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202177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D444EC-FB24-473E-8EF7-CEF0CF0D3A4A}" type="datetimeFigureOut">
              <a:rPr lang="en-IN" smtClean="0"/>
              <a:t>22-11-2019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158574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D444EC-FB24-473E-8EF7-CEF0CF0D3A4A}" type="datetimeFigureOut">
              <a:rPr lang="en-IN" smtClean="0"/>
              <a:t>22-11-2019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0BE80-649E-4A30-B79B-F00F59E70FA8}" type="slidenum">
              <a:rPr lang="en-IN" smtClean="0"/>
              <a:t>‹#›</a:t>
            </a:fld>
            <a:endParaRPr lang="en-IN"/>
          </a:p>
        </p:txBody>
      </p:sp>
    </p:spTree>
    <p:extLst>
      <p:ext uri="{BB962C8B-B14F-4D97-AF65-F5344CB8AC3E}">
        <p14:creationId xmlns:p14="http://schemas.microsoft.com/office/powerpoint/2010/main" val="50943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D444EC-FB24-473E-8EF7-CEF0CF0D3A4A}" type="datetimeFigureOut">
              <a:rPr lang="en-IN" smtClean="0"/>
              <a:t>22-11-2019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20BE80-649E-4A30-B79B-F00F59E70FA8}" type="slidenum">
              <a:rPr lang="en-IN" smtClean="0"/>
              <a:t>‹#›</a:t>
            </a:fld>
            <a:endParaRPr lang="en-IN"/>
          </a:p>
        </p:txBody>
      </p:sp>
    </p:spTree>
    <p:extLst>
      <p:ext uri="{BB962C8B-B14F-4D97-AF65-F5344CB8AC3E}">
        <p14:creationId xmlns:p14="http://schemas.microsoft.com/office/powerpoint/2010/main" val="3213573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092DC-40F4-4522-B6C9-11A99280E317}"/>
              </a:ext>
            </a:extLst>
          </p:cNvPr>
          <p:cNvSpPr>
            <a:spLocks noGrp="1"/>
          </p:cNvSpPr>
          <p:nvPr>
            <p:ph type="ctrTitle"/>
          </p:nvPr>
        </p:nvSpPr>
        <p:spPr>
          <a:xfrm>
            <a:off x="4266112" y="1543254"/>
            <a:ext cx="7077270" cy="822542"/>
          </a:xfrm>
        </p:spPr>
        <p:txBody>
          <a:bodyPr>
            <a:normAutofit/>
          </a:bodyPr>
          <a:lstStyle/>
          <a:p>
            <a:pPr algn="l"/>
            <a:r>
              <a:rPr lang="en-IN" sz="4400" dirty="0">
                <a:solidFill>
                  <a:srgbClr val="FFFFFF"/>
                </a:solidFill>
              </a:rPr>
              <a:t>SUBSET SUM PROBLEM (B2)</a:t>
            </a:r>
          </a:p>
        </p:txBody>
      </p:sp>
      <p:sp>
        <p:nvSpPr>
          <p:cNvPr id="3" name="Subtitle 2">
            <a:extLst>
              <a:ext uri="{FF2B5EF4-FFF2-40B4-BE49-F238E27FC236}">
                <a16:creationId xmlns:a16="http://schemas.microsoft.com/office/drawing/2014/main" id="{E59B332C-EFA2-4253-A0E2-7C6352CFA4FD}"/>
              </a:ext>
            </a:extLst>
          </p:cNvPr>
          <p:cNvSpPr>
            <a:spLocks noGrp="1"/>
          </p:cNvSpPr>
          <p:nvPr>
            <p:ph type="subTitle" idx="1"/>
          </p:nvPr>
        </p:nvSpPr>
        <p:spPr>
          <a:xfrm>
            <a:off x="4548104" y="3962088"/>
            <a:ext cx="6112077" cy="1186108"/>
          </a:xfrm>
        </p:spPr>
        <p:txBody>
          <a:bodyPr>
            <a:noAutofit/>
          </a:bodyPr>
          <a:lstStyle/>
          <a:p>
            <a:pPr>
              <a:lnSpc>
                <a:spcPct val="90000"/>
              </a:lnSpc>
            </a:pPr>
            <a:endParaRPr lang="en-IN" sz="2000" dirty="0">
              <a:solidFill>
                <a:srgbClr val="FFFFFF">
                  <a:alpha val="70000"/>
                </a:srgbClr>
              </a:solidFill>
            </a:endParaRPr>
          </a:p>
          <a:p>
            <a:pPr>
              <a:lnSpc>
                <a:spcPct val="90000"/>
              </a:lnSpc>
            </a:pPr>
            <a:endParaRPr lang="en-IN" sz="2000" dirty="0">
              <a:solidFill>
                <a:srgbClr val="FFFFFF">
                  <a:alpha val="70000"/>
                </a:srgbClr>
              </a:solidFill>
            </a:endParaRPr>
          </a:p>
          <a:p>
            <a:pPr>
              <a:lnSpc>
                <a:spcPct val="90000"/>
              </a:lnSpc>
            </a:pPr>
            <a:r>
              <a:rPr lang="en-IN" sz="2000" dirty="0">
                <a:solidFill>
                  <a:srgbClr val="FFFFFF">
                    <a:alpha val="70000"/>
                  </a:srgbClr>
                </a:solidFill>
              </a:rPr>
              <a:t>-Under Professor Greg Byrd</a:t>
            </a:r>
          </a:p>
          <a:p>
            <a:pPr>
              <a:lnSpc>
                <a:spcPct val="90000"/>
              </a:lnSpc>
            </a:pPr>
            <a:r>
              <a:rPr lang="en-IN" sz="2000" dirty="0">
                <a:solidFill>
                  <a:srgbClr val="FFFFFF">
                    <a:alpha val="70000"/>
                  </a:srgbClr>
                </a:solidFill>
              </a:rPr>
              <a:t>-Done by Atharva Gupta and Kushal Batra</a:t>
            </a:r>
          </a:p>
        </p:txBody>
      </p:sp>
      <p:sp>
        <p:nvSpPr>
          <p:cNvPr id="51"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620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5" name="Rectangle 4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7E58921-87E6-41C5-966F-2BA5D9074C0F}"/>
              </a:ext>
            </a:extLst>
          </p:cNvPr>
          <p:cNvSpPr>
            <a:spLocks noGrp="1"/>
          </p:cNvSpPr>
          <p:nvPr>
            <p:ph type="title"/>
          </p:nvPr>
        </p:nvSpPr>
        <p:spPr>
          <a:xfrm>
            <a:off x="677334" y="609600"/>
            <a:ext cx="3843375" cy="5175624"/>
          </a:xfrm>
        </p:spPr>
        <p:txBody>
          <a:bodyPr anchor="ctr">
            <a:normAutofit/>
          </a:bodyPr>
          <a:lstStyle/>
          <a:p>
            <a:r>
              <a:rPr lang="en-IN">
                <a:solidFill>
                  <a:schemeClr val="tx1">
                    <a:lumMod val="85000"/>
                    <a:lumOff val="15000"/>
                  </a:schemeClr>
                </a:solidFill>
              </a:rPr>
              <a:t>What is subset sum problem?</a:t>
            </a:r>
          </a:p>
        </p:txBody>
      </p:sp>
      <p:sp>
        <p:nvSpPr>
          <p:cNvPr id="61" name="Freeform: Shape 60">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Content Placeholder 2">
            <a:extLst>
              <a:ext uri="{FF2B5EF4-FFF2-40B4-BE49-F238E27FC236}">
                <a16:creationId xmlns:a16="http://schemas.microsoft.com/office/drawing/2014/main" id="{848ABBDB-AAB3-47F4-802C-E79284CE65D9}"/>
              </a:ext>
            </a:extLst>
          </p:cNvPr>
          <p:cNvSpPr>
            <a:spLocks noGrp="1"/>
          </p:cNvSpPr>
          <p:nvPr>
            <p:ph idx="1"/>
          </p:nvPr>
        </p:nvSpPr>
        <p:spPr>
          <a:xfrm>
            <a:off x="6116084" y="609601"/>
            <a:ext cx="5511296" cy="5175624"/>
          </a:xfrm>
        </p:spPr>
        <p:txBody>
          <a:bodyPr anchor="ctr">
            <a:normAutofit/>
          </a:bodyPr>
          <a:lstStyle/>
          <a:p>
            <a:pPr>
              <a:lnSpc>
                <a:spcPct val="90000"/>
              </a:lnSpc>
            </a:pPr>
            <a:r>
              <a:rPr lang="en-IN">
                <a:solidFill>
                  <a:srgbClr val="FFFFFF"/>
                </a:solidFill>
              </a:rPr>
              <a:t>In this problem, there is a given set with some integer elements. And another some value is also provided, we have to find a subset of the given set whose sum is the same as the given sum value.</a:t>
            </a:r>
          </a:p>
          <a:p>
            <a:pPr marL="0" indent="0">
              <a:lnSpc>
                <a:spcPct val="90000"/>
              </a:lnSpc>
              <a:buNone/>
            </a:pPr>
            <a:r>
              <a:rPr lang="en-IN" b="1">
                <a:solidFill>
                  <a:srgbClr val="FFFFFF"/>
                </a:solidFill>
              </a:rPr>
              <a:t>Input:</a:t>
            </a:r>
            <a:r>
              <a:rPr lang="en-IN">
                <a:solidFill>
                  <a:srgbClr val="FFFFFF"/>
                </a:solidFill>
              </a:rPr>
              <a:t>   This algorithm takes a set of numbers, and a sum value. The </a:t>
            </a:r>
            <a:r>
              <a:rPr lang="en-IN" b="1">
                <a:solidFill>
                  <a:srgbClr val="FFFFFF"/>
                </a:solidFill>
              </a:rPr>
              <a:t>Set: {10, 7, 5, 18, 20, 15,-15,45}</a:t>
            </a:r>
            <a:r>
              <a:rPr lang="en-IN">
                <a:solidFill>
                  <a:srgbClr val="FFFFFF"/>
                </a:solidFill>
              </a:rPr>
              <a:t> </a:t>
            </a:r>
          </a:p>
          <a:p>
            <a:pPr marL="0" indent="0">
              <a:lnSpc>
                <a:spcPct val="90000"/>
              </a:lnSpc>
              <a:buNone/>
            </a:pPr>
            <a:r>
              <a:rPr lang="en-IN">
                <a:solidFill>
                  <a:srgbClr val="FFFFFF"/>
                </a:solidFill>
              </a:rPr>
              <a:t>The sum </a:t>
            </a:r>
            <a:r>
              <a:rPr lang="en-IN" b="1">
                <a:solidFill>
                  <a:srgbClr val="FFFFFF"/>
                </a:solidFill>
              </a:rPr>
              <a:t>Value: 35</a:t>
            </a:r>
            <a:r>
              <a:rPr lang="en-IN">
                <a:solidFill>
                  <a:srgbClr val="FFFFFF"/>
                </a:solidFill>
              </a:rPr>
              <a:t> </a:t>
            </a:r>
          </a:p>
          <a:p>
            <a:pPr marL="0" indent="0">
              <a:lnSpc>
                <a:spcPct val="90000"/>
              </a:lnSpc>
              <a:buNone/>
            </a:pPr>
            <a:r>
              <a:rPr lang="en-IN" b="1">
                <a:solidFill>
                  <a:srgbClr val="FFFFFF"/>
                </a:solidFill>
              </a:rPr>
              <a:t>Output:</a:t>
            </a:r>
            <a:r>
              <a:rPr lang="en-IN">
                <a:solidFill>
                  <a:srgbClr val="FFFFFF"/>
                </a:solidFill>
              </a:rPr>
              <a:t> All possible subsets of the given set, where sum of each element for every subsets is same as the given sum value. </a:t>
            </a:r>
          </a:p>
          <a:p>
            <a:pPr marL="0" indent="0">
              <a:lnSpc>
                <a:spcPct val="90000"/>
              </a:lnSpc>
              <a:buNone/>
            </a:pPr>
            <a:r>
              <a:rPr lang="en-IN" b="1">
                <a:solidFill>
                  <a:srgbClr val="FFFFFF"/>
                </a:solidFill>
              </a:rPr>
              <a:t>{10,  7,  18}</a:t>
            </a:r>
          </a:p>
          <a:p>
            <a:pPr marL="0" indent="0">
              <a:lnSpc>
                <a:spcPct val="90000"/>
              </a:lnSpc>
              <a:buNone/>
            </a:pPr>
            <a:r>
              <a:rPr lang="en-IN" b="1">
                <a:solidFill>
                  <a:srgbClr val="FFFFFF"/>
                </a:solidFill>
              </a:rPr>
              <a:t>{10,  5,  20} </a:t>
            </a:r>
          </a:p>
          <a:p>
            <a:pPr marL="0" indent="0">
              <a:lnSpc>
                <a:spcPct val="90000"/>
              </a:lnSpc>
              <a:buNone/>
            </a:pPr>
            <a:r>
              <a:rPr lang="en-IN" b="1">
                <a:solidFill>
                  <a:srgbClr val="FFFFFF"/>
                </a:solidFill>
              </a:rPr>
              <a:t>{20,  15}</a:t>
            </a:r>
          </a:p>
          <a:p>
            <a:pPr marL="0" indent="0">
              <a:lnSpc>
                <a:spcPct val="90000"/>
              </a:lnSpc>
              <a:buNone/>
            </a:pPr>
            <a:r>
              <a:rPr lang="en-IN" b="1">
                <a:solidFill>
                  <a:srgbClr val="FFFFFF"/>
                </a:solidFill>
              </a:rPr>
              <a:t>{-15,45}</a:t>
            </a:r>
          </a:p>
        </p:txBody>
      </p:sp>
      <p:sp>
        <p:nvSpPr>
          <p:cNvPr id="4" name="Speech Bubble: Oval 3">
            <a:extLst>
              <a:ext uri="{FF2B5EF4-FFF2-40B4-BE49-F238E27FC236}">
                <a16:creationId xmlns:a16="http://schemas.microsoft.com/office/drawing/2014/main" id="{69601B23-5012-4CEF-A86F-DB63439EA6CF}"/>
              </a:ext>
            </a:extLst>
          </p:cNvPr>
          <p:cNvSpPr/>
          <p:nvPr/>
        </p:nvSpPr>
        <p:spPr>
          <a:xfrm>
            <a:off x="7463481" y="4238368"/>
            <a:ext cx="3342503" cy="1328351"/>
          </a:xfrm>
          <a:prstGeom prst="wedgeEllipseCallout">
            <a:avLst>
              <a:gd name="adj1" fmla="val -67229"/>
              <a:gd name="adj2" fmla="val 62035"/>
            </a:avLst>
          </a:prstGeom>
        </p:spPr>
        <p:style>
          <a:lnRef idx="2">
            <a:schemeClr val="accent6"/>
          </a:lnRef>
          <a:fillRef idx="1">
            <a:schemeClr val="lt1"/>
          </a:fillRef>
          <a:effectRef idx="0">
            <a:schemeClr val="accent6"/>
          </a:effectRef>
          <a:fontRef idx="minor">
            <a:schemeClr val="dk1"/>
          </a:fontRef>
        </p:style>
        <p:txBody>
          <a:bodyPr rtlCol="0" anchor="ctr"/>
          <a:lstStyle/>
          <a:p>
            <a:pPr algn="ctr">
              <a:spcAft>
                <a:spcPts val="600"/>
              </a:spcAft>
            </a:pPr>
            <a:r>
              <a:rPr lang="en-IN" dirty="0"/>
              <a:t>Note that we can also negative elements in our set</a:t>
            </a:r>
            <a:endParaRPr lang="en-IN"/>
          </a:p>
        </p:txBody>
      </p:sp>
    </p:spTree>
    <p:extLst>
      <p:ext uri="{BB962C8B-B14F-4D97-AF65-F5344CB8AC3E}">
        <p14:creationId xmlns:p14="http://schemas.microsoft.com/office/powerpoint/2010/main" val="39156402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BFEAF1-D222-4925-97FB-9D56D9F4878D}"/>
              </a:ext>
            </a:extLst>
          </p:cNvPr>
          <p:cNvPicPr>
            <a:picLocks noChangeAspect="1"/>
          </p:cNvPicPr>
          <p:nvPr/>
        </p:nvPicPr>
        <p:blipFill>
          <a:blip r:embed="rId2"/>
          <a:stretch>
            <a:fillRect/>
          </a:stretch>
        </p:blipFill>
        <p:spPr>
          <a:xfrm>
            <a:off x="409285" y="459375"/>
            <a:ext cx="4653610" cy="4937519"/>
          </a:xfrm>
          <a:prstGeom prst="rect">
            <a:avLst/>
          </a:prstGeom>
        </p:spPr>
      </p:pic>
      <p:sp>
        <p:nvSpPr>
          <p:cNvPr id="5" name="Thought Bubble: Cloud 4">
            <a:extLst>
              <a:ext uri="{FF2B5EF4-FFF2-40B4-BE49-F238E27FC236}">
                <a16:creationId xmlns:a16="http://schemas.microsoft.com/office/drawing/2014/main" id="{F80AC421-DE2E-40F1-90DC-01167BAB1003}"/>
              </a:ext>
            </a:extLst>
          </p:cNvPr>
          <p:cNvSpPr/>
          <p:nvPr/>
        </p:nvSpPr>
        <p:spPr>
          <a:xfrm>
            <a:off x="5418438" y="0"/>
            <a:ext cx="6364277" cy="2008046"/>
          </a:xfrm>
          <a:prstGeom prst="cloudCallout">
            <a:avLst>
              <a:gd name="adj1" fmla="val -58811"/>
              <a:gd name="adj2" fmla="val 3942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This is calculation of QUBO from a paper “Quantum Algorithms of the subset sum Problem on a Quantum Computer” uses NMR to find Hamiltonian for the Subset Sum Problem</a:t>
            </a:r>
          </a:p>
        </p:txBody>
      </p:sp>
      <p:sp>
        <p:nvSpPr>
          <p:cNvPr id="7" name="Multiplication Sign 6">
            <a:extLst>
              <a:ext uri="{FF2B5EF4-FFF2-40B4-BE49-F238E27FC236}">
                <a16:creationId xmlns:a16="http://schemas.microsoft.com/office/drawing/2014/main" id="{E265F38F-4F6A-4AC6-9E14-96874666D465}"/>
              </a:ext>
            </a:extLst>
          </p:cNvPr>
          <p:cNvSpPr/>
          <p:nvPr/>
        </p:nvSpPr>
        <p:spPr>
          <a:xfrm>
            <a:off x="469556" y="401057"/>
            <a:ext cx="4217773" cy="4984407"/>
          </a:xfrm>
          <a:prstGeom prst="mathMultiply">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985C35B-B7A5-43CF-BB6E-0A7F7846A4FF}"/>
              </a:ext>
            </a:extLst>
          </p:cNvPr>
          <p:cNvSpPr txBox="1"/>
          <p:nvPr/>
        </p:nvSpPr>
        <p:spPr>
          <a:xfrm>
            <a:off x="5123166" y="3021227"/>
            <a:ext cx="6054811" cy="3416320"/>
          </a:xfrm>
          <a:prstGeom prst="rect">
            <a:avLst/>
          </a:prstGeom>
          <a:noFill/>
        </p:spPr>
        <p:txBody>
          <a:bodyPr wrap="square" rtlCol="0">
            <a:spAutoFit/>
          </a:bodyPr>
          <a:lstStyle/>
          <a:p>
            <a:r>
              <a:rPr lang="en-IN" dirty="0"/>
              <a:t>DOCPLEX AND PYQUBO TO THE RESCUE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Docplex</a:t>
            </a:r>
            <a:r>
              <a:rPr lang="en-IN" dirty="0"/>
              <a:t> is IBM linear optimization library .</a:t>
            </a:r>
          </a:p>
          <a:p>
            <a:pPr marL="285750" indent="-285750">
              <a:buFont typeface="Arial" panose="020B0604020202020204" pitchFamily="34" charset="0"/>
              <a:buChar char="•"/>
            </a:pPr>
            <a:r>
              <a:rPr lang="en-IN" dirty="0" err="1"/>
              <a:t>PyQubo</a:t>
            </a:r>
            <a:r>
              <a:rPr lang="en-IN" dirty="0"/>
              <a:t> is another alternative of this </a:t>
            </a:r>
            <a:r>
              <a:rPr lang="en-IN" dirty="0" err="1"/>
              <a:t>Docplex</a:t>
            </a:r>
            <a:r>
              <a:rPr lang="en-IN" dirty="0"/>
              <a:t>.</a:t>
            </a:r>
          </a:p>
          <a:p>
            <a:pPr marL="285750" indent="-285750">
              <a:buFont typeface="Arial" panose="020B0604020202020204" pitchFamily="34" charset="0"/>
              <a:buChar char="•"/>
            </a:pPr>
            <a:r>
              <a:rPr lang="en-IN" dirty="0"/>
              <a:t>Advantage of both them is conversion of problem into 2 model </a:t>
            </a:r>
            <a:r>
              <a:rPr lang="en-IN" dirty="0" err="1"/>
              <a:t>ising</a:t>
            </a:r>
            <a:r>
              <a:rPr lang="en-IN" dirty="0"/>
              <a:t> Hamiltonian.</a:t>
            </a:r>
          </a:p>
          <a:p>
            <a:pPr marL="285750" indent="-285750">
              <a:buFont typeface="Arial" panose="020B0604020202020204" pitchFamily="34" charset="0"/>
              <a:buChar char="•"/>
            </a:pPr>
            <a:r>
              <a:rPr lang="en-IN" dirty="0"/>
              <a:t>With </a:t>
            </a:r>
            <a:r>
              <a:rPr lang="en-IN" dirty="0" err="1"/>
              <a:t>Docplex</a:t>
            </a:r>
            <a:r>
              <a:rPr lang="en-IN" dirty="0"/>
              <a:t> we have to give constraints to convert function  to generate Hamiltonian but with </a:t>
            </a:r>
            <a:r>
              <a:rPr lang="en-IN" dirty="0" err="1"/>
              <a:t>PyQubo</a:t>
            </a:r>
            <a:r>
              <a:rPr lang="en-IN" dirty="0"/>
              <a:t> this is not the case.</a:t>
            </a:r>
          </a:p>
          <a:p>
            <a:pPr marL="285750" indent="-285750">
              <a:buFont typeface="Arial" panose="020B0604020202020204" pitchFamily="34" charset="0"/>
              <a:buChar char="•"/>
            </a:pPr>
            <a:r>
              <a:rPr lang="en-IN" dirty="0"/>
              <a:t>In our project we have proposed a hybrid of these two libraries to generate our solution space.</a:t>
            </a:r>
          </a:p>
          <a:p>
            <a:pPr marL="285750" indent="-285750">
              <a:buFont typeface="Arial" panose="020B0604020202020204" pitchFamily="34" charset="0"/>
              <a:buChar char="•"/>
            </a:pPr>
            <a:endParaRPr lang="en-IN" dirty="0"/>
          </a:p>
        </p:txBody>
      </p:sp>
      <p:sp>
        <p:nvSpPr>
          <p:cNvPr id="25" name="Arrow: Right 24">
            <a:extLst>
              <a:ext uri="{FF2B5EF4-FFF2-40B4-BE49-F238E27FC236}">
                <a16:creationId xmlns:a16="http://schemas.microsoft.com/office/drawing/2014/main" id="{C645473C-A757-4EA2-B94E-21A846311DD8}"/>
              </a:ext>
            </a:extLst>
          </p:cNvPr>
          <p:cNvSpPr/>
          <p:nvPr/>
        </p:nvSpPr>
        <p:spPr>
          <a:xfrm>
            <a:off x="4948880" y="2650524"/>
            <a:ext cx="834081" cy="370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958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9" name="Straight Connector 8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31834BB-5CE7-4AD2-A363-97413BA74C83}"/>
              </a:ext>
            </a:extLst>
          </p:cNvPr>
          <p:cNvSpPr>
            <a:spLocks noGrp="1"/>
          </p:cNvSpPr>
          <p:nvPr>
            <p:ph type="title"/>
          </p:nvPr>
        </p:nvSpPr>
        <p:spPr>
          <a:xfrm>
            <a:off x="1238898" y="-8467"/>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Project Objective: </a:t>
            </a:r>
            <a:endParaRPr lang="en-US" sz="4800" kern="1200" dirty="0">
              <a:solidFill>
                <a:schemeClr val="accent1"/>
              </a:solidFill>
              <a:latin typeface="+mj-lt"/>
              <a:ea typeface="+mj-ea"/>
              <a:cs typeface="+mj-cs"/>
            </a:endParaRPr>
          </a:p>
        </p:txBody>
      </p:sp>
      <p:pic>
        <p:nvPicPr>
          <p:cNvPr id="53" name="Graphic 52" descr="Target">
            <a:extLst>
              <a:ext uri="{FF2B5EF4-FFF2-40B4-BE49-F238E27FC236}">
                <a16:creationId xmlns:a16="http://schemas.microsoft.com/office/drawing/2014/main" id="{A19287B4-6CE4-4325-8B83-49D4620DD9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838" y="-109924"/>
            <a:ext cx="1610725" cy="1610725"/>
          </a:xfrm>
          <a:prstGeom prst="rect">
            <a:avLst/>
          </a:prstGeom>
        </p:spPr>
      </p:pic>
      <p:sp>
        <p:nvSpPr>
          <p:cNvPr id="4" name="TextBox 3">
            <a:extLst>
              <a:ext uri="{FF2B5EF4-FFF2-40B4-BE49-F238E27FC236}">
                <a16:creationId xmlns:a16="http://schemas.microsoft.com/office/drawing/2014/main" id="{357E951F-E6E7-4E5F-8DE2-6F948327D3D0}"/>
              </a:ext>
            </a:extLst>
          </p:cNvPr>
          <p:cNvSpPr txBox="1"/>
          <p:nvPr/>
        </p:nvSpPr>
        <p:spPr>
          <a:xfrm flipH="1">
            <a:off x="1091740" y="1545427"/>
            <a:ext cx="7141568" cy="4524315"/>
          </a:xfrm>
          <a:prstGeom prst="rect">
            <a:avLst/>
          </a:prstGeom>
          <a:noFill/>
        </p:spPr>
        <p:txBody>
          <a:bodyPr wrap="square" rtlCol="0">
            <a:spAutoFit/>
          </a:bodyPr>
          <a:lstStyle/>
          <a:p>
            <a:pPr marL="342900" indent="-342900">
              <a:buFont typeface="+mj-lt"/>
              <a:buAutoNum type="arabicPeriod"/>
            </a:pPr>
            <a:r>
              <a:rPr lang="en-IN" sz="2400"/>
              <a:t>Try to Implement code in both QAOA and Dwave and compare the results.</a:t>
            </a:r>
          </a:p>
          <a:p>
            <a:pPr marL="342900" indent="-342900">
              <a:buFont typeface="+mj-lt"/>
              <a:buAutoNum type="arabicPeriod"/>
            </a:pPr>
            <a:r>
              <a:rPr lang="en-IN" sz="2400"/>
              <a:t>Generate cost function/ objective function for our problem.</a:t>
            </a:r>
          </a:p>
          <a:p>
            <a:pPr marL="342900" indent="-342900">
              <a:buFont typeface="+mj-lt"/>
              <a:buAutoNum type="arabicPeriod"/>
            </a:pPr>
            <a:r>
              <a:rPr lang="en-IN" sz="2400"/>
              <a:t>Use Docplex and PyQubo to generate 2 –ising Hamiltonian.</a:t>
            </a:r>
          </a:p>
          <a:p>
            <a:pPr marL="342900" indent="-342900">
              <a:buFont typeface="+mj-lt"/>
              <a:buAutoNum type="arabicPeriod"/>
            </a:pPr>
            <a:r>
              <a:rPr lang="en-IN" sz="2400"/>
              <a:t>Get results from QAOA .</a:t>
            </a:r>
          </a:p>
          <a:p>
            <a:pPr marL="342900" indent="-342900">
              <a:buFont typeface="+mj-lt"/>
              <a:buAutoNum type="arabicPeriod"/>
            </a:pPr>
            <a:r>
              <a:rPr lang="en-IN" sz="2400"/>
              <a:t>Use the qubo above for Dwave and obtain results.</a:t>
            </a:r>
          </a:p>
          <a:p>
            <a:pPr marL="342900" indent="-342900">
              <a:buFont typeface="+mj-lt"/>
              <a:buAutoNum type="arabicPeriod"/>
            </a:pPr>
            <a:r>
              <a:rPr lang="en-IN" sz="2400"/>
              <a:t>Compare various parameters in QAOA and Dwave itself.</a:t>
            </a:r>
          </a:p>
          <a:p>
            <a:pPr marL="342900" indent="-342900">
              <a:buFont typeface="+mj-lt"/>
              <a:buAutoNum type="arabicPeriod"/>
            </a:pPr>
            <a:r>
              <a:rPr lang="en-IN" sz="2400"/>
              <a:t>Finally Compare the results.</a:t>
            </a:r>
            <a:endParaRPr lang="en-IN" sz="2400" dirty="0"/>
          </a:p>
        </p:txBody>
      </p:sp>
      <p:pic>
        <p:nvPicPr>
          <p:cNvPr id="5" name="Picture 4">
            <a:extLst>
              <a:ext uri="{FF2B5EF4-FFF2-40B4-BE49-F238E27FC236}">
                <a16:creationId xmlns:a16="http://schemas.microsoft.com/office/drawing/2014/main" id="{C9A51C47-1960-4A12-8287-0D2DB166AFD2}"/>
              </a:ext>
            </a:extLst>
          </p:cNvPr>
          <p:cNvPicPr>
            <a:picLocks noChangeAspect="1"/>
          </p:cNvPicPr>
          <p:nvPr/>
        </p:nvPicPr>
        <p:blipFill>
          <a:blip r:embed="rId4"/>
          <a:stretch>
            <a:fillRect/>
          </a:stretch>
        </p:blipFill>
        <p:spPr>
          <a:xfrm>
            <a:off x="8662659" y="1816814"/>
            <a:ext cx="2217612" cy="914479"/>
          </a:xfrm>
          <a:prstGeom prst="rect">
            <a:avLst/>
          </a:prstGeom>
        </p:spPr>
      </p:pic>
      <p:pic>
        <p:nvPicPr>
          <p:cNvPr id="6" name="Picture 5">
            <a:extLst>
              <a:ext uri="{FF2B5EF4-FFF2-40B4-BE49-F238E27FC236}">
                <a16:creationId xmlns:a16="http://schemas.microsoft.com/office/drawing/2014/main" id="{341F81DF-3268-4AED-8C3B-F14E5633165B}"/>
              </a:ext>
            </a:extLst>
          </p:cNvPr>
          <p:cNvPicPr>
            <a:picLocks noChangeAspect="1"/>
          </p:cNvPicPr>
          <p:nvPr/>
        </p:nvPicPr>
        <p:blipFill>
          <a:blip r:embed="rId5"/>
          <a:stretch>
            <a:fillRect/>
          </a:stretch>
        </p:blipFill>
        <p:spPr>
          <a:xfrm>
            <a:off x="7921409" y="3681413"/>
            <a:ext cx="3983494" cy="1650677"/>
          </a:xfrm>
          <a:prstGeom prst="rect">
            <a:avLst/>
          </a:prstGeom>
        </p:spPr>
      </p:pic>
    </p:spTree>
    <p:extLst>
      <p:ext uri="{BB962C8B-B14F-4D97-AF65-F5344CB8AC3E}">
        <p14:creationId xmlns:p14="http://schemas.microsoft.com/office/powerpoint/2010/main" val="289002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BAE31C9-B718-446B-B2D4-0AE6E123DCB2}"/>
              </a:ext>
            </a:extLst>
          </p:cNvPr>
          <p:cNvSpPr>
            <a:spLocks noGrp="1"/>
          </p:cNvSpPr>
          <p:nvPr>
            <p:ph type="title"/>
          </p:nvPr>
        </p:nvSpPr>
        <p:spPr>
          <a:xfrm>
            <a:off x="5746806" y="1230589"/>
            <a:ext cx="3367359" cy="919486"/>
          </a:xfrm>
        </p:spPr>
        <p:txBody>
          <a:bodyPr anchor="ctr">
            <a:normAutofit/>
          </a:bodyPr>
          <a:lstStyle/>
          <a:p>
            <a:r>
              <a:rPr lang="en-IN"/>
              <a:t>DWAVE</a:t>
            </a:r>
            <a:endParaRPr lang="en-IN" dirty="0"/>
          </a:p>
        </p:txBody>
      </p:sp>
      <p:sp>
        <p:nvSpPr>
          <p:cNvPr id="15" name="Title 1">
            <a:extLst>
              <a:ext uri="{FF2B5EF4-FFF2-40B4-BE49-F238E27FC236}">
                <a16:creationId xmlns:a16="http://schemas.microsoft.com/office/drawing/2014/main" id="{735C4644-1B81-4C88-9527-2CA94BAAFD21}"/>
              </a:ext>
            </a:extLst>
          </p:cNvPr>
          <p:cNvSpPr txBox="1">
            <a:spLocks/>
          </p:cNvSpPr>
          <p:nvPr/>
        </p:nvSpPr>
        <p:spPr>
          <a:xfrm>
            <a:off x="283061" y="1230589"/>
            <a:ext cx="3367359" cy="91948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QAOA</a:t>
            </a:r>
            <a:endParaRPr lang="en-IN" dirty="0"/>
          </a:p>
        </p:txBody>
      </p:sp>
      <p:sp>
        <p:nvSpPr>
          <p:cNvPr id="17" name="Title 1">
            <a:extLst>
              <a:ext uri="{FF2B5EF4-FFF2-40B4-BE49-F238E27FC236}">
                <a16:creationId xmlns:a16="http://schemas.microsoft.com/office/drawing/2014/main" id="{3BE1671E-5917-4D07-8FA8-D63E2C5EC213}"/>
              </a:ext>
            </a:extLst>
          </p:cNvPr>
          <p:cNvSpPr txBox="1">
            <a:spLocks/>
          </p:cNvSpPr>
          <p:nvPr/>
        </p:nvSpPr>
        <p:spPr>
          <a:xfrm>
            <a:off x="348963" y="361497"/>
            <a:ext cx="3367359" cy="91948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solidFill>
                  <a:schemeClr val="tx1"/>
                </a:solidFill>
              </a:rPr>
              <a:t>Results </a:t>
            </a:r>
            <a:endParaRPr lang="en-IN" dirty="0">
              <a:solidFill>
                <a:schemeClr val="tx1"/>
              </a:solidFill>
            </a:endParaRPr>
          </a:p>
        </p:txBody>
      </p:sp>
      <p:pic>
        <p:nvPicPr>
          <p:cNvPr id="4" name="Picture 3">
            <a:extLst>
              <a:ext uri="{FF2B5EF4-FFF2-40B4-BE49-F238E27FC236}">
                <a16:creationId xmlns:a16="http://schemas.microsoft.com/office/drawing/2014/main" id="{CC7FBCCD-13E7-4671-B11C-BD1CC3B7629F}"/>
              </a:ext>
            </a:extLst>
          </p:cNvPr>
          <p:cNvPicPr>
            <a:picLocks noChangeAspect="1"/>
          </p:cNvPicPr>
          <p:nvPr/>
        </p:nvPicPr>
        <p:blipFill>
          <a:blip r:embed="rId2"/>
          <a:stretch>
            <a:fillRect/>
          </a:stretch>
        </p:blipFill>
        <p:spPr>
          <a:xfrm>
            <a:off x="4650859" y="2540287"/>
            <a:ext cx="5388999" cy="1976108"/>
          </a:xfrm>
          <a:prstGeom prst="rect">
            <a:avLst/>
          </a:prstGeom>
        </p:spPr>
      </p:pic>
      <p:pic>
        <p:nvPicPr>
          <p:cNvPr id="5" name="Picture 4">
            <a:extLst>
              <a:ext uri="{FF2B5EF4-FFF2-40B4-BE49-F238E27FC236}">
                <a16:creationId xmlns:a16="http://schemas.microsoft.com/office/drawing/2014/main" id="{FBAB3EEC-4992-4733-AC39-75B9DA7893A1}"/>
              </a:ext>
            </a:extLst>
          </p:cNvPr>
          <p:cNvPicPr>
            <a:picLocks noChangeAspect="1"/>
          </p:cNvPicPr>
          <p:nvPr/>
        </p:nvPicPr>
        <p:blipFill>
          <a:blip r:embed="rId3"/>
          <a:stretch>
            <a:fillRect/>
          </a:stretch>
        </p:blipFill>
        <p:spPr>
          <a:xfrm>
            <a:off x="159712" y="2540287"/>
            <a:ext cx="4035408" cy="1395340"/>
          </a:xfrm>
          <a:prstGeom prst="rect">
            <a:avLst/>
          </a:prstGeom>
        </p:spPr>
      </p:pic>
    </p:spTree>
    <p:extLst>
      <p:ext uri="{BB962C8B-B14F-4D97-AF65-F5344CB8AC3E}">
        <p14:creationId xmlns:p14="http://schemas.microsoft.com/office/powerpoint/2010/main" val="39315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B4B992-9DF8-4AEC-80FE-B20E6BF27D24}"/>
              </a:ext>
            </a:extLst>
          </p:cNvPr>
          <p:cNvSpPr txBox="1"/>
          <p:nvPr/>
        </p:nvSpPr>
        <p:spPr>
          <a:xfrm>
            <a:off x="3348681" y="234984"/>
            <a:ext cx="3413948" cy="369332"/>
          </a:xfrm>
          <a:prstGeom prst="rect">
            <a:avLst/>
          </a:prstGeom>
          <a:noFill/>
        </p:spPr>
        <p:txBody>
          <a:bodyPr wrap="none" rtlCol="0">
            <a:spAutoFit/>
          </a:bodyPr>
          <a:lstStyle/>
          <a:p>
            <a:r>
              <a:rPr lang="en-IN" b="1" dirty="0" err="1"/>
              <a:t>Analyzing</a:t>
            </a:r>
            <a:r>
              <a:rPr lang="en-IN" b="1" dirty="0"/>
              <a:t> results from DWAVE</a:t>
            </a:r>
            <a:endParaRPr lang="en-IN" dirty="0"/>
          </a:p>
        </p:txBody>
      </p:sp>
      <p:sp>
        <p:nvSpPr>
          <p:cNvPr id="5" name="Rectangle 4">
            <a:extLst>
              <a:ext uri="{FF2B5EF4-FFF2-40B4-BE49-F238E27FC236}">
                <a16:creationId xmlns:a16="http://schemas.microsoft.com/office/drawing/2014/main" id="{B0D14BDF-D644-40FC-8C0F-D9FC63229137}"/>
              </a:ext>
            </a:extLst>
          </p:cNvPr>
          <p:cNvSpPr/>
          <p:nvPr/>
        </p:nvSpPr>
        <p:spPr>
          <a:xfrm>
            <a:off x="1" y="1387438"/>
            <a:ext cx="5200649" cy="2585323"/>
          </a:xfrm>
          <a:prstGeom prst="rect">
            <a:avLst/>
          </a:prstGeom>
        </p:spPr>
        <p:txBody>
          <a:bodyPr wrap="square">
            <a:spAutoFit/>
          </a:bodyPr>
          <a:lstStyle/>
          <a:p>
            <a:r>
              <a:rPr lang="en-IN" dirty="0">
                <a:solidFill>
                  <a:srgbClr val="000000"/>
                </a:solidFill>
                <a:latin typeface="Times New Roman" panose="02020603050405020304" pitchFamily="18" charset="0"/>
              </a:rPr>
              <a:t>We ran a simple for loop for 'chain strength' from 0 -&gt; 50 (with increment of 5) to determine the variations in our </a:t>
            </a:r>
            <a:r>
              <a:rPr lang="en-IN" dirty="0" err="1">
                <a:solidFill>
                  <a:srgbClr val="000000"/>
                </a:solidFill>
                <a:latin typeface="Times New Roman" panose="02020603050405020304" pitchFamily="18" charset="0"/>
              </a:rPr>
              <a:t>occurence</a:t>
            </a:r>
            <a:r>
              <a:rPr lang="en-IN" dirty="0">
                <a:solidFill>
                  <a:srgbClr val="000000"/>
                </a:solidFill>
                <a:latin typeface="Times New Roman" panose="02020603050405020304" pitchFamily="18" charset="0"/>
              </a:rPr>
              <a:t> of our chain strength. We observe that the graph has a peak at chain strength = 5. We ran our code for different sets and for different sets of the element. We saw that chain strength = 5 gives best result for sets where the number of sets in the set = 3. </a:t>
            </a:r>
          </a:p>
          <a:p>
            <a:r>
              <a:rPr lang="en-IN" i="1" dirty="0">
                <a:solidFill>
                  <a:srgbClr val="000000"/>
                </a:solidFill>
                <a:latin typeface="Times New Roman" panose="02020603050405020304" pitchFamily="18" charset="0"/>
              </a:rPr>
              <a:t>Observation: </a:t>
            </a:r>
            <a:r>
              <a:rPr lang="en-IN" dirty="0">
                <a:solidFill>
                  <a:srgbClr val="000000"/>
                </a:solidFill>
                <a:latin typeface="Times New Roman" panose="02020603050405020304" pitchFamily="18" charset="0"/>
              </a:rPr>
              <a:t>With increase in this cardinality of strength, we get increase in the chain strength value. </a:t>
            </a:r>
            <a:endParaRPr lang="en-IN" dirty="0"/>
          </a:p>
        </p:txBody>
      </p:sp>
      <p:pic>
        <p:nvPicPr>
          <p:cNvPr id="6" name="Picture 5">
            <a:extLst>
              <a:ext uri="{FF2B5EF4-FFF2-40B4-BE49-F238E27FC236}">
                <a16:creationId xmlns:a16="http://schemas.microsoft.com/office/drawing/2014/main" id="{CD7B5543-232C-4920-9B22-69184E9C846E}"/>
              </a:ext>
            </a:extLst>
          </p:cNvPr>
          <p:cNvPicPr>
            <a:picLocks noChangeAspect="1"/>
          </p:cNvPicPr>
          <p:nvPr/>
        </p:nvPicPr>
        <p:blipFill>
          <a:blip r:embed="rId2"/>
          <a:stretch>
            <a:fillRect/>
          </a:stretch>
        </p:blipFill>
        <p:spPr>
          <a:xfrm>
            <a:off x="75828" y="4143763"/>
            <a:ext cx="4001852" cy="2622491"/>
          </a:xfrm>
          <a:prstGeom prst="rect">
            <a:avLst/>
          </a:prstGeom>
        </p:spPr>
      </p:pic>
      <p:sp>
        <p:nvSpPr>
          <p:cNvPr id="8" name="Rectangle 7">
            <a:extLst>
              <a:ext uri="{FF2B5EF4-FFF2-40B4-BE49-F238E27FC236}">
                <a16:creationId xmlns:a16="http://schemas.microsoft.com/office/drawing/2014/main" id="{6F63F7F8-995A-411A-A7F9-3BF8BC3A485B}"/>
              </a:ext>
            </a:extLst>
          </p:cNvPr>
          <p:cNvSpPr/>
          <p:nvPr/>
        </p:nvSpPr>
        <p:spPr>
          <a:xfrm>
            <a:off x="75828" y="764209"/>
            <a:ext cx="5315558" cy="369332"/>
          </a:xfrm>
          <a:prstGeom prst="rect">
            <a:avLst/>
          </a:prstGeom>
        </p:spPr>
        <p:txBody>
          <a:bodyPr wrap="none">
            <a:spAutoFit/>
          </a:bodyPr>
          <a:lstStyle/>
          <a:p>
            <a:r>
              <a:rPr lang="en-IN" b="1" dirty="0" err="1">
                <a:solidFill>
                  <a:srgbClr val="000000"/>
                </a:solidFill>
                <a:latin typeface="Times New Roman" panose="02020603050405020304" pitchFamily="18" charset="0"/>
              </a:rPr>
              <a:t>Occurences</a:t>
            </a:r>
            <a:r>
              <a:rPr lang="en-IN" b="1" dirty="0">
                <a:solidFill>
                  <a:srgbClr val="000000"/>
                </a:solidFill>
                <a:latin typeface="Times New Roman" panose="02020603050405020304" pitchFamily="18" charset="0"/>
              </a:rPr>
              <a:t> (correct solution) vs the chain strength</a:t>
            </a:r>
          </a:p>
        </p:txBody>
      </p:sp>
      <p:sp>
        <p:nvSpPr>
          <p:cNvPr id="9" name="Rectangle 8">
            <a:extLst>
              <a:ext uri="{FF2B5EF4-FFF2-40B4-BE49-F238E27FC236}">
                <a16:creationId xmlns:a16="http://schemas.microsoft.com/office/drawing/2014/main" id="{55C70D2C-6A74-494C-A1EC-F911F2EC3AE5}"/>
              </a:ext>
            </a:extLst>
          </p:cNvPr>
          <p:cNvSpPr/>
          <p:nvPr/>
        </p:nvSpPr>
        <p:spPr>
          <a:xfrm>
            <a:off x="5486386" y="758188"/>
            <a:ext cx="3459280" cy="369332"/>
          </a:xfrm>
          <a:prstGeom prst="rect">
            <a:avLst/>
          </a:prstGeom>
        </p:spPr>
        <p:txBody>
          <a:bodyPr wrap="none">
            <a:spAutoFit/>
          </a:bodyPr>
          <a:lstStyle/>
          <a:p>
            <a:r>
              <a:rPr lang="en-IN" b="1" dirty="0">
                <a:solidFill>
                  <a:srgbClr val="000000"/>
                </a:solidFill>
                <a:latin typeface="Times New Roman" panose="02020603050405020304" pitchFamily="18" charset="0"/>
              </a:rPr>
              <a:t>Processing time vs chain strength</a:t>
            </a:r>
            <a:endParaRPr lang="en-IN" dirty="0"/>
          </a:p>
        </p:txBody>
      </p:sp>
      <p:pic>
        <p:nvPicPr>
          <p:cNvPr id="10" name="Picture 9">
            <a:extLst>
              <a:ext uri="{FF2B5EF4-FFF2-40B4-BE49-F238E27FC236}">
                <a16:creationId xmlns:a16="http://schemas.microsoft.com/office/drawing/2014/main" id="{A6B143F9-402D-4E92-AED5-E4E3C80D8B0D}"/>
              </a:ext>
            </a:extLst>
          </p:cNvPr>
          <p:cNvPicPr>
            <a:picLocks noChangeAspect="1"/>
          </p:cNvPicPr>
          <p:nvPr/>
        </p:nvPicPr>
        <p:blipFill>
          <a:blip r:embed="rId3"/>
          <a:stretch>
            <a:fillRect/>
          </a:stretch>
        </p:blipFill>
        <p:spPr>
          <a:xfrm>
            <a:off x="5319584" y="4232680"/>
            <a:ext cx="4741456" cy="2390336"/>
          </a:xfrm>
          <a:prstGeom prst="rect">
            <a:avLst/>
          </a:prstGeom>
        </p:spPr>
      </p:pic>
      <p:sp>
        <p:nvSpPr>
          <p:cNvPr id="11" name="TextBox 10">
            <a:extLst>
              <a:ext uri="{FF2B5EF4-FFF2-40B4-BE49-F238E27FC236}">
                <a16:creationId xmlns:a16="http://schemas.microsoft.com/office/drawing/2014/main" id="{42C71744-44A7-46B9-BA87-FAB93731895A}"/>
              </a:ext>
            </a:extLst>
          </p:cNvPr>
          <p:cNvSpPr txBox="1"/>
          <p:nvPr/>
        </p:nvSpPr>
        <p:spPr>
          <a:xfrm>
            <a:off x="5391387" y="1411530"/>
            <a:ext cx="5111514" cy="2308324"/>
          </a:xfrm>
          <a:prstGeom prst="rect">
            <a:avLst/>
          </a:prstGeom>
          <a:noFill/>
        </p:spPr>
        <p:txBody>
          <a:bodyPr wrap="square" rtlCol="0">
            <a:spAutoFit/>
          </a:bodyPr>
          <a:lstStyle/>
          <a:p>
            <a:r>
              <a:rPr lang="en-IN" dirty="0">
                <a:solidFill>
                  <a:srgbClr val="000000"/>
                </a:solidFill>
                <a:latin typeface="Times New Roman" panose="02020603050405020304" pitchFamily="18" charset="0"/>
              </a:rPr>
              <a:t>This graph had an interesting pattern. When the chain strength crosses the point of 25 the processing time decrease.  There can be two reasons for this.  Firstly, as chain strength increases the solution {2,2} chances/</a:t>
            </a:r>
            <a:r>
              <a:rPr lang="en-IN" dirty="0" err="1">
                <a:solidFill>
                  <a:srgbClr val="000000"/>
                </a:solidFill>
                <a:latin typeface="Times New Roman" panose="02020603050405020304" pitchFamily="18" charset="0"/>
              </a:rPr>
              <a:t>occurences</a:t>
            </a:r>
            <a:r>
              <a:rPr lang="en-IN" dirty="0">
                <a:solidFill>
                  <a:srgbClr val="000000"/>
                </a:solidFill>
                <a:latin typeface="Times New Roman" panose="02020603050405020304" pitchFamily="18" charset="0"/>
              </a:rPr>
              <a:t> increases. (As coupling strength is high). We ruled out the second scenario by running our solutions 3 times and still obtained somewhat same graph</a:t>
            </a:r>
            <a:r>
              <a:rPr lang="en-IN" dirty="0"/>
              <a:t>.</a:t>
            </a:r>
          </a:p>
        </p:txBody>
      </p:sp>
    </p:spTree>
    <p:extLst>
      <p:ext uri="{BB962C8B-B14F-4D97-AF65-F5344CB8AC3E}">
        <p14:creationId xmlns:p14="http://schemas.microsoft.com/office/powerpoint/2010/main" val="412795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08FA12-F10D-4E48-A112-D85E75EBB83F}"/>
              </a:ext>
            </a:extLst>
          </p:cNvPr>
          <p:cNvSpPr/>
          <p:nvPr/>
        </p:nvSpPr>
        <p:spPr>
          <a:xfrm>
            <a:off x="95250" y="164584"/>
            <a:ext cx="5027752" cy="369332"/>
          </a:xfrm>
          <a:prstGeom prst="rect">
            <a:avLst/>
          </a:prstGeom>
        </p:spPr>
        <p:txBody>
          <a:bodyPr wrap="square">
            <a:spAutoFit/>
          </a:bodyPr>
          <a:lstStyle/>
          <a:p>
            <a:r>
              <a:rPr lang="en-IN" b="1" dirty="0" err="1">
                <a:solidFill>
                  <a:srgbClr val="000000"/>
                </a:solidFill>
                <a:latin typeface="Times New Roman" panose="02020603050405020304" pitchFamily="18" charset="0"/>
              </a:rPr>
              <a:t>Analyzing</a:t>
            </a:r>
            <a:r>
              <a:rPr lang="en-IN" b="1" dirty="0">
                <a:solidFill>
                  <a:srgbClr val="000000"/>
                </a:solidFill>
                <a:latin typeface="Times New Roman" panose="02020603050405020304" pitchFamily="18" charset="0"/>
              </a:rPr>
              <a:t> results from QISKIT</a:t>
            </a:r>
            <a:endParaRPr lang="en-IN" dirty="0"/>
          </a:p>
        </p:txBody>
      </p:sp>
      <p:pic>
        <p:nvPicPr>
          <p:cNvPr id="5" name="Picture 4">
            <a:extLst>
              <a:ext uri="{FF2B5EF4-FFF2-40B4-BE49-F238E27FC236}">
                <a16:creationId xmlns:a16="http://schemas.microsoft.com/office/drawing/2014/main" id="{E9478C37-6317-4884-9197-C4A53752A41B}"/>
              </a:ext>
            </a:extLst>
          </p:cNvPr>
          <p:cNvPicPr>
            <a:picLocks noChangeAspect="1"/>
          </p:cNvPicPr>
          <p:nvPr/>
        </p:nvPicPr>
        <p:blipFill>
          <a:blip r:embed="rId2"/>
          <a:stretch>
            <a:fillRect/>
          </a:stretch>
        </p:blipFill>
        <p:spPr>
          <a:xfrm>
            <a:off x="549156" y="4435401"/>
            <a:ext cx="3341539" cy="2079699"/>
          </a:xfrm>
          <a:prstGeom prst="rect">
            <a:avLst/>
          </a:prstGeom>
        </p:spPr>
      </p:pic>
      <p:sp>
        <p:nvSpPr>
          <p:cNvPr id="6" name="Rectangle 5">
            <a:extLst>
              <a:ext uri="{FF2B5EF4-FFF2-40B4-BE49-F238E27FC236}">
                <a16:creationId xmlns:a16="http://schemas.microsoft.com/office/drawing/2014/main" id="{F88A124B-492C-46EB-87A0-D3D851047B92}"/>
              </a:ext>
            </a:extLst>
          </p:cNvPr>
          <p:cNvSpPr/>
          <p:nvPr/>
        </p:nvSpPr>
        <p:spPr>
          <a:xfrm>
            <a:off x="247650" y="2016035"/>
            <a:ext cx="3594100" cy="2031325"/>
          </a:xfrm>
          <a:prstGeom prst="rect">
            <a:avLst/>
          </a:prstGeom>
        </p:spPr>
        <p:txBody>
          <a:bodyPr wrap="square">
            <a:spAutoFit/>
          </a:bodyPr>
          <a:lstStyle/>
          <a:p>
            <a:r>
              <a:rPr lang="en-IN" dirty="0">
                <a:solidFill>
                  <a:srgbClr val="000000"/>
                </a:solidFill>
                <a:latin typeface="Times New Roman" panose="02020603050405020304" pitchFamily="18" charset="0"/>
              </a:rPr>
              <a:t>We initially expected the graph between time vs depth to be exponential but our results show that this dependence of time on depth of the circuit is linear. We were not able to assess the reason for this behaviour. </a:t>
            </a:r>
            <a:endParaRPr lang="en-IN" b="0" i="0" u="none" strike="noStrike" dirty="0">
              <a:solidFill>
                <a:srgbClr val="000000"/>
              </a:solidFill>
              <a:effectLst/>
              <a:latin typeface="Times New Roman" panose="02020603050405020304" pitchFamily="18" charset="0"/>
            </a:endParaRPr>
          </a:p>
        </p:txBody>
      </p:sp>
      <p:sp>
        <p:nvSpPr>
          <p:cNvPr id="7" name="Rectangle 6">
            <a:extLst>
              <a:ext uri="{FF2B5EF4-FFF2-40B4-BE49-F238E27FC236}">
                <a16:creationId xmlns:a16="http://schemas.microsoft.com/office/drawing/2014/main" id="{E7093CC3-AB2D-4448-8183-2840DBB898D5}"/>
              </a:ext>
            </a:extLst>
          </p:cNvPr>
          <p:cNvSpPr/>
          <p:nvPr/>
        </p:nvSpPr>
        <p:spPr>
          <a:xfrm>
            <a:off x="247650" y="1136134"/>
            <a:ext cx="3739485" cy="369332"/>
          </a:xfrm>
          <a:prstGeom prst="rect">
            <a:avLst/>
          </a:prstGeom>
        </p:spPr>
        <p:txBody>
          <a:bodyPr wrap="none">
            <a:spAutoFit/>
          </a:bodyPr>
          <a:lstStyle/>
          <a:p>
            <a:r>
              <a:rPr lang="en-IN" b="1" dirty="0">
                <a:solidFill>
                  <a:srgbClr val="000000"/>
                </a:solidFill>
                <a:latin typeface="Times New Roman" panose="02020603050405020304" pitchFamily="18" charset="0"/>
              </a:rPr>
              <a:t>Processing Time vs the circuit depth</a:t>
            </a:r>
            <a:endParaRPr lang="en-IN" dirty="0"/>
          </a:p>
        </p:txBody>
      </p:sp>
      <p:sp>
        <p:nvSpPr>
          <p:cNvPr id="8" name="Rectangle 7">
            <a:extLst>
              <a:ext uri="{FF2B5EF4-FFF2-40B4-BE49-F238E27FC236}">
                <a16:creationId xmlns:a16="http://schemas.microsoft.com/office/drawing/2014/main" id="{89B6619D-E4A3-411F-B58C-CB5749A4FC26}"/>
              </a:ext>
            </a:extLst>
          </p:cNvPr>
          <p:cNvSpPr/>
          <p:nvPr/>
        </p:nvSpPr>
        <p:spPr>
          <a:xfrm>
            <a:off x="5561226" y="1136134"/>
            <a:ext cx="3698448" cy="369332"/>
          </a:xfrm>
          <a:prstGeom prst="rect">
            <a:avLst/>
          </a:prstGeom>
        </p:spPr>
        <p:txBody>
          <a:bodyPr wrap="none">
            <a:spAutoFit/>
          </a:bodyPr>
          <a:lstStyle/>
          <a:p>
            <a:r>
              <a:rPr lang="en-IN" b="1" dirty="0">
                <a:solidFill>
                  <a:srgbClr val="000000"/>
                </a:solidFill>
                <a:latin typeface="Times New Roman" panose="02020603050405020304" pitchFamily="18" charset="0"/>
              </a:rPr>
              <a:t>The Subset-Sum Objective vs depth</a:t>
            </a:r>
            <a:endParaRPr lang="en-IN" dirty="0"/>
          </a:p>
        </p:txBody>
      </p:sp>
      <p:sp>
        <p:nvSpPr>
          <p:cNvPr id="9" name="Rectangle 8">
            <a:extLst>
              <a:ext uri="{FF2B5EF4-FFF2-40B4-BE49-F238E27FC236}">
                <a16:creationId xmlns:a16="http://schemas.microsoft.com/office/drawing/2014/main" id="{A992FCB1-08B9-4531-911E-B7B390480312}"/>
              </a:ext>
            </a:extLst>
          </p:cNvPr>
          <p:cNvSpPr/>
          <p:nvPr/>
        </p:nvSpPr>
        <p:spPr>
          <a:xfrm>
            <a:off x="5048250" y="1883886"/>
            <a:ext cx="4718050" cy="1754326"/>
          </a:xfrm>
          <a:prstGeom prst="rect">
            <a:avLst/>
          </a:prstGeom>
        </p:spPr>
        <p:txBody>
          <a:bodyPr wrap="square">
            <a:spAutoFit/>
          </a:bodyPr>
          <a:lstStyle/>
          <a:p>
            <a:r>
              <a:rPr lang="en-IN" dirty="0">
                <a:solidFill>
                  <a:srgbClr val="000000"/>
                </a:solidFill>
                <a:latin typeface="Times New Roman" panose="02020603050405020304" pitchFamily="18" charset="0"/>
              </a:rPr>
              <a:t>As </a:t>
            </a:r>
            <a:r>
              <a:rPr lang="en-IN" dirty="0" err="1">
                <a:solidFill>
                  <a:srgbClr val="000000"/>
                </a:solidFill>
                <a:latin typeface="Times New Roman" panose="02020603050405020304" pitchFamily="18" charset="0"/>
              </a:rPr>
              <a:t>expeected</a:t>
            </a:r>
            <a:r>
              <a:rPr lang="en-IN" dirty="0">
                <a:solidFill>
                  <a:srgbClr val="000000"/>
                </a:solidFill>
                <a:latin typeface="Times New Roman" panose="02020603050405020304" pitchFamily="18" charset="0"/>
              </a:rPr>
              <a:t> from the graph, more depth we add to the circuit more accurate the results we obtain. Subset Sum objective for the correct solution should be zero. So the graph turns out to be a graph in terms of error deviation from 0 with respect to depth of the circuit. </a:t>
            </a:r>
            <a:endParaRPr lang="en-IN" b="0" i="0" u="none" strike="noStrike" dirty="0">
              <a:solidFill>
                <a:srgbClr val="000000"/>
              </a:solidFill>
              <a:effectLst/>
              <a:latin typeface="Times New Roman" panose="02020603050405020304" pitchFamily="18" charset="0"/>
            </a:endParaRPr>
          </a:p>
        </p:txBody>
      </p:sp>
      <p:pic>
        <p:nvPicPr>
          <p:cNvPr id="10" name="Picture 9">
            <a:extLst>
              <a:ext uri="{FF2B5EF4-FFF2-40B4-BE49-F238E27FC236}">
                <a16:creationId xmlns:a16="http://schemas.microsoft.com/office/drawing/2014/main" id="{0E6742F0-3B57-43EF-91FD-15655A28AE29}"/>
              </a:ext>
            </a:extLst>
          </p:cNvPr>
          <p:cNvPicPr>
            <a:picLocks noChangeAspect="1"/>
          </p:cNvPicPr>
          <p:nvPr/>
        </p:nvPicPr>
        <p:blipFill>
          <a:blip r:embed="rId3"/>
          <a:stretch>
            <a:fillRect/>
          </a:stretch>
        </p:blipFill>
        <p:spPr>
          <a:xfrm>
            <a:off x="4912308" y="4352850"/>
            <a:ext cx="4199942" cy="2251665"/>
          </a:xfrm>
          <a:prstGeom prst="rect">
            <a:avLst/>
          </a:prstGeom>
        </p:spPr>
      </p:pic>
    </p:spTree>
    <p:extLst>
      <p:ext uri="{BB962C8B-B14F-4D97-AF65-F5344CB8AC3E}">
        <p14:creationId xmlns:p14="http://schemas.microsoft.com/office/powerpoint/2010/main" val="213732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9D32-E58B-4E6D-99D9-CBB1E8FA05DA}"/>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C49FD5B1-A9D7-4875-A69C-71143D4EC07B}"/>
              </a:ext>
            </a:extLst>
          </p:cNvPr>
          <p:cNvSpPr>
            <a:spLocks noGrp="1"/>
          </p:cNvSpPr>
          <p:nvPr>
            <p:ph idx="1"/>
          </p:nvPr>
        </p:nvSpPr>
        <p:spPr>
          <a:xfrm>
            <a:off x="169334" y="1270000"/>
            <a:ext cx="9374716" cy="2867487"/>
          </a:xfrm>
        </p:spPr>
        <p:txBody>
          <a:bodyPr>
            <a:normAutofit lnSpcReduction="10000"/>
          </a:bodyPr>
          <a:lstStyle/>
          <a:p>
            <a:r>
              <a:rPr lang="en-IN" dirty="0"/>
              <a:t>a) The solution obtained from </a:t>
            </a:r>
            <a:r>
              <a:rPr lang="en-IN" dirty="0" err="1"/>
              <a:t>DWave</a:t>
            </a:r>
            <a:r>
              <a:rPr lang="en-IN" dirty="0"/>
              <a:t> takes less time to compute results as compared to </a:t>
            </a:r>
            <a:r>
              <a:rPr lang="en-IN" dirty="0" err="1"/>
              <a:t>Qiskit</a:t>
            </a:r>
            <a:r>
              <a:rPr lang="en-IN" dirty="0"/>
              <a:t> Aqua (with minimum depth). This information can be extracted by comparing the graphs in ﬁg 1 and ﬁg 5 </a:t>
            </a:r>
          </a:p>
          <a:p>
            <a:r>
              <a:rPr lang="en-IN" dirty="0"/>
              <a:t>b) When n (no. of elements in the set increases) increases the solution sample also degrades exponentially in both </a:t>
            </a:r>
            <a:r>
              <a:rPr lang="en-IN" dirty="0" err="1"/>
              <a:t>Dwave</a:t>
            </a:r>
            <a:r>
              <a:rPr lang="en-IN" dirty="0"/>
              <a:t> and </a:t>
            </a:r>
            <a:r>
              <a:rPr lang="en-IN" dirty="0" err="1"/>
              <a:t>Qiskit</a:t>
            </a:r>
            <a:r>
              <a:rPr lang="en-IN" dirty="0"/>
              <a:t>. The degradation trend is more prominent in case of </a:t>
            </a:r>
            <a:r>
              <a:rPr lang="en-IN" dirty="0" err="1"/>
              <a:t>Dwave</a:t>
            </a:r>
            <a:r>
              <a:rPr lang="en-IN" dirty="0"/>
              <a:t> when compared with </a:t>
            </a:r>
            <a:r>
              <a:rPr lang="en-IN" dirty="0" err="1"/>
              <a:t>Qiskit</a:t>
            </a:r>
            <a:r>
              <a:rPr lang="en-IN" dirty="0"/>
              <a:t>. </a:t>
            </a:r>
          </a:p>
          <a:p>
            <a:r>
              <a:rPr lang="en-IN" dirty="0"/>
              <a:t>c) Weakness with </a:t>
            </a:r>
            <a:r>
              <a:rPr lang="en-IN" dirty="0" err="1"/>
              <a:t>Dwave</a:t>
            </a:r>
            <a:r>
              <a:rPr lang="en-IN" dirty="0"/>
              <a:t> is that as the problem set space increases the number of used qubit also increases and in </a:t>
            </a:r>
            <a:r>
              <a:rPr lang="en-IN" dirty="0" err="1"/>
              <a:t>Dwave</a:t>
            </a:r>
            <a:r>
              <a:rPr lang="en-IN" dirty="0"/>
              <a:t> the chimera graph is not completely uniform. In case of </a:t>
            </a:r>
            <a:r>
              <a:rPr lang="en-IN" dirty="0" err="1"/>
              <a:t>Qiskit</a:t>
            </a:r>
            <a:r>
              <a:rPr lang="en-IN" dirty="0"/>
              <a:t>, the number of </a:t>
            </a:r>
            <a:r>
              <a:rPr lang="en-IN" dirty="0" err="1"/>
              <a:t>qubo’s</a:t>
            </a:r>
            <a:r>
              <a:rPr lang="en-IN" dirty="0"/>
              <a:t> are limited with the IBM’s quantum architecture </a:t>
            </a:r>
          </a:p>
        </p:txBody>
      </p:sp>
    </p:spTree>
    <p:extLst>
      <p:ext uri="{BB962C8B-B14F-4D97-AF65-F5344CB8AC3E}">
        <p14:creationId xmlns:p14="http://schemas.microsoft.com/office/powerpoint/2010/main" val="348783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E8AB-5559-4133-8364-D166608878AC}"/>
              </a:ext>
            </a:extLst>
          </p:cNvPr>
          <p:cNvSpPr>
            <a:spLocks noGrp="1"/>
          </p:cNvSpPr>
          <p:nvPr>
            <p:ph type="title"/>
          </p:nvPr>
        </p:nvSpPr>
        <p:spPr/>
        <p:txBody>
          <a:bodyPr/>
          <a:lstStyle/>
          <a:p>
            <a:r>
              <a:rPr lang="en-IN" dirty="0"/>
              <a:t>Future Works</a:t>
            </a:r>
          </a:p>
        </p:txBody>
      </p:sp>
      <p:sp>
        <p:nvSpPr>
          <p:cNvPr id="3" name="Content Placeholder 2">
            <a:extLst>
              <a:ext uri="{FF2B5EF4-FFF2-40B4-BE49-F238E27FC236}">
                <a16:creationId xmlns:a16="http://schemas.microsoft.com/office/drawing/2014/main" id="{756BBC63-DF63-437C-AE67-3ADA1E1659AA}"/>
              </a:ext>
            </a:extLst>
          </p:cNvPr>
          <p:cNvSpPr>
            <a:spLocks noGrp="1"/>
          </p:cNvSpPr>
          <p:nvPr>
            <p:ph idx="1"/>
          </p:nvPr>
        </p:nvSpPr>
        <p:spPr/>
        <p:txBody>
          <a:bodyPr/>
          <a:lstStyle/>
          <a:p>
            <a:r>
              <a:rPr lang="en-IN" dirty="0"/>
              <a:t> Try to implement manual embedding for </a:t>
            </a:r>
            <a:r>
              <a:rPr lang="en-IN" dirty="0" err="1"/>
              <a:t>Dwave</a:t>
            </a:r>
            <a:r>
              <a:rPr lang="en-IN" dirty="0"/>
              <a:t> solution to increase purity of our solution states. This is because when we are dealing with n&gt;=10 our solution sets start giving impure states.</a:t>
            </a:r>
          </a:p>
          <a:p>
            <a:r>
              <a:rPr lang="en-IN" dirty="0"/>
              <a:t>Similarly in QAOA if we are able to generate the Hamiltonian using some other method instead of </a:t>
            </a:r>
            <a:r>
              <a:rPr lang="en-IN" dirty="0" err="1"/>
              <a:t>Docplex</a:t>
            </a:r>
            <a:r>
              <a:rPr lang="en-IN" dirty="0"/>
              <a:t> or </a:t>
            </a:r>
            <a:r>
              <a:rPr lang="en-IN" dirty="0" err="1"/>
              <a:t>PyQubo</a:t>
            </a:r>
            <a:r>
              <a:rPr lang="en-IN" dirty="0"/>
              <a:t> we will get better and faster solution. This is because </a:t>
            </a:r>
            <a:r>
              <a:rPr lang="en-IN" dirty="0" err="1"/>
              <a:t>Docplex</a:t>
            </a:r>
            <a:r>
              <a:rPr lang="en-IN" dirty="0"/>
              <a:t> and </a:t>
            </a:r>
            <a:r>
              <a:rPr lang="en-IN" dirty="0" err="1"/>
              <a:t>Pyqubo</a:t>
            </a:r>
            <a:r>
              <a:rPr lang="en-IN" dirty="0"/>
              <a:t> are libraries which are operated or executed in classical computer.</a:t>
            </a:r>
          </a:p>
        </p:txBody>
      </p:sp>
    </p:spTree>
    <p:extLst>
      <p:ext uri="{BB962C8B-B14F-4D97-AF65-F5344CB8AC3E}">
        <p14:creationId xmlns:p14="http://schemas.microsoft.com/office/powerpoint/2010/main" val="36152319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0090742022E449B5DC6F290CF8ADFF" ma:contentTypeVersion="2" ma:contentTypeDescription="Create a new document." ma:contentTypeScope="" ma:versionID="0fb3fc05e6d8186e1596e44f0036f064">
  <xsd:schema xmlns:xsd="http://www.w3.org/2001/XMLSchema" xmlns:xs="http://www.w3.org/2001/XMLSchema" xmlns:p="http://schemas.microsoft.com/office/2006/metadata/properties" xmlns:ns3="a0c8dcff-9cf0-4551-9f3b-66b214a4f350" targetNamespace="http://schemas.microsoft.com/office/2006/metadata/properties" ma:root="true" ma:fieldsID="2ab66fa388b5af35091d4aeb67dbad3d" ns3:_="">
    <xsd:import namespace="a0c8dcff-9cf0-4551-9f3b-66b214a4f35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c8dcff-9cf0-4551-9f3b-66b214a4f3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679E9A-876E-44EE-AF22-6DC4575E2A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c8dcff-9cf0-4551-9f3b-66b214a4f3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63A016-A833-4F1C-86EB-70960EEEA41D}">
  <ds:schemaRefs>
    <ds:schemaRef ds:uri="http://schemas.microsoft.com/sharepoint/v3/contenttype/forms"/>
  </ds:schemaRefs>
</ds:datastoreItem>
</file>

<file path=customXml/itemProps3.xml><?xml version="1.0" encoding="utf-8"?>
<ds:datastoreItem xmlns:ds="http://schemas.openxmlformats.org/officeDocument/2006/customXml" ds:itemID="{8DBFCC4D-529D-492E-AA08-32F00594C565}">
  <ds:schemaRefs>
    <ds:schemaRef ds:uri="http://schemas.microsoft.com/office/2006/documentManagement/types"/>
    <ds:schemaRef ds:uri="http://schemas.microsoft.com/office/infopath/2007/PartnerControls"/>
    <ds:schemaRef ds:uri="a0c8dcff-9cf0-4551-9f3b-66b214a4f350"/>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40</TotalTime>
  <Words>854</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SUBSET SUM PROBLEM (B2)</vt:lpstr>
      <vt:lpstr>What is subset sum problem?</vt:lpstr>
      <vt:lpstr>PowerPoint Presentation</vt:lpstr>
      <vt:lpstr>Project Objective: </vt:lpstr>
      <vt:lpstr>DWAVE</vt:lpstr>
      <vt:lpstr>PowerPoint Presentation</vt:lpstr>
      <vt:lpstr>PowerPoint Presentation</vt:lpstr>
      <vt:lpstr>Conclusion </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SUBSET SUM PROBLEM (B2)</dc:title>
  <dc:creator>Kushal Batra</dc:creator>
  <cp:lastModifiedBy>Kushal Batra</cp:lastModifiedBy>
  <cp:revision>5</cp:revision>
  <dcterms:created xsi:type="dcterms:W3CDTF">2019-11-23T01:10:53Z</dcterms:created>
  <dcterms:modified xsi:type="dcterms:W3CDTF">2019-11-23T01:53:23Z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0x010100760090742022E449B5DC6F290CF8ADFF</vt:lpwstr>
  </property>
</Properties>
</file>