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9" r:id="rId3"/>
    <p:sldId id="287" r:id="rId4"/>
    <p:sldId id="264" r:id="rId5"/>
    <p:sldId id="279" r:id="rId6"/>
    <p:sldId id="281" r:id="rId7"/>
    <p:sldId id="282" r:id="rId8"/>
    <p:sldId id="280" r:id="rId9"/>
    <p:sldId id="283" r:id="rId10"/>
    <p:sldId id="286" r:id="rId11"/>
    <p:sldId id="284" r:id="rId12"/>
    <p:sldId id="290" r:id="rId13"/>
    <p:sldId id="291" r:id="rId14"/>
    <p:sldId id="292" r:id="rId15"/>
    <p:sldId id="293" r:id="rId16"/>
    <p:sldId id="294" r:id="rId17"/>
    <p:sldId id="296" r:id="rId18"/>
    <p:sldId id="295" r:id="rId19"/>
    <p:sldId id="278"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6877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0404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35124" cy="51434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628648" y="142697"/>
            <a:ext cx="5886703" cy="574675"/>
          </a:xfrm>
          <a:prstGeom prst="rect">
            <a:avLst/>
          </a:prstGeom>
        </p:spPr>
        <p:txBody>
          <a:bodyPr wrap="square" lIns="0" tIns="0" rIns="0" bIns="0">
            <a:spAutoFit/>
          </a:bodyPr>
          <a:lstStyle>
            <a:lvl1pPr>
              <a:defRPr sz="3600" b="1" i="0">
                <a:solidFill>
                  <a:srgbClr val="404040"/>
                </a:solidFill>
                <a:latin typeface="Arial"/>
                <a:cs typeface="Arial"/>
              </a:defRPr>
            </a:lvl1pPr>
          </a:lstStyle>
          <a:p>
            <a:endParaRPr/>
          </a:p>
        </p:txBody>
      </p:sp>
      <p:sp>
        <p:nvSpPr>
          <p:cNvPr id="3" name="Holder 3"/>
          <p:cNvSpPr>
            <a:spLocks noGrp="1"/>
          </p:cNvSpPr>
          <p:nvPr>
            <p:ph type="body" idx="1"/>
          </p:nvPr>
        </p:nvSpPr>
        <p:spPr>
          <a:xfrm>
            <a:off x="339801" y="1834388"/>
            <a:ext cx="8464397" cy="2099310"/>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8600" y="361950"/>
            <a:ext cx="8077200" cy="443070"/>
          </a:xfrm>
          <a:prstGeom prst="rect">
            <a:avLst/>
          </a:prstGeom>
        </p:spPr>
        <p:txBody>
          <a:bodyPr vert="horz" wrap="square" lIns="0" tIns="12065" rIns="0" bIns="0" rtlCol="0">
            <a:spAutoFit/>
          </a:bodyPr>
          <a:lstStyle/>
          <a:p>
            <a:pPr marL="12700" marR="5080" indent="721995">
              <a:lnSpc>
                <a:spcPct val="100000"/>
              </a:lnSpc>
              <a:spcBef>
                <a:spcPts val="95"/>
              </a:spcBef>
            </a:pPr>
            <a:r>
              <a:rPr sz="2800" spc="-5" dirty="0">
                <a:solidFill>
                  <a:srgbClr val="FF0000"/>
                </a:solidFill>
              </a:rPr>
              <a:t>Network  Security</a:t>
            </a:r>
            <a:r>
              <a:rPr sz="2800" spc="-35" dirty="0">
                <a:solidFill>
                  <a:srgbClr val="FF0000"/>
                </a:solidFill>
              </a:rPr>
              <a:t> </a:t>
            </a:r>
            <a:r>
              <a:rPr sz="2800" spc="-5" dirty="0" err="1">
                <a:solidFill>
                  <a:srgbClr val="FF0000"/>
                </a:solidFill>
              </a:rPr>
              <a:t>Polic</a:t>
            </a:r>
            <a:r>
              <a:rPr lang="en-PH" sz="2800" spc="-5" dirty="0" err="1">
                <a:solidFill>
                  <a:srgbClr val="FF0000"/>
                </a:solidFill>
              </a:rPr>
              <a:t>ies</a:t>
            </a:r>
            <a:r>
              <a:rPr lang="en-PH" sz="2800" spc="-5" dirty="0">
                <a:solidFill>
                  <a:srgbClr val="FF0000"/>
                </a:solidFill>
              </a:rPr>
              <a:t> and Procedures</a:t>
            </a:r>
            <a:endParaRPr sz="2800" dirty="0">
              <a:solidFill>
                <a:srgbClr val="FF0000"/>
              </a:solidFill>
            </a:endParaRPr>
          </a:p>
        </p:txBody>
      </p:sp>
      <p:pic>
        <p:nvPicPr>
          <p:cNvPr id="3074" name="Picture 2" descr="Network Security Policy: A Definitive Guide - EES Corporation">
            <a:extLst>
              <a:ext uri="{FF2B5EF4-FFF2-40B4-BE49-F238E27FC236}">
                <a16:creationId xmlns:a16="http://schemas.microsoft.com/office/drawing/2014/main" id="{5FFFBE7D-6E42-4E93-83C6-4EBE58338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971550"/>
            <a:ext cx="5162550" cy="372610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3529-F63A-9278-038F-ABF625ED6017}"/>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5FBB66CD-7225-91C3-F4C2-F4005CC5AEA9}"/>
              </a:ext>
            </a:extLst>
          </p:cNvPr>
          <p:cNvSpPr>
            <a:spLocks noGrp="1"/>
          </p:cNvSpPr>
          <p:nvPr>
            <p:ph type="body" idx="1"/>
          </p:nvPr>
        </p:nvSpPr>
        <p:spPr>
          <a:xfrm>
            <a:off x="457200" y="1314160"/>
            <a:ext cx="3546399" cy="3086390"/>
          </a:xfrm>
        </p:spPr>
        <p:txBody>
          <a:bodyPr/>
          <a:lstStyle/>
          <a:p>
            <a:r>
              <a:rPr lang="en-US" sz="2000" b="0" i="0" dirty="0">
                <a:solidFill>
                  <a:srgbClr val="444444"/>
                </a:solidFill>
                <a:effectLst/>
                <a:latin typeface="Poppins" panose="00000500000000000000" pitchFamily="2" charset="0"/>
              </a:rPr>
              <a:t>8. </a:t>
            </a:r>
            <a:r>
              <a:rPr lang="en-US" sz="2000" b="1" i="0" dirty="0">
                <a:solidFill>
                  <a:srgbClr val="FF0000"/>
                </a:solidFill>
                <a:effectLst/>
                <a:latin typeface="Poppins" panose="00000500000000000000" pitchFamily="2" charset="0"/>
              </a:rPr>
              <a:t>Remote</a:t>
            </a:r>
            <a:r>
              <a:rPr lang="en-US" sz="2000" b="1" i="0" dirty="0">
                <a:solidFill>
                  <a:srgbClr val="444444"/>
                </a:solidFill>
                <a:effectLst/>
                <a:latin typeface="Poppins" panose="00000500000000000000" pitchFamily="2" charset="0"/>
              </a:rPr>
              <a:t> </a:t>
            </a:r>
            <a:r>
              <a:rPr lang="en-US" sz="2000" b="1" i="0" dirty="0">
                <a:solidFill>
                  <a:srgbClr val="FF0000"/>
                </a:solidFill>
                <a:effectLst/>
                <a:latin typeface="Poppins" panose="00000500000000000000" pitchFamily="2" charset="0"/>
              </a:rPr>
              <a:t>Access Policy: </a:t>
            </a:r>
            <a:r>
              <a:rPr lang="en-US" sz="2000" b="0" i="0" dirty="0">
                <a:solidFill>
                  <a:srgbClr val="444444"/>
                </a:solidFill>
                <a:effectLst/>
                <a:latin typeface="Poppins" panose="00000500000000000000" pitchFamily="2" charset="0"/>
              </a:rPr>
              <a:t>Defining the requirements and best practices for secure remote access to the network, including the use of virtual private networks (VPNs) and two-factor authentication.</a:t>
            </a:r>
            <a:endParaRPr lang="en-PH" dirty="0"/>
          </a:p>
        </p:txBody>
      </p:sp>
      <p:pic>
        <p:nvPicPr>
          <p:cNvPr id="2050" name="Picture 2" descr="Infographic: Secure Remote Access">
            <a:extLst>
              <a:ext uri="{FF2B5EF4-FFF2-40B4-BE49-F238E27FC236}">
                <a16:creationId xmlns:a16="http://schemas.microsoft.com/office/drawing/2014/main" id="{8C557C84-D9BC-F10C-D20A-C940C5A7C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702" y="1322988"/>
            <a:ext cx="4668108" cy="2590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01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2E80-0F1E-E717-C01E-C6966D6845C4}"/>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8F74711A-A278-30FA-5F8C-297D4F88950F}"/>
              </a:ext>
            </a:extLst>
          </p:cNvPr>
          <p:cNvSpPr>
            <a:spLocks noGrp="1"/>
          </p:cNvSpPr>
          <p:nvPr>
            <p:ph type="body" idx="1"/>
          </p:nvPr>
        </p:nvSpPr>
        <p:spPr>
          <a:xfrm>
            <a:off x="457200" y="1276350"/>
            <a:ext cx="8464397" cy="3077766"/>
          </a:xfrm>
        </p:spPr>
        <p:txBody>
          <a:bodyPr/>
          <a:lstStyle/>
          <a:p>
            <a:r>
              <a:rPr lang="en-US" b="0" i="0" dirty="0">
                <a:solidFill>
                  <a:srgbClr val="444444"/>
                </a:solidFill>
                <a:effectLst/>
                <a:latin typeface="Poppins" panose="00000500000000000000" pitchFamily="2" charset="0"/>
              </a:rPr>
              <a:t>9. </a:t>
            </a:r>
            <a:r>
              <a:rPr lang="en-US" b="1" i="0" dirty="0">
                <a:solidFill>
                  <a:srgbClr val="FF0000"/>
                </a:solidFill>
                <a:effectLst/>
                <a:latin typeface="Poppins" panose="00000500000000000000" pitchFamily="2" charset="0"/>
              </a:rPr>
              <a:t>Backup and Disaster Recovery Policy</a:t>
            </a:r>
            <a:r>
              <a:rPr lang="en-US" b="0" i="0" dirty="0">
                <a:solidFill>
                  <a:srgbClr val="444444"/>
                </a:solidFill>
                <a:effectLst/>
                <a:latin typeface="Poppins" panose="00000500000000000000" pitchFamily="2" charset="0"/>
              </a:rPr>
              <a:t>: Specifying the processes for regular data backups, offsite storage, and establishing recovery plans in case of data loss, system failure, or natural disasters.</a:t>
            </a:r>
            <a:br>
              <a:rPr lang="en-US" dirty="0"/>
            </a:br>
            <a:br>
              <a:rPr lang="en-US" dirty="0"/>
            </a:br>
            <a:r>
              <a:rPr lang="en-US" b="0" i="0" dirty="0">
                <a:solidFill>
                  <a:srgbClr val="444444"/>
                </a:solidFill>
                <a:effectLst/>
                <a:latin typeface="Poppins" panose="00000500000000000000" pitchFamily="2" charset="0"/>
              </a:rPr>
              <a:t>10. </a:t>
            </a:r>
            <a:r>
              <a:rPr lang="en-US" b="1" i="0" dirty="0">
                <a:solidFill>
                  <a:srgbClr val="FF0000"/>
                </a:solidFill>
                <a:effectLst/>
                <a:latin typeface="Poppins" panose="00000500000000000000" pitchFamily="2" charset="0"/>
              </a:rPr>
              <a:t>Employee Training and Awareness Policy</a:t>
            </a:r>
            <a:r>
              <a:rPr lang="en-US" b="0" i="0" dirty="0">
                <a:solidFill>
                  <a:srgbClr val="444444"/>
                </a:solidFill>
                <a:effectLst/>
                <a:latin typeface="Poppins" panose="00000500000000000000" pitchFamily="2" charset="0"/>
              </a:rPr>
              <a:t>: Ensuring that all employees undergo regular security training and are aware of their responsibilities regarding network security, including reporting potential risks and maintaining the confidentiality of data.</a:t>
            </a:r>
            <a:endParaRPr lang="en-PH" dirty="0"/>
          </a:p>
        </p:txBody>
      </p:sp>
    </p:spTree>
    <p:extLst>
      <p:ext uri="{BB962C8B-B14F-4D97-AF65-F5344CB8AC3E}">
        <p14:creationId xmlns:p14="http://schemas.microsoft.com/office/powerpoint/2010/main" val="150630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A8B2-180B-6FC1-9741-7850AC8B7300}"/>
              </a:ext>
            </a:extLst>
          </p:cNvPr>
          <p:cNvSpPr>
            <a:spLocks noGrp="1"/>
          </p:cNvSpPr>
          <p:nvPr>
            <p:ph type="title"/>
          </p:nvPr>
        </p:nvSpPr>
        <p:spPr>
          <a:xfrm>
            <a:off x="339801" y="285750"/>
            <a:ext cx="5886703" cy="492443"/>
          </a:xfrm>
        </p:spPr>
        <p:txBody>
          <a:bodyPr/>
          <a:lstStyle/>
          <a:p>
            <a:r>
              <a:rPr lang="en-US" sz="3200" i="0" dirty="0">
                <a:solidFill>
                  <a:schemeClr val="accent6">
                    <a:lumMod val="75000"/>
                  </a:schemeClr>
                </a:solidFill>
                <a:effectLst/>
                <a:latin typeface="Poppins" panose="00000500000000000000" pitchFamily="2" charset="0"/>
              </a:rPr>
              <a:t>Network perimeter security:</a:t>
            </a:r>
            <a:endParaRPr lang="en-PH" sz="3200" dirty="0">
              <a:solidFill>
                <a:schemeClr val="accent6">
                  <a:lumMod val="75000"/>
                </a:schemeClr>
              </a:solidFill>
            </a:endParaRPr>
          </a:p>
        </p:txBody>
      </p:sp>
      <p:sp>
        <p:nvSpPr>
          <p:cNvPr id="3" name="Text Placeholder 2">
            <a:extLst>
              <a:ext uri="{FF2B5EF4-FFF2-40B4-BE49-F238E27FC236}">
                <a16:creationId xmlns:a16="http://schemas.microsoft.com/office/drawing/2014/main" id="{DC368756-6768-F14C-854A-F36E77E13645}"/>
              </a:ext>
            </a:extLst>
          </p:cNvPr>
          <p:cNvSpPr>
            <a:spLocks noGrp="1"/>
          </p:cNvSpPr>
          <p:nvPr>
            <p:ph type="body" idx="1"/>
          </p:nvPr>
        </p:nvSpPr>
        <p:spPr>
          <a:xfrm>
            <a:off x="381000" y="1306551"/>
            <a:ext cx="2971799" cy="2895600"/>
          </a:xfrm>
        </p:spPr>
        <p:txBody>
          <a:bodyPr/>
          <a:lstStyle/>
          <a:p>
            <a:r>
              <a:rPr lang="en-US" b="0" i="0" dirty="0">
                <a:solidFill>
                  <a:srgbClr val="444444"/>
                </a:solidFill>
                <a:effectLst/>
                <a:latin typeface="Poppins" panose="00000500000000000000" pitchFamily="2" charset="0"/>
              </a:rPr>
              <a:t>This topic focuses on securing the boundaries of an organization's network, such as firewalls, intrusion prevention systems, and virtual private networks (VPNs)</a:t>
            </a:r>
            <a:endParaRPr lang="en-PH" dirty="0"/>
          </a:p>
        </p:txBody>
      </p:sp>
      <p:pic>
        <p:nvPicPr>
          <p:cNvPr id="2050" name="Picture 2" descr="Zahustit Vlakové nádraží Útok what is a perimeter network Večeře Rozzlobený  přízemí">
            <a:extLst>
              <a:ext uri="{FF2B5EF4-FFF2-40B4-BE49-F238E27FC236}">
                <a16:creationId xmlns:a16="http://schemas.microsoft.com/office/drawing/2014/main" id="{D221E731-3154-C212-CEC0-4887DCBB3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325" y="1300046"/>
            <a:ext cx="5390358" cy="3011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71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DA23-4AFE-988C-3D2F-BE8E6FE78718}"/>
              </a:ext>
            </a:extLst>
          </p:cNvPr>
          <p:cNvSpPr>
            <a:spLocks noGrp="1"/>
          </p:cNvSpPr>
          <p:nvPr>
            <p:ph type="title"/>
          </p:nvPr>
        </p:nvSpPr>
        <p:spPr>
          <a:xfrm>
            <a:off x="339801" y="285750"/>
            <a:ext cx="6477000" cy="430887"/>
          </a:xfrm>
        </p:spPr>
        <p:txBody>
          <a:bodyPr/>
          <a:lstStyle/>
          <a:p>
            <a:r>
              <a:rPr lang="en-US" sz="2800" i="0" dirty="0">
                <a:solidFill>
                  <a:schemeClr val="accent6">
                    <a:lumMod val="75000"/>
                  </a:schemeClr>
                </a:solidFill>
                <a:effectLst/>
                <a:latin typeface="Poppins" panose="00000500000000000000" pitchFamily="2" charset="0"/>
              </a:rPr>
              <a:t>Network monitoring and logging</a:t>
            </a:r>
            <a:endParaRPr lang="en-PH" sz="2800" dirty="0">
              <a:solidFill>
                <a:schemeClr val="accent6">
                  <a:lumMod val="75000"/>
                </a:schemeClr>
              </a:solidFill>
            </a:endParaRPr>
          </a:p>
        </p:txBody>
      </p:sp>
      <p:sp>
        <p:nvSpPr>
          <p:cNvPr id="3" name="Text Placeholder 2">
            <a:extLst>
              <a:ext uri="{FF2B5EF4-FFF2-40B4-BE49-F238E27FC236}">
                <a16:creationId xmlns:a16="http://schemas.microsoft.com/office/drawing/2014/main" id="{492525F9-3036-0676-AD45-FC8DF2D3158C}"/>
              </a:ext>
            </a:extLst>
          </p:cNvPr>
          <p:cNvSpPr>
            <a:spLocks noGrp="1"/>
          </p:cNvSpPr>
          <p:nvPr>
            <p:ph type="body" idx="1"/>
          </p:nvPr>
        </p:nvSpPr>
        <p:spPr>
          <a:xfrm>
            <a:off x="381001" y="1276350"/>
            <a:ext cx="3200399" cy="3124200"/>
          </a:xfrm>
        </p:spPr>
        <p:txBody>
          <a:bodyPr/>
          <a:lstStyle/>
          <a:p>
            <a:r>
              <a:rPr lang="en-US" b="0" i="0" dirty="0">
                <a:solidFill>
                  <a:srgbClr val="444444"/>
                </a:solidFill>
                <a:effectLst/>
                <a:latin typeface="Poppins" panose="00000500000000000000" pitchFamily="2" charset="0"/>
              </a:rPr>
              <a:t>This topic covers policies related to network monitoring, log collection, and analysis to detect suspicious activities and potential security breaches.</a:t>
            </a:r>
            <a:endParaRPr lang="en-PH" dirty="0"/>
          </a:p>
        </p:txBody>
      </p:sp>
      <p:pic>
        <p:nvPicPr>
          <p:cNvPr id="3074" name="Picture 2" descr="Top 7 Log Monitoring Tools | List of Log Monitoring Tools | scmGalaxy -  DevOpsSchool.com">
            <a:extLst>
              <a:ext uri="{FF2B5EF4-FFF2-40B4-BE49-F238E27FC236}">
                <a16:creationId xmlns:a16="http://schemas.microsoft.com/office/drawing/2014/main" id="{0CDD4050-A9DB-B74B-B338-EF2661857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513" y="1294805"/>
            <a:ext cx="4855486"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5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5998-C34D-CF2A-78A3-B09B8804D16B}"/>
              </a:ext>
            </a:extLst>
          </p:cNvPr>
          <p:cNvSpPr>
            <a:spLocks noGrp="1"/>
          </p:cNvSpPr>
          <p:nvPr>
            <p:ph type="title"/>
          </p:nvPr>
        </p:nvSpPr>
        <p:spPr>
          <a:xfrm>
            <a:off x="339801" y="209550"/>
            <a:ext cx="5886703" cy="574675"/>
          </a:xfrm>
        </p:spPr>
        <p:txBody>
          <a:bodyPr/>
          <a:lstStyle/>
          <a:p>
            <a:r>
              <a:rPr lang="en-US" i="0" dirty="0">
                <a:solidFill>
                  <a:schemeClr val="accent6">
                    <a:lumMod val="75000"/>
                  </a:schemeClr>
                </a:solidFill>
                <a:effectLst/>
                <a:latin typeface="Poppins" panose="00000500000000000000" pitchFamily="2" charset="0"/>
              </a:rPr>
              <a:t>Patch management:</a:t>
            </a:r>
            <a:endParaRPr lang="en-PH" dirty="0">
              <a:solidFill>
                <a:schemeClr val="accent6">
                  <a:lumMod val="75000"/>
                </a:schemeClr>
              </a:solidFill>
            </a:endParaRPr>
          </a:p>
        </p:txBody>
      </p:sp>
      <p:sp>
        <p:nvSpPr>
          <p:cNvPr id="3" name="Text Placeholder 2">
            <a:extLst>
              <a:ext uri="{FF2B5EF4-FFF2-40B4-BE49-F238E27FC236}">
                <a16:creationId xmlns:a16="http://schemas.microsoft.com/office/drawing/2014/main" id="{C0CE6EB1-48AF-45D5-BD3D-324EAEBDE54A}"/>
              </a:ext>
            </a:extLst>
          </p:cNvPr>
          <p:cNvSpPr>
            <a:spLocks noGrp="1"/>
          </p:cNvSpPr>
          <p:nvPr>
            <p:ph type="body" idx="1"/>
          </p:nvPr>
        </p:nvSpPr>
        <p:spPr>
          <a:xfrm>
            <a:off x="339801" y="1352550"/>
            <a:ext cx="8651799" cy="923330"/>
          </a:xfrm>
        </p:spPr>
        <p:txBody>
          <a:bodyPr/>
          <a:lstStyle/>
          <a:p>
            <a:r>
              <a:rPr lang="en-US" b="0" i="0" dirty="0">
                <a:solidFill>
                  <a:srgbClr val="444444"/>
                </a:solidFill>
                <a:effectLst/>
                <a:latin typeface="Poppins" panose="00000500000000000000" pitchFamily="2" charset="0"/>
              </a:rPr>
              <a:t>This topic includes policies for regularly updating and patching software and firmware on network devices to address security vulnerabilities.</a:t>
            </a:r>
            <a:endParaRPr lang="en-PH" dirty="0"/>
          </a:p>
        </p:txBody>
      </p:sp>
      <p:pic>
        <p:nvPicPr>
          <p:cNvPr id="4098" name="Picture 2" descr="Patch Management | Automated Patch Management System - ManageEngine  Endpoint Central">
            <a:extLst>
              <a:ext uri="{FF2B5EF4-FFF2-40B4-BE49-F238E27FC236}">
                <a16:creationId xmlns:a16="http://schemas.microsoft.com/office/drawing/2014/main" id="{7CE82ED2-0330-0A12-A00A-288FD9EAA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87871"/>
            <a:ext cx="6529129" cy="252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23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35EC-A511-6E7F-C91A-62DB3151BBA3}"/>
              </a:ext>
            </a:extLst>
          </p:cNvPr>
          <p:cNvSpPr>
            <a:spLocks noGrp="1"/>
          </p:cNvSpPr>
          <p:nvPr>
            <p:ph type="title"/>
          </p:nvPr>
        </p:nvSpPr>
        <p:spPr>
          <a:xfrm>
            <a:off x="228600" y="209550"/>
            <a:ext cx="5886703" cy="574675"/>
          </a:xfrm>
        </p:spPr>
        <p:txBody>
          <a:bodyPr/>
          <a:lstStyle/>
          <a:p>
            <a:r>
              <a:rPr lang="en-US" i="0" dirty="0">
                <a:solidFill>
                  <a:schemeClr val="accent6">
                    <a:lumMod val="75000"/>
                  </a:schemeClr>
                </a:solidFill>
                <a:effectLst/>
                <a:latin typeface="Poppins" panose="00000500000000000000" pitchFamily="2" charset="0"/>
              </a:rPr>
              <a:t>Physical security:</a:t>
            </a:r>
            <a:endParaRPr lang="en-PH" dirty="0">
              <a:solidFill>
                <a:schemeClr val="accent6">
                  <a:lumMod val="75000"/>
                </a:schemeClr>
              </a:solidFill>
            </a:endParaRPr>
          </a:p>
        </p:txBody>
      </p:sp>
      <p:sp>
        <p:nvSpPr>
          <p:cNvPr id="3" name="Text Placeholder 2">
            <a:extLst>
              <a:ext uri="{FF2B5EF4-FFF2-40B4-BE49-F238E27FC236}">
                <a16:creationId xmlns:a16="http://schemas.microsoft.com/office/drawing/2014/main" id="{71786624-4571-20B9-3EF7-2388F015E181}"/>
              </a:ext>
            </a:extLst>
          </p:cNvPr>
          <p:cNvSpPr>
            <a:spLocks noGrp="1"/>
          </p:cNvSpPr>
          <p:nvPr>
            <p:ph type="body" idx="1"/>
          </p:nvPr>
        </p:nvSpPr>
        <p:spPr>
          <a:xfrm>
            <a:off x="342900" y="1047750"/>
            <a:ext cx="8458199" cy="990600"/>
          </a:xfrm>
        </p:spPr>
        <p:txBody>
          <a:bodyPr/>
          <a:lstStyle/>
          <a:p>
            <a:r>
              <a:rPr lang="en-US" b="0" i="0" dirty="0">
                <a:solidFill>
                  <a:srgbClr val="444444"/>
                </a:solidFill>
                <a:effectLst/>
                <a:latin typeface="Poppins" panose="00000500000000000000" pitchFamily="2" charset="0"/>
              </a:rPr>
              <a:t>This policy addresses the physical protection of network infrastructure, such as data centers, server rooms, and network equipment, to prevent unauthorized access or tampering.</a:t>
            </a:r>
            <a:endParaRPr lang="en-PH" dirty="0"/>
          </a:p>
          <a:p>
            <a:endParaRPr lang="en-PH" dirty="0"/>
          </a:p>
        </p:txBody>
      </p:sp>
      <p:pic>
        <p:nvPicPr>
          <p:cNvPr id="5124" name="Picture 4" descr="Cyber &amp; Physical Security: Why You Need Both">
            <a:extLst>
              <a:ext uri="{FF2B5EF4-FFF2-40B4-BE49-F238E27FC236}">
                <a16:creationId xmlns:a16="http://schemas.microsoft.com/office/drawing/2014/main" id="{94DB1559-F000-D4B1-DA93-194B7C031C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116931"/>
            <a:ext cx="7429500" cy="28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63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29EA02-1573-A3E4-CE76-5579B3F6FF2D}"/>
              </a:ext>
            </a:extLst>
          </p:cNvPr>
          <p:cNvSpPr>
            <a:spLocks noGrp="1"/>
          </p:cNvSpPr>
          <p:nvPr>
            <p:ph type="body" idx="1"/>
          </p:nvPr>
        </p:nvSpPr>
        <p:spPr>
          <a:xfrm>
            <a:off x="304800" y="209550"/>
            <a:ext cx="4384599" cy="615553"/>
          </a:xfrm>
        </p:spPr>
        <p:txBody>
          <a:bodyPr/>
          <a:lstStyle/>
          <a:p>
            <a:r>
              <a:rPr lang="en-PH" sz="4000" b="1" dirty="0">
                <a:solidFill>
                  <a:schemeClr val="accent6">
                    <a:lumMod val="75000"/>
                  </a:schemeClr>
                </a:solidFill>
              </a:rPr>
              <a:t>John the Ripper</a:t>
            </a:r>
          </a:p>
        </p:txBody>
      </p:sp>
      <p:sp>
        <p:nvSpPr>
          <p:cNvPr id="5" name="TextBox 4">
            <a:extLst>
              <a:ext uri="{FF2B5EF4-FFF2-40B4-BE49-F238E27FC236}">
                <a16:creationId xmlns:a16="http://schemas.microsoft.com/office/drawing/2014/main" id="{299FA90C-F1A5-BC73-1E4A-7B67668189C3}"/>
              </a:ext>
            </a:extLst>
          </p:cNvPr>
          <p:cNvSpPr txBox="1"/>
          <p:nvPr/>
        </p:nvSpPr>
        <p:spPr>
          <a:xfrm>
            <a:off x="384099" y="1047750"/>
            <a:ext cx="5102301" cy="3108543"/>
          </a:xfrm>
          <a:prstGeom prst="rect">
            <a:avLst/>
          </a:prstGeom>
          <a:noFill/>
        </p:spPr>
        <p:txBody>
          <a:bodyPr wrap="square">
            <a:spAutoFit/>
          </a:bodyPr>
          <a:lstStyle/>
          <a:p>
            <a:r>
              <a:rPr lang="en-PH" sz="1400" dirty="0">
                <a:latin typeface="Courier New" panose="02070309020205020404" pitchFamily="49" charset="0"/>
                <a:cs typeface="Courier New" panose="02070309020205020404" pitchFamily="49" charset="0"/>
              </a:rPr>
              <a:t>John the Ripper is a widely used password cracking tool that is designed to help assess the strength of passwords used in various systems. It is an important tool in the field of network security for several reasons:</a:t>
            </a:r>
          </a:p>
          <a:p>
            <a:endParaRPr lang="en-PH" sz="1400" dirty="0">
              <a:latin typeface="Courier New" panose="02070309020205020404" pitchFamily="49" charset="0"/>
              <a:cs typeface="Courier New" panose="02070309020205020404" pitchFamily="49" charset="0"/>
            </a:endParaRPr>
          </a:p>
          <a:p>
            <a:pPr marL="342900" indent="-342900">
              <a:buAutoNum type="arabicPeriod"/>
            </a:pPr>
            <a:r>
              <a:rPr lang="en-PH" sz="1400" b="1" dirty="0">
                <a:latin typeface="Courier New" panose="02070309020205020404" pitchFamily="49" charset="0"/>
                <a:cs typeface="Courier New" panose="02070309020205020404" pitchFamily="49" charset="0"/>
              </a:rPr>
              <a:t>Password auditing: </a:t>
            </a:r>
            <a:r>
              <a:rPr lang="en-PH" sz="1400" dirty="0">
                <a:latin typeface="Courier New" panose="02070309020205020404" pitchFamily="49" charset="0"/>
                <a:cs typeface="Courier New" panose="02070309020205020404" pitchFamily="49" charset="0"/>
              </a:rPr>
              <a:t>John the Ripper helps administrators and security professionals identify weak or easily guessable passwords within their networks. By testing the strength of passwords, it highlights vulnerabilities and enables organizations to enforce stronger password policies.</a:t>
            </a:r>
          </a:p>
          <a:p>
            <a:pPr marL="342900" indent="-342900">
              <a:buAutoNum type="arabicPeriod"/>
            </a:pPr>
            <a:endParaRPr lang="en-PH" sz="1400" dirty="0">
              <a:latin typeface="Courier New" panose="02070309020205020404" pitchFamily="49" charset="0"/>
              <a:cs typeface="Courier New" panose="02070309020205020404" pitchFamily="49" charset="0"/>
            </a:endParaRPr>
          </a:p>
        </p:txBody>
      </p:sp>
      <p:pic>
        <p:nvPicPr>
          <p:cNvPr id="1028" name="Picture 4" descr="Password cracking with John the Ripper | Linux Security Blog">
            <a:extLst>
              <a:ext uri="{FF2B5EF4-FFF2-40B4-BE49-F238E27FC236}">
                <a16:creationId xmlns:a16="http://schemas.microsoft.com/office/drawing/2014/main" id="{DC2DB4DA-5710-80FA-3DF3-376C52199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200150"/>
            <a:ext cx="25146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93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594A-148C-38CB-7EC3-50C6F24D67BC}"/>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51FA2B66-545A-F92C-0889-AFF50D095A14}"/>
              </a:ext>
            </a:extLst>
          </p:cNvPr>
          <p:cNvSpPr>
            <a:spLocks noGrp="1"/>
          </p:cNvSpPr>
          <p:nvPr>
            <p:ph type="body" idx="1"/>
          </p:nvPr>
        </p:nvSpPr>
        <p:spPr>
          <a:xfrm>
            <a:off x="609600" y="1047750"/>
            <a:ext cx="8305800" cy="3876853"/>
          </a:xfrm>
        </p:spPr>
        <p:txBody>
          <a:bodyPr/>
          <a:lstStyle/>
          <a:p>
            <a:r>
              <a:rPr lang="en-PH" sz="2000" b="1" dirty="0">
                <a:latin typeface="Courier New" panose="02070309020205020404" pitchFamily="49" charset="0"/>
                <a:cs typeface="Courier New" panose="02070309020205020404" pitchFamily="49" charset="0"/>
              </a:rPr>
              <a:t>2. Vulnerability assessment: </a:t>
            </a:r>
            <a:r>
              <a:rPr lang="en-PH" sz="2000" dirty="0">
                <a:latin typeface="Courier New" panose="02070309020205020404" pitchFamily="49" charset="0"/>
                <a:cs typeface="Courier New" panose="02070309020205020404" pitchFamily="49" charset="0"/>
              </a:rPr>
              <a:t>Passwords serve as a common entry point for attackers attempting to gain unauthorized access to systems. By identifying weak passwords, John the Ripper assists in identifying potential vulnerabilities in network security and allows for appropriate measures to be taken to mitigate them.</a:t>
            </a:r>
          </a:p>
          <a:p>
            <a:r>
              <a:rPr lang="en-PH" sz="2000" b="1" dirty="0">
                <a:latin typeface="Courier New" panose="02070309020205020404" pitchFamily="49" charset="0"/>
                <a:cs typeface="Courier New" panose="02070309020205020404" pitchFamily="49" charset="0"/>
              </a:rPr>
              <a:t>3. Penetration testing: </a:t>
            </a:r>
            <a:r>
              <a:rPr lang="en-PH" sz="2000" dirty="0">
                <a:latin typeface="Courier New" panose="02070309020205020404" pitchFamily="49" charset="0"/>
                <a:cs typeface="Courier New" panose="02070309020205020404" pitchFamily="49" charset="0"/>
              </a:rPr>
              <a:t>Organizations often use John the Ripper during penetration testing exercises to simulate real-world attack scenarios. By attempting to crack passwords, it can determine the effectiveness of an organization's password security measures and help identify areas of improvement.</a:t>
            </a:r>
          </a:p>
          <a:p>
            <a:endParaRPr lang="en-PH" dirty="0"/>
          </a:p>
        </p:txBody>
      </p:sp>
    </p:spTree>
    <p:extLst>
      <p:ext uri="{BB962C8B-B14F-4D97-AF65-F5344CB8AC3E}">
        <p14:creationId xmlns:p14="http://schemas.microsoft.com/office/powerpoint/2010/main" val="367966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EAD8-DCD2-6B8C-0322-1C3DCE03EC0B}"/>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74F277E1-7939-AAE6-9CA2-504FEAE815FE}"/>
              </a:ext>
            </a:extLst>
          </p:cNvPr>
          <p:cNvSpPr>
            <a:spLocks noGrp="1"/>
          </p:cNvSpPr>
          <p:nvPr>
            <p:ph type="body" idx="1"/>
          </p:nvPr>
        </p:nvSpPr>
        <p:spPr>
          <a:xfrm>
            <a:off x="457200" y="1123950"/>
            <a:ext cx="8464397" cy="3693319"/>
          </a:xfrm>
        </p:spPr>
        <p:txBody>
          <a:bodyPr/>
          <a:lstStyle/>
          <a:p>
            <a:r>
              <a:rPr lang="en-PH" sz="1600" dirty="0">
                <a:latin typeface="Courier New" panose="02070309020205020404" pitchFamily="49" charset="0"/>
                <a:cs typeface="Courier New" panose="02070309020205020404" pitchFamily="49" charset="0"/>
              </a:rPr>
              <a:t>4. Password recovery: John the Ripper can also be used for legitimate purposes, such as recovering lost or forgotten passwords within an organization. This can save time and resources that would otherwise be spent on resetting passwords or accessing locked accounts.</a:t>
            </a:r>
          </a:p>
          <a:p>
            <a:endParaRPr lang="en-PH" sz="1600" dirty="0">
              <a:latin typeface="Courier New" panose="02070309020205020404" pitchFamily="49" charset="0"/>
              <a:cs typeface="Courier New" panose="02070309020205020404" pitchFamily="49" charset="0"/>
            </a:endParaRPr>
          </a:p>
          <a:p>
            <a:r>
              <a:rPr lang="en-PH" sz="1600" dirty="0">
                <a:latin typeface="Courier New" panose="02070309020205020404" pitchFamily="49" charset="0"/>
                <a:cs typeface="Courier New" panose="02070309020205020404" pitchFamily="49" charset="0"/>
              </a:rPr>
              <a:t>5. Research and education: John the Ripper has been an essential tool for researchers and security professionals interested in understanding password security and improving password cracking techniques. Its availability and use contribute to the ongoing development of stronger password protection methods.</a:t>
            </a:r>
          </a:p>
          <a:p>
            <a:endParaRPr lang="en-PH" sz="1600" dirty="0">
              <a:latin typeface="Courier New" panose="02070309020205020404" pitchFamily="49" charset="0"/>
              <a:cs typeface="Courier New" panose="02070309020205020404" pitchFamily="49" charset="0"/>
            </a:endParaRPr>
          </a:p>
          <a:p>
            <a:r>
              <a:rPr lang="en-PH" sz="1600" dirty="0">
                <a:latin typeface="Courier New" panose="02070309020205020404" pitchFamily="49" charset="0"/>
                <a:cs typeface="Courier New" panose="02070309020205020404" pitchFamily="49" charset="0"/>
              </a:rPr>
              <a:t>It is important to note that while John the Ripper can be a valuable tool in network security, it should only be used by authorized individuals with proper consent and in compliance with relevant laws and regulations.</a:t>
            </a:r>
            <a:endParaRPr lang="en-PH" sz="1600" dirty="0"/>
          </a:p>
        </p:txBody>
      </p:sp>
    </p:spTree>
    <p:extLst>
      <p:ext uri="{BB962C8B-B14F-4D97-AF65-F5344CB8AC3E}">
        <p14:creationId xmlns:p14="http://schemas.microsoft.com/office/powerpoint/2010/main" val="2892635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5200" y="2284730"/>
            <a:ext cx="4038600" cy="566822"/>
          </a:xfrm>
          <a:prstGeom prst="rect">
            <a:avLst/>
          </a:prstGeom>
        </p:spPr>
        <p:txBody>
          <a:bodyPr vert="horz" wrap="square" lIns="0" tIns="12700" rIns="0" bIns="0" rtlCol="0">
            <a:spAutoFit/>
          </a:bodyPr>
          <a:lstStyle/>
          <a:p>
            <a:pPr marL="12700">
              <a:lnSpc>
                <a:spcPct val="100000"/>
              </a:lnSpc>
              <a:spcBef>
                <a:spcPts val="100"/>
              </a:spcBef>
            </a:pPr>
            <a:r>
              <a:rPr sz="3600" b="1" dirty="0">
                <a:solidFill>
                  <a:schemeClr val="accent6">
                    <a:lumMod val="75000"/>
                  </a:schemeClr>
                </a:solidFill>
                <a:latin typeface="Arial"/>
                <a:cs typeface="Arial"/>
              </a:rPr>
              <a:t>Thank</a:t>
            </a:r>
            <a:r>
              <a:rPr sz="3600" b="1" spc="-135" dirty="0">
                <a:solidFill>
                  <a:schemeClr val="accent6">
                    <a:lumMod val="75000"/>
                  </a:schemeClr>
                </a:solidFill>
                <a:latin typeface="Arial"/>
                <a:cs typeface="Arial"/>
              </a:rPr>
              <a:t> </a:t>
            </a:r>
            <a:r>
              <a:rPr sz="3600" b="1" spc="-55" dirty="0">
                <a:solidFill>
                  <a:schemeClr val="accent6">
                    <a:lumMod val="75000"/>
                  </a:schemeClr>
                </a:solidFill>
                <a:latin typeface="Arial"/>
                <a:cs typeface="Arial"/>
              </a:rPr>
              <a:t>You…!!!</a:t>
            </a:r>
            <a:endParaRPr sz="3600" b="1" dirty="0">
              <a:solidFill>
                <a:schemeClr val="accent6">
                  <a:lumMod val="75000"/>
                </a:schemeClr>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79B0-41DD-A0C0-2FE8-4B00206E6816}"/>
              </a:ext>
            </a:extLst>
          </p:cNvPr>
          <p:cNvSpPr>
            <a:spLocks noGrp="1"/>
          </p:cNvSpPr>
          <p:nvPr>
            <p:ph type="title"/>
          </p:nvPr>
        </p:nvSpPr>
        <p:spPr>
          <a:xfrm>
            <a:off x="354669" y="209550"/>
            <a:ext cx="5886703" cy="574675"/>
          </a:xfrm>
        </p:spPr>
        <p:txBody>
          <a:bodyPr/>
          <a:lstStyle/>
          <a:p>
            <a:r>
              <a:rPr lang="en-PH" dirty="0"/>
              <a:t>Contents:</a:t>
            </a:r>
          </a:p>
        </p:txBody>
      </p:sp>
      <p:sp>
        <p:nvSpPr>
          <p:cNvPr id="3" name="Text Placeholder 2">
            <a:extLst>
              <a:ext uri="{FF2B5EF4-FFF2-40B4-BE49-F238E27FC236}">
                <a16:creationId xmlns:a16="http://schemas.microsoft.com/office/drawing/2014/main" id="{1CCA24C6-F3FF-4DE3-6805-DEA5CD40190F}"/>
              </a:ext>
            </a:extLst>
          </p:cNvPr>
          <p:cNvSpPr>
            <a:spLocks noGrp="1"/>
          </p:cNvSpPr>
          <p:nvPr>
            <p:ph type="body" idx="1"/>
          </p:nvPr>
        </p:nvSpPr>
        <p:spPr>
          <a:xfrm>
            <a:off x="990601" y="1369814"/>
            <a:ext cx="4800600" cy="2725936"/>
          </a:xfrm>
        </p:spPr>
        <p:txBody>
          <a:bodyPr/>
          <a:lstStyle/>
          <a:p>
            <a:pPr marL="457200" indent="-457200">
              <a:buFont typeface="+mj-lt"/>
              <a:buAutoNum type="arabicPeriod"/>
            </a:pPr>
            <a:r>
              <a:rPr lang="en-PH" dirty="0">
                <a:solidFill>
                  <a:schemeClr val="tx1"/>
                </a:solidFill>
              </a:rPr>
              <a:t>Objectives</a:t>
            </a:r>
          </a:p>
          <a:p>
            <a:pPr marL="457200" indent="-457200">
              <a:buFont typeface="+mj-lt"/>
              <a:buAutoNum type="arabicPeriod"/>
            </a:pPr>
            <a:r>
              <a:rPr lang="en-PH" dirty="0">
                <a:solidFill>
                  <a:schemeClr val="tx1"/>
                </a:solidFill>
              </a:rPr>
              <a:t>Network Security Policy</a:t>
            </a:r>
          </a:p>
          <a:p>
            <a:pPr marL="457200" indent="-457200">
              <a:buFont typeface="+mj-lt"/>
              <a:buAutoNum type="arabicPeriod"/>
            </a:pPr>
            <a:r>
              <a:rPr lang="en-PH" dirty="0">
                <a:solidFill>
                  <a:schemeClr val="tx1"/>
                </a:solidFill>
              </a:rPr>
              <a:t>Sample of Network Security Policy</a:t>
            </a:r>
          </a:p>
          <a:p>
            <a:pPr marL="457200" indent="-457200">
              <a:buFont typeface="+mj-lt"/>
              <a:buAutoNum type="arabicPeriod"/>
            </a:pPr>
            <a:r>
              <a:rPr lang="en-PH" dirty="0">
                <a:solidFill>
                  <a:schemeClr val="tx1"/>
                </a:solidFill>
              </a:rPr>
              <a:t>Network Perimeter Security</a:t>
            </a:r>
          </a:p>
          <a:p>
            <a:pPr marL="457200" indent="-457200">
              <a:buFont typeface="+mj-lt"/>
              <a:buAutoNum type="arabicPeriod"/>
            </a:pPr>
            <a:r>
              <a:rPr lang="en-PH" dirty="0">
                <a:solidFill>
                  <a:schemeClr val="tx1"/>
                </a:solidFill>
              </a:rPr>
              <a:t>Network Monitoring and Logging</a:t>
            </a:r>
          </a:p>
          <a:p>
            <a:pPr marL="457200" indent="-457200">
              <a:buFont typeface="+mj-lt"/>
              <a:buAutoNum type="arabicPeriod"/>
            </a:pPr>
            <a:r>
              <a:rPr lang="en-PH" dirty="0">
                <a:solidFill>
                  <a:schemeClr val="tx1"/>
                </a:solidFill>
              </a:rPr>
              <a:t>Patch Management</a:t>
            </a:r>
          </a:p>
          <a:p>
            <a:pPr marL="457200" indent="-457200">
              <a:buFont typeface="+mj-lt"/>
              <a:buAutoNum type="arabicPeriod"/>
            </a:pPr>
            <a:r>
              <a:rPr lang="en-PH" dirty="0">
                <a:solidFill>
                  <a:schemeClr val="tx1"/>
                </a:solidFill>
              </a:rPr>
              <a:t>Physical Security</a:t>
            </a:r>
          </a:p>
          <a:p>
            <a:pPr marL="457200" indent="-457200">
              <a:buFont typeface="+mj-lt"/>
              <a:buAutoNum type="arabicPeriod"/>
            </a:pPr>
            <a:r>
              <a:rPr lang="en-PH" dirty="0">
                <a:solidFill>
                  <a:schemeClr val="tx1"/>
                </a:solidFill>
              </a:rPr>
              <a:t>John the Ripper</a:t>
            </a:r>
          </a:p>
          <a:p>
            <a:pPr marL="457200" indent="-457200">
              <a:buFont typeface="+mj-lt"/>
              <a:buAutoNum type="arabicPeriod"/>
            </a:pPr>
            <a:endParaRPr lang="en-PH" dirty="0">
              <a:solidFill>
                <a:schemeClr val="tx1"/>
              </a:solidFill>
            </a:endParaRPr>
          </a:p>
          <a:p>
            <a:pPr marL="457200" indent="-457200">
              <a:buFont typeface="+mj-lt"/>
              <a:buAutoNum type="arabicPeriod"/>
            </a:pPr>
            <a:endParaRPr lang="en-PH" dirty="0">
              <a:solidFill>
                <a:schemeClr val="tx1"/>
              </a:solidFill>
            </a:endParaRPr>
          </a:p>
          <a:p>
            <a:pPr marL="457200" indent="-457200">
              <a:buFont typeface="+mj-lt"/>
              <a:buAutoNum type="arabicPeriod"/>
            </a:pPr>
            <a:endParaRPr lang="en-PH" dirty="0">
              <a:solidFill>
                <a:schemeClr val="tx1"/>
              </a:solidFill>
            </a:endParaRPr>
          </a:p>
          <a:p>
            <a:pPr marL="457200" indent="-457200">
              <a:buFont typeface="+mj-lt"/>
              <a:buAutoNum type="arabicPeriod"/>
            </a:pPr>
            <a:endParaRPr lang="en-PH" dirty="0">
              <a:solidFill>
                <a:schemeClr val="tx1"/>
              </a:solidFill>
            </a:endParaRPr>
          </a:p>
          <a:p>
            <a:pPr marL="457200" indent="-457200">
              <a:buFont typeface="+mj-lt"/>
              <a:buAutoNum type="arabicPeriod"/>
            </a:pPr>
            <a:endParaRPr lang="en-PH" dirty="0">
              <a:solidFill>
                <a:schemeClr val="tx1"/>
              </a:solidFill>
            </a:endParaRPr>
          </a:p>
          <a:p>
            <a:pPr marL="457200" indent="-457200">
              <a:buFont typeface="+mj-lt"/>
              <a:buAutoNum type="arabicPeriod"/>
            </a:pPr>
            <a:endParaRPr lang="en-PH" dirty="0">
              <a:solidFill>
                <a:schemeClr val="tx1"/>
              </a:solidFill>
            </a:endParaRPr>
          </a:p>
        </p:txBody>
      </p:sp>
    </p:spTree>
    <p:extLst>
      <p:ext uri="{BB962C8B-B14F-4D97-AF65-F5344CB8AC3E}">
        <p14:creationId xmlns:p14="http://schemas.microsoft.com/office/powerpoint/2010/main" val="212055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1974-B87A-EB84-7338-2395A1765A6B}"/>
              </a:ext>
            </a:extLst>
          </p:cNvPr>
          <p:cNvSpPr>
            <a:spLocks noGrp="1"/>
          </p:cNvSpPr>
          <p:nvPr>
            <p:ph type="title"/>
          </p:nvPr>
        </p:nvSpPr>
        <p:spPr>
          <a:xfrm>
            <a:off x="228600" y="209550"/>
            <a:ext cx="5886703" cy="574675"/>
          </a:xfrm>
        </p:spPr>
        <p:txBody>
          <a:bodyPr/>
          <a:lstStyle/>
          <a:p>
            <a:r>
              <a:rPr lang="en-PH" dirty="0"/>
              <a:t>Objectives:</a:t>
            </a:r>
          </a:p>
        </p:txBody>
      </p:sp>
      <p:sp>
        <p:nvSpPr>
          <p:cNvPr id="3" name="Text Placeholder 2">
            <a:extLst>
              <a:ext uri="{FF2B5EF4-FFF2-40B4-BE49-F238E27FC236}">
                <a16:creationId xmlns:a16="http://schemas.microsoft.com/office/drawing/2014/main" id="{97903A4A-E396-B64C-9AC5-160CCEFB7672}"/>
              </a:ext>
            </a:extLst>
          </p:cNvPr>
          <p:cNvSpPr>
            <a:spLocks noGrp="1"/>
          </p:cNvSpPr>
          <p:nvPr>
            <p:ph type="body" idx="1"/>
          </p:nvPr>
        </p:nvSpPr>
        <p:spPr>
          <a:xfrm>
            <a:off x="533400" y="971550"/>
            <a:ext cx="7871524" cy="4062651"/>
          </a:xfrm>
        </p:spPr>
        <p:style>
          <a:lnRef idx="1">
            <a:schemeClr val="accent2"/>
          </a:lnRef>
          <a:fillRef idx="2">
            <a:schemeClr val="accent2"/>
          </a:fillRef>
          <a:effectRef idx="1">
            <a:schemeClr val="accent2"/>
          </a:effectRef>
          <a:fontRef idx="minor">
            <a:schemeClr val="dk1"/>
          </a:fontRef>
        </p:style>
        <p:txBody>
          <a:bodyPr/>
          <a:lstStyle/>
          <a:p>
            <a:pPr marL="228600" indent="-228600">
              <a:buFont typeface="+mj-lt"/>
              <a:buAutoNum type="arabicPeriod"/>
            </a:pPr>
            <a:r>
              <a:rPr lang="en-US" sz="1200" dirty="0"/>
              <a:t>Understanding the importance of network security: Students should learn about the significance of network security in protecting an organization's sensitive data, intellectual property, and resources.</a:t>
            </a:r>
          </a:p>
          <a:p>
            <a:pPr marL="228600" indent="-228600">
              <a:buFont typeface="+mj-lt"/>
              <a:buAutoNum type="arabicPeriod"/>
            </a:pPr>
            <a:endParaRPr lang="en-US" sz="1200" dirty="0"/>
          </a:p>
          <a:p>
            <a:pPr marL="228600" indent="-228600">
              <a:buFont typeface="+mj-lt"/>
              <a:buAutoNum type="arabicPeriod"/>
            </a:pPr>
            <a:r>
              <a:rPr lang="en-US" sz="1200" dirty="0"/>
              <a:t> Knowledge of security policies and procedures: Students should gain a comprehensive understanding of various network security policies and procedures, including access control, authentication, encryption, incident response, and disaster recovery.</a:t>
            </a:r>
          </a:p>
          <a:p>
            <a:pPr marL="228600" indent="-228600">
              <a:buFont typeface="+mj-lt"/>
              <a:buAutoNum type="arabicPeriod"/>
            </a:pPr>
            <a:endParaRPr lang="en-US" sz="1200" dirty="0"/>
          </a:p>
          <a:p>
            <a:pPr marL="228600" indent="-228600">
              <a:buFont typeface="+mj-lt"/>
              <a:buAutoNum type="arabicPeriod"/>
            </a:pPr>
            <a:r>
              <a:rPr lang="en-US" sz="1200" dirty="0"/>
              <a:t>Ability to analyze and assess security risks: Students should develop skills to identify potential security risks and vulnerabilities within a network infrastructure, and evaluate the potential impact and likelihood of these risks.</a:t>
            </a:r>
          </a:p>
          <a:p>
            <a:pPr marL="228600" indent="-228600">
              <a:buFont typeface="+mj-lt"/>
              <a:buAutoNum type="arabicPeriod"/>
            </a:pPr>
            <a:r>
              <a:rPr lang="en-US" sz="1200" dirty="0"/>
              <a:t>Proficiency in implementing security controls: Students should learn about different security controls, such as firewalls, Intrusion Detection Systems (IDS), Intrusion Prevention Systems (IPS), and Virtual Private Networks (VPNs). They should be able to implement and configure these controls effectively.</a:t>
            </a:r>
          </a:p>
          <a:p>
            <a:pPr marL="228600" indent="-228600">
              <a:buFont typeface="+mj-lt"/>
              <a:buAutoNum type="arabicPeriod"/>
            </a:pPr>
            <a:endParaRPr lang="en-US" sz="1200" dirty="0"/>
          </a:p>
          <a:p>
            <a:pPr marL="228600" indent="-228600">
              <a:buFont typeface="+mj-lt"/>
              <a:buAutoNum type="arabicPeriod"/>
            </a:pPr>
            <a:r>
              <a:rPr lang="en-US" sz="1200" dirty="0"/>
              <a:t>Familiarity with compliance and legal requirements: Students should understand the legal and regulatory requirements related to network security, such as the General Data Protection Regulation (GDPR) and the Payment Card Industry Data Security Standard (PCI DSS).</a:t>
            </a:r>
          </a:p>
          <a:p>
            <a:pPr marL="228600" indent="-228600">
              <a:buFont typeface="+mj-lt"/>
              <a:buAutoNum type="arabicPeriod"/>
            </a:pPr>
            <a:endParaRPr lang="en-US" sz="1200" dirty="0"/>
          </a:p>
          <a:p>
            <a:pPr marL="228600" indent="-228600">
              <a:buFont typeface="+mj-lt"/>
              <a:buAutoNum type="arabicPeriod"/>
            </a:pPr>
            <a:r>
              <a:rPr lang="en-US" sz="1200" dirty="0"/>
              <a:t>Knowledge of incident response and recovery: Students should learn how to develop an incident response plan and understand the steps involved in responding to and recovering from security incidents.</a:t>
            </a:r>
          </a:p>
          <a:p>
            <a:pPr marL="228600" indent="-228600">
              <a:buFont typeface="+mj-lt"/>
              <a:buAutoNum type="arabicPeriod"/>
            </a:pPr>
            <a:endParaRPr lang="en-US" sz="1200" dirty="0"/>
          </a:p>
          <a:p>
            <a:pPr marL="228600" indent="-228600">
              <a:buFont typeface="+mj-lt"/>
              <a:buAutoNum type="arabicPeriod"/>
            </a:pPr>
            <a:r>
              <a:rPr lang="en-US" sz="1200" dirty="0"/>
              <a:t>Execute the wordlist mode using the John the Ripper.</a:t>
            </a:r>
          </a:p>
          <a:p>
            <a:pPr marL="228600" indent="-228600">
              <a:buFont typeface="+mj-lt"/>
              <a:buAutoNum type="arabicPeriod"/>
            </a:pPr>
            <a:endParaRPr lang="en-PH" sz="1200" dirty="0"/>
          </a:p>
        </p:txBody>
      </p:sp>
    </p:spTree>
    <p:extLst>
      <p:ext uri="{BB962C8B-B14F-4D97-AF65-F5344CB8AC3E}">
        <p14:creationId xmlns:p14="http://schemas.microsoft.com/office/powerpoint/2010/main" val="342423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535124"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789771" y="666750"/>
            <a:ext cx="5232400" cy="574675"/>
          </a:xfrm>
          <a:prstGeom prst="rect">
            <a:avLst/>
          </a:prstGeom>
        </p:spPr>
        <p:txBody>
          <a:bodyPr vert="horz" wrap="square" lIns="0" tIns="12700" rIns="0" bIns="0" rtlCol="0">
            <a:spAutoFit/>
          </a:bodyPr>
          <a:lstStyle/>
          <a:p>
            <a:pPr marL="12700">
              <a:lnSpc>
                <a:spcPct val="100000"/>
              </a:lnSpc>
              <a:spcBef>
                <a:spcPts val="100"/>
              </a:spcBef>
            </a:pPr>
            <a:r>
              <a:rPr dirty="0"/>
              <a:t>Network </a:t>
            </a:r>
            <a:r>
              <a:rPr spc="-5" dirty="0"/>
              <a:t>Security</a:t>
            </a:r>
            <a:r>
              <a:rPr spc="-60" dirty="0"/>
              <a:t> </a:t>
            </a:r>
            <a:r>
              <a:rPr spc="-5" dirty="0"/>
              <a:t>Policy</a:t>
            </a:r>
          </a:p>
        </p:txBody>
      </p:sp>
      <p:sp>
        <p:nvSpPr>
          <p:cNvPr id="4" name="object 4"/>
          <p:cNvSpPr txBox="1"/>
          <p:nvPr/>
        </p:nvSpPr>
        <p:spPr>
          <a:xfrm>
            <a:off x="1752600" y="1504950"/>
            <a:ext cx="7239000" cy="2650854"/>
          </a:xfrm>
          <a:prstGeom prst="rect">
            <a:avLst/>
          </a:prstGeom>
        </p:spPr>
        <p:txBody>
          <a:bodyPr vert="horz" wrap="square" lIns="0" tIns="12700" rIns="0" bIns="0" rtlCol="0">
            <a:spAutoFit/>
          </a:bodyPr>
          <a:lstStyle/>
          <a:p>
            <a:pPr marL="298450" marR="1397635" indent="-285750" algn="just">
              <a:lnSpc>
                <a:spcPct val="120000"/>
              </a:lnSpc>
              <a:spcBef>
                <a:spcPts val="100"/>
              </a:spcBef>
              <a:buFont typeface="Arial" panose="020B0604020202020204" pitchFamily="34" charset="0"/>
              <a:buChar char="•"/>
            </a:pPr>
            <a:r>
              <a:rPr lang="en-US" b="0" i="0" dirty="0">
                <a:solidFill>
                  <a:srgbClr val="444444"/>
                </a:solidFill>
                <a:effectLst/>
                <a:latin typeface="Poppins" panose="00000500000000000000" pitchFamily="2" charset="0"/>
              </a:rPr>
              <a:t>network security policy is a set of guidelines and rules established to protect an organization's network infrastructure, data, and resources from unauthorized access, misuse, and potential threats. It outlines the protocols and measures that need to be implemented to ensure the security and integrity of the organization's network.</a:t>
            </a:r>
            <a:endParaRPr sz="1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DE55-562A-BAD6-22A0-50F33FD239E5}"/>
              </a:ext>
            </a:extLst>
          </p:cNvPr>
          <p:cNvSpPr>
            <a:spLocks noGrp="1"/>
          </p:cNvSpPr>
          <p:nvPr>
            <p:ph type="title"/>
          </p:nvPr>
        </p:nvSpPr>
        <p:spPr>
          <a:xfrm>
            <a:off x="466494" y="391222"/>
            <a:ext cx="6905751" cy="307777"/>
          </a:xfrm>
        </p:spPr>
        <p:txBody>
          <a:bodyPr/>
          <a:lstStyle/>
          <a:p>
            <a:r>
              <a:rPr lang="en-US" sz="2000" b="0" i="0" dirty="0">
                <a:solidFill>
                  <a:srgbClr val="444444"/>
                </a:solidFill>
                <a:effectLst/>
                <a:latin typeface="Poppins" panose="00000500000000000000" pitchFamily="2" charset="0"/>
              </a:rPr>
              <a:t>Some examples of network security policies include:</a:t>
            </a:r>
            <a:endParaRPr lang="en-PH" sz="2000" dirty="0"/>
          </a:p>
        </p:txBody>
      </p:sp>
      <p:sp>
        <p:nvSpPr>
          <p:cNvPr id="3" name="Text Placeholder 2">
            <a:extLst>
              <a:ext uri="{FF2B5EF4-FFF2-40B4-BE49-F238E27FC236}">
                <a16:creationId xmlns:a16="http://schemas.microsoft.com/office/drawing/2014/main" id="{CD2AF336-B971-0E40-7416-9A4824ED9C0A}"/>
              </a:ext>
            </a:extLst>
          </p:cNvPr>
          <p:cNvSpPr>
            <a:spLocks noGrp="1"/>
          </p:cNvSpPr>
          <p:nvPr>
            <p:ph type="body" idx="1"/>
          </p:nvPr>
        </p:nvSpPr>
        <p:spPr>
          <a:xfrm>
            <a:off x="457201" y="1276350"/>
            <a:ext cx="4038600" cy="2971800"/>
          </a:xfrm>
        </p:spPr>
        <p:style>
          <a:lnRef idx="0">
            <a:schemeClr val="accent3"/>
          </a:lnRef>
          <a:fillRef idx="3">
            <a:schemeClr val="accent3"/>
          </a:fillRef>
          <a:effectRef idx="3">
            <a:schemeClr val="accent3"/>
          </a:effectRef>
          <a:fontRef idx="minor">
            <a:schemeClr val="lt1"/>
          </a:fontRef>
        </p:style>
        <p:txBody>
          <a:bodyPr/>
          <a:lstStyle/>
          <a:p>
            <a:br>
              <a:rPr lang="en-US" dirty="0"/>
            </a:br>
            <a:br>
              <a:rPr lang="en-US" dirty="0"/>
            </a:br>
            <a:r>
              <a:rPr lang="en-US" b="0" i="0" dirty="0">
                <a:solidFill>
                  <a:srgbClr val="444444"/>
                </a:solidFill>
                <a:effectLst/>
                <a:latin typeface="Poppins" panose="00000500000000000000" pitchFamily="2" charset="0"/>
              </a:rPr>
              <a:t>1. </a:t>
            </a:r>
            <a:r>
              <a:rPr lang="en-US" b="1" i="0" dirty="0">
                <a:solidFill>
                  <a:srgbClr val="FF0000"/>
                </a:solidFill>
                <a:effectLst/>
                <a:latin typeface="Poppins" panose="00000500000000000000" pitchFamily="2" charset="0"/>
              </a:rPr>
              <a:t>Password Policy</a:t>
            </a:r>
            <a:r>
              <a:rPr lang="en-US" b="0" i="0" dirty="0">
                <a:solidFill>
                  <a:srgbClr val="444444"/>
                </a:solidFill>
                <a:effectLst/>
                <a:latin typeface="Poppins" panose="00000500000000000000" pitchFamily="2" charset="0"/>
              </a:rPr>
              <a:t>: Establishing guidelines for creating strong passwords, enforcing regular password changes, and implementing multi-factor authentication.</a:t>
            </a:r>
            <a:br>
              <a:rPr lang="en-US" dirty="0"/>
            </a:br>
            <a:br>
              <a:rPr lang="en-US" dirty="0"/>
            </a:br>
            <a:endParaRPr lang="en-PH" dirty="0"/>
          </a:p>
        </p:txBody>
      </p:sp>
      <p:sp>
        <p:nvSpPr>
          <p:cNvPr id="4" name="Scroll: Vertical 3">
            <a:extLst>
              <a:ext uri="{FF2B5EF4-FFF2-40B4-BE49-F238E27FC236}">
                <a16:creationId xmlns:a16="http://schemas.microsoft.com/office/drawing/2014/main" id="{074BED21-198C-284F-D394-AA9555C8A66E}"/>
              </a:ext>
            </a:extLst>
          </p:cNvPr>
          <p:cNvSpPr/>
          <p:nvPr/>
        </p:nvSpPr>
        <p:spPr>
          <a:xfrm>
            <a:off x="4648200" y="1047750"/>
            <a:ext cx="4267200" cy="3733800"/>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endParaRPr lang="en-US" sz="1600" b="0" i="0" dirty="0">
              <a:solidFill>
                <a:srgbClr val="FFFF00"/>
              </a:solidFill>
              <a:effectLst/>
              <a:latin typeface="IBM Plex Sans" panose="020F0502020204030204" pitchFamily="34" charset="0"/>
            </a:endParaRPr>
          </a:p>
          <a:p>
            <a:pPr algn="l" fontAlgn="base"/>
            <a:r>
              <a:rPr lang="en-US" sz="1600" b="0" i="0" dirty="0">
                <a:solidFill>
                  <a:srgbClr val="FFFF00"/>
                </a:solidFill>
                <a:effectLst/>
                <a:latin typeface="IBM Plex Sans" panose="020F0502020204030204" pitchFamily="34" charset="0"/>
              </a:rPr>
              <a:t>For example, a password policy named Test might have the following settings for a password: </a:t>
            </a:r>
            <a:r>
              <a:rPr lang="en-US" sz="1600" b="0" i="0" dirty="0">
                <a:solidFill>
                  <a:srgbClr val="FFFF00"/>
                </a:solidFill>
                <a:effectLst/>
                <a:latin typeface="inherit"/>
              </a:rPr>
              <a:t>Valid for 10 days</a:t>
            </a:r>
          </a:p>
          <a:p>
            <a:pPr algn="l" fontAlgn="base">
              <a:buFont typeface="Arial" panose="020B0604020202020204" pitchFamily="34" charset="0"/>
              <a:buChar char="•"/>
            </a:pPr>
            <a:r>
              <a:rPr lang="en-US" sz="1600" b="0" i="0" dirty="0">
                <a:solidFill>
                  <a:srgbClr val="FFFF00"/>
                </a:solidFill>
                <a:effectLst/>
                <a:latin typeface="inherit"/>
              </a:rPr>
              <a:t>Minimum of 10 characters in length</a:t>
            </a:r>
          </a:p>
          <a:p>
            <a:pPr algn="l" fontAlgn="base">
              <a:buFont typeface="Arial" panose="020B0604020202020204" pitchFamily="34" charset="0"/>
              <a:buChar char="•"/>
            </a:pPr>
            <a:r>
              <a:rPr lang="en-US" sz="1600" b="0" i="0" dirty="0">
                <a:solidFill>
                  <a:srgbClr val="FFFF00"/>
                </a:solidFill>
                <a:effectLst/>
                <a:latin typeface="inherit"/>
              </a:rPr>
              <a:t>Maximum of 20 characters in length</a:t>
            </a:r>
          </a:p>
          <a:p>
            <a:pPr algn="l" fontAlgn="base">
              <a:buFont typeface="Arial" panose="020B0604020202020204" pitchFamily="34" charset="0"/>
              <a:buChar char="•"/>
            </a:pPr>
            <a:r>
              <a:rPr lang="en-US" sz="1600" b="0" i="0" dirty="0">
                <a:solidFill>
                  <a:srgbClr val="FFFF00"/>
                </a:solidFill>
                <a:effectLst/>
                <a:latin typeface="inherit"/>
              </a:rPr>
              <a:t>Must have at least two special characters</a:t>
            </a:r>
          </a:p>
          <a:p>
            <a:pPr algn="l" fontAlgn="base">
              <a:buFont typeface="Arial" panose="020B0604020202020204" pitchFamily="34" charset="0"/>
              <a:buChar char="•"/>
            </a:pPr>
            <a:r>
              <a:rPr lang="en-US" sz="1600" b="0" i="0" dirty="0">
                <a:solidFill>
                  <a:srgbClr val="FFFF00"/>
                </a:solidFill>
                <a:effectLst/>
                <a:latin typeface="inherit"/>
              </a:rPr>
              <a:t>User must change default password during initial log in</a:t>
            </a:r>
          </a:p>
          <a:p>
            <a:pPr algn="l" fontAlgn="base">
              <a:buFont typeface="Arial" panose="020B0604020202020204" pitchFamily="34" charset="0"/>
              <a:buChar char="•"/>
            </a:pPr>
            <a:r>
              <a:rPr lang="en-US" sz="1600" b="0" i="0" dirty="0">
                <a:solidFill>
                  <a:srgbClr val="FFFF00"/>
                </a:solidFill>
                <a:effectLst/>
                <a:latin typeface="inherit"/>
              </a:rPr>
              <a:t>Number of passwords to keep in history</a:t>
            </a:r>
          </a:p>
          <a:p>
            <a:pPr algn="ctr"/>
            <a:endParaRPr lang="en-PH" sz="1600" dirty="0">
              <a:solidFill>
                <a:srgbClr val="FFFF00"/>
              </a:solidFill>
            </a:endParaRPr>
          </a:p>
        </p:txBody>
      </p:sp>
    </p:spTree>
    <p:extLst>
      <p:ext uri="{BB962C8B-B14F-4D97-AF65-F5344CB8AC3E}">
        <p14:creationId xmlns:p14="http://schemas.microsoft.com/office/powerpoint/2010/main" val="336803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A69B-ABFD-71B5-8DD1-3290B62AA690}"/>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C9DB249F-244A-265D-74C8-55AC0D8C34C0}"/>
              </a:ext>
            </a:extLst>
          </p:cNvPr>
          <p:cNvSpPr>
            <a:spLocks noGrp="1"/>
          </p:cNvSpPr>
          <p:nvPr>
            <p:ph type="body" idx="1"/>
          </p:nvPr>
        </p:nvSpPr>
        <p:spPr>
          <a:xfrm>
            <a:off x="339803" y="1504950"/>
            <a:ext cx="3470198" cy="2667000"/>
          </a:xfrm>
        </p:spPr>
        <p:txBody>
          <a:bodyPr/>
          <a:lstStyle/>
          <a:p>
            <a:r>
              <a:rPr lang="en-US" b="0" i="0" dirty="0">
                <a:solidFill>
                  <a:srgbClr val="444444"/>
                </a:solidFill>
                <a:effectLst/>
                <a:latin typeface="Poppins" panose="00000500000000000000" pitchFamily="2" charset="0"/>
              </a:rPr>
              <a:t>2. </a:t>
            </a:r>
            <a:r>
              <a:rPr lang="en-US" b="1" i="0" dirty="0">
                <a:solidFill>
                  <a:srgbClr val="FF0000"/>
                </a:solidFill>
                <a:effectLst/>
                <a:latin typeface="Poppins" panose="00000500000000000000" pitchFamily="2" charset="0"/>
              </a:rPr>
              <a:t>Access Control Policy</a:t>
            </a:r>
            <a:r>
              <a:rPr lang="en-US" b="0" i="0" dirty="0">
                <a:solidFill>
                  <a:srgbClr val="444444"/>
                </a:solidFill>
                <a:effectLst/>
                <a:latin typeface="Poppins" panose="00000500000000000000" pitchFamily="2" charset="0"/>
              </a:rPr>
              <a:t>: Defining who has access to which network resources and data, as well as the procedures for granting and revoking access privileges.</a:t>
            </a:r>
            <a:br>
              <a:rPr lang="en-US" dirty="0"/>
            </a:br>
            <a:endParaRPr lang="en-PH" dirty="0"/>
          </a:p>
        </p:txBody>
      </p:sp>
      <p:sp>
        <p:nvSpPr>
          <p:cNvPr id="4" name="Arrow: Pentagon 3">
            <a:extLst>
              <a:ext uri="{FF2B5EF4-FFF2-40B4-BE49-F238E27FC236}">
                <a16:creationId xmlns:a16="http://schemas.microsoft.com/office/drawing/2014/main" id="{148B66B3-E665-6657-14D9-EA695BFD1E12}"/>
              </a:ext>
            </a:extLst>
          </p:cNvPr>
          <p:cNvSpPr/>
          <p:nvPr/>
        </p:nvSpPr>
        <p:spPr>
          <a:xfrm flipH="1">
            <a:off x="3810000" y="1504950"/>
            <a:ext cx="4994198" cy="3048000"/>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r>
              <a:rPr lang="en-PH" dirty="0"/>
              <a:t>        Example:</a:t>
            </a:r>
          </a:p>
          <a:p>
            <a:pPr marL="342900" indent="-342900">
              <a:buFont typeface="+mj-lt"/>
              <a:buAutoNum type="arabicPeriod"/>
            </a:pPr>
            <a:r>
              <a:rPr lang="en-PH" dirty="0"/>
              <a:t>User access provisioning</a:t>
            </a:r>
          </a:p>
          <a:p>
            <a:pPr marL="342900" indent="-342900">
              <a:buFont typeface="+mj-lt"/>
              <a:buAutoNum type="arabicPeriod"/>
            </a:pPr>
            <a:r>
              <a:rPr lang="en-PH" dirty="0"/>
              <a:t>Removal or adjustment of access rights</a:t>
            </a:r>
          </a:p>
          <a:p>
            <a:pPr marL="342900" indent="-342900">
              <a:buFont typeface="+mj-lt"/>
              <a:buAutoNum type="arabicPeriod"/>
            </a:pPr>
            <a:r>
              <a:rPr lang="en-PH" dirty="0"/>
              <a:t>Management of privileged access rights</a:t>
            </a:r>
          </a:p>
          <a:p>
            <a:pPr marL="342900" indent="-342900">
              <a:buFont typeface="+mj-lt"/>
              <a:buAutoNum type="arabicPeriod"/>
            </a:pPr>
            <a:r>
              <a:rPr lang="en-PH" dirty="0"/>
              <a:t>User Registration</a:t>
            </a:r>
          </a:p>
          <a:p>
            <a:pPr marL="342900" indent="-342900">
              <a:buFont typeface="+mj-lt"/>
              <a:buAutoNum type="arabicPeriod"/>
            </a:pPr>
            <a:r>
              <a:rPr lang="en-PH" dirty="0"/>
              <a:t>User Access Control</a:t>
            </a:r>
          </a:p>
        </p:txBody>
      </p:sp>
    </p:spTree>
    <p:extLst>
      <p:ext uri="{BB962C8B-B14F-4D97-AF65-F5344CB8AC3E}">
        <p14:creationId xmlns:p14="http://schemas.microsoft.com/office/powerpoint/2010/main" val="391821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846F-B600-C7A6-BE38-3606F2AD23C6}"/>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7330D475-3C76-B52B-C754-17AE067A0829}"/>
              </a:ext>
            </a:extLst>
          </p:cNvPr>
          <p:cNvSpPr>
            <a:spLocks noGrp="1"/>
          </p:cNvSpPr>
          <p:nvPr>
            <p:ph type="body" idx="1"/>
          </p:nvPr>
        </p:nvSpPr>
        <p:spPr>
          <a:xfrm>
            <a:off x="339801" y="1834388"/>
            <a:ext cx="4536999" cy="1846659"/>
          </a:xfrm>
        </p:spPr>
        <p:txBody>
          <a:bodyPr/>
          <a:lstStyle/>
          <a:p>
            <a:r>
              <a:rPr lang="en-US" dirty="0">
                <a:solidFill>
                  <a:srgbClr val="444444"/>
                </a:solidFill>
                <a:latin typeface="Poppins" panose="00000500000000000000" pitchFamily="2" charset="0"/>
              </a:rPr>
              <a:t>3. </a:t>
            </a:r>
            <a:r>
              <a:rPr lang="en-US" b="1" i="0" dirty="0">
                <a:solidFill>
                  <a:srgbClr val="FF0000"/>
                </a:solidFill>
                <a:effectLst/>
                <a:latin typeface="Poppins" panose="00000500000000000000" pitchFamily="2" charset="0"/>
              </a:rPr>
              <a:t>Incident Response Policy: </a:t>
            </a:r>
            <a:r>
              <a:rPr lang="en-US" b="0" i="0" dirty="0">
                <a:solidFill>
                  <a:srgbClr val="444444"/>
                </a:solidFill>
                <a:effectLst/>
                <a:latin typeface="Poppins" panose="00000500000000000000" pitchFamily="2" charset="0"/>
              </a:rPr>
              <a:t>Outlining the steps to be taken in the event of a security breach or incident, including notification procedures, containment measures, and recovery protocols</a:t>
            </a:r>
            <a:endParaRPr lang="en-PH" dirty="0"/>
          </a:p>
        </p:txBody>
      </p:sp>
      <p:sp>
        <p:nvSpPr>
          <p:cNvPr id="5" name="Arrow: Pentagon 4">
            <a:extLst>
              <a:ext uri="{FF2B5EF4-FFF2-40B4-BE49-F238E27FC236}">
                <a16:creationId xmlns:a16="http://schemas.microsoft.com/office/drawing/2014/main" id="{BDFAEEC1-EE10-3685-FA72-1AF7151FA5B6}"/>
              </a:ext>
            </a:extLst>
          </p:cNvPr>
          <p:cNvSpPr/>
          <p:nvPr/>
        </p:nvSpPr>
        <p:spPr>
          <a:xfrm>
            <a:off x="5070399" y="1599009"/>
            <a:ext cx="4038600" cy="2895600"/>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b="0" i="1" dirty="0">
                <a:solidFill>
                  <a:srgbClr val="4D5156"/>
                </a:solidFill>
                <a:effectLst/>
                <a:latin typeface="Google Sans"/>
              </a:rPr>
              <a:t>Incident can refer to any event – big or small, good or bad, intentional or unintentional. A bank robbery, a funny or controversial situation, an argument between celebrities, etc. – all can be described as incidents.</a:t>
            </a:r>
            <a:endParaRPr lang="en-US" b="0" i="1" dirty="0">
              <a:solidFill>
                <a:srgbClr val="202124"/>
              </a:solidFill>
              <a:effectLst/>
              <a:latin typeface="arial" panose="020B0604020202020204" pitchFamily="34" charset="0"/>
            </a:endParaRPr>
          </a:p>
          <a:p>
            <a:pPr algn="ctr"/>
            <a:endParaRPr lang="en-PH" i="1" dirty="0"/>
          </a:p>
        </p:txBody>
      </p:sp>
    </p:spTree>
    <p:extLst>
      <p:ext uri="{BB962C8B-B14F-4D97-AF65-F5344CB8AC3E}">
        <p14:creationId xmlns:p14="http://schemas.microsoft.com/office/powerpoint/2010/main" val="365046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BE3B-CC5C-8AA2-6671-151C4847E062}"/>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A9C125ED-0698-EC10-144F-CE3D5B04B5C5}"/>
              </a:ext>
            </a:extLst>
          </p:cNvPr>
          <p:cNvSpPr>
            <a:spLocks noGrp="1"/>
          </p:cNvSpPr>
          <p:nvPr>
            <p:ph type="body" idx="1"/>
          </p:nvPr>
        </p:nvSpPr>
        <p:spPr>
          <a:xfrm>
            <a:off x="339800" y="590550"/>
            <a:ext cx="8464397" cy="4154984"/>
          </a:xfrm>
        </p:spPr>
        <p:txBody>
          <a:bodyPr/>
          <a:lstStyle/>
          <a:p>
            <a:br>
              <a:rPr lang="en-US" sz="1500" dirty="0"/>
            </a:br>
            <a:br>
              <a:rPr lang="en-US" sz="1500" dirty="0"/>
            </a:br>
            <a:r>
              <a:rPr lang="en-US" sz="1500" b="0" i="0" dirty="0">
                <a:solidFill>
                  <a:srgbClr val="444444"/>
                </a:solidFill>
                <a:effectLst/>
                <a:latin typeface="Poppins" panose="00000500000000000000" pitchFamily="2" charset="0"/>
              </a:rPr>
              <a:t>4. </a:t>
            </a:r>
            <a:r>
              <a:rPr lang="en-US" sz="1500" b="1" i="0" dirty="0">
                <a:solidFill>
                  <a:srgbClr val="FF0000"/>
                </a:solidFill>
                <a:effectLst/>
                <a:latin typeface="Poppins" panose="00000500000000000000" pitchFamily="2" charset="0"/>
              </a:rPr>
              <a:t>Data Encryption Policy: </a:t>
            </a:r>
            <a:r>
              <a:rPr lang="en-US" sz="1500" b="0" i="0" dirty="0">
                <a:solidFill>
                  <a:srgbClr val="444444"/>
                </a:solidFill>
                <a:effectLst/>
                <a:latin typeface="Poppins" panose="00000500000000000000" pitchFamily="2" charset="0"/>
              </a:rPr>
              <a:t>Specifying the encryption methods and algorithms to be used for protecting sensitive data both in transit and at rest.</a:t>
            </a:r>
          </a:p>
          <a:p>
            <a:endParaRPr lang="en-US" sz="1500" b="0" i="1" dirty="0">
              <a:solidFill>
                <a:srgbClr val="444444"/>
              </a:solidFill>
              <a:effectLst/>
              <a:latin typeface="Poppins" panose="00000500000000000000" pitchFamily="2" charset="0"/>
            </a:endParaRPr>
          </a:p>
          <a:p>
            <a:r>
              <a:rPr lang="en-US" sz="1500" i="1" dirty="0">
                <a:solidFill>
                  <a:srgbClr val="444444"/>
                </a:solidFill>
                <a:latin typeface="Bahnschrift" panose="020B0502040204020203" pitchFamily="34" charset="0"/>
              </a:rPr>
              <a:t>Example: </a:t>
            </a:r>
            <a:r>
              <a:rPr lang="en-US" sz="1500" b="0" i="1" dirty="0">
                <a:solidFill>
                  <a:srgbClr val="4D5156"/>
                </a:solidFill>
                <a:effectLst/>
                <a:latin typeface="Bahnschrift" panose="020B0502040204020203" pitchFamily="34" charset="0"/>
              </a:rPr>
              <a:t>Data encryption is </a:t>
            </a:r>
            <a:r>
              <a:rPr lang="en-US" sz="1500" b="0" i="1" dirty="0">
                <a:solidFill>
                  <a:srgbClr val="040C28"/>
                </a:solidFill>
                <a:effectLst/>
                <a:latin typeface="Bahnschrift" panose="020B0502040204020203" pitchFamily="34" charset="0"/>
              </a:rPr>
              <a:t>a way of translating data from plaintext (unencrypted) to ciphertext (encrypted)</a:t>
            </a:r>
            <a:r>
              <a:rPr lang="en-US" sz="1500" b="0" i="1" dirty="0">
                <a:solidFill>
                  <a:srgbClr val="4D5156"/>
                </a:solidFill>
                <a:effectLst/>
                <a:latin typeface="Bahnschrift" panose="020B0502040204020203" pitchFamily="34" charset="0"/>
              </a:rPr>
              <a:t>. Users can access encrypted data with an encryption key and decrypted data with a decryption key. </a:t>
            </a:r>
            <a:br>
              <a:rPr lang="en-US" sz="1500" i="1" dirty="0">
                <a:latin typeface="Bahnschrift" panose="020B0502040204020203" pitchFamily="34" charset="0"/>
              </a:rPr>
            </a:br>
            <a:br>
              <a:rPr lang="en-US" sz="1500" i="1" dirty="0">
                <a:latin typeface="Bahnschrift" panose="020B0502040204020203" pitchFamily="34" charset="0"/>
              </a:rPr>
            </a:br>
            <a:r>
              <a:rPr lang="en-US" sz="1500" b="0" i="0" dirty="0">
                <a:solidFill>
                  <a:srgbClr val="444444"/>
                </a:solidFill>
                <a:effectLst/>
                <a:latin typeface="Poppins" panose="00000500000000000000" pitchFamily="2" charset="0"/>
              </a:rPr>
              <a:t>5. </a:t>
            </a:r>
            <a:r>
              <a:rPr lang="en-US" sz="1500" b="1" i="0" dirty="0">
                <a:solidFill>
                  <a:srgbClr val="FF0000"/>
                </a:solidFill>
                <a:effectLst/>
                <a:latin typeface="Poppins" panose="00000500000000000000" pitchFamily="2" charset="0"/>
              </a:rPr>
              <a:t>Acceptable Use Policy: </a:t>
            </a:r>
            <a:r>
              <a:rPr lang="en-US" sz="1500" b="0" i="0" dirty="0">
                <a:solidFill>
                  <a:srgbClr val="444444"/>
                </a:solidFill>
                <a:effectLst/>
                <a:latin typeface="Poppins" panose="00000500000000000000" pitchFamily="2" charset="0"/>
              </a:rPr>
              <a:t>Setting guidelines for proper and responsible use of the network, including restrictions on inappropriate content, unapproved software installations, and unauthorized activities.</a:t>
            </a:r>
          </a:p>
          <a:p>
            <a:endParaRPr lang="en-US" sz="1500" b="0" i="0" dirty="0">
              <a:solidFill>
                <a:srgbClr val="444444"/>
              </a:solidFill>
              <a:effectLst/>
              <a:latin typeface="Poppins" panose="00000500000000000000" pitchFamily="2" charset="0"/>
            </a:endParaRPr>
          </a:p>
          <a:p>
            <a:r>
              <a:rPr lang="en-US" sz="1500" i="1" dirty="0">
                <a:solidFill>
                  <a:srgbClr val="444444"/>
                </a:solidFill>
                <a:latin typeface="Bahnschrift" panose="020B0502040204020203" pitchFamily="34" charset="0"/>
                <a:ea typeface="Cascadia Code" panose="020B0609020000020004" pitchFamily="49" charset="0"/>
                <a:cs typeface="Cascadia Code" panose="020B0609020000020004" pitchFamily="49" charset="0"/>
              </a:rPr>
              <a:t>Example: </a:t>
            </a:r>
            <a:r>
              <a:rPr lang="en-US" sz="1500" b="0" i="1" dirty="0">
                <a:solidFill>
                  <a:srgbClr val="202124"/>
                </a:solidFill>
                <a:effectLst/>
                <a:latin typeface="Bahnschrift" panose="020B0502040204020203" pitchFamily="34" charset="0"/>
                <a:ea typeface="Cascadia Code" panose="020B0609020000020004" pitchFamily="49" charset="0"/>
                <a:cs typeface="Cascadia Code" panose="020B0609020000020004" pitchFamily="49" charset="0"/>
              </a:rPr>
              <a:t>Personnel should not download, install, or run security programs or utilities that reveal or exploit weakness in the security of a system. </a:t>
            </a:r>
          </a:p>
          <a:p>
            <a:r>
              <a:rPr lang="en-US" sz="1500" b="0" i="1" dirty="0">
                <a:solidFill>
                  <a:srgbClr val="202124"/>
                </a:solidFill>
                <a:effectLst/>
                <a:latin typeface="Bahnschrift" panose="020B0502040204020203" pitchFamily="34" charset="0"/>
                <a:ea typeface="Cascadia Code" panose="020B0609020000020004" pitchFamily="49" charset="0"/>
                <a:cs typeface="Cascadia Code" panose="020B0609020000020004" pitchFamily="49" charset="0"/>
              </a:rPr>
              <a:t>For example, </a:t>
            </a:r>
            <a:r>
              <a:rPr lang="en-US" sz="1500" b="0" i="1" dirty="0">
                <a:solidFill>
                  <a:srgbClr val="040C28"/>
                </a:solidFill>
                <a:effectLst/>
                <a:latin typeface="Bahnschrift" panose="020B0502040204020203" pitchFamily="34" charset="0"/>
                <a:ea typeface="Cascadia Code" panose="020B0609020000020004" pitchFamily="49" charset="0"/>
                <a:cs typeface="Cascadia Code" panose="020B0609020000020004" pitchFamily="49" charset="0"/>
              </a:rPr>
              <a:t>(Company) personnel should not run password cracking programs, packet sniffers, port scanners, or any other non-approved programs on any (Company) Information Resource</a:t>
            </a:r>
            <a:r>
              <a:rPr lang="en-US" sz="1500" b="0" i="1" dirty="0">
                <a:solidFill>
                  <a:srgbClr val="202124"/>
                </a:solidFill>
                <a:effectLst/>
                <a:latin typeface="Bahnschrift" panose="020B0502040204020203" pitchFamily="34" charset="0"/>
                <a:ea typeface="Cascadia Code" panose="020B0609020000020004" pitchFamily="49" charset="0"/>
                <a:cs typeface="Cascadia Code" panose="020B0609020000020004" pitchFamily="49" charset="0"/>
              </a:rPr>
              <a:t>.</a:t>
            </a:r>
            <a:br>
              <a:rPr lang="en-US" sz="1500" i="1" dirty="0">
                <a:latin typeface="Bahnschrift" panose="020B0502040204020203" pitchFamily="34" charset="0"/>
              </a:rPr>
            </a:br>
            <a:endParaRPr lang="en-PH" sz="1500" i="1" dirty="0">
              <a:latin typeface="Bahnschrift" panose="020B0502040204020203" pitchFamily="34" charset="0"/>
            </a:endParaRPr>
          </a:p>
        </p:txBody>
      </p:sp>
    </p:spTree>
    <p:extLst>
      <p:ext uri="{BB962C8B-B14F-4D97-AF65-F5344CB8AC3E}">
        <p14:creationId xmlns:p14="http://schemas.microsoft.com/office/powerpoint/2010/main" val="50066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DB20-28B2-602B-9B32-835F3D7B492F}"/>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4C1E64A1-E882-C4C2-2C35-0B307C4EEB8D}"/>
              </a:ext>
            </a:extLst>
          </p:cNvPr>
          <p:cNvSpPr>
            <a:spLocks noGrp="1"/>
          </p:cNvSpPr>
          <p:nvPr>
            <p:ph type="body" idx="1"/>
          </p:nvPr>
        </p:nvSpPr>
        <p:spPr>
          <a:xfrm>
            <a:off x="304800" y="1033065"/>
            <a:ext cx="3886199" cy="3693319"/>
          </a:xfrm>
        </p:spPr>
        <p:txBody>
          <a:bodyPr/>
          <a:lstStyle/>
          <a:p>
            <a:r>
              <a:rPr lang="en-US" sz="1600" b="0" i="0" dirty="0">
                <a:solidFill>
                  <a:srgbClr val="444444"/>
                </a:solidFill>
                <a:effectLst/>
                <a:latin typeface="Poppins" panose="00000500000000000000" pitchFamily="2" charset="0"/>
              </a:rPr>
              <a:t>6. </a:t>
            </a:r>
            <a:r>
              <a:rPr lang="en-US" sz="1600" b="1" i="0" dirty="0">
                <a:solidFill>
                  <a:srgbClr val="FF0000"/>
                </a:solidFill>
                <a:effectLst/>
                <a:latin typeface="Poppins" panose="00000500000000000000" pitchFamily="2" charset="0"/>
              </a:rPr>
              <a:t>Mobile Device Management Policy: </a:t>
            </a:r>
            <a:r>
              <a:rPr lang="en-US" sz="1600" b="0" i="0" dirty="0">
                <a:solidFill>
                  <a:srgbClr val="444444"/>
                </a:solidFill>
                <a:effectLst/>
                <a:latin typeface="Poppins" panose="00000500000000000000" pitchFamily="2" charset="0"/>
              </a:rPr>
              <a:t>Establishing security protocols for mobile devices accessing the network, such as requiring device encryption, remote wipe capabilities, and secure connectivity measures.</a:t>
            </a:r>
            <a:br>
              <a:rPr lang="en-US" sz="1600" dirty="0"/>
            </a:br>
            <a:br>
              <a:rPr lang="en-US" sz="1600" dirty="0"/>
            </a:br>
            <a:r>
              <a:rPr lang="en-US" sz="1600" b="0" i="0" dirty="0">
                <a:solidFill>
                  <a:srgbClr val="444444"/>
                </a:solidFill>
                <a:effectLst/>
                <a:latin typeface="Poppins" panose="00000500000000000000" pitchFamily="2" charset="0"/>
              </a:rPr>
              <a:t>7. </a:t>
            </a:r>
            <a:r>
              <a:rPr lang="en-US" sz="1600" b="1" i="0" dirty="0">
                <a:solidFill>
                  <a:srgbClr val="FF0000"/>
                </a:solidFill>
                <a:effectLst/>
                <a:latin typeface="Poppins" panose="00000500000000000000" pitchFamily="2" charset="0"/>
              </a:rPr>
              <a:t>Network Monitoring Policy: </a:t>
            </a:r>
            <a:r>
              <a:rPr lang="en-US" sz="1600" b="0" i="0" dirty="0">
                <a:solidFill>
                  <a:srgbClr val="444444"/>
                </a:solidFill>
                <a:effectLst/>
                <a:latin typeface="Poppins" panose="00000500000000000000" pitchFamily="2" charset="0"/>
              </a:rPr>
              <a:t>Outlining the procedures and tools to be used for continuous monitoring of network traffic, detecting anomalies, and responding to potential threats or suspicious activities.</a:t>
            </a:r>
            <a:br>
              <a:rPr lang="en-US" sz="1600" dirty="0"/>
            </a:br>
            <a:br>
              <a:rPr lang="en-US" sz="1600" dirty="0"/>
            </a:br>
            <a:endParaRPr lang="en-PH" sz="1600" dirty="0"/>
          </a:p>
        </p:txBody>
      </p:sp>
      <p:pic>
        <p:nvPicPr>
          <p:cNvPr id="1026" name="Picture 2" descr="Mobile Device Management Cycle 2048x1024">
            <a:extLst>
              <a:ext uri="{FF2B5EF4-FFF2-40B4-BE49-F238E27FC236}">
                <a16:creationId xmlns:a16="http://schemas.microsoft.com/office/drawing/2014/main" id="{942028FD-3604-1A76-0740-DBB62E7D69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1012825"/>
            <a:ext cx="3733800" cy="1866900"/>
          </a:xfrm>
          <a:prstGeom prst="rect">
            <a:avLst/>
          </a:prstGeom>
          <a:noFill/>
          <a:ln>
            <a:solidFill>
              <a:schemeClr val="tx2">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What is Network Monitoring? Why it's important - ManageEngine OpManager">
            <a:extLst>
              <a:ext uri="{FF2B5EF4-FFF2-40B4-BE49-F238E27FC236}">
                <a16:creationId xmlns:a16="http://schemas.microsoft.com/office/drawing/2014/main" id="{AB64A289-2983-E90A-FF35-655703B45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952750"/>
            <a:ext cx="3512634" cy="18669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656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1302</Words>
  <Application>Microsoft Office PowerPoint</Application>
  <PresentationFormat>On-screen Show (16:9)</PresentationFormat>
  <Paragraphs>76</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Bahnschrift</vt:lpstr>
      <vt:lpstr>Calibri</vt:lpstr>
      <vt:lpstr>Courier New</vt:lpstr>
      <vt:lpstr>Google Sans</vt:lpstr>
      <vt:lpstr>IBM Plex Sans</vt:lpstr>
      <vt:lpstr>inherit</vt:lpstr>
      <vt:lpstr>Poppins</vt:lpstr>
      <vt:lpstr>Office Theme</vt:lpstr>
      <vt:lpstr>Network  Security Policies and Procedures</vt:lpstr>
      <vt:lpstr>Contents:</vt:lpstr>
      <vt:lpstr>Objectives:</vt:lpstr>
      <vt:lpstr>Network Security Policy</vt:lpstr>
      <vt:lpstr>Some examples of network security policies include:</vt:lpstr>
      <vt:lpstr>PowerPoint Presentation</vt:lpstr>
      <vt:lpstr>PowerPoint Presentation</vt:lpstr>
      <vt:lpstr>PowerPoint Presentation</vt:lpstr>
      <vt:lpstr>PowerPoint Presentation</vt:lpstr>
      <vt:lpstr>PowerPoint Presentation</vt:lpstr>
      <vt:lpstr>PowerPoint Presentation</vt:lpstr>
      <vt:lpstr>Network perimeter security:</vt:lpstr>
      <vt:lpstr>Network monitoring and logging</vt:lpstr>
      <vt:lpstr>Patch management:</vt:lpstr>
      <vt:lpstr>Physical security: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Policies</dc:title>
  <dc:creator>Causapin</dc:creator>
  <cp:lastModifiedBy>Suzanne Causapin</cp:lastModifiedBy>
  <cp:revision>10</cp:revision>
  <dcterms:created xsi:type="dcterms:W3CDTF">2020-09-10T03:37:41Z</dcterms:created>
  <dcterms:modified xsi:type="dcterms:W3CDTF">2023-08-30T07:37:45Z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2017-07-21T00:00:00Z</vt:filetime>
  </property>
  <property fmtid="{D5CDD505-2E9C-101B-9397-08002B2CF9AE}" pid="3" name="Creator">
    <vt:lpwstr>Microsoft® PowerPoint® 2013</vt:lpwstr>
  </property>
  <property fmtid="{D5CDD505-2E9C-101B-9397-08002B2CF9AE}" pid="4" name="LastSaved">
    <vt:filetime>2020-09-10T00:00:00Z</vt:filetime>
  </property>
</Properties>
</file>