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5" r:id="rId4"/>
    <p:sldId id="266" r:id="rId5"/>
    <p:sldId id="273" r:id="rId6"/>
    <p:sldId id="272" r:id="rId7"/>
    <p:sldId id="275" r:id="rId8"/>
    <p:sldId id="274" r:id="rId9"/>
    <p:sldId id="276" r:id="rId10"/>
    <p:sldId id="277" r:id="rId11"/>
    <p:sldId id="278" r:id="rId12"/>
    <p:sldId id="281" r:id="rId13"/>
    <p:sldId id="284" r:id="rId14"/>
    <p:sldId id="267" r:id="rId15"/>
    <p:sldId id="270" r:id="rId16"/>
    <p:sldId id="268" r:id="rId17"/>
    <p:sldId id="269" r:id="rId18"/>
    <p:sldId id="271" r:id="rId19"/>
    <p:sldId id="285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3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9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C292C-2580-4DFE-B97B-2263A818C571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34A520CF-C5BD-498D-B466-02A534746DAB}">
      <dgm:prSet custT="1"/>
      <dgm:spPr>
        <a:ln w="28575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sz="2000" dirty="0" err="1">
              <a:latin typeface="Segoe UI" panose="020B0502040204020203" pitchFamily="34" charset="0"/>
              <a:cs typeface="Segoe UI" panose="020B0502040204020203" pitchFamily="34" charset="0"/>
            </a:rPr>
            <a:t>news_crawler.ipynb</a:t>
          </a:r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 Collect data</a:t>
          </a:r>
          <a:endParaRPr lang="ko-KR" alt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8982C7-AEC5-4B2A-A0CA-831E678D7C33}" type="parTrans" cxnId="{459D230D-B58D-45AE-8322-7C50BCE2F2AE}">
      <dgm:prSet/>
      <dgm:spPr/>
      <dgm:t>
        <a:bodyPr/>
        <a:lstStyle/>
        <a:p>
          <a:pPr latinLnBrk="1"/>
          <a:endParaRPr lang="ko-KR" altLang="en-US"/>
        </a:p>
      </dgm:t>
    </dgm:pt>
    <dgm:pt modelId="{62216C6B-B7AD-40F8-9AEC-495D19DA88AF}" type="sibTrans" cxnId="{459D230D-B58D-45AE-8322-7C50BCE2F2AE}">
      <dgm:prSet/>
      <dgm:spPr/>
      <dgm:t>
        <a:bodyPr/>
        <a:lstStyle/>
        <a:p>
          <a:pPr latinLnBrk="1"/>
          <a:endParaRPr lang="ko-KR" altLang="en-US"/>
        </a:p>
      </dgm:t>
    </dgm:pt>
    <dgm:pt modelId="{7B81C64A-C7DC-467E-9221-21F881EF796E}">
      <dgm:prSet custT="1"/>
      <dgm:spPr>
        <a:ln w="28575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2000" dirty="0">
              <a:latin typeface="Segoe UI" panose="020B0502040204020203" pitchFamily="34" charset="0"/>
              <a:cs typeface="Segoe UI" panose="020B0502040204020203" pitchFamily="34" charset="0"/>
            </a:rPr>
            <a:t>word2vec.ipynb Preprocess data</a:t>
          </a:r>
          <a:endParaRPr lang="ko-KR" alt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A34E721-3B53-4886-A287-1C1301C15075}" type="parTrans" cxnId="{567CABC7-CAB6-4EA5-8A54-1F625E8033F3}">
      <dgm:prSet/>
      <dgm:spPr/>
      <dgm:t>
        <a:bodyPr/>
        <a:lstStyle/>
        <a:p>
          <a:pPr latinLnBrk="1"/>
          <a:endParaRPr lang="ko-KR" altLang="en-US"/>
        </a:p>
      </dgm:t>
    </dgm:pt>
    <dgm:pt modelId="{A43DA227-1D4F-4179-9A89-E37770F83CA8}" type="sibTrans" cxnId="{567CABC7-CAB6-4EA5-8A54-1F625E8033F3}">
      <dgm:prSet/>
      <dgm:spPr/>
      <dgm:t>
        <a:bodyPr/>
        <a:lstStyle/>
        <a:p>
          <a:pPr latinLnBrk="1"/>
          <a:endParaRPr lang="ko-KR" altLang="en-US"/>
        </a:p>
      </dgm:t>
    </dgm:pt>
    <dgm:pt modelId="{611C1883-0677-4144-89A9-B19A52D65FF4}">
      <dgm:prSet custT="1"/>
      <dgm:spPr>
        <a:ln w="28575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>
            <a:lnSpc>
              <a:spcPct val="50000"/>
            </a:lnSpc>
          </a:pPr>
          <a:r>
            <a:rPr lang="en-US" altLang="ko-KR" sz="2000" dirty="0">
              <a:latin typeface="Segoe UI" panose="020B0502040204020203" pitchFamily="34" charset="0"/>
              <a:cs typeface="Segoe UI" panose="020B0502040204020203" pitchFamily="34" charset="0"/>
            </a:rPr>
            <a:t>word2vec </a:t>
          </a:r>
        </a:p>
        <a:p>
          <a:pPr latinLnBrk="1">
            <a:lnSpc>
              <a:spcPct val="50000"/>
            </a:lnSpc>
          </a:pPr>
          <a:r>
            <a:rPr lang="en-US" altLang="ko-KR" sz="2000" dirty="0">
              <a:latin typeface="Segoe UI" panose="020B0502040204020203" pitchFamily="34" charset="0"/>
              <a:cs typeface="Segoe UI" panose="020B0502040204020203" pitchFamily="34" charset="0"/>
            </a:rPr>
            <a:t>Model application</a:t>
          </a:r>
          <a:endParaRPr lang="ko-KR" alt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0A0F387-36D8-4439-841E-0A357376B6DB}" type="parTrans" cxnId="{37E13F3B-0C4B-411D-9A13-CD270A0AAE68}">
      <dgm:prSet/>
      <dgm:spPr/>
      <dgm:t>
        <a:bodyPr/>
        <a:lstStyle/>
        <a:p>
          <a:pPr latinLnBrk="1"/>
          <a:endParaRPr lang="ko-KR" altLang="en-US"/>
        </a:p>
      </dgm:t>
    </dgm:pt>
    <dgm:pt modelId="{F6A91176-1968-4FF9-A3F7-00B4376DB3BA}" type="sibTrans" cxnId="{37E13F3B-0C4B-411D-9A13-CD270A0AAE68}">
      <dgm:prSet/>
      <dgm:spPr/>
      <dgm:t>
        <a:bodyPr/>
        <a:lstStyle/>
        <a:p>
          <a:pPr latinLnBrk="1"/>
          <a:endParaRPr lang="ko-KR" altLang="en-US"/>
        </a:p>
      </dgm:t>
    </dgm:pt>
    <dgm:pt modelId="{CCD1069B-DD42-4ADA-9D77-DF2AFC20F839}">
      <dgm:prSet phldrT="[텍스트]" custT="1"/>
      <dgm:spPr/>
      <dgm:t>
        <a:bodyPr/>
        <a:lstStyle/>
        <a:p>
          <a:pPr algn="ctr" latinLnBrk="1">
            <a:buNone/>
          </a:pPr>
          <a:r>
            <a:rPr lang="en-US" altLang="ko-KR" sz="1500" b="1" dirty="0">
              <a:latin typeface="Segoe UI" panose="020B0502040204020203" pitchFamily="34" charset="0"/>
              <a:cs typeface="Segoe UI" panose="020B0502040204020203" pitchFamily="34" charset="0"/>
            </a:rPr>
            <a:t>NEWS.csv</a:t>
          </a:r>
          <a:endParaRPr lang="ko-KR" altLang="en-US" sz="15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AC25A8-4CCF-4B73-A788-24FA9A37EE71}" type="parTrans" cxnId="{83DA6A80-FD10-47D3-B7EA-D4CA9F684D07}">
      <dgm:prSet/>
      <dgm:spPr/>
      <dgm:t>
        <a:bodyPr/>
        <a:lstStyle/>
        <a:p>
          <a:pPr latinLnBrk="1"/>
          <a:endParaRPr lang="ko-KR" altLang="en-US"/>
        </a:p>
      </dgm:t>
    </dgm:pt>
    <dgm:pt modelId="{3CAE5E5B-5333-4D1A-BED2-4495B4A01B30}" type="sibTrans" cxnId="{83DA6A80-FD10-47D3-B7EA-D4CA9F684D07}">
      <dgm:prSet/>
      <dgm:spPr/>
      <dgm:t>
        <a:bodyPr/>
        <a:lstStyle/>
        <a:p>
          <a:pPr latinLnBrk="1"/>
          <a:endParaRPr lang="ko-KR" altLang="en-US"/>
        </a:p>
      </dgm:t>
    </dgm:pt>
    <dgm:pt modelId="{DD92D23A-9577-4131-8354-A25769250398}">
      <dgm:prSet custT="1"/>
      <dgm:spPr/>
      <dgm:t>
        <a:bodyPr/>
        <a:lstStyle/>
        <a:p>
          <a:pPr algn="ctr" latinLnBrk="1">
            <a:buNone/>
          </a:pPr>
          <a:r>
            <a:rPr lang="en-US" altLang="ko-KR" sz="1500" b="1" dirty="0">
              <a:latin typeface="Segoe UI" panose="020B0502040204020203" pitchFamily="34" charset="0"/>
              <a:cs typeface="Segoe UI" panose="020B0502040204020203" pitchFamily="34" charset="0"/>
            </a:rPr>
            <a:t>stopwords-ko.txt</a:t>
          </a:r>
          <a:endParaRPr lang="ko-KR" altLang="en-US" sz="15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DA0801-B6FE-4A57-B787-D87CE9D5C36A}" type="parTrans" cxnId="{F4E44538-0D0D-47B8-9B2C-D967D0311DA6}">
      <dgm:prSet/>
      <dgm:spPr/>
      <dgm:t>
        <a:bodyPr/>
        <a:lstStyle/>
        <a:p>
          <a:pPr latinLnBrk="1"/>
          <a:endParaRPr lang="ko-KR" altLang="en-US"/>
        </a:p>
      </dgm:t>
    </dgm:pt>
    <dgm:pt modelId="{24A6A67D-5CBA-4C80-9C7C-9EFF28E1EEB5}" type="sibTrans" cxnId="{F4E44538-0D0D-47B8-9B2C-D967D0311DA6}">
      <dgm:prSet/>
      <dgm:spPr/>
      <dgm:t>
        <a:bodyPr/>
        <a:lstStyle/>
        <a:p>
          <a:pPr latinLnBrk="1"/>
          <a:endParaRPr lang="ko-KR" altLang="en-US"/>
        </a:p>
      </dgm:t>
    </dgm:pt>
    <dgm:pt modelId="{90F42ACB-6867-4556-A752-159D57FD5F0F}">
      <dgm:prSet custT="1"/>
      <dgm:spPr/>
      <dgm:t>
        <a:bodyPr/>
        <a:lstStyle/>
        <a:p>
          <a:pPr algn="ctr" latinLnBrk="1">
            <a:buNone/>
          </a:pPr>
          <a:r>
            <a:rPr lang="en-US" altLang="ko-KR" sz="1500" b="1" dirty="0">
              <a:latin typeface="Segoe UI" panose="020B0502040204020203" pitchFamily="34" charset="0"/>
              <a:cs typeface="Segoe UI" panose="020B0502040204020203" pitchFamily="34" charset="0"/>
            </a:rPr>
            <a:t>exceptionwords.txt</a:t>
          </a:r>
          <a:endParaRPr lang="ko-KR" altLang="en-US" sz="15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510094D-8783-4BE6-A8B8-4D4AFE9E6DAA}" type="parTrans" cxnId="{06B96F12-A543-4EF2-81D8-5289359CF198}">
      <dgm:prSet/>
      <dgm:spPr/>
      <dgm:t>
        <a:bodyPr/>
        <a:lstStyle/>
        <a:p>
          <a:pPr latinLnBrk="1"/>
          <a:endParaRPr lang="ko-KR" altLang="en-US"/>
        </a:p>
      </dgm:t>
    </dgm:pt>
    <dgm:pt modelId="{C31C5C21-F077-4F7B-B62D-8AF1B7B93172}" type="sibTrans" cxnId="{06B96F12-A543-4EF2-81D8-5289359CF198}">
      <dgm:prSet/>
      <dgm:spPr/>
      <dgm:t>
        <a:bodyPr/>
        <a:lstStyle/>
        <a:p>
          <a:pPr latinLnBrk="1"/>
          <a:endParaRPr lang="ko-KR" altLang="en-US"/>
        </a:p>
      </dgm:t>
    </dgm:pt>
    <dgm:pt modelId="{35921DF4-584A-4133-8D3F-5A16C0263830}">
      <dgm:prSet phldrT="[텍스트]" custT="1"/>
      <dgm:spPr/>
      <dgm:t>
        <a:bodyPr/>
        <a:lstStyle/>
        <a:p>
          <a:pPr algn="ctr" latinLnBrk="1">
            <a:buNone/>
          </a:pPr>
          <a:r>
            <a:rPr lang="en-US" altLang="ko-KR" sz="1500" dirty="0">
              <a:latin typeface="Segoe UI" panose="020B0502040204020203" pitchFamily="34" charset="0"/>
              <a:cs typeface="Segoe UI" panose="020B0502040204020203" pitchFamily="34" charset="0"/>
            </a:rPr>
            <a:t>: Collected news data</a:t>
          </a:r>
          <a:endParaRPr lang="ko-KR" altLang="en-US" sz="15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CA23B14-DFAD-498E-AE2C-4A3018B4BCA8}" type="parTrans" cxnId="{0E463814-50AA-4EF6-B0B9-ACE9E80B7EE6}">
      <dgm:prSet/>
      <dgm:spPr/>
      <dgm:t>
        <a:bodyPr/>
        <a:lstStyle/>
        <a:p>
          <a:pPr latinLnBrk="1"/>
          <a:endParaRPr lang="ko-KR" altLang="en-US"/>
        </a:p>
      </dgm:t>
    </dgm:pt>
    <dgm:pt modelId="{20CD88BA-D1A3-41B5-B5C8-AECB460F355A}" type="sibTrans" cxnId="{0E463814-50AA-4EF6-B0B9-ACE9E80B7EE6}">
      <dgm:prSet/>
      <dgm:spPr/>
      <dgm:t>
        <a:bodyPr/>
        <a:lstStyle/>
        <a:p>
          <a:pPr latinLnBrk="1"/>
          <a:endParaRPr lang="ko-KR" altLang="en-US"/>
        </a:p>
      </dgm:t>
    </dgm:pt>
    <dgm:pt modelId="{E8BD1213-3834-43AE-8E9A-8C396469871C}">
      <dgm:prSet custT="1"/>
      <dgm:spPr/>
      <dgm:t>
        <a:bodyPr/>
        <a:lstStyle/>
        <a:p>
          <a:pPr algn="ctr" latinLnBrk="1">
            <a:buNone/>
          </a:pPr>
          <a:r>
            <a:rPr lang="en-US" altLang="ko-KR" sz="1500" dirty="0">
              <a:latin typeface="Segoe UI" panose="020B0502040204020203" pitchFamily="34" charset="0"/>
              <a:cs typeface="Segoe UI" panose="020B0502040204020203" pitchFamily="34" charset="0"/>
            </a:rPr>
            <a:t>: List of Korean stop words</a:t>
          </a:r>
          <a:endParaRPr lang="ko-KR" altLang="en-US" sz="15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B278136-D9DB-4962-A7E8-C1CA6E6570C3}" type="parTrans" cxnId="{08ABD1A6-6F84-4AB8-BE4A-0FE87B5BC84A}">
      <dgm:prSet/>
      <dgm:spPr/>
      <dgm:t>
        <a:bodyPr/>
        <a:lstStyle/>
        <a:p>
          <a:pPr latinLnBrk="1"/>
          <a:endParaRPr lang="ko-KR" altLang="en-US"/>
        </a:p>
      </dgm:t>
    </dgm:pt>
    <dgm:pt modelId="{B1BBB8BB-6A03-4E9F-AFA5-6734962647B3}" type="sibTrans" cxnId="{08ABD1A6-6F84-4AB8-BE4A-0FE87B5BC84A}">
      <dgm:prSet/>
      <dgm:spPr/>
      <dgm:t>
        <a:bodyPr/>
        <a:lstStyle/>
        <a:p>
          <a:pPr latinLnBrk="1"/>
          <a:endParaRPr lang="ko-KR" altLang="en-US"/>
        </a:p>
      </dgm:t>
    </dgm:pt>
    <dgm:pt modelId="{2879992D-6117-459D-B841-ADAB37CBC021}">
      <dgm:prSet custT="1"/>
      <dgm:spPr/>
      <dgm:t>
        <a:bodyPr/>
        <a:lstStyle/>
        <a:p>
          <a:pPr algn="ctr" latinLnBrk="1">
            <a:buNone/>
          </a:pPr>
          <a:r>
            <a:rPr lang="en-US" altLang="ko-KR" sz="15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r>
            <a:rPr lang="en-US" sz="1500" b="0" i="0" dirty="0">
              <a:latin typeface="Segoe UI" panose="020B0502040204020203" pitchFamily="34" charset="0"/>
              <a:cs typeface="Segoe UI" panose="020B0502040204020203" pitchFamily="34" charset="0"/>
            </a:rPr>
            <a:t>List of words that should not be split</a:t>
          </a:r>
          <a:endParaRPr lang="ko-KR" altLang="en-US" sz="15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3100CA6-E028-4F3A-A8EA-CA718260ECDB}" type="parTrans" cxnId="{268C7F82-1A63-4D8F-99C9-1407715F8BC5}">
      <dgm:prSet/>
      <dgm:spPr/>
      <dgm:t>
        <a:bodyPr/>
        <a:lstStyle/>
        <a:p>
          <a:pPr latinLnBrk="1"/>
          <a:endParaRPr lang="ko-KR" altLang="en-US"/>
        </a:p>
      </dgm:t>
    </dgm:pt>
    <dgm:pt modelId="{47E5375E-4938-4B55-827C-CCBB19BE9776}" type="sibTrans" cxnId="{268C7F82-1A63-4D8F-99C9-1407715F8BC5}">
      <dgm:prSet/>
      <dgm:spPr/>
      <dgm:t>
        <a:bodyPr/>
        <a:lstStyle/>
        <a:p>
          <a:pPr latinLnBrk="1"/>
          <a:endParaRPr lang="ko-KR" altLang="en-US"/>
        </a:p>
      </dgm:t>
    </dgm:pt>
    <dgm:pt modelId="{F4DA86BD-9690-41C9-AF83-639EA2284F58}" type="pres">
      <dgm:prSet presAssocID="{50BC292C-2580-4DFE-B97B-2263A818C571}" presName="Name0" presStyleCnt="0">
        <dgm:presLayoutVars>
          <dgm:dir/>
          <dgm:animLvl val="lvl"/>
          <dgm:resizeHandles val="exact"/>
        </dgm:presLayoutVars>
      </dgm:prSet>
      <dgm:spPr/>
    </dgm:pt>
    <dgm:pt modelId="{7D943235-B596-434E-83D9-4B3B0F48F0D0}" type="pres">
      <dgm:prSet presAssocID="{34A520CF-C5BD-498D-B466-02A534746DAB}" presName="composite" presStyleCnt="0"/>
      <dgm:spPr/>
    </dgm:pt>
    <dgm:pt modelId="{8E5503FC-BD44-4B15-B511-9FC5E55DB103}" type="pres">
      <dgm:prSet presAssocID="{34A520CF-C5BD-498D-B466-02A534746DA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8A8BD1A-D278-4FDC-BFCF-CAFA613D3698}" type="pres">
      <dgm:prSet presAssocID="{34A520CF-C5BD-498D-B466-02A534746DAB}" presName="desTx" presStyleLbl="revTx" presStyleIdx="0" presStyleCnt="2" custLinFactNeighborX="9319" custLinFactNeighborY="9402">
        <dgm:presLayoutVars>
          <dgm:bulletEnabled val="1"/>
        </dgm:presLayoutVars>
      </dgm:prSet>
      <dgm:spPr/>
    </dgm:pt>
    <dgm:pt modelId="{683972AA-A843-48A0-A44F-F272CBFECBDB}" type="pres">
      <dgm:prSet presAssocID="{62216C6B-B7AD-40F8-9AEC-495D19DA88AF}" presName="space" presStyleCnt="0"/>
      <dgm:spPr/>
    </dgm:pt>
    <dgm:pt modelId="{AAB7572D-37F3-4683-9C15-8AB3F46A2935}" type="pres">
      <dgm:prSet presAssocID="{7B81C64A-C7DC-467E-9221-21F881EF796E}" presName="composite" presStyleCnt="0"/>
      <dgm:spPr/>
    </dgm:pt>
    <dgm:pt modelId="{6BC64559-AD7A-48A8-9E6E-D02B34202917}" type="pres">
      <dgm:prSet presAssocID="{7B81C64A-C7DC-467E-9221-21F881EF796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327F424-7C71-441C-8CEB-740EA1333594}" type="pres">
      <dgm:prSet presAssocID="{7B81C64A-C7DC-467E-9221-21F881EF796E}" presName="desTx" presStyleLbl="revTx" presStyleIdx="1" presStyleCnt="2" custScaleX="117828" custLinFactNeighborX="6180" custLinFactNeighborY="6581">
        <dgm:presLayoutVars>
          <dgm:bulletEnabled val="1"/>
        </dgm:presLayoutVars>
      </dgm:prSet>
      <dgm:spPr/>
    </dgm:pt>
    <dgm:pt modelId="{1FB8474C-39E3-4898-B160-ED59C9C0F86B}" type="pres">
      <dgm:prSet presAssocID="{A43DA227-1D4F-4179-9A89-E37770F83CA8}" presName="space" presStyleCnt="0"/>
      <dgm:spPr/>
    </dgm:pt>
    <dgm:pt modelId="{9D5B3803-8F35-40FB-B922-6AFC6C64D6C6}" type="pres">
      <dgm:prSet presAssocID="{611C1883-0677-4144-89A9-B19A52D65FF4}" presName="composite" presStyleCnt="0"/>
      <dgm:spPr/>
    </dgm:pt>
    <dgm:pt modelId="{94C61A31-0C95-44EE-A555-A1237657A3D5}" type="pres">
      <dgm:prSet presAssocID="{611C1883-0677-4144-89A9-B19A52D65FF4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0098F82-8750-45C6-AFF7-4F565198440F}" type="pres">
      <dgm:prSet presAssocID="{611C1883-0677-4144-89A9-B19A52D65FF4}" presName="desTx" presStyleLbl="revTx" presStyleIdx="1" presStyleCnt="2">
        <dgm:presLayoutVars>
          <dgm:bulletEnabled val="1"/>
        </dgm:presLayoutVars>
      </dgm:prSet>
      <dgm:spPr/>
    </dgm:pt>
  </dgm:ptLst>
  <dgm:cxnLst>
    <dgm:cxn modelId="{459D230D-B58D-45AE-8322-7C50BCE2F2AE}" srcId="{50BC292C-2580-4DFE-B97B-2263A818C571}" destId="{34A520CF-C5BD-498D-B466-02A534746DAB}" srcOrd="0" destOrd="0" parTransId="{538982C7-AEC5-4B2A-A0CA-831E678D7C33}" sibTransId="{62216C6B-B7AD-40F8-9AEC-495D19DA88AF}"/>
    <dgm:cxn modelId="{06B96F12-A543-4EF2-81D8-5289359CF198}" srcId="{7B81C64A-C7DC-467E-9221-21F881EF796E}" destId="{90F42ACB-6867-4556-A752-159D57FD5F0F}" srcOrd="2" destOrd="0" parTransId="{0510094D-8783-4BE6-A8B8-4D4AFE9E6DAA}" sibTransId="{C31C5C21-F077-4F7B-B62D-8AF1B7B93172}"/>
    <dgm:cxn modelId="{0E463814-50AA-4EF6-B0B9-ACE9E80B7EE6}" srcId="{34A520CF-C5BD-498D-B466-02A534746DAB}" destId="{35921DF4-584A-4133-8D3F-5A16C0263830}" srcOrd="1" destOrd="0" parTransId="{5CA23B14-DFAD-498E-AE2C-4A3018B4BCA8}" sibTransId="{20CD88BA-D1A3-41B5-B5C8-AECB460F355A}"/>
    <dgm:cxn modelId="{22C12322-40A9-4869-85C0-174C2C9D8F8F}" type="presOf" srcId="{CCD1069B-DD42-4ADA-9D77-DF2AFC20F839}" destId="{98A8BD1A-D278-4FDC-BFCF-CAFA613D3698}" srcOrd="0" destOrd="0" presId="urn:microsoft.com/office/officeart/2005/8/layout/chevron1"/>
    <dgm:cxn modelId="{B55B3631-65E2-4D16-8ACA-044070AA55ED}" type="presOf" srcId="{DD92D23A-9577-4131-8354-A25769250398}" destId="{F327F424-7C71-441C-8CEB-740EA1333594}" srcOrd="0" destOrd="0" presId="urn:microsoft.com/office/officeart/2005/8/layout/chevron1"/>
    <dgm:cxn modelId="{F4E44538-0D0D-47B8-9B2C-D967D0311DA6}" srcId="{7B81C64A-C7DC-467E-9221-21F881EF796E}" destId="{DD92D23A-9577-4131-8354-A25769250398}" srcOrd="0" destOrd="0" parTransId="{30DA0801-B6FE-4A57-B787-D87CE9D5C36A}" sibTransId="{24A6A67D-5CBA-4C80-9C7C-9EFF28E1EEB5}"/>
    <dgm:cxn modelId="{37E13F3B-0C4B-411D-9A13-CD270A0AAE68}" srcId="{50BC292C-2580-4DFE-B97B-2263A818C571}" destId="{611C1883-0677-4144-89A9-B19A52D65FF4}" srcOrd="2" destOrd="0" parTransId="{10A0F387-36D8-4439-841E-0A357376B6DB}" sibTransId="{F6A91176-1968-4FF9-A3F7-00B4376DB3BA}"/>
    <dgm:cxn modelId="{0A17666E-4AA9-48D1-BDAE-B0BF7F11AD69}" type="presOf" srcId="{50BC292C-2580-4DFE-B97B-2263A818C571}" destId="{F4DA86BD-9690-41C9-AF83-639EA2284F58}" srcOrd="0" destOrd="0" presId="urn:microsoft.com/office/officeart/2005/8/layout/chevron1"/>
    <dgm:cxn modelId="{A83ECD57-95B9-4B60-B148-5CF5E46E828C}" type="presOf" srcId="{90F42ACB-6867-4556-A752-159D57FD5F0F}" destId="{F327F424-7C71-441C-8CEB-740EA1333594}" srcOrd="0" destOrd="2" presId="urn:microsoft.com/office/officeart/2005/8/layout/chevron1"/>
    <dgm:cxn modelId="{83DA6A80-FD10-47D3-B7EA-D4CA9F684D07}" srcId="{34A520CF-C5BD-498D-B466-02A534746DAB}" destId="{CCD1069B-DD42-4ADA-9D77-DF2AFC20F839}" srcOrd="0" destOrd="0" parTransId="{7EAC25A8-4CCF-4B73-A788-24FA9A37EE71}" sibTransId="{3CAE5E5B-5333-4D1A-BED2-4495B4A01B30}"/>
    <dgm:cxn modelId="{268C7F82-1A63-4D8F-99C9-1407715F8BC5}" srcId="{7B81C64A-C7DC-467E-9221-21F881EF796E}" destId="{2879992D-6117-459D-B841-ADAB37CBC021}" srcOrd="3" destOrd="0" parTransId="{F3100CA6-E028-4F3A-A8EA-CA718260ECDB}" sibTransId="{47E5375E-4938-4B55-827C-CCBB19BE9776}"/>
    <dgm:cxn modelId="{0379CE9B-B866-4E5E-B1AD-D2E6687E638C}" type="presOf" srcId="{611C1883-0677-4144-89A9-B19A52D65FF4}" destId="{94C61A31-0C95-44EE-A555-A1237657A3D5}" srcOrd="0" destOrd="0" presId="urn:microsoft.com/office/officeart/2005/8/layout/chevron1"/>
    <dgm:cxn modelId="{08ABD1A6-6F84-4AB8-BE4A-0FE87B5BC84A}" srcId="{7B81C64A-C7DC-467E-9221-21F881EF796E}" destId="{E8BD1213-3834-43AE-8E9A-8C396469871C}" srcOrd="1" destOrd="0" parTransId="{EB278136-D9DB-4962-A7E8-C1CA6E6570C3}" sibTransId="{B1BBB8BB-6A03-4E9F-AFA5-6734962647B3}"/>
    <dgm:cxn modelId="{BB0729B0-5B51-4727-8115-D2DA5858E807}" type="presOf" srcId="{2879992D-6117-459D-B841-ADAB37CBC021}" destId="{F327F424-7C71-441C-8CEB-740EA1333594}" srcOrd="0" destOrd="3" presId="urn:microsoft.com/office/officeart/2005/8/layout/chevron1"/>
    <dgm:cxn modelId="{2A161AB7-146A-4AF6-BA0A-14EFF28C559A}" type="presOf" srcId="{35921DF4-584A-4133-8D3F-5A16C0263830}" destId="{98A8BD1A-D278-4FDC-BFCF-CAFA613D3698}" srcOrd="0" destOrd="1" presId="urn:microsoft.com/office/officeart/2005/8/layout/chevron1"/>
    <dgm:cxn modelId="{567CABC7-CAB6-4EA5-8A54-1F625E8033F3}" srcId="{50BC292C-2580-4DFE-B97B-2263A818C571}" destId="{7B81C64A-C7DC-467E-9221-21F881EF796E}" srcOrd="1" destOrd="0" parTransId="{8A34E721-3B53-4886-A287-1C1301C15075}" sibTransId="{A43DA227-1D4F-4179-9A89-E37770F83CA8}"/>
    <dgm:cxn modelId="{D6FBB9C8-D87E-4252-B9A5-4A62F6C28CE9}" type="presOf" srcId="{7B81C64A-C7DC-467E-9221-21F881EF796E}" destId="{6BC64559-AD7A-48A8-9E6E-D02B34202917}" srcOrd="0" destOrd="0" presId="urn:microsoft.com/office/officeart/2005/8/layout/chevron1"/>
    <dgm:cxn modelId="{04C400DA-89C9-426E-9A62-6FB51C5BFFA8}" type="presOf" srcId="{34A520CF-C5BD-498D-B466-02A534746DAB}" destId="{8E5503FC-BD44-4B15-B511-9FC5E55DB103}" srcOrd="0" destOrd="0" presId="urn:microsoft.com/office/officeart/2005/8/layout/chevron1"/>
    <dgm:cxn modelId="{225D85F0-E9DB-4CDD-A388-8AFF3E9951D5}" type="presOf" srcId="{E8BD1213-3834-43AE-8E9A-8C396469871C}" destId="{F327F424-7C71-441C-8CEB-740EA1333594}" srcOrd="0" destOrd="1" presId="urn:microsoft.com/office/officeart/2005/8/layout/chevron1"/>
    <dgm:cxn modelId="{217B57B7-06AF-4565-AEF5-C209976242E8}" type="presParOf" srcId="{F4DA86BD-9690-41C9-AF83-639EA2284F58}" destId="{7D943235-B596-434E-83D9-4B3B0F48F0D0}" srcOrd="0" destOrd="0" presId="urn:microsoft.com/office/officeart/2005/8/layout/chevron1"/>
    <dgm:cxn modelId="{8E034F3A-45B4-4FDD-AC4D-C7ABF477859C}" type="presParOf" srcId="{7D943235-B596-434E-83D9-4B3B0F48F0D0}" destId="{8E5503FC-BD44-4B15-B511-9FC5E55DB103}" srcOrd="0" destOrd="0" presId="urn:microsoft.com/office/officeart/2005/8/layout/chevron1"/>
    <dgm:cxn modelId="{67914361-EE0A-4EE2-AFCF-2120659D720B}" type="presParOf" srcId="{7D943235-B596-434E-83D9-4B3B0F48F0D0}" destId="{98A8BD1A-D278-4FDC-BFCF-CAFA613D3698}" srcOrd="1" destOrd="0" presId="urn:microsoft.com/office/officeart/2005/8/layout/chevron1"/>
    <dgm:cxn modelId="{57C4133B-B004-435A-A274-34551F1906E7}" type="presParOf" srcId="{F4DA86BD-9690-41C9-AF83-639EA2284F58}" destId="{683972AA-A843-48A0-A44F-F272CBFECBDB}" srcOrd="1" destOrd="0" presId="urn:microsoft.com/office/officeart/2005/8/layout/chevron1"/>
    <dgm:cxn modelId="{E6E694B8-1B63-4E03-9F8D-786B0D6A3AC2}" type="presParOf" srcId="{F4DA86BD-9690-41C9-AF83-639EA2284F58}" destId="{AAB7572D-37F3-4683-9C15-8AB3F46A2935}" srcOrd="2" destOrd="0" presId="urn:microsoft.com/office/officeart/2005/8/layout/chevron1"/>
    <dgm:cxn modelId="{1010F9C6-3137-4AB5-9C51-8A1BEC5F6D4A}" type="presParOf" srcId="{AAB7572D-37F3-4683-9C15-8AB3F46A2935}" destId="{6BC64559-AD7A-48A8-9E6E-D02B34202917}" srcOrd="0" destOrd="0" presId="urn:microsoft.com/office/officeart/2005/8/layout/chevron1"/>
    <dgm:cxn modelId="{93C06324-8B68-4997-A18F-0BABA28F5A14}" type="presParOf" srcId="{AAB7572D-37F3-4683-9C15-8AB3F46A2935}" destId="{F327F424-7C71-441C-8CEB-740EA1333594}" srcOrd="1" destOrd="0" presId="urn:microsoft.com/office/officeart/2005/8/layout/chevron1"/>
    <dgm:cxn modelId="{9546F761-31A5-4CBF-A1F2-662DA3C55C7F}" type="presParOf" srcId="{F4DA86BD-9690-41C9-AF83-639EA2284F58}" destId="{1FB8474C-39E3-4898-B160-ED59C9C0F86B}" srcOrd="3" destOrd="0" presId="urn:microsoft.com/office/officeart/2005/8/layout/chevron1"/>
    <dgm:cxn modelId="{7E1E5061-BEEB-42D6-81EB-21308A5E63AD}" type="presParOf" srcId="{F4DA86BD-9690-41C9-AF83-639EA2284F58}" destId="{9D5B3803-8F35-40FB-B922-6AFC6C64D6C6}" srcOrd="4" destOrd="0" presId="urn:microsoft.com/office/officeart/2005/8/layout/chevron1"/>
    <dgm:cxn modelId="{3A7A0C81-C508-49E9-8183-752317D7139C}" type="presParOf" srcId="{9D5B3803-8F35-40FB-B922-6AFC6C64D6C6}" destId="{94C61A31-0C95-44EE-A555-A1237657A3D5}" srcOrd="0" destOrd="0" presId="urn:microsoft.com/office/officeart/2005/8/layout/chevron1"/>
    <dgm:cxn modelId="{FD41BC43-E95E-4F78-9825-FF84381E45F4}" type="presParOf" srcId="{9D5B3803-8F35-40FB-B922-6AFC6C64D6C6}" destId="{50098F82-8750-45C6-AFF7-4F565198440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03FC-BD44-4B15-B511-9FC5E55DB103}">
      <dsp:nvSpPr>
        <dsp:cNvPr id="0" name=""/>
        <dsp:cNvSpPr/>
      </dsp:nvSpPr>
      <dsp:spPr>
        <a:xfrm>
          <a:off x="13" y="734833"/>
          <a:ext cx="3722463" cy="148898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Segoe UI" panose="020B0502040204020203" pitchFamily="34" charset="0"/>
              <a:cs typeface="Segoe UI" panose="020B0502040204020203" pitchFamily="34" charset="0"/>
            </a:rPr>
            <a:t>news_crawler.ipynb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 Collect data</a:t>
          </a:r>
          <a:endParaRPr lang="ko-KR" alt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44506" y="734833"/>
        <a:ext cx="2233478" cy="1488985"/>
      </dsp:txXfrm>
    </dsp:sp>
    <dsp:sp modelId="{98A8BD1A-D278-4FDC-BFCF-CAFA613D3698}">
      <dsp:nvSpPr>
        <dsp:cNvPr id="0" name=""/>
        <dsp:cNvSpPr/>
      </dsp:nvSpPr>
      <dsp:spPr>
        <a:xfrm>
          <a:off x="277530" y="2523383"/>
          <a:ext cx="297797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1500" b="1" kern="1200" dirty="0">
              <a:latin typeface="Segoe UI" panose="020B0502040204020203" pitchFamily="34" charset="0"/>
              <a:cs typeface="Segoe UI" panose="020B0502040204020203" pitchFamily="34" charset="0"/>
            </a:rPr>
            <a:t>NEWS.csv</a:t>
          </a:r>
          <a:endParaRPr lang="ko-KR" altLang="en-US" sz="15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ctr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1500" kern="1200" dirty="0">
              <a:latin typeface="Segoe UI" panose="020B0502040204020203" pitchFamily="34" charset="0"/>
              <a:cs typeface="Segoe UI" panose="020B0502040204020203" pitchFamily="34" charset="0"/>
            </a:rPr>
            <a:t>: Collected news data</a:t>
          </a:r>
          <a:endParaRPr lang="ko-KR" altLang="en-US" sz="15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77530" y="2523383"/>
        <a:ext cx="2977970" cy="1206562"/>
      </dsp:txXfrm>
    </dsp:sp>
    <dsp:sp modelId="{6BC64559-AD7A-48A8-9E6E-D02B34202917}">
      <dsp:nvSpPr>
        <dsp:cNvPr id="0" name=""/>
        <dsp:cNvSpPr/>
      </dsp:nvSpPr>
      <dsp:spPr>
        <a:xfrm>
          <a:off x="3771933" y="734833"/>
          <a:ext cx="3722463" cy="148898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Segoe UI" panose="020B0502040204020203" pitchFamily="34" charset="0"/>
              <a:cs typeface="Segoe UI" panose="020B0502040204020203" pitchFamily="34" charset="0"/>
            </a:rPr>
            <a:t>word2vec.ipynb Preprocess data</a:t>
          </a:r>
          <a:endParaRPr lang="ko-KR" alt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16426" y="734833"/>
        <a:ext cx="2233478" cy="1488985"/>
      </dsp:txXfrm>
    </dsp:sp>
    <dsp:sp modelId="{F327F424-7C71-441C-8CEB-740EA1333594}">
      <dsp:nvSpPr>
        <dsp:cNvPr id="0" name=""/>
        <dsp:cNvSpPr/>
      </dsp:nvSpPr>
      <dsp:spPr>
        <a:xfrm>
          <a:off x="3690515" y="2489345"/>
          <a:ext cx="3508883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1500" b="1" kern="1200" dirty="0">
              <a:latin typeface="Segoe UI" panose="020B0502040204020203" pitchFamily="34" charset="0"/>
              <a:cs typeface="Segoe UI" panose="020B0502040204020203" pitchFamily="34" charset="0"/>
            </a:rPr>
            <a:t>stopwords-ko.txt</a:t>
          </a:r>
          <a:endParaRPr lang="ko-KR" altLang="en-US" sz="15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ctr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1500" kern="1200" dirty="0">
              <a:latin typeface="Segoe UI" panose="020B0502040204020203" pitchFamily="34" charset="0"/>
              <a:cs typeface="Segoe UI" panose="020B0502040204020203" pitchFamily="34" charset="0"/>
            </a:rPr>
            <a:t>: List of Korean stop words</a:t>
          </a:r>
          <a:endParaRPr lang="ko-KR" altLang="en-US" sz="15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ctr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1500" b="1" kern="1200" dirty="0">
              <a:latin typeface="Segoe UI" panose="020B0502040204020203" pitchFamily="34" charset="0"/>
              <a:cs typeface="Segoe UI" panose="020B0502040204020203" pitchFamily="34" charset="0"/>
            </a:rPr>
            <a:t>exceptionwords.txt</a:t>
          </a:r>
          <a:endParaRPr lang="ko-KR" altLang="en-US" sz="15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ctr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1500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r>
            <a:rPr lang="en-US" sz="15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List of words that should not be split</a:t>
          </a:r>
          <a:endParaRPr lang="ko-KR" altLang="en-US" sz="15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690515" y="2489345"/>
        <a:ext cx="3508883" cy="1206562"/>
      </dsp:txXfrm>
    </dsp:sp>
    <dsp:sp modelId="{94C61A31-0C95-44EE-A555-A1237657A3D5}">
      <dsp:nvSpPr>
        <dsp:cNvPr id="0" name=""/>
        <dsp:cNvSpPr/>
      </dsp:nvSpPr>
      <dsp:spPr>
        <a:xfrm>
          <a:off x="7278397" y="734833"/>
          <a:ext cx="3722463" cy="148898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Segoe UI" panose="020B0502040204020203" pitchFamily="34" charset="0"/>
              <a:cs typeface="Segoe UI" panose="020B0502040204020203" pitchFamily="34" charset="0"/>
            </a:rPr>
            <a:t>word2vec </a:t>
          </a:r>
        </a:p>
        <a:p>
          <a:pPr marL="0" lvl="0" indent="0" algn="ctr" defTabSz="8890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Segoe UI" panose="020B0502040204020203" pitchFamily="34" charset="0"/>
              <a:cs typeface="Segoe UI" panose="020B0502040204020203" pitchFamily="34" charset="0"/>
            </a:rPr>
            <a:t>Model application</a:t>
          </a:r>
          <a:endParaRPr lang="ko-KR" alt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022890" y="734833"/>
        <a:ext cx="2233478" cy="1488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B171F-5316-4786-BEC2-35429328C690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179FC-BF4D-46CA-AA8B-DE068543E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2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CB1C8-FB03-4462-AD80-3037DAF5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C205F2-C281-417E-8871-4039B110B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7906E-8C78-4C8D-AA1B-75C6D927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F8B6A-A30E-415D-BDF0-2A38C8F5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227CD-3B38-450A-9324-36B396B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8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E727D-5A6D-42DD-9740-D21A7FB8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C9547-064C-4D28-954A-3BF06B356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5739E-1794-4199-87EC-C7E69105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C7ED1-6DA8-497F-BA23-0C9A6978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4164A-C4A7-4800-BD71-CA8F154A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1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4941F3-E180-4E51-8982-AC3BFB4CF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0CE2B-98BD-45EF-99B5-E20EDB973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3D88C-855A-4FB8-8148-7318459C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AD04A-D03D-4239-8E07-A8706982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51356-5063-40D5-8291-DCCC623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8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0F2CA-0653-43BF-8E62-492AA6FA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317DE-D117-4790-8817-9EC42804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56BA-DFF6-43F5-84CB-964ED80E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2BE4D-4371-4694-B4C0-07C5BF26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49181-ED4F-4B1A-9846-06BF449E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A5EB9-35B5-4040-AC54-4CB26C09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D46FF-5307-43FE-93B0-D6C45886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558AF-16EE-4AF5-8F24-D85E0FB9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5EB58-9A18-44B1-AE9E-A3013B94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7C5A4-7DB3-465F-BA90-CD576FC6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64184-30B6-41E4-8087-707DF815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C62D2-FF5A-408D-A5AF-61777B2AE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84C22-3568-4781-8F89-21775260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5611E-B797-48D5-938D-CCB78289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EDA24-6449-46BE-90DC-7CA7C851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6D2-2B53-4E65-8665-95EFC81A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3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302E-6483-41AB-A41E-261FC3D1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F5330-1706-4B65-81B6-00B4F162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14844-68EB-46C8-B8C8-8A799E121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13D37F-66AA-4E75-B730-A5E57BBE3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1516F3-D2BE-4249-8334-9DDB24E6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AF3F72-7073-4B71-B530-98086AEF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486DB2-2E12-4E2C-B435-23F10247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CA625C-E24F-453E-9C78-6AAFB545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DA6D3-B1DE-40E4-A137-CFFDB576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B670B2-F608-4007-85E5-20BA8E37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434671-BFD0-462B-8741-80F217D6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F3247D-E7E3-4517-92C8-3076A95F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4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96CC5C-4723-412B-96E8-E86A7B6D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E1CFDD-3550-4E7F-A599-EEFEFCEE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1A57A-F59C-4A2F-B1A9-30C0DB63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0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EAF5F-62B6-4383-8CEA-AE4AFBE3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7B70B-E2DB-4580-BB6D-10326A9F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2A1D4-C70A-439C-8C36-467B0631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4B4E6C-B809-459E-B80A-E0E65D4A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33F12-5B5D-4EA5-959E-C1D40D08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3B64D-E090-476B-B8A5-DA60864C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DCAAD-69AE-45F2-AFC0-2DFE4290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7BDC03-70A2-44C5-A7D7-EFCB60831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ED018-45E1-43ED-AD99-1493697D3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FF57-01F1-4A95-84E1-926AE8EF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20443-7CA9-4828-A955-3A6BBD0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8DEDD-7F83-4783-B913-5C342BA3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7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47A626-DA79-4268-936C-18762C84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50DFC-2543-45FF-8B87-5496866C9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FC1CE-0EEA-4C7E-A827-20C2658F5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B76-37B6-43A7-B2B8-DD3DCD47702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F71F7-44AB-43AE-A2FF-7BB826A97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E2242-184E-4A2C-A1AA-8CC39EA42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0D79-98A4-4DEF-8980-8364DA89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3E960-541F-49E2-8344-EBBC1E1DA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70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Word embedding</a:t>
            </a:r>
            <a:r>
              <a:rPr lang="en-US" altLang="ko-KR" sz="6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  <a:t> </a:t>
            </a:r>
            <a:br>
              <a:rPr lang="en-US" altLang="ko-K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</a:br>
            <a:r>
              <a:rPr lang="en-US" altLang="ko-KR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  <a:t>with</a:t>
            </a:r>
            <a:r>
              <a:rPr lang="en-US" altLang="ko-K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  <a:t> </a:t>
            </a:r>
            <a:r>
              <a:rPr lang="en-US" altLang="ko-KR" sz="6600" b="1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  <a:t>word2vec</a:t>
            </a:r>
            <a:endParaRPr lang="ko-KR" altLang="en-US" b="1" dirty="0">
              <a:ln>
                <a:solidFill>
                  <a:schemeClr val="tx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582B9B-FFDD-453F-9F3F-4E868D735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999"/>
            <a:ext cx="9144000" cy="2006599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&lt;Team </a:t>
            </a:r>
            <a:r>
              <a:rPr lang="ko-KR" altLang="en-US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어쩌다</a:t>
            </a:r>
            <a:r>
              <a:rPr lang="en-US" altLang="ko-KR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20161466 </a:t>
            </a:r>
            <a:r>
              <a:rPr lang="ko-KR" altLang="en-US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강소정</a:t>
            </a:r>
            <a:endParaRPr lang="en-US" altLang="ko-KR" sz="1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20172584 </a:t>
            </a:r>
            <a:r>
              <a:rPr lang="ko-KR" altLang="en-US" sz="16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양소연</a:t>
            </a:r>
            <a:endParaRPr lang="en-US" altLang="ko-KR" sz="1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20163332 </a:t>
            </a:r>
            <a:r>
              <a:rPr lang="ko-KR" altLang="en-US" sz="16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권영선</a:t>
            </a:r>
            <a:endParaRPr lang="en-US" altLang="ko-KR" sz="1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20161916 </a:t>
            </a:r>
            <a:r>
              <a:rPr lang="ko-KR" altLang="en-US" sz="16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황채원</a:t>
            </a:r>
            <a:endParaRPr lang="en-US" altLang="ko-KR" sz="18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44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8" y="263830"/>
            <a:ext cx="6542944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Data Preprocessing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0DACA6-8166-4918-9073-4F5C1006D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4" y="1903586"/>
            <a:ext cx="7226092" cy="4663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B0CCC2-05B1-454C-836A-4B167DE89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02" y="304285"/>
            <a:ext cx="4398681" cy="6275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04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8" y="263830"/>
            <a:ext cx="6542944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Data Preprocessing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54F799-BE1D-4CAC-B9E4-5EDEFE6F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761" y="921608"/>
            <a:ext cx="4574342" cy="54651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3F3AAB-1C43-491C-B86F-7AF9C1704104}"/>
              </a:ext>
            </a:extLst>
          </p:cNvPr>
          <p:cNvSpPr/>
          <p:nvPr/>
        </p:nvSpPr>
        <p:spPr>
          <a:xfrm>
            <a:off x="779208" y="2450038"/>
            <a:ext cx="5157466" cy="28556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&lt;Stemming&gt;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Restore the verb to its original word. The rules are as below.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NNG|NNP|NNB + XSV|XSA --&gt; NNG|NNP|NNB + XSV|XSA + </a:t>
            </a:r>
            <a:r>
              <a:rPr lang="ko-KR" alt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NNG|NNP|NNB + XSA + VX --&gt; NNG|NNP + XSA + </a:t>
            </a:r>
            <a:r>
              <a:rPr lang="ko-KR" alt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VV --&gt; VV + </a:t>
            </a:r>
            <a:r>
              <a:rPr lang="ko-KR" alt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VX --&gt; VX + </a:t>
            </a:r>
            <a:r>
              <a:rPr lang="ko-KR" alt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endParaRPr lang="en-US" altLang="ko-KR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The result is as right image.</a:t>
            </a:r>
            <a:endParaRPr lang="ko-KR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5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8" y="263830"/>
            <a:ext cx="6542944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Data Preprocessing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A02CAC-A16E-4E66-B25B-4A4F45DE7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31" y="1897732"/>
            <a:ext cx="5776137" cy="32144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2785FA1-94F8-4306-B7C2-6650FF4339FF}"/>
              </a:ext>
            </a:extLst>
          </p:cNvPr>
          <p:cNvSpPr/>
          <p:nvPr/>
        </p:nvSpPr>
        <p:spPr>
          <a:xfrm>
            <a:off x="1731967" y="5536157"/>
            <a:ext cx="8728063" cy="76363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altLang="ko-K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Stopwords</a:t>
            </a:r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Remove Korean stop words using “stopwords-ko.txt” file.</a:t>
            </a:r>
          </a:p>
        </p:txBody>
      </p:sp>
    </p:spTree>
    <p:extLst>
      <p:ext uri="{BB962C8B-B14F-4D97-AF65-F5344CB8AC3E}">
        <p14:creationId xmlns:p14="http://schemas.microsoft.com/office/powerpoint/2010/main" val="307551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9" y="263830"/>
            <a:ext cx="4395166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Data Model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97028-2770-4610-BD99-85F54D7D0071}"/>
              </a:ext>
            </a:extLst>
          </p:cNvPr>
          <p:cNvSpPr txBox="1"/>
          <p:nvPr/>
        </p:nvSpPr>
        <p:spPr>
          <a:xfrm>
            <a:off x="509924" y="1742734"/>
            <a:ext cx="6231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AD9C22-A613-4039-B121-D109DB6E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947" y="2553854"/>
            <a:ext cx="6807129" cy="31046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674286-EF66-4D42-BD93-A573B625D0E7}"/>
              </a:ext>
            </a:extLst>
          </p:cNvPr>
          <p:cNvSpPr/>
          <p:nvPr/>
        </p:nvSpPr>
        <p:spPr>
          <a:xfrm>
            <a:off x="509924" y="2747575"/>
            <a:ext cx="3922227" cy="27183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Number of document : about 3,880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Size : 14502KB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Type : </a:t>
            </a:r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Naver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news text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Period: 2018.12.10 ~ 2019.12.18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Collection method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: python Selenium package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We saved news to a .csv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C991D-76D0-4931-8F63-3828BCCF7AB9}"/>
              </a:ext>
            </a:extLst>
          </p:cNvPr>
          <p:cNvSpPr txBox="1"/>
          <p:nvPr/>
        </p:nvSpPr>
        <p:spPr>
          <a:xfrm>
            <a:off x="9735670" y="2247860"/>
            <a:ext cx="2173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&lt;NEWS.csv example&gt;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991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9" y="263830"/>
            <a:ext cx="4395166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Data Model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EE2D2C-1407-4F04-A38D-29A43D599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85" y="1431493"/>
            <a:ext cx="5543550" cy="2286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9AE9FA-FAE9-42C8-8DC0-7BDE6E968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"/>
          <a:stretch/>
        </p:blipFill>
        <p:spPr>
          <a:xfrm>
            <a:off x="1115744" y="2032419"/>
            <a:ext cx="3581400" cy="10841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5A8EF6-2C71-4AD5-B266-A7DF13416F33}"/>
              </a:ext>
            </a:extLst>
          </p:cNvPr>
          <p:cNvSpPr/>
          <p:nvPr/>
        </p:nvSpPr>
        <p:spPr>
          <a:xfrm>
            <a:off x="735418" y="4087639"/>
            <a:ext cx="10721163" cy="25065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&lt;Model&gt;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Python's </a:t>
            </a:r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gensim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package supports Word2Vec, so we used the </a:t>
            </a:r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gensim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package to implement Word2Vec based on the preprocessed data.</a:t>
            </a:r>
          </a:p>
          <a:p>
            <a:pPr algn="l"/>
            <a:r>
              <a:rPr lang="en-US" altLang="ko-KR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sentences: Sentences to learn</a:t>
            </a:r>
            <a:br>
              <a:rPr lang="ko-KR" altLang="en-US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</a:br>
            <a:r>
              <a:rPr lang="en-US" altLang="ko-KR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size: Dimension of word vector(embedding size)</a:t>
            </a:r>
            <a:br>
              <a:rPr lang="ko-KR" altLang="en-US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</a:br>
            <a:r>
              <a:rPr lang="en-US" altLang="ko-KR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window: Size of window</a:t>
            </a:r>
            <a:br>
              <a:rPr lang="ko-KR" altLang="en-US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</a:br>
            <a:r>
              <a:rPr lang="en-US" altLang="ko-KR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sg: Usage status of skip-gram (1: U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se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, 0: CBOW)</a:t>
            </a:r>
            <a:br>
              <a:rPr lang="ko-KR" altLang="en-US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</a:br>
            <a:r>
              <a:rPr lang="en-US" altLang="ko-KR" sz="14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min_count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: Minimum frequency of words (words appearing less than this size are not used as learning words)</a:t>
            </a:r>
          </a:p>
          <a:p>
            <a:pPr algn="l"/>
            <a:r>
              <a:rPr lang="en-US" altLang="ko-KR" sz="14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iter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: Number of learning </a:t>
            </a:r>
            <a:endParaRPr lang="en-US" altLang="ko-KR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5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9" y="263830"/>
            <a:ext cx="3236217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Result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05B40-1B02-4D49-9F8D-4591BEADCD84}"/>
              </a:ext>
            </a:extLst>
          </p:cNvPr>
          <p:cNvSpPr txBox="1"/>
          <p:nvPr/>
        </p:nvSpPr>
        <p:spPr>
          <a:xfrm>
            <a:off x="1660357" y="2622884"/>
            <a:ext cx="90718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키워드 입력해서 </a:t>
            </a:r>
            <a:endParaRPr lang="en-US" altLang="ko-KR" sz="4000" dirty="0"/>
          </a:p>
          <a:p>
            <a:r>
              <a:rPr lang="ko-KR" altLang="en-US" sz="4000" dirty="0"/>
              <a:t>나오는 유사도 </a:t>
            </a:r>
            <a:r>
              <a:rPr lang="ko-KR" altLang="en-US" sz="4000" dirty="0" err="1"/>
              <a:t>캡쳐해서</a:t>
            </a:r>
            <a:r>
              <a:rPr lang="ko-KR" altLang="en-US" sz="4000" dirty="0"/>
              <a:t> 넣어주세요</a:t>
            </a:r>
            <a:r>
              <a:rPr lang="en-US" altLang="ko-KR" sz="4000" dirty="0"/>
              <a:t>!!!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5374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9" y="263830"/>
            <a:ext cx="4969324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Measurement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</p:spTree>
    <p:extLst>
      <p:ext uri="{BB962C8B-B14F-4D97-AF65-F5344CB8AC3E}">
        <p14:creationId xmlns:p14="http://schemas.microsoft.com/office/powerpoint/2010/main" val="217388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9" y="263830"/>
            <a:ext cx="4671613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Visualization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</p:spTree>
    <p:extLst>
      <p:ext uri="{BB962C8B-B14F-4D97-AF65-F5344CB8AC3E}">
        <p14:creationId xmlns:p14="http://schemas.microsoft.com/office/powerpoint/2010/main" val="278387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9" y="263830"/>
            <a:ext cx="6278412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GitHub information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69" y="497007"/>
            <a:ext cx="527022" cy="530927"/>
          </a:xfr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73422A-19CC-4926-8902-70BEBACA1563}"/>
              </a:ext>
            </a:extLst>
          </p:cNvPr>
          <p:cNvSpPr/>
          <p:nvPr/>
        </p:nvSpPr>
        <p:spPr>
          <a:xfrm>
            <a:off x="694336" y="3429000"/>
            <a:ext cx="10803328" cy="6373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맑은 고딕" panose="020B0503020000020004" pitchFamily="50" charset="-127"/>
                <a:cs typeface="+mn-cs"/>
              </a:rPr>
              <a:t>https://github.com/s0ye0nyang/News-Recomendation-System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32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9" y="263830"/>
            <a:ext cx="6298394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Complementary point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3757-DCF6-4804-AF50-CE16879F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000" dirty="0">
                <a:latin typeface="Segoe UI" panose="020B0502040204020203" pitchFamily="34" charset="0"/>
                <a:cs typeface="Segoe UI" panose="020B0502040204020203" pitchFamily="34" charset="0"/>
              </a:rPr>
              <a:t>We didn't collect enough data because we crawled the data ourselves. As a result, the accuracy came out low.</a:t>
            </a:r>
          </a:p>
          <a:p>
            <a:pPr>
              <a:buFontTx/>
              <a:buChar char="-"/>
            </a:pPr>
            <a:endParaRPr lang="en-US" altLang="ko-K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r>
              <a:rPr lang="ko-KR" alt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더 채워주세요</a:t>
            </a:r>
            <a:r>
              <a:rPr lang="en-US" altLang="ko-KR" sz="3600" dirty="0">
                <a:latin typeface="Segoe UI" panose="020B0502040204020203" pitchFamily="34" charset="0"/>
                <a:cs typeface="Segoe UI" panose="020B0502040204020203" pitchFamily="34" charset="0"/>
              </a:rPr>
              <a:t>!!!!</a:t>
            </a:r>
          </a:p>
          <a:p>
            <a:pPr>
              <a:buFontTx/>
              <a:buChar char="-"/>
            </a:pPr>
            <a:endParaRPr lang="ko-KR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49DAB03F-2935-4CA4-B6B4-186211F63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2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6355C559-F730-41B1-B929-921DAFD4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10" y="856205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altLang="ko-KR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Our Project is …</a:t>
            </a:r>
            <a:endParaRPr lang="ko-KR" altLang="en-US" sz="3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80B2CF-8133-484D-8B4D-498DF1A15F8A}"/>
              </a:ext>
            </a:extLst>
          </p:cNvPr>
          <p:cNvCxnSpPr/>
          <p:nvPr/>
        </p:nvCxnSpPr>
        <p:spPr>
          <a:xfrm>
            <a:off x="538771" y="2088465"/>
            <a:ext cx="449904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F70A7542-08A3-492D-AB72-996F56936400}"/>
              </a:ext>
            </a:extLst>
          </p:cNvPr>
          <p:cNvSpPr txBox="1">
            <a:spLocks/>
          </p:cNvSpPr>
          <p:nvPr/>
        </p:nvSpPr>
        <p:spPr>
          <a:xfrm>
            <a:off x="453710" y="2658651"/>
            <a:ext cx="11284579" cy="211088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Keyword Detection System</a:t>
            </a:r>
            <a:r>
              <a:rPr lang="en-US" altLang="ko-KR" sz="60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  <a:t> </a:t>
            </a:r>
            <a:br>
              <a:rPr lang="en-US" altLang="ko-KR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</a:br>
            <a:r>
              <a:rPr lang="en-US" altLang="ko-KR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  <a:t>based on</a:t>
            </a:r>
            <a:r>
              <a:rPr lang="en-US" altLang="ko-KR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  <a:t> </a:t>
            </a:r>
            <a:r>
              <a:rPr lang="en-US" altLang="ko-KR" sz="6000" b="1" dirty="0" err="1">
                <a:ln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  <a:t>Naver</a:t>
            </a:r>
            <a:r>
              <a:rPr lang="en-US" altLang="ko-KR" sz="6000" b="1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  <a:t> News Data</a:t>
            </a:r>
            <a:endParaRPr lang="ko-KR" altLang="en-US" sz="4000" b="1" dirty="0">
              <a:ln>
                <a:solidFill>
                  <a:schemeClr val="tx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24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0979D4C-3BD0-4B2A-9581-DC6CDC0934FC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THANK</a:t>
            </a:r>
            <a:r>
              <a:rPr lang="en-US" altLang="ko-KR" sz="7200" b="1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ea typeface="YDIYGO320" panose="02030504000101010101" pitchFamily="18" charset="-127"/>
                <a:cs typeface="Lucida Sans Unicode" panose="020B0602030504020204" pitchFamily="34" charset="0"/>
              </a:rPr>
              <a:t>YOU</a:t>
            </a:r>
            <a:endParaRPr lang="ko-KR" altLang="en-US" sz="4800" b="1" dirty="0">
              <a:ln>
                <a:solidFill>
                  <a:schemeClr val="tx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9" y="263830"/>
            <a:ext cx="6278412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Project Description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49DAB03F-2935-4CA4-B6B4-186211F63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  <a:prstGeom prst="rect">
            <a:avLst/>
          </a:prstGeom>
        </p:spPr>
      </p:pic>
      <p:graphicFrame>
        <p:nvGraphicFramePr>
          <p:cNvPr id="8" name="내용 개체 틀 1">
            <a:extLst>
              <a:ext uri="{FF2B5EF4-FFF2-40B4-BE49-F238E27FC236}">
                <a16:creationId xmlns:a16="http://schemas.microsoft.com/office/drawing/2014/main" id="{B3199B4D-1578-4AF1-A335-970D4ADA8E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258850"/>
              </p:ext>
            </p:extLst>
          </p:nvPr>
        </p:nvGraphicFramePr>
        <p:xfrm>
          <a:off x="595563" y="1921123"/>
          <a:ext cx="1100087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809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9" y="263830"/>
            <a:ext cx="5096586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Data Crawling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CA5855-7DBE-4919-A553-E2F9BE660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17" y="2071135"/>
            <a:ext cx="4572638" cy="9621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F0215A-3F81-4F05-960D-EA1A39C42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17" y="4030137"/>
            <a:ext cx="5096586" cy="2429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FE0BF61-F804-4DA3-B197-0E9F01E022B1}"/>
              </a:ext>
            </a:extLst>
          </p:cNvPr>
          <p:cNvSpPr/>
          <p:nvPr/>
        </p:nvSpPr>
        <p:spPr>
          <a:xfrm>
            <a:off x="5984519" y="1365259"/>
            <a:ext cx="5877261" cy="237390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Selenium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can automate browser behavior as a tool for website testing.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 controls browser behavior so you can request web pages and get responses as if they were human.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Selenium to make web crawler.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6695642-8271-4805-B910-6A65BE2FCA14}"/>
              </a:ext>
            </a:extLst>
          </p:cNvPr>
          <p:cNvSpPr/>
          <p:nvPr/>
        </p:nvSpPr>
        <p:spPr>
          <a:xfrm>
            <a:off x="6239117" y="4349201"/>
            <a:ext cx="5368066" cy="17910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options prevent the chrome driver from displaying a chrome window or being denied access.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altLang="ko-K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new_df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Dataframe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storing news data</a:t>
            </a:r>
            <a:endParaRPr lang="ko-KR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2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39B2CDA-4282-4493-8E3B-A80DC78F9270}"/>
              </a:ext>
            </a:extLst>
          </p:cNvPr>
          <p:cNvSpPr/>
          <p:nvPr/>
        </p:nvSpPr>
        <p:spPr>
          <a:xfrm>
            <a:off x="198099" y="263830"/>
            <a:ext cx="5075650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Data Crawling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E41A36-E9C8-4BDC-82C8-5AD35DB8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5" y="1623956"/>
            <a:ext cx="10422998" cy="4219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C9E090-BCF5-40E4-B161-383F38920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05" y="6125165"/>
            <a:ext cx="3277057" cy="3143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E02CF9-03C4-49AA-BA91-3E9E382C03A1}"/>
              </a:ext>
            </a:extLst>
          </p:cNvPr>
          <p:cNvSpPr/>
          <p:nvPr/>
        </p:nvSpPr>
        <p:spPr>
          <a:xfrm>
            <a:off x="6703483" y="3513221"/>
            <a:ext cx="5152912" cy="307739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Go to the news list page of </a:t>
            </a:r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Naver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News.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Enter categories </a:t>
            </a:r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page to complete </a:t>
            </a:r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obtain links for each article from the driver and parse html source code from pages moved to links in each article with </a:t>
            </a:r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beautyifulsoup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Save each body text in the </a:t>
            </a:r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Newslink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article column in the title column and save it as a data frame.</a:t>
            </a:r>
            <a:endParaRPr lang="ko-KR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8" y="263830"/>
            <a:ext cx="6542944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Data Preprocessing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3C85C1-C32D-45AC-AED1-A81285A9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0" y="2567485"/>
            <a:ext cx="10477500" cy="1924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55E11B-7113-4BF3-97A5-492F7D022058}"/>
              </a:ext>
            </a:extLst>
          </p:cNvPr>
          <p:cNvSpPr/>
          <p:nvPr/>
        </p:nvSpPr>
        <p:spPr>
          <a:xfrm>
            <a:off x="694336" y="5005718"/>
            <a:ext cx="10803328" cy="71665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 </a:t>
            </a:r>
            <a:r>
              <a:rPr lang="en-US" altLang="ko-KR" dirty="0" err="1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kss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one of the best tokenizer in Korean sentence separation libraries.</a:t>
            </a:r>
            <a:endParaRPr lang="ko-KR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1F517-67E3-4998-AE6F-EAB6CDBAD6FE}"/>
              </a:ext>
            </a:extLst>
          </p:cNvPr>
          <p:cNvSpPr txBox="1"/>
          <p:nvPr/>
        </p:nvSpPr>
        <p:spPr>
          <a:xfrm>
            <a:off x="509924" y="1742734"/>
            <a:ext cx="6231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Library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3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8" y="263830"/>
            <a:ext cx="6542944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Data Preprocessing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546706-3319-40CE-B487-1152FD55D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171" y="2488357"/>
            <a:ext cx="9249653" cy="18812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0E9ABF-35A3-4234-800A-BAF276D8E70D}"/>
              </a:ext>
            </a:extLst>
          </p:cNvPr>
          <p:cNvSpPr/>
          <p:nvPr/>
        </p:nvSpPr>
        <p:spPr>
          <a:xfrm>
            <a:off x="694333" y="4887351"/>
            <a:ext cx="10803328" cy="14190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khaiii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 morphological analyzer developed by </a:t>
            </a:r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Kakao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which means "</a:t>
            </a:r>
            <a:r>
              <a:rPr lang="en-US" altLang="ko-K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Kakao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Hangul Analyzer III," and is a software that separates words into morphemes using data (or machine learning)-based algorithms.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</a:t>
            </a:r>
            <a:r>
              <a:rPr lang="en-US" altLang="ko-KR" dirty="0" err="1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Khaii</a:t>
            </a: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one of the best performing ones among the Python-based morphology analyzer.</a:t>
            </a:r>
            <a:endParaRPr lang="ko-KR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F0C32-B039-44BB-930F-975BBA846D2C}"/>
              </a:ext>
            </a:extLst>
          </p:cNvPr>
          <p:cNvSpPr txBox="1"/>
          <p:nvPr/>
        </p:nvSpPr>
        <p:spPr>
          <a:xfrm>
            <a:off x="509924" y="1742734"/>
            <a:ext cx="6231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Library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3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8" y="263830"/>
            <a:ext cx="6542944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Data Preprocessing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5D1664-6DBF-4442-A346-B1BB21D040A7}"/>
              </a:ext>
            </a:extLst>
          </p:cNvPr>
          <p:cNvSpPr/>
          <p:nvPr/>
        </p:nvSpPr>
        <p:spPr>
          <a:xfrm>
            <a:off x="8654901" y="2662395"/>
            <a:ext cx="3151019" cy="27151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&lt;Basic preprocessing&gt;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html tag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numeric characters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special characters like “@%*+()?+”</a:t>
            </a:r>
            <a:endParaRPr lang="ko-KR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4F062E-9C2B-4006-B7B1-5A3A7574C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98" y="1405714"/>
            <a:ext cx="8112712" cy="5228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65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1F9921-0D61-4BD7-89C2-52D5F2546B21}"/>
              </a:ext>
            </a:extLst>
          </p:cNvPr>
          <p:cNvSpPr/>
          <p:nvPr/>
        </p:nvSpPr>
        <p:spPr>
          <a:xfrm>
            <a:off x="198098" y="263830"/>
            <a:ext cx="6542944" cy="99728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BDC0F1-BAF1-4FCD-AE3B-41BB5C6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4" y="304285"/>
            <a:ext cx="5167423" cy="86825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Bahnschrift" panose="020B0502040204020203" pitchFamily="34" charset="0"/>
              </a:rPr>
              <a:t>Data Preprocessing</a:t>
            </a:r>
            <a:endParaRPr lang="ko-KR" alt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74B801-26DA-4D68-A1E5-91B018BE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817" y="497007"/>
            <a:ext cx="530927" cy="530927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6EBAA7-8726-46A2-AC02-0D98ECF05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2" y="1576526"/>
            <a:ext cx="6275085" cy="38373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AEB9B0-DF63-474D-B81E-1FAB14F3C8A5}"/>
              </a:ext>
            </a:extLst>
          </p:cNvPr>
          <p:cNvSpPr/>
          <p:nvPr/>
        </p:nvSpPr>
        <p:spPr>
          <a:xfrm>
            <a:off x="7311656" y="2838892"/>
            <a:ext cx="4331232" cy="18713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&lt;Morphological analysis&gt;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any characters without Korean.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Put a tag on the back to distinguish the parts of the words.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5E50CB-B1C1-4CE5-AB4C-D30211E80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840"/>
          <a:stretch/>
        </p:blipFill>
        <p:spPr>
          <a:xfrm>
            <a:off x="549112" y="5413922"/>
            <a:ext cx="6275088" cy="11802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171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624</Words>
  <Application>Microsoft Office PowerPoint</Application>
  <PresentationFormat>와이드스크린</PresentationFormat>
  <Paragraphs>85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나눔스퀘어_ac ExtraBold</vt:lpstr>
      <vt:lpstr>맑은 고딕</vt:lpstr>
      <vt:lpstr>함초롬돋움</vt:lpstr>
      <vt:lpstr>Arial</vt:lpstr>
      <vt:lpstr>Bahnschrift</vt:lpstr>
      <vt:lpstr>Lucida Sans Unicode</vt:lpstr>
      <vt:lpstr>Segoe UI</vt:lpstr>
      <vt:lpstr>Office 테마</vt:lpstr>
      <vt:lpstr>Word embedding  with word2vec</vt:lpstr>
      <vt:lpstr>Our Project is …</vt:lpstr>
      <vt:lpstr>Project Description</vt:lpstr>
      <vt:lpstr>Data Crawling</vt:lpstr>
      <vt:lpstr>Data Crawling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Model</vt:lpstr>
      <vt:lpstr>Data Model</vt:lpstr>
      <vt:lpstr>Result</vt:lpstr>
      <vt:lpstr>Measurement</vt:lpstr>
      <vt:lpstr>Visualization</vt:lpstr>
      <vt:lpstr>GitHub information</vt:lpstr>
      <vt:lpstr>Complementary point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소정</dc:creator>
  <cp:lastModifiedBy>강 소정</cp:lastModifiedBy>
  <cp:revision>75</cp:revision>
  <dcterms:created xsi:type="dcterms:W3CDTF">2020-12-14T11:29:19Z</dcterms:created>
  <dcterms:modified xsi:type="dcterms:W3CDTF">2020-12-14T18:30:51Z</dcterms:modified>
</cp:coreProperties>
</file>