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2"/>
  </p:notesMasterIdLst>
  <p:sldIdLst>
    <p:sldId id="274" r:id="rId2"/>
    <p:sldId id="257" r:id="rId3"/>
    <p:sldId id="269" r:id="rId4"/>
    <p:sldId id="268" r:id="rId5"/>
    <p:sldId id="275" r:id="rId6"/>
    <p:sldId id="278" r:id="rId7"/>
    <p:sldId id="270" r:id="rId8"/>
    <p:sldId id="265" r:id="rId9"/>
    <p:sldId id="279" r:id="rId10"/>
    <p:sldId id="266" r:id="rId1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>
  <a:tblStyle styleId="{57690726-49DA-4552-BDEB-330DD8EA8BD9}" styleName="Table_0">
    <a:wholeTbl>
      <a:tcTxStyle b="off" i="off">
        <a:font>
          <a:latin typeface="Bookman Old Style"/>
          <a:ea typeface="Bookman Old Style"/>
          <a:cs typeface="Bookman Old Style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312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2169620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140805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84359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32441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52911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67165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>
          <a:extLst>
            <a:ext uri="{FF2B5EF4-FFF2-40B4-BE49-F238E27FC236}">
              <a16:creationId xmlns:a16="http://schemas.microsoft.com/office/drawing/2014/main" id="{C4AEAB4B-19D4-6101-0A0B-1CA94DB940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>
            <a:extLst>
              <a:ext uri="{FF2B5EF4-FFF2-40B4-BE49-F238E27FC236}">
                <a16:creationId xmlns:a16="http://schemas.microsoft.com/office/drawing/2014/main" id="{231A6083-0548-2C95-8E2A-CF947A3DE6F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>
            <a:extLst>
              <a:ext uri="{FF2B5EF4-FFF2-40B4-BE49-F238E27FC236}">
                <a16:creationId xmlns:a16="http://schemas.microsoft.com/office/drawing/2014/main" id="{68C77563-8686-4E58-9D38-0BBED468A28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569045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>
          <a:extLst>
            <a:ext uri="{FF2B5EF4-FFF2-40B4-BE49-F238E27FC236}">
              <a16:creationId xmlns:a16="http://schemas.microsoft.com/office/drawing/2014/main" id="{D9790216-E1AC-ED5A-77CD-EA28EF152E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>
            <a:extLst>
              <a:ext uri="{FF2B5EF4-FFF2-40B4-BE49-F238E27FC236}">
                <a16:creationId xmlns:a16="http://schemas.microsoft.com/office/drawing/2014/main" id="{8891623D-0855-0C07-5AF5-0931336E765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>
            <a:extLst>
              <a:ext uri="{FF2B5EF4-FFF2-40B4-BE49-F238E27FC236}">
                <a16:creationId xmlns:a16="http://schemas.microsoft.com/office/drawing/2014/main" id="{88A5263E-746B-06F9-147C-A84992B0844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873229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155935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124313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>
          <a:extLst>
            <a:ext uri="{FF2B5EF4-FFF2-40B4-BE49-F238E27FC236}">
              <a16:creationId xmlns:a16="http://schemas.microsoft.com/office/drawing/2014/main" id="{B0C06BEA-9B71-1470-A158-8A6325DCF9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0:notes">
            <a:extLst>
              <a:ext uri="{FF2B5EF4-FFF2-40B4-BE49-F238E27FC236}">
                <a16:creationId xmlns:a16="http://schemas.microsoft.com/office/drawing/2014/main" id="{129AB15F-0312-2B30-849C-82F401CE321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0:notes">
            <a:extLst>
              <a:ext uri="{FF2B5EF4-FFF2-40B4-BE49-F238E27FC236}">
                <a16:creationId xmlns:a16="http://schemas.microsoft.com/office/drawing/2014/main" id="{1F9D300F-44AA-C88D-BD4D-F01B803C124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721421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1050877" y="1322386"/>
            <a:ext cx="103632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  <a:defRPr>
                <a:solidFill>
                  <a:srgbClr val="17365D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2032000" y="3326641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  <a:defRPr sz="2000" b="1">
                <a:solidFill>
                  <a:srgbClr val="17365D"/>
                </a:solidFill>
              </a:defRPr>
            </a:lvl1pPr>
            <a:lvl2pPr lvl="1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2"/>
          <p:cNvSpPr txBox="1">
            <a:spLocks noGrp="1"/>
          </p:cNvSpPr>
          <p:nvPr>
            <p:ph type="title"/>
          </p:nvPr>
        </p:nvSpPr>
        <p:spPr>
          <a:xfrm rot="5400000">
            <a:off x="7285050" y="1828791"/>
            <a:ext cx="58515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body" idx="1"/>
          </p:nvPr>
        </p:nvSpPr>
        <p:spPr>
          <a:xfrm rot="5400000">
            <a:off x="1697000" y="-812859"/>
            <a:ext cx="5851500" cy="80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  <a:defRPr>
                <a:solidFill>
                  <a:srgbClr val="17365D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solidFill>
                  <a:schemeClr val="dk1"/>
                </a:solidFill>
              </a:defRPr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>
                <a:solidFill>
                  <a:schemeClr val="dk1"/>
                </a:solidFill>
              </a:defRPr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>
                <a:solidFill>
                  <a:schemeClr val="dk1"/>
                </a:solidFill>
              </a:defRPr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>
                <a:solidFill>
                  <a:schemeClr val="dk1"/>
                </a:solidFill>
              </a:defRPr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92425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963084" y="4406903"/>
            <a:ext cx="103632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000"/>
              <a:buFont typeface="Verdana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/>
              <a:buNone/>
              <a:defRPr>
                <a:solidFill>
                  <a:srgbClr val="FF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609600" y="1600203"/>
            <a:ext cx="53847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6197600" y="1600203"/>
            <a:ext cx="53847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859368" y="304800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/>
              <a:buNone/>
              <a:defRPr>
                <a:solidFill>
                  <a:srgbClr val="FF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1"/>
          </p:nvPr>
        </p:nvSpPr>
        <p:spPr>
          <a:xfrm>
            <a:off x="609600" y="1535113"/>
            <a:ext cx="53868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2"/>
          </p:nvPr>
        </p:nvSpPr>
        <p:spPr>
          <a:xfrm>
            <a:off x="609600" y="2174875"/>
            <a:ext cx="53868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3"/>
          </p:nvPr>
        </p:nvSpPr>
        <p:spPr>
          <a:xfrm>
            <a:off x="6193369" y="1535113"/>
            <a:ext cx="5388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4"/>
          </p:nvPr>
        </p:nvSpPr>
        <p:spPr>
          <a:xfrm>
            <a:off x="6193369" y="2174875"/>
            <a:ext cx="5388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>
            <a:spLocks noGrp="1"/>
          </p:cNvSpPr>
          <p:nvPr>
            <p:ph type="title"/>
          </p:nvPr>
        </p:nvSpPr>
        <p:spPr>
          <a:xfrm>
            <a:off x="3860800" y="274638"/>
            <a:ext cx="77217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52" name="Google Shape;52;p7" descr="C:\Users\AMMU\Desktop\Border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505209" y="139874"/>
            <a:ext cx="9686793" cy="698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>
            <a:spLocks noGrp="1"/>
          </p:cNvSpPr>
          <p:nvPr>
            <p:ph type="title"/>
          </p:nvPr>
        </p:nvSpPr>
        <p:spPr>
          <a:xfrm>
            <a:off x="609602" y="273050"/>
            <a:ext cx="4011000" cy="11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Verdana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body" idx="1"/>
          </p:nvPr>
        </p:nvSpPr>
        <p:spPr>
          <a:xfrm>
            <a:off x="4766733" y="273053"/>
            <a:ext cx="6815700" cy="58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2"/>
          </p:nvPr>
        </p:nvSpPr>
        <p:spPr>
          <a:xfrm>
            <a:off x="609602" y="1435103"/>
            <a:ext cx="40110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>
            <a:spLocks noGrp="1"/>
          </p:cNvSpPr>
          <p:nvPr>
            <p:ph type="title"/>
          </p:nvPr>
        </p:nvSpPr>
        <p:spPr>
          <a:xfrm>
            <a:off x="2389717" y="4800600"/>
            <a:ext cx="73152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Verdana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>
            <a:spLocks noGrp="1"/>
          </p:cNvSpPr>
          <p:nvPr>
            <p:ph type="pic" idx="2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2389717" y="5367338"/>
            <a:ext cx="73152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body" idx="1"/>
          </p:nvPr>
        </p:nvSpPr>
        <p:spPr>
          <a:xfrm rot="5400000">
            <a:off x="3670300" y="-1714499"/>
            <a:ext cx="4953000" cy="106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/>
              <a:buNone/>
              <a:defRPr sz="2800" b="1" i="0" u="none" strike="noStrike" cap="none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11" name="Google Shape;11;p1"/>
          <p:cNvCxnSpPr/>
          <p:nvPr/>
        </p:nvCxnSpPr>
        <p:spPr>
          <a:xfrm>
            <a:off x="812800" y="914400"/>
            <a:ext cx="10668000" cy="0"/>
          </a:xfrm>
          <a:prstGeom prst="straightConnector1">
            <a:avLst/>
          </a:prstGeom>
          <a:noFill/>
          <a:ln w="57150" cap="flat" cmpd="thickThin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2" name="Google Shape;12;p1"/>
          <p:cNvPicPr preferRelativeResize="0"/>
          <p:nvPr/>
        </p:nvPicPr>
        <p:blipFill rotWithShape="1">
          <a:blip r:embed="rId13">
            <a:alphaModFix/>
          </a:blip>
          <a:srcRect b="18046"/>
          <a:stretch/>
        </p:blipFill>
        <p:spPr>
          <a:xfrm>
            <a:off x="0" y="5991366"/>
            <a:ext cx="12192001" cy="866633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6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>
            <a:spLocks noGrp="1"/>
          </p:cNvSpPr>
          <p:nvPr>
            <p:ph type="ctrTitle"/>
          </p:nvPr>
        </p:nvSpPr>
        <p:spPr>
          <a:xfrm>
            <a:off x="790469" y="1069102"/>
            <a:ext cx="10363200" cy="962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US" b="1" i="0" u="none" strike="noStrike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GREY WATER MANAGEMENT (GWM)</a:t>
            </a:r>
            <a:endParaRPr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1"/>
          </p:nvPr>
        </p:nvSpPr>
        <p:spPr>
          <a:xfrm>
            <a:off x="790469" y="2100770"/>
            <a:ext cx="3970500" cy="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Batch Number: G63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89" name="Google Shape;89;p13"/>
          <p:cNvGraphicFramePr/>
          <p:nvPr/>
        </p:nvGraphicFramePr>
        <p:xfrm>
          <a:off x="553347" y="2721840"/>
          <a:ext cx="5418675" cy="1828850"/>
        </p:xfrm>
        <a:graphic>
          <a:graphicData uri="http://schemas.openxmlformats.org/drawingml/2006/table">
            <a:tbl>
              <a:tblPr firstRow="1" bandRow="1">
                <a:noFill/>
                <a:tableStyleId>{57690726-49DA-4552-BDEB-330DD8EA8BD9}</a:tableStyleId>
              </a:tblPr>
              <a:tblGrid>
                <a:gridCol w="208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33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0" name="Google Shape;90;p13"/>
          <p:cNvSpPr txBox="1"/>
          <p:nvPr/>
        </p:nvSpPr>
        <p:spPr>
          <a:xfrm>
            <a:off x="6480195" y="2513340"/>
            <a:ext cx="5514300" cy="2020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r>
              <a:rPr lang="en-GB" sz="20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Under the Supervision of,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Dr .</a:t>
            </a:r>
            <a:r>
              <a:rPr lang="en-GB" sz="1700" b="1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 Prasad P S 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Associate Professor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School of Computer Science and Engineering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Presidency University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  <p:sp>
        <p:nvSpPr>
          <p:cNvPr id="91" name="Google Shape;91;p13"/>
          <p:cNvSpPr txBox="1"/>
          <p:nvPr/>
        </p:nvSpPr>
        <p:spPr>
          <a:xfrm>
            <a:off x="3986772" y="334089"/>
            <a:ext cx="3970500" cy="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GB" sz="20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PIP2001 Capstone Project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31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GB" sz="20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Review- 1</a:t>
            </a: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  <p:sp>
        <p:nvSpPr>
          <p:cNvPr id="8" name="Google Shape;91;p13"/>
          <p:cNvSpPr txBox="1"/>
          <p:nvPr/>
        </p:nvSpPr>
        <p:spPr>
          <a:xfrm>
            <a:off x="0" y="4533900"/>
            <a:ext cx="12249915" cy="15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Program: </a:t>
            </a:r>
            <a:r>
              <a:rPr lang="en-US" sz="2000" b="1" i="0" u="none" strike="noStrike" cap="none" dirty="0" err="1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B.tech</a:t>
            </a:r>
            <a:endParaRPr lang="en-US" sz="2000" b="1" i="0" u="none" strike="noStrike" cap="none" dirty="0">
              <a:solidFill>
                <a:schemeClr val="accent1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HoD: Mohammad Asif T</a:t>
            </a: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Program Project Coordinator: </a:t>
            </a: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Dr . Sampath A K</a:t>
            </a:r>
            <a:endParaRPr lang="en-US" sz="2000" b="1" i="0" u="none" strike="noStrike" cap="none" dirty="0">
              <a:solidFill>
                <a:schemeClr val="accent1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  <a:p>
            <a:pPr lvl="0">
              <a:buClr>
                <a:srgbClr val="17365D"/>
              </a:buClr>
              <a:buSzPct val="100000"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School Project Coordinators: 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Dr. Sampath A K / Dr. Abdul Khadar A / Mr. Md Ziaur Rahman</a:t>
            </a:r>
            <a:endParaRPr sz="2000" b="1" i="0" u="none" strike="noStrike" cap="none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F3BA52C-C56B-2FD4-CF10-3AD9ACF08120}"/>
              </a:ext>
            </a:extLst>
          </p:cNvPr>
          <p:cNvGraphicFramePr>
            <a:graphicFrameLocks noGrp="1"/>
          </p:cNvGraphicFramePr>
          <p:nvPr/>
        </p:nvGraphicFramePr>
        <p:xfrm>
          <a:off x="523701" y="2653070"/>
          <a:ext cx="4783976" cy="169033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391988">
                  <a:extLst>
                    <a:ext uri="{9D8B030D-6E8A-4147-A177-3AD203B41FA5}">
                      <a16:colId xmlns:a16="http://schemas.microsoft.com/office/drawing/2014/main" val="2224737955"/>
                    </a:ext>
                  </a:extLst>
                </a:gridCol>
                <a:gridCol w="2391988">
                  <a:extLst>
                    <a:ext uri="{9D8B030D-6E8A-4147-A177-3AD203B41FA5}">
                      <a16:colId xmlns:a16="http://schemas.microsoft.com/office/drawing/2014/main" val="2565135495"/>
                    </a:ext>
                  </a:extLst>
                </a:gridCol>
              </a:tblGrid>
              <a:tr h="33806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sz="1500" b="1" u="none" strike="noStrike" cap="none" dirty="0">
                          <a:solidFill>
                            <a:srgbClr val="17365D"/>
                          </a:solidFill>
                        </a:rPr>
                        <a:t>Roll Number</a:t>
                      </a:r>
                      <a:endParaRPr lang="en-GB" sz="1500" b="1" u="none" strike="noStrike" cap="none" dirty="0">
                        <a:solidFill>
                          <a:srgbClr val="17365D"/>
                        </a:solidFill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sz="1500" b="1" u="none" strike="noStrike" cap="none" dirty="0">
                          <a:solidFill>
                            <a:srgbClr val="17365D"/>
                          </a:solidFill>
                        </a:rPr>
                        <a:t>Student Name</a:t>
                      </a:r>
                      <a:endParaRPr lang="en-GB" sz="1500" b="1" u="none" strike="noStrike" cap="none" dirty="0">
                        <a:solidFill>
                          <a:srgbClr val="17365D"/>
                        </a:solidFill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0843048"/>
                  </a:ext>
                </a:extLst>
              </a:tr>
              <a:tr h="338066">
                <a:tc>
                  <a:txBody>
                    <a:bodyPr/>
                    <a:lstStyle/>
                    <a:p>
                      <a:pPr algn="ctr"/>
                      <a:r>
                        <a:rPr lang="en-IN" sz="1500" dirty="0"/>
                        <a:t>20211CSE0441</a:t>
                      </a:r>
                      <a:endParaRPr lang="en-IN" sz="1500" dirty="0">
                        <a:latin typeface="Bookman Old Style" panose="0205060405050502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500" dirty="0"/>
                        <a:t>SAHANA R</a:t>
                      </a:r>
                      <a:endParaRPr lang="en-IN" sz="1500" dirty="0">
                        <a:latin typeface="Bookman Old Style" panose="0205060405050502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8948261"/>
                  </a:ext>
                </a:extLst>
              </a:tr>
              <a:tr h="338066">
                <a:tc>
                  <a:txBody>
                    <a:bodyPr/>
                    <a:lstStyle/>
                    <a:p>
                      <a:pPr algn="ctr"/>
                      <a:r>
                        <a:rPr lang="en-IN" sz="1500" dirty="0"/>
                        <a:t>20211CSE0446</a:t>
                      </a:r>
                      <a:endParaRPr lang="en-IN" sz="15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500" dirty="0"/>
                        <a:t>RADHIKA RELEKAR</a:t>
                      </a:r>
                      <a:endParaRPr lang="en-IN" sz="15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1008413"/>
                  </a:ext>
                </a:extLst>
              </a:tr>
              <a:tr h="338066">
                <a:tc>
                  <a:txBody>
                    <a:bodyPr/>
                    <a:lstStyle/>
                    <a:p>
                      <a:pPr algn="ctr"/>
                      <a:r>
                        <a:rPr lang="en-IN" sz="1500" dirty="0"/>
                        <a:t>20211CSE0696</a:t>
                      </a:r>
                      <a:endParaRPr lang="en-IN" sz="15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500" dirty="0"/>
                        <a:t>SRUSTHI SINGH D T</a:t>
                      </a:r>
                      <a:endParaRPr lang="en-IN" sz="15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2415743"/>
                  </a:ext>
                </a:extLst>
              </a:tr>
              <a:tr h="338066">
                <a:tc>
                  <a:txBody>
                    <a:bodyPr/>
                    <a:lstStyle/>
                    <a:p>
                      <a:pPr algn="ctr"/>
                      <a:r>
                        <a:rPr lang="en-IN" sz="1500" dirty="0"/>
                        <a:t>20211CSE0467</a:t>
                      </a:r>
                      <a:endParaRPr lang="en-IN" sz="15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500" dirty="0"/>
                        <a:t>S FEROZ AHAMED</a:t>
                      </a:r>
                      <a:endParaRPr lang="en-IN" sz="15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436006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63A00FF-89F0-DC87-D900-930227B33E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2811" y="1441315"/>
            <a:ext cx="3893305" cy="393547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Content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812799" y="1143001"/>
            <a:ext cx="10829175" cy="4883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Introduction </a:t>
            </a: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Literature Review </a:t>
            </a: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Methods-Drawbacks </a:t>
            </a: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Method  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and Software Details 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Line by Gantt Chart</a:t>
            </a:r>
            <a:endParaRPr lang="en-US" sz="1800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References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Introduction :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38150" indent="-285750" algn="just">
              <a:spcBef>
                <a:spcPts val="0"/>
              </a:spcBef>
            </a:pPr>
            <a:r>
              <a:rPr lang="en-US" sz="20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Grey water refers to wastewater from household activities (e.g., sinks, showers, laundry)</a:t>
            </a:r>
          </a:p>
          <a:p>
            <a:pPr marL="152400" indent="0" algn="just">
              <a:spcBef>
                <a:spcPts val="0"/>
              </a:spcBef>
              <a:buNone/>
            </a:pPr>
            <a:r>
              <a:rPr lang="en-US" sz="20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    that can be treated and reused.</a:t>
            </a:r>
          </a:p>
          <a:p>
            <a:pPr marL="438150" indent="-285750" algn="just">
              <a:spcBef>
                <a:spcPts val="0"/>
              </a:spcBef>
            </a:pPr>
            <a:r>
              <a:rPr lang="en-US" sz="20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Addressing water contamination and ensuring the sustainability of water resources are</a:t>
            </a:r>
          </a:p>
          <a:p>
            <a:pPr marL="152400" indent="0" algn="just">
              <a:spcBef>
                <a:spcPts val="0"/>
              </a:spcBef>
              <a:buNone/>
            </a:pPr>
            <a:r>
              <a:rPr lang="en-US" sz="20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    critical.</a:t>
            </a:r>
          </a:p>
          <a:p>
            <a:pPr marL="495300" indent="-342900" algn="just">
              <a:spcBef>
                <a:spcPts val="0"/>
              </a:spcBef>
            </a:pP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Without adequate management, its discharge into rivers and lakes leads to water pollution, disrupting aquatic ecosystems and posing health risks</a:t>
            </a:r>
            <a:endParaRPr lang="en-US" sz="2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495300" indent="-342900" algn="just">
              <a:spcBef>
                <a:spcPts val="0"/>
              </a:spcBef>
            </a:pPr>
            <a:r>
              <a:rPr lang="en-IN" sz="20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Implementing low-cost treatment solutions can help mitigate these issues, making grey water reusable for non-potable applications such as irrigation, toilet flushing, and groundwater recharge.</a:t>
            </a:r>
          </a:p>
          <a:p>
            <a:pPr marL="152400" indent="0" algn="just">
              <a:spcBef>
                <a:spcPts val="0"/>
              </a:spcBef>
              <a:buNone/>
            </a:pPr>
            <a:endParaRPr lang="en-US" sz="1800" dirty="0">
              <a:latin typeface="Bookman Old Style" panose="02050604050505020204" pitchFamily="18" charset="0"/>
              <a:ea typeface="Cambria" panose="02040503050406030204" pitchFamily="18" charset="0"/>
            </a:endParaRPr>
          </a:p>
          <a:p>
            <a:pPr marL="152400" indent="0" algn="just">
              <a:spcBef>
                <a:spcPts val="0"/>
              </a:spcBef>
              <a:buNone/>
            </a:pPr>
            <a:endParaRPr sz="1800" dirty="0">
              <a:latin typeface="Bookman Old Style" panose="0205060405050502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3451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algn="just">
              <a:lnSpc>
                <a:spcPct val="200000"/>
              </a:lnSpc>
              <a:spcBef>
                <a:spcPts val="0"/>
              </a:spcBef>
            </a:pPr>
            <a:r>
              <a:rPr lang="en-US" sz="28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Literature Review </a:t>
            </a: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Google Shape;115;p17"/>
          <p:cNvSpPr txBox="1">
            <a:spLocks/>
          </p:cNvSpPr>
          <p:nvPr/>
        </p:nvSpPr>
        <p:spPr>
          <a:xfrm>
            <a:off x="965200" y="12954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Google Shape;115;p17"/>
          <p:cNvSpPr txBox="1">
            <a:spLocks/>
          </p:cNvSpPr>
          <p:nvPr/>
        </p:nvSpPr>
        <p:spPr>
          <a:xfrm>
            <a:off x="1117600" y="1143000"/>
            <a:ext cx="10668000" cy="41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6D8C304-3732-D22D-BA36-CB70E581D0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0710547"/>
              </p:ext>
            </p:extLst>
          </p:nvPr>
        </p:nvGraphicFramePr>
        <p:xfrm>
          <a:off x="1899459" y="1143000"/>
          <a:ext cx="8275412" cy="48382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0310">
                  <a:extLst>
                    <a:ext uri="{9D8B030D-6E8A-4147-A177-3AD203B41FA5}">
                      <a16:colId xmlns:a16="http://schemas.microsoft.com/office/drawing/2014/main" val="3044783416"/>
                    </a:ext>
                  </a:extLst>
                </a:gridCol>
                <a:gridCol w="2190404">
                  <a:extLst>
                    <a:ext uri="{9D8B030D-6E8A-4147-A177-3AD203B41FA5}">
                      <a16:colId xmlns:a16="http://schemas.microsoft.com/office/drawing/2014/main" val="2975332897"/>
                    </a:ext>
                  </a:extLst>
                </a:gridCol>
                <a:gridCol w="1870363">
                  <a:extLst>
                    <a:ext uri="{9D8B030D-6E8A-4147-A177-3AD203B41FA5}">
                      <a16:colId xmlns:a16="http://schemas.microsoft.com/office/drawing/2014/main" val="3797271873"/>
                    </a:ext>
                  </a:extLst>
                </a:gridCol>
                <a:gridCol w="2584335">
                  <a:extLst>
                    <a:ext uri="{9D8B030D-6E8A-4147-A177-3AD203B41FA5}">
                      <a16:colId xmlns:a16="http://schemas.microsoft.com/office/drawing/2014/main" val="4087197211"/>
                    </a:ext>
                  </a:extLst>
                </a:gridCol>
              </a:tblGrid>
              <a:tr h="446774">
                <a:tc>
                  <a:txBody>
                    <a:bodyPr/>
                    <a:lstStyle/>
                    <a:p>
                      <a:pPr marL="6350" marR="58420" indent="-6350" algn="l">
                        <a:lnSpc>
                          <a:spcPct val="150000"/>
                        </a:lnSpc>
                        <a:spcAft>
                          <a:spcPts val="390"/>
                        </a:spcAft>
                      </a:pPr>
                      <a:r>
                        <a:rPr lang="en-IN" sz="1200" b="1" kern="100">
                          <a:solidFill>
                            <a:srgbClr val="000000"/>
                          </a:solidFill>
                          <a:effectLst/>
                        </a:rPr>
                        <a:t>Research Paper Name</a:t>
                      </a:r>
                      <a:endParaRPr lang="en-IN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6350" marR="58420" indent="-6350" algn="l">
                        <a:lnSpc>
                          <a:spcPct val="150000"/>
                        </a:lnSpc>
                        <a:spcAft>
                          <a:spcPts val="390"/>
                        </a:spcAft>
                      </a:pPr>
                      <a:r>
                        <a:rPr lang="en-IN" sz="1200" b="1" kern="100">
                          <a:solidFill>
                            <a:srgbClr val="000000"/>
                          </a:solidFill>
                          <a:effectLst/>
                        </a:rPr>
                        <a:t>Pros</a:t>
                      </a:r>
                      <a:endParaRPr lang="en-IN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6350" marR="58420" indent="-6350" algn="l">
                        <a:lnSpc>
                          <a:spcPct val="150000"/>
                        </a:lnSpc>
                        <a:spcAft>
                          <a:spcPts val="390"/>
                        </a:spcAft>
                      </a:pPr>
                      <a:r>
                        <a:rPr lang="en-IN" sz="1200" b="1" kern="100">
                          <a:solidFill>
                            <a:srgbClr val="000000"/>
                          </a:solidFill>
                          <a:effectLst/>
                        </a:rPr>
                        <a:t>Cons</a:t>
                      </a:r>
                      <a:endParaRPr lang="en-IN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6350" marR="58420" indent="-6350" algn="l">
                        <a:lnSpc>
                          <a:spcPct val="150000"/>
                        </a:lnSpc>
                        <a:spcAft>
                          <a:spcPts val="390"/>
                        </a:spcAft>
                      </a:pPr>
                      <a:r>
                        <a:rPr lang="en-IN" sz="1200" b="1" kern="100">
                          <a:solidFill>
                            <a:srgbClr val="000000"/>
                          </a:solidFill>
                          <a:effectLst/>
                        </a:rPr>
                        <a:t>Drawbacks</a:t>
                      </a:r>
                      <a:endParaRPr lang="en-IN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64804810"/>
                  </a:ext>
                </a:extLst>
              </a:tr>
              <a:tr h="822879">
                <a:tc>
                  <a:txBody>
                    <a:bodyPr/>
                    <a:lstStyle/>
                    <a:p>
                      <a:pPr marL="6350" marR="58420" indent="-6350" algn="l">
                        <a:lnSpc>
                          <a:spcPct val="150000"/>
                        </a:lnSpc>
                        <a:spcAft>
                          <a:spcPts val="390"/>
                        </a:spcAft>
                      </a:pPr>
                      <a:r>
                        <a:rPr lang="en-IN" sz="1200" kern="1200">
                          <a:solidFill>
                            <a:srgbClr val="000000"/>
                          </a:solidFill>
                          <a:effectLst/>
                        </a:rPr>
                        <a:t>Smith et al. (2017)</a:t>
                      </a:r>
                      <a:endParaRPr lang="en-IN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6350" marR="58420" indent="-6350" algn="l">
                        <a:lnSpc>
                          <a:spcPct val="150000"/>
                        </a:lnSpc>
                        <a:spcAft>
                          <a:spcPts val="390"/>
                        </a:spcAft>
                      </a:pPr>
                      <a:r>
                        <a:rPr lang="en-US" sz="1200" kern="1200">
                          <a:solidFill>
                            <a:srgbClr val="000000"/>
                          </a:solidFill>
                          <a:effectLst/>
                        </a:rPr>
                        <a:t>Low-cost, minimal maintenance, simple design</a:t>
                      </a:r>
                      <a:endParaRPr lang="en-IN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6350" marR="58420" indent="-6350" algn="l">
                        <a:lnSpc>
                          <a:spcPct val="150000"/>
                        </a:lnSpc>
                        <a:spcAft>
                          <a:spcPts val="390"/>
                        </a:spcAft>
                      </a:pPr>
                      <a:r>
                        <a:rPr lang="en-IN" sz="1200" kern="1200">
                          <a:solidFill>
                            <a:srgbClr val="000000"/>
                          </a:solidFill>
                          <a:effectLst/>
                        </a:rPr>
                        <a:t>Effective for particulate matter</a:t>
                      </a:r>
                      <a:endParaRPr lang="en-IN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6350" marR="58420" indent="-6350" algn="l">
                        <a:lnSpc>
                          <a:spcPct val="150000"/>
                        </a:lnSpc>
                        <a:spcAft>
                          <a:spcPts val="390"/>
                        </a:spcAft>
                      </a:pPr>
                      <a:r>
                        <a:rPr lang="en-US" sz="1200" kern="1200" dirty="0">
                          <a:solidFill>
                            <a:srgbClr val="000000"/>
                          </a:solidFill>
                          <a:effectLst/>
                        </a:rPr>
                        <a:t>Ineffective against dissolved contaminants like heavy metals and chemicals.</a:t>
                      </a:r>
                      <a:endParaRPr lang="en-IN" sz="120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4345070"/>
                  </a:ext>
                </a:extLst>
              </a:tr>
              <a:tr h="822879">
                <a:tc>
                  <a:txBody>
                    <a:bodyPr/>
                    <a:lstStyle/>
                    <a:p>
                      <a:pPr marL="6350" marR="58420" indent="-6350" algn="l">
                        <a:lnSpc>
                          <a:spcPct val="150000"/>
                        </a:lnSpc>
                        <a:spcAft>
                          <a:spcPts val="390"/>
                        </a:spcAft>
                      </a:pPr>
                      <a:r>
                        <a:rPr lang="en-IN" sz="1200" kern="1200" dirty="0">
                          <a:solidFill>
                            <a:srgbClr val="000000"/>
                          </a:solidFill>
                          <a:effectLst/>
                        </a:rPr>
                        <a:t>Williams et al. (2018)</a:t>
                      </a:r>
                      <a:endParaRPr lang="en-IN" sz="120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6350" marR="58420" indent="-6350" algn="l">
                        <a:lnSpc>
                          <a:spcPct val="150000"/>
                        </a:lnSpc>
                        <a:spcAft>
                          <a:spcPts val="390"/>
                        </a:spcAft>
                      </a:pPr>
                      <a:r>
                        <a:rPr lang="en-IN" sz="1200" kern="1200">
                          <a:solidFill>
                            <a:srgbClr val="000000"/>
                          </a:solidFill>
                          <a:effectLst/>
                        </a:rPr>
                        <a:t>Environmentally friendly, cost-effective, sustainable</a:t>
                      </a:r>
                      <a:endParaRPr lang="en-IN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6350" marR="58420" indent="-6350" algn="l">
                        <a:lnSpc>
                          <a:spcPct val="150000"/>
                        </a:lnSpc>
                        <a:spcAft>
                          <a:spcPts val="390"/>
                        </a:spcAft>
                      </a:pPr>
                      <a:r>
                        <a:rPr lang="en-US" sz="1200" kern="1200" dirty="0">
                          <a:solidFill>
                            <a:srgbClr val="000000"/>
                          </a:solidFill>
                          <a:effectLst/>
                        </a:rPr>
                        <a:t>Slow start-up time, requires proper management</a:t>
                      </a:r>
                      <a:endParaRPr lang="en-IN" sz="120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6350" marR="58420" indent="-6350" algn="l">
                        <a:lnSpc>
                          <a:spcPct val="150000"/>
                        </a:lnSpc>
                        <a:spcAft>
                          <a:spcPts val="390"/>
                        </a:spcAft>
                      </a:pPr>
                      <a:r>
                        <a:rPr lang="en-US" sz="1200" kern="1200">
                          <a:solidFill>
                            <a:srgbClr val="000000"/>
                          </a:solidFill>
                          <a:effectLst/>
                        </a:rPr>
                        <a:t>Limited by fluctuating environmental conditions, may be slow in high-load systems.</a:t>
                      </a:r>
                      <a:endParaRPr lang="en-IN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28223580"/>
                  </a:ext>
                </a:extLst>
              </a:tr>
              <a:tr h="822879">
                <a:tc>
                  <a:txBody>
                    <a:bodyPr/>
                    <a:lstStyle/>
                    <a:p>
                      <a:pPr marL="6350" marR="58420" indent="-6350" algn="l">
                        <a:lnSpc>
                          <a:spcPct val="150000"/>
                        </a:lnSpc>
                        <a:spcAft>
                          <a:spcPts val="390"/>
                        </a:spcAft>
                      </a:pPr>
                      <a:r>
                        <a:rPr lang="en-IN" sz="1200" kern="1200">
                          <a:solidFill>
                            <a:srgbClr val="000000"/>
                          </a:solidFill>
                          <a:effectLst/>
                        </a:rPr>
                        <a:t>Kumar et al. (2019)</a:t>
                      </a:r>
                      <a:endParaRPr lang="en-IN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6350" marR="58420" indent="-6350" algn="l">
                        <a:lnSpc>
                          <a:spcPct val="150000"/>
                        </a:lnSpc>
                        <a:spcAft>
                          <a:spcPts val="390"/>
                        </a:spcAft>
                      </a:pPr>
                      <a:r>
                        <a:rPr lang="en-US" sz="1200" kern="1200">
                          <a:solidFill>
                            <a:srgbClr val="000000"/>
                          </a:solidFill>
                          <a:effectLst/>
                        </a:rPr>
                        <a:t>High efficiency in removing fine particulates and bacteria</a:t>
                      </a:r>
                      <a:endParaRPr lang="en-IN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6350" marR="58420" indent="-6350" algn="l">
                        <a:lnSpc>
                          <a:spcPct val="150000"/>
                        </a:lnSpc>
                        <a:spcAft>
                          <a:spcPts val="390"/>
                        </a:spcAft>
                      </a:pPr>
                      <a:r>
                        <a:rPr lang="en-IN" sz="1200" kern="1200">
                          <a:solidFill>
                            <a:srgbClr val="000000"/>
                          </a:solidFill>
                          <a:effectLst/>
                        </a:rPr>
                        <a:t>Expensive, requires frequent maintenance</a:t>
                      </a:r>
                      <a:endParaRPr lang="en-IN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6350" marR="58420" indent="-6350" algn="l">
                        <a:lnSpc>
                          <a:spcPct val="150000"/>
                        </a:lnSpc>
                        <a:spcAft>
                          <a:spcPts val="390"/>
                        </a:spcAft>
                      </a:pPr>
                      <a:r>
                        <a:rPr lang="en-US" sz="1200" kern="1200">
                          <a:solidFill>
                            <a:srgbClr val="000000"/>
                          </a:solidFill>
                          <a:effectLst/>
                        </a:rPr>
                        <a:t>High operational cost, membrane fouling, waste by-products like brine are hard to manage.</a:t>
                      </a:r>
                      <a:endParaRPr lang="en-IN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27777178"/>
                  </a:ext>
                </a:extLst>
              </a:tr>
              <a:tr h="922217">
                <a:tc>
                  <a:txBody>
                    <a:bodyPr/>
                    <a:lstStyle/>
                    <a:p>
                      <a:pPr marL="6350" marR="58420" indent="-6350" algn="l">
                        <a:lnSpc>
                          <a:spcPct val="150000"/>
                        </a:lnSpc>
                        <a:spcAft>
                          <a:spcPts val="390"/>
                        </a:spcAft>
                      </a:pPr>
                      <a:r>
                        <a:rPr lang="en-IN" sz="1200" kern="1200">
                          <a:solidFill>
                            <a:srgbClr val="000000"/>
                          </a:solidFill>
                          <a:effectLst/>
                        </a:rPr>
                        <a:t>Lee et al. (2020)</a:t>
                      </a:r>
                      <a:endParaRPr lang="en-IN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6350" marR="58420" indent="-6350" algn="l">
                        <a:lnSpc>
                          <a:spcPct val="150000"/>
                        </a:lnSpc>
                        <a:spcAft>
                          <a:spcPts val="390"/>
                        </a:spcAft>
                      </a:pPr>
                      <a:r>
                        <a:rPr lang="en-US" sz="1200" kern="1200">
                          <a:solidFill>
                            <a:srgbClr val="000000"/>
                          </a:solidFill>
                          <a:effectLst/>
                        </a:rPr>
                        <a:t>Integrated with rainwater harvesting, dual benefits for water conservation</a:t>
                      </a:r>
                      <a:endParaRPr lang="en-IN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6350" marR="58420" indent="-6350" algn="l">
                        <a:lnSpc>
                          <a:spcPct val="150000"/>
                        </a:lnSpc>
                        <a:spcAft>
                          <a:spcPts val="390"/>
                        </a:spcAft>
                      </a:pPr>
                      <a:r>
                        <a:rPr lang="en-US" sz="1200" kern="1200">
                          <a:solidFill>
                            <a:srgbClr val="000000"/>
                          </a:solidFill>
                          <a:effectLst/>
                        </a:rPr>
                        <a:t>Inefficiency due to high population densities, large volumes of grey water</a:t>
                      </a:r>
                      <a:endParaRPr lang="en-IN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6350" marR="58420" indent="-6350" algn="l">
                        <a:lnSpc>
                          <a:spcPct val="150000"/>
                        </a:lnSpc>
                        <a:spcAft>
                          <a:spcPts val="390"/>
                        </a:spcAft>
                      </a:pPr>
                      <a:r>
                        <a:rPr lang="en-US" sz="1200" kern="1200">
                          <a:solidFill>
                            <a:srgbClr val="000000"/>
                          </a:solidFill>
                          <a:effectLst/>
                        </a:rPr>
                        <a:t>Space constraints and large scale issues in urban areas, leading to inefficiencies.</a:t>
                      </a:r>
                      <a:endParaRPr lang="en-IN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59533095"/>
                  </a:ext>
                </a:extLst>
              </a:tr>
              <a:tr h="684495">
                <a:tc>
                  <a:txBody>
                    <a:bodyPr/>
                    <a:lstStyle/>
                    <a:p>
                      <a:pPr marL="6350" marR="58420" indent="-6350" algn="l">
                        <a:lnSpc>
                          <a:spcPct val="150000"/>
                        </a:lnSpc>
                        <a:spcAft>
                          <a:spcPts val="390"/>
                        </a:spcAft>
                      </a:pPr>
                      <a:r>
                        <a:rPr lang="en-IN" sz="1200" kern="1200" dirty="0">
                          <a:solidFill>
                            <a:srgbClr val="000000"/>
                          </a:solidFill>
                          <a:effectLst/>
                        </a:rPr>
                        <a:t>Choi et al. (2021)</a:t>
                      </a:r>
                      <a:endParaRPr lang="en-IN" sz="120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6350" marR="58420" indent="-6350" algn="l">
                        <a:lnSpc>
                          <a:spcPct val="150000"/>
                        </a:lnSpc>
                        <a:spcAft>
                          <a:spcPts val="390"/>
                        </a:spcAft>
                      </a:pPr>
                      <a:r>
                        <a:rPr lang="en-IN" sz="1200" kern="1200">
                          <a:solidFill>
                            <a:srgbClr val="000000"/>
                          </a:solidFill>
                          <a:effectLst/>
                        </a:rPr>
                        <a:t>Easy to implement, cost-effective</a:t>
                      </a:r>
                      <a:endParaRPr lang="en-IN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6350" marR="58420" indent="-6350" algn="l">
                        <a:lnSpc>
                          <a:spcPct val="150000"/>
                        </a:lnSpc>
                        <a:spcAft>
                          <a:spcPts val="390"/>
                        </a:spcAft>
                      </a:pPr>
                      <a:r>
                        <a:rPr lang="en-US" sz="1200" kern="1200">
                          <a:solidFill>
                            <a:srgbClr val="000000"/>
                          </a:solidFill>
                          <a:effectLst/>
                        </a:rPr>
                        <a:t>Can remove oils, fats, and some chemicals</a:t>
                      </a:r>
                      <a:endParaRPr lang="en-IN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6350" marR="58420" indent="-6350" algn="l">
                        <a:lnSpc>
                          <a:spcPct val="150000"/>
                        </a:lnSpc>
                        <a:spcAft>
                          <a:spcPts val="390"/>
                        </a:spcAft>
                      </a:pPr>
                      <a:r>
                        <a:rPr lang="en-US" sz="1200" kern="1200" dirty="0">
                          <a:solidFill>
                            <a:srgbClr val="000000"/>
                          </a:solidFill>
                          <a:effectLst/>
                        </a:rPr>
                        <a:t>Residual chemicals may be harmful to the environment, causing toxicity and pollution.</a:t>
                      </a:r>
                      <a:endParaRPr lang="en-IN" sz="120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631003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6357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>
          <a:extLst>
            <a:ext uri="{FF2B5EF4-FFF2-40B4-BE49-F238E27FC236}">
              <a16:creationId xmlns:a16="http://schemas.microsoft.com/office/drawing/2014/main" id="{5D76E7BA-B6A8-3193-E114-2EF43088DE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>
            <a:extLst>
              <a:ext uri="{FF2B5EF4-FFF2-40B4-BE49-F238E27FC236}">
                <a16:creationId xmlns:a16="http://schemas.microsoft.com/office/drawing/2014/main" id="{3051FAAE-0761-6E39-5997-31AD4C5F2BA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algn="just">
              <a:lnSpc>
                <a:spcPct val="200000"/>
              </a:lnSpc>
              <a:spcBef>
                <a:spcPts val="0"/>
              </a:spcBef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Methods-Drawbacks </a:t>
            </a:r>
          </a:p>
        </p:txBody>
      </p:sp>
      <p:sp>
        <p:nvSpPr>
          <p:cNvPr id="97" name="Google Shape;97;p14">
            <a:extLst>
              <a:ext uri="{FF2B5EF4-FFF2-40B4-BE49-F238E27FC236}">
                <a16:creationId xmlns:a16="http://schemas.microsoft.com/office/drawing/2014/main" id="{6D197F99-D4D0-79A2-A085-6CCF0DE7019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52400" indent="0" algn="just">
              <a:spcBef>
                <a:spcPts val="0"/>
              </a:spcBef>
              <a:buNone/>
            </a:pPr>
            <a:endParaRPr lang="en-IN" sz="1800" dirty="0">
              <a:latin typeface="Bookman Old Style" panose="0205060405050502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A5AC7CA-121C-5BD5-9C82-FF1DBC9841FB}"/>
              </a:ext>
            </a:extLst>
          </p:cNvPr>
          <p:cNvGraphicFramePr>
            <a:graphicFrameLocks noGrp="1"/>
          </p:cNvGraphicFramePr>
          <p:nvPr/>
        </p:nvGraphicFramePr>
        <p:xfrm>
          <a:off x="2601884" y="1143001"/>
          <a:ext cx="6885432" cy="49086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5144">
                  <a:extLst>
                    <a:ext uri="{9D8B030D-6E8A-4147-A177-3AD203B41FA5}">
                      <a16:colId xmlns:a16="http://schemas.microsoft.com/office/drawing/2014/main" val="3761190616"/>
                    </a:ext>
                  </a:extLst>
                </a:gridCol>
                <a:gridCol w="2295144">
                  <a:extLst>
                    <a:ext uri="{9D8B030D-6E8A-4147-A177-3AD203B41FA5}">
                      <a16:colId xmlns:a16="http://schemas.microsoft.com/office/drawing/2014/main" val="3698569586"/>
                    </a:ext>
                  </a:extLst>
                </a:gridCol>
                <a:gridCol w="2295144">
                  <a:extLst>
                    <a:ext uri="{9D8B030D-6E8A-4147-A177-3AD203B41FA5}">
                      <a16:colId xmlns:a16="http://schemas.microsoft.com/office/drawing/2014/main" val="1919793253"/>
                    </a:ext>
                  </a:extLst>
                </a:gridCol>
              </a:tblGrid>
              <a:tr h="302935">
                <a:tc>
                  <a:txBody>
                    <a:bodyPr/>
                    <a:lstStyle/>
                    <a:p>
                      <a:pPr marL="6350" marR="58420" indent="-6350" algn="l">
                        <a:lnSpc>
                          <a:spcPct val="150000"/>
                        </a:lnSpc>
                        <a:spcAft>
                          <a:spcPts val="390"/>
                        </a:spcAft>
                      </a:pPr>
                      <a:r>
                        <a:rPr lang="en-IN" sz="1200" b="1" kern="100" dirty="0">
                          <a:solidFill>
                            <a:srgbClr val="000000"/>
                          </a:solidFill>
                          <a:effectLst/>
                        </a:rPr>
                        <a:t>Research Gap</a:t>
                      </a:r>
                      <a:endParaRPr lang="en-IN" sz="120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6350" marR="58420" indent="-6350" algn="l">
                        <a:lnSpc>
                          <a:spcPct val="150000"/>
                        </a:lnSpc>
                        <a:spcAft>
                          <a:spcPts val="390"/>
                        </a:spcAft>
                      </a:pPr>
                      <a:r>
                        <a:rPr lang="en-IN" sz="1200" b="1" kern="100">
                          <a:solidFill>
                            <a:srgbClr val="000000"/>
                          </a:solidFill>
                          <a:effectLst/>
                        </a:rPr>
                        <a:t>Research Paper Name</a:t>
                      </a:r>
                      <a:endParaRPr lang="en-IN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6350" marR="58420" indent="-6350" algn="l">
                        <a:lnSpc>
                          <a:spcPct val="150000"/>
                        </a:lnSpc>
                        <a:spcAft>
                          <a:spcPts val="390"/>
                        </a:spcAft>
                      </a:pPr>
                      <a:r>
                        <a:rPr lang="en-IN" sz="1200" b="1" kern="100">
                          <a:solidFill>
                            <a:srgbClr val="000000"/>
                          </a:solidFill>
                          <a:effectLst/>
                        </a:rPr>
                        <a:t>Drawbacks</a:t>
                      </a:r>
                      <a:endParaRPr lang="en-IN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41220075"/>
                  </a:ext>
                </a:extLst>
              </a:tr>
              <a:tr h="861320">
                <a:tc>
                  <a:txBody>
                    <a:bodyPr/>
                    <a:lstStyle/>
                    <a:p>
                      <a:pPr marL="6350" marR="58420" indent="-6350" algn="l">
                        <a:lnSpc>
                          <a:spcPct val="150000"/>
                        </a:lnSpc>
                        <a:spcAft>
                          <a:spcPts val="390"/>
                        </a:spcAft>
                      </a:pPr>
                      <a:r>
                        <a:rPr lang="en-US" sz="1200" b="1" kern="1200">
                          <a:solidFill>
                            <a:srgbClr val="000000"/>
                          </a:solidFill>
                          <a:effectLst/>
                        </a:rPr>
                        <a:t>Inefficiency of Filtration Systems for Dissolved Contaminants</a:t>
                      </a:r>
                      <a:endParaRPr lang="en-IN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6350" marR="58420" indent="-6350" algn="l">
                        <a:lnSpc>
                          <a:spcPct val="150000"/>
                        </a:lnSpc>
                        <a:spcAft>
                          <a:spcPts val="390"/>
                        </a:spcAft>
                      </a:pPr>
                      <a:r>
                        <a:rPr lang="en-IN" sz="1200" kern="1200">
                          <a:solidFill>
                            <a:srgbClr val="000000"/>
                          </a:solidFill>
                          <a:effectLst/>
                        </a:rPr>
                        <a:t>Smith et al. (2017)</a:t>
                      </a:r>
                      <a:endParaRPr lang="en-IN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6350" marR="58420" indent="-6350" algn="l">
                        <a:lnSpc>
                          <a:spcPct val="150000"/>
                        </a:lnSpc>
                        <a:spcAft>
                          <a:spcPts val="390"/>
                        </a:spcAft>
                      </a:pPr>
                      <a:r>
                        <a:rPr lang="en-US" sz="1200" kern="1200">
                          <a:solidFill>
                            <a:srgbClr val="000000"/>
                          </a:solidFill>
                          <a:effectLst/>
                        </a:rPr>
                        <a:t>Ineffective against dissolved contaminants like heavy metals and chemicals.</a:t>
                      </a:r>
                      <a:endParaRPr lang="en-IN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79500646"/>
                  </a:ext>
                </a:extLst>
              </a:tr>
              <a:tr h="861320">
                <a:tc>
                  <a:txBody>
                    <a:bodyPr/>
                    <a:lstStyle/>
                    <a:p>
                      <a:pPr marL="6350" marR="58420" indent="-6350" algn="l">
                        <a:lnSpc>
                          <a:spcPct val="150000"/>
                        </a:lnSpc>
                        <a:spcAft>
                          <a:spcPts val="390"/>
                        </a:spcAft>
                      </a:pPr>
                      <a:r>
                        <a:rPr lang="en-US" sz="1200" b="1" kern="1200">
                          <a:solidFill>
                            <a:srgbClr val="000000"/>
                          </a:solidFill>
                          <a:effectLst/>
                        </a:rPr>
                        <a:t>Challenges in Biological Treatment Systems</a:t>
                      </a:r>
                      <a:endParaRPr lang="en-IN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6350" marR="58420" indent="-6350" algn="l">
                        <a:lnSpc>
                          <a:spcPct val="150000"/>
                        </a:lnSpc>
                        <a:spcAft>
                          <a:spcPts val="390"/>
                        </a:spcAft>
                      </a:pPr>
                      <a:r>
                        <a:rPr lang="en-IN" sz="1200" kern="1200" dirty="0">
                          <a:solidFill>
                            <a:srgbClr val="000000"/>
                          </a:solidFill>
                          <a:effectLst/>
                        </a:rPr>
                        <a:t>Williams et al. (2018)</a:t>
                      </a:r>
                      <a:endParaRPr lang="en-IN" sz="120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6350" marR="58420" indent="-6350" algn="l">
                        <a:lnSpc>
                          <a:spcPct val="150000"/>
                        </a:lnSpc>
                        <a:spcAft>
                          <a:spcPts val="390"/>
                        </a:spcAft>
                      </a:pPr>
                      <a:r>
                        <a:rPr lang="en-US" sz="1200" kern="1200">
                          <a:solidFill>
                            <a:srgbClr val="000000"/>
                          </a:solidFill>
                          <a:effectLst/>
                        </a:rPr>
                        <a:t>Limited by fluctuating environmental conditions, may be slow in high-load systems.</a:t>
                      </a:r>
                      <a:endParaRPr lang="en-IN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24353739"/>
                  </a:ext>
                </a:extLst>
              </a:tr>
              <a:tr h="1160451">
                <a:tc>
                  <a:txBody>
                    <a:bodyPr/>
                    <a:lstStyle/>
                    <a:p>
                      <a:pPr marL="6350" marR="58420" indent="-6350" algn="l">
                        <a:lnSpc>
                          <a:spcPct val="150000"/>
                        </a:lnSpc>
                        <a:spcAft>
                          <a:spcPts val="390"/>
                        </a:spcAft>
                      </a:pPr>
                      <a:r>
                        <a:rPr lang="en-US" sz="1200" b="1" kern="1200" dirty="0">
                          <a:solidFill>
                            <a:srgbClr val="000000"/>
                          </a:solidFill>
                          <a:effectLst/>
                        </a:rPr>
                        <a:t>High Operational Costs and Maintenance in Membrane Filtration</a:t>
                      </a:r>
                      <a:endParaRPr lang="en-IN" sz="120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6350" marR="58420" indent="-6350" algn="l">
                        <a:lnSpc>
                          <a:spcPct val="150000"/>
                        </a:lnSpc>
                        <a:spcAft>
                          <a:spcPts val="390"/>
                        </a:spcAft>
                      </a:pPr>
                      <a:r>
                        <a:rPr lang="en-IN" sz="1200" kern="1200">
                          <a:solidFill>
                            <a:srgbClr val="000000"/>
                          </a:solidFill>
                          <a:effectLst/>
                        </a:rPr>
                        <a:t>Kumar et al. (2019)</a:t>
                      </a:r>
                      <a:endParaRPr lang="en-IN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6350" marR="58420" indent="-6350" algn="l">
                        <a:lnSpc>
                          <a:spcPct val="150000"/>
                        </a:lnSpc>
                        <a:spcAft>
                          <a:spcPts val="390"/>
                        </a:spcAft>
                      </a:pPr>
                      <a:r>
                        <a:rPr lang="en-US" sz="1200" kern="1200" dirty="0">
                          <a:solidFill>
                            <a:srgbClr val="000000"/>
                          </a:solidFill>
                          <a:effectLst/>
                        </a:rPr>
                        <a:t>High operational cost, membrane fouling, waste by-products like brine are hard to manage.</a:t>
                      </a:r>
                      <a:endParaRPr lang="en-IN" sz="120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88453193"/>
                  </a:ext>
                </a:extLst>
              </a:tr>
              <a:tr h="861320">
                <a:tc>
                  <a:txBody>
                    <a:bodyPr/>
                    <a:lstStyle/>
                    <a:p>
                      <a:pPr marL="6350" marR="58420" indent="-6350" algn="l">
                        <a:lnSpc>
                          <a:spcPct val="150000"/>
                        </a:lnSpc>
                        <a:spcAft>
                          <a:spcPts val="390"/>
                        </a:spcAft>
                      </a:pPr>
                      <a:r>
                        <a:rPr lang="en-US" sz="1200" b="1" kern="1200">
                          <a:solidFill>
                            <a:srgbClr val="000000"/>
                          </a:solidFill>
                          <a:effectLst/>
                        </a:rPr>
                        <a:t>Limitations in Urban Grey Water Management Systems</a:t>
                      </a:r>
                      <a:endParaRPr lang="en-IN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6350" marR="58420" indent="-6350" algn="l">
                        <a:lnSpc>
                          <a:spcPct val="150000"/>
                        </a:lnSpc>
                        <a:spcAft>
                          <a:spcPts val="390"/>
                        </a:spcAft>
                      </a:pPr>
                      <a:r>
                        <a:rPr lang="en-IN" sz="1200" kern="1200" dirty="0">
                          <a:solidFill>
                            <a:srgbClr val="000000"/>
                          </a:solidFill>
                          <a:effectLst/>
                        </a:rPr>
                        <a:t>Lee et al. (2020)</a:t>
                      </a:r>
                      <a:endParaRPr lang="en-IN" sz="120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6350" marR="58420" indent="-6350" algn="l">
                        <a:lnSpc>
                          <a:spcPct val="150000"/>
                        </a:lnSpc>
                        <a:spcAft>
                          <a:spcPts val="390"/>
                        </a:spcAft>
                      </a:pPr>
                      <a:r>
                        <a:rPr lang="en-US" sz="1200" kern="1200">
                          <a:solidFill>
                            <a:srgbClr val="000000"/>
                          </a:solidFill>
                          <a:effectLst/>
                        </a:rPr>
                        <a:t>Space constraints and large scale issues in urban areas, leading to inefficiencies.</a:t>
                      </a:r>
                      <a:endParaRPr lang="en-IN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24201328"/>
                  </a:ext>
                </a:extLst>
              </a:tr>
              <a:tr h="861320">
                <a:tc>
                  <a:txBody>
                    <a:bodyPr/>
                    <a:lstStyle/>
                    <a:p>
                      <a:pPr marL="6350" marR="58420" indent="-6350" algn="l">
                        <a:lnSpc>
                          <a:spcPct val="150000"/>
                        </a:lnSpc>
                        <a:spcAft>
                          <a:spcPts val="390"/>
                        </a:spcAft>
                      </a:pPr>
                      <a:r>
                        <a:rPr lang="en-US" sz="1200" b="1" kern="1200">
                          <a:solidFill>
                            <a:srgbClr val="000000"/>
                          </a:solidFill>
                          <a:effectLst/>
                        </a:rPr>
                        <a:t>Environmental Impact of Chemical Treatments</a:t>
                      </a:r>
                      <a:endParaRPr lang="en-IN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6350" marR="58420" indent="-6350" algn="l">
                        <a:lnSpc>
                          <a:spcPct val="150000"/>
                        </a:lnSpc>
                        <a:spcAft>
                          <a:spcPts val="390"/>
                        </a:spcAft>
                      </a:pPr>
                      <a:r>
                        <a:rPr lang="en-IN" sz="1200" kern="1200">
                          <a:solidFill>
                            <a:srgbClr val="000000"/>
                          </a:solidFill>
                          <a:effectLst/>
                        </a:rPr>
                        <a:t>Choi et al. (2021)</a:t>
                      </a:r>
                      <a:endParaRPr lang="en-IN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6350" marR="58420" indent="-6350" algn="l">
                        <a:lnSpc>
                          <a:spcPct val="150000"/>
                        </a:lnSpc>
                        <a:spcAft>
                          <a:spcPts val="390"/>
                        </a:spcAft>
                      </a:pPr>
                      <a:r>
                        <a:rPr lang="en-US" sz="1200" kern="1200" dirty="0">
                          <a:solidFill>
                            <a:srgbClr val="000000"/>
                          </a:solidFill>
                          <a:effectLst/>
                        </a:rPr>
                        <a:t>Residual chemicals may be harmful to the environment, causing toxicity and pollution.</a:t>
                      </a:r>
                      <a:endParaRPr lang="en-IN" sz="120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43538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2882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>
          <a:extLst>
            <a:ext uri="{FF2B5EF4-FFF2-40B4-BE49-F238E27FC236}">
              <a16:creationId xmlns:a16="http://schemas.microsoft.com/office/drawing/2014/main" id="{03F0B73D-1B3C-90B0-731C-8DA189755C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>
            <a:extLst>
              <a:ext uri="{FF2B5EF4-FFF2-40B4-BE49-F238E27FC236}">
                <a16:creationId xmlns:a16="http://schemas.microsoft.com/office/drawing/2014/main" id="{1AE0E4F7-1379-7400-8E2E-392DD7AEBF0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algn="just">
              <a:lnSpc>
                <a:spcPct val="200000"/>
              </a:lnSpc>
              <a:spcBef>
                <a:spcPts val="0"/>
              </a:spcBef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Methodology 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7" name="Google Shape;97;p14">
            <a:extLst>
              <a:ext uri="{FF2B5EF4-FFF2-40B4-BE49-F238E27FC236}">
                <a16:creationId xmlns:a16="http://schemas.microsoft.com/office/drawing/2014/main" id="{90659D75-C98A-CEE4-9768-6C56473196A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52400" indent="0" algn="just">
              <a:spcBef>
                <a:spcPts val="0"/>
              </a:spcBef>
              <a:buNone/>
            </a:pPr>
            <a:endParaRPr lang="en-IN" sz="1800" dirty="0">
              <a:latin typeface="Bookman Old Style" panose="0205060405050502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7CD6200-891A-1B5B-F3A9-A70372D325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4531213"/>
              </p:ext>
            </p:extLst>
          </p:nvPr>
        </p:nvGraphicFramePr>
        <p:xfrm>
          <a:off x="889463" y="1143002"/>
          <a:ext cx="10591337" cy="49379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6798">
                  <a:extLst>
                    <a:ext uri="{9D8B030D-6E8A-4147-A177-3AD203B41FA5}">
                      <a16:colId xmlns:a16="http://schemas.microsoft.com/office/drawing/2014/main" val="3761190616"/>
                    </a:ext>
                  </a:extLst>
                </a:gridCol>
                <a:gridCol w="3936430">
                  <a:extLst>
                    <a:ext uri="{9D8B030D-6E8A-4147-A177-3AD203B41FA5}">
                      <a16:colId xmlns:a16="http://schemas.microsoft.com/office/drawing/2014/main" val="3698569586"/>
                    </a:ext>
                  </a:extLst>
                </a:gridCol>
                <a:gridCol w="4418109">
                  <a:extLst>
                    <a:ext uri="{9D8B030D-6E8A-4147-A177-3AD203B41FA5}">
                      <a16:colId xmlns:a16="http://schemas.microsoft.com/office/drawing/2014/main" val="1919793253"/>
                    </a:ext>
                  </a:extLst>
                </a:gridCol>
              </a:tblGrid>
              <a:tr h="328351">
                <a:tc>
                  <a:txBody>
                    <a:bodyPr/>
                    <a:lstStyle/>
                    <a:p>
                      <a:pPr marL="204470" indent="-6350" algn="just">
                        <a:lnSpc>
                          <a:spcPct val="150000"/>
                        </a:lnSpc>
                        <a:spcAft>
                          <a:spcPts val="765"/>
                        </a:spcAft>
                      </a:pPr>
                      <a:r>
                        <a:rPr lang="en-IN" sz="1200" b="1" kern="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Research Paper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04470" indent="-6350" algn="just">
                        <a:lnSpc>
                          <a:spcPct val="150000"/>
                        </a:lnSpc>
                        <a:spcAft>
                          <a:spcPts val="765"/>
                        </a:spcAft>
                      </a:pPr>
                      <a:r>
                        <a:rPr lang="en-IN" sz="1200" b="1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Drawbacks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04470" indent="-6350" algn="just">
                        <a:lnSpc>
                          <a:spcPct val="150000"/>
                        </a:lnSpc>
                        <a:spcAft>
                          <a:spcPts val="765"/>
                        </a:spcAft>
                      </a:pPr>
                      <a:r>
                        <a:rPr lang="en-IN" sz="1200" b="1" kern="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Proposed Methodology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41220075"/>
                  </a:ext>
                </a:extLst>
              </a:tr>
              <a:tr h="980635">
                <a:tc>
                  <a:txBody>
                    <a:bodyPr/>
                    <a:lstStyle/>
                    <a:p>
                      <a:pPr marL="6350" marR="58420" indent="-6350" algn="just">
                        <a:lnSpc>
                          <a:spcPct val="150000"/>
                        </a:lnSpc>
                        <a:spcAft>
                          <a:spcPts val="390"/>
                        </a:spcAft>
                      </a:pPr>
                      <a:r>
                        <a:rPr lang="en-US" sz="1200" b="1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Smith et al., 2017</a:t>
                      </a:r>
                      <a:r>
                        <a:rPr lang="en-US" sz="1200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: Filtration systems using activated charcoal and sand</a:t>
                      </a:r>
                      <a:endParaRPr lang="en-IN" sz="120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marR="58420" indent="-6350" algn="just">
                        <a:lnSpc>
                          <a:spcPct val="150000"/>
                        </a:lnSpc>
                        <a:spcAft>
                          <a:spcPts val="390"/>
                        </a:spcAft>
                      </a:pPr>
                      <a:r>
                        <a:rPr lang="en-US" sz="1200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Fails to remove dissolved chemicals like heavy metals; limited effectiveness for fine particulates.</a:t>
                      </a:r>
                      <a:endParaRPr lang="en-IN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marR="58420" indent="-6350" algn="just">
                        <a:lnSpc>
                          <a:spcPct val="150000"/>
                        </a:lnSpc>
                        <a:spcAft>
                          <a:spcPts val="390"/>
                        </a:spcAft>
                      </a:pPr>
                      <a:r>
                        <a:rPr lang="en-US" sz="1200" b="1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Hybrid Treatment System</a:t>
                      </a:r>
                      <a:r>
                        <a:rPr lang="en-US" sz="1200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: Combination of filtration (sand/charcoal), biological (biofilters/constructed wetlands), and chemical treatments to target both large particulates and dissolved chemicals.</a:t>
                      </a:r>
                      <a:endParaRPr lang="en-IN" sz="120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79500646"/>
                  </a:ext>
                </a:extLst>
              </a:tr>
              <a:tr h="891573">
                <a:tc>
                  <a:txBody>
                    <a:bodyPr/>
                    <a:lstStyle/>
                    <a:p>
                      <a:pPr marL="6350" marR="58420" indent="-6350" algn="just">
                        <a:lnSpc>
                          <a:spcPct val="150000"/>
                        </a:lnSpc>
                        <a:spcAft>
                          <a:spcPts val="390"/>
                        </a:spcAft>
                      </a:pPr>
                      <a:r>
                        <a:rPr lang="da-DK" sz="1200" b="1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Kumar et al., 2019</a:t>
                      </a:r>
                      <a:r>
                        <a:rPr lang="da-DK" sz="1200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: Membrane filtration systems</a:t>
                      </a:r>
                      <a:endParaRPr lang="en-IN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marR="58420" indent="-6350" algn="just">
                        <a:lnSpc>
                          <a:spcPct val="150000"/>
                        </a:lnSpc>
                        <a:spcAft>
                          <a:spcPts val="390"/>
                        </a:spcAft>
                      </a:pPr>
                      <a:r>
                        <a:rPr lang="en-US" sz="1200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Expensive; high maintenance due to membrane fouling.</a:t>
                      </a:r>
                      <a:endParaRPr lang="en-IN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marR="58420" indent="-6350" algn="just">
                        <a:lnSpc>
                          <a:spcPct val="150000"/>
                        </a:lnSpc>
                        <a:spcAft>
                          <a:spcPts val="390"/>
                        </a:spcAft>
                      </a:pPr>
                      <a:r>
                        <a:rPr lang="en-US" sz="1200" b="1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Membrane Bioreactor (MBR) Systems</a:t>
                      </a:r>
                      <a:r>
                        <a:rPr lang="en-US" sz="1200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: Combining membrane filtration with biological treatment for more effective contaminant removal and reduced fouling.</a:t>
                      </a:r>
                      <a:endParaRPr lang="en-IN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24353739"/>
                  </a:ext>
                </a:extLst>
              </a:tr>
              <a:tr h="972040">
                <a:tc>
                  <a:txBody>
                    <a:bodyPr/>
                    <a:lstStyle/>
                    <a:p>
                      <a:pPr marL="6350" marR="58420" indent="-6350" algn="just">
                        <a:lnSpc>
                          <a:spcPct val="150000"/>
                        </a:lnSpc>
                        <a:spcAft>
                          <a:spcPts val="390"/>
                        </a:spcAft>
                      </a:pPr>
                      <a:r>
                        <a:rPr lang="en-US" sz="1200" b="1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Choi et al., 2021</a:t>
                      </a:r>
                      <a:r>
                        <a:rPr lang="en-US" sz="1200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: Low-cost chemical treatments (flocculants, coagulants)</a:t>
                      </a:r>
                      <a:endParaRPr lang="en-IN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marR="58420" indent="-6350" algn="just">
                        <a:lnSpc>
                          <a:spcPct val="150000"/>
                        </a:lnSpc>
                        <a:spcAft>
                          <a:spcPts val="390"/>
                        </a:spcAft>
                      </a:pPr>
                      <a:r>
                        <a:rPr lang="en-US" sz="1200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Environmental concerns regarding residual chemicals; limited to certain pollutants like oils and fats.</a:t>
                      </a:r>
                      <a:endParaRPr lang="en-IN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marR="58420" indent="-6350" algn="just">
                        <a:lnSpc>
                          <a:spcPct val="150000"/>
                        </a:lnSpc>
                        <a:spcAft>
                          <a:spcPts val="390"/>
                        </a:spcAft>
                      </a:pPr>
                      <a:r>
                        <a:rPr lang="en-US" sz="1200" b="1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Zeolite and Clay Adsorption Systems</a:t>
                      </a:r>
                      <a:r>
                        <a:rPr lang="en-US" sz="1200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: Using natural materials for low-cost, eco-friendly removal of heavy metals and organic pollutants without chemical residues.</a:t>
                      </a:r>
                      <a:endParaRPr lang="en-IN" sz="120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88453193"/>
                  </a:ext>
                </a:extLst>
              </a:tr>
              <a:tr h="891573">
                <a:tc>
                  <a:txBody>
                    <a:bodyPr/>
                    <a:lstStyle/>
                    <a:p>
                      <a:pPr marL="6350" marR="58420" indent="-6350" algn="just">
                        <a:lnSpc>
                          <a:spcPct val="150000"/>
                        </a:lnSpc>
                        <a:spcAft>
                          <a:spcPts val="390"/>
                        </a:spcAft>
                      </a:pPr>
                      <a:r>
                        <a:rPr lang="en-US" sz="1200" b="1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Sharma et al., 2019</a:t>
                      </a:r>
                      <a:r>
                        <a:rPr lang="en-US" sz="1200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: Solar-powered UV disinfection</a:t>
                      </a:r>
                      <a:endParaRPr lang="en-IN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marR="58420" indent="-6350" algn="just">
                        <a:lnSpc>
                          <a:spcPct val="150000"/>
                        </a:lnSpc>
                        <a:spcAft>
                          <a:spcPts val="390"/>
                        </a:spcAft>
                      </a:pPr>
                      <a:r>
                        <a:rPr lang="en-US" sz="1200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Reduced effectiveness in turbid or highly contaminated water.</a:t>
                      </a:r>
                      <a:endParaRPr lang="en-IN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marR="58420" indent="-6350" algn="just">
                        <a:lnSpc>
                          <a:spcPct val="150000"/>
                        </a:lnSpc>
                        <a:spcAft>
                          <a:spcPts val="390"/>
                        </a:spcAft>
                      </a:pPr>
                      <a:r>
                        <a:rPr lang="en-US" sz="1200" b="1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Solar-Powered UV Disinfection</a:t>
                      </a:r>
                      <a:r>
                        <a:rPr lang="en-US" sz="1200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: Enhanced UV disinfection with solar energy to ensure an eco-friendly, energy-efficient treatment method, suitable for off-grid areas.</a:t>
                      </a:r>
                      <a:endParaRPr lang="en-IN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24201328"/>
                  </a:ext>
                </a:extLst>
              </a:tr>
              <a:tr h="727900">
                <a:tc>
                  <a:txBody>
                    <a:bodyPr/>
                    <a:lstStyle/>
                    <a:p>
                      <a:pPr marL="6350" marR="58420" indent="-6350" algn="just">
                        <a:lnSpc>
                          <a:spcPct val="150000"/>
                        </a:lnSpc>
                        <a:spcAft>
                          <a:spcPts val="390"/>
                        </a:spcAft>
                      </a:pPr>
                      <a:r>
                        <a:rPr lang="en-US" sz="1200" b="1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Williams et al., 2018</a:t>
                      </a:r>
                      <a:r>
                        <a:rPr lang="en-US" sz="1200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: Biological treatments (biofilters and constructed wetlands)</a:t>
                      </a:r>
                      <a:endParaRPr lang="en-IN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marR="58420" indent="-6350" algn="just">
                        <a:lnSpc>
                          <a:spcPct val="150000"/>
                        </a:lnSpc>
                        <a:spcAft>
                          <a:spcPts val="390"/>
                        </a:spcAft>
                      </a:pPr>
                      <a:r>
                        <a:rPr lang="en-IN" sz="1200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Slow implementation; requires proper maintenance and management.</a:t>
                      </a:r>
                      <a:endParaRPr lang="en-IN" sz="120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marR="58420" indent="-6350" algn="just">
                        <a:lnSpc>
                          <a:spcPct val="150000"/>
                        </a:lnSpc>
                        <a:spcAft>
                          <a:spcPts val="390"/>
                        </a:spcAft>
                      </a:pPr>
                      <a:r>
                        <a:rPr lang="en-US" sz="1200" b="1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Hybrid Treatment System</a:t>
                      </a:r>
                      <a:r>
                        <a:rPr lang="en-US" sz="1200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: Integration with other methods, such as filtration, to improve efficiency and speed of treatment.</a:t>
                      </a:r>
                      <a:endParaRPr lang="en-IN" sz="120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43538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8478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Timeline of the Project (Gantt Chart)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4F97E1D-3CE6-821E-FB32-49DC46CA62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4837" y="1198245"/>
            <a:ext cx="5902325" cy="4461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8902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References (IEEE Paper format)</a:t>
            </a:r>
          </a:p>
        </p:txBody>
      </p:sp>
      <p:sp>
        <p:nvSpPr>
          <p:cNvPr id="145" name="Google Shape;145;p22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58420" indent="0" algn="l">
              <a:lnSpc>
                <a:spcPct val="107000"/>
              </a:lnSpc>
              <a:spcAft>
                <a:spcPts val="765"/>
              </a:spcAft>
              <a:buNone/>
            </a:pPr>
            <a:r>
              <a:rPr lang="en-I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1. A. D. Mande, B. R. </a:t>
            </a:r>
            <a:r>
              <a:rPr lang="en-IN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Kavathekar</a:t>
            </a:r>
            <a:r>
              <a:rPr lang="en-I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A. S. </a:t>
            </a:r>
            <a:r>
              <a:rPr lang="en-IN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Langade</a:t>
            </a:r>
            <a:r>
              <a:rPr lang="en-I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N. G. </a:t>
            </a:r>
            <a:r>
              <a:rPr lang="en-IN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Lasankute</a:t>
            </a:r>
            <a:r>
              <a:rPr lang="en-I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S. H. </a:t>
            </a:r>
            <a:r>
              <a:rPr lang="en-IN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Patle</a:t>
            </a:r>
            <a:r>
              <a:rPr lang="en-I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,(2018), “Low Cost Household Water Treatment Systems: A Review”, International Journal of Engineering Research &amp; Technology (IJERT), ISSN: 2278- 0181,Vol. 7 Issue 03. </a:t>
            </a:r>
          </a:p>
          <a:p>
            <a:pPr marL="0" marR="58420" indent="0" algn="l">
              <a:lnSpc>
                <a:spcPct val="107000"/>
              </a:lnSpc>
              <a:spcAft>
                <a:spcPts val="765"/>
              </a:spcAft>
              <a:buNone/>
            </a:pPr>
            <a:r>
              <a:rPr lang="en-I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2. Indranil Guin, </a:t>
            </a:r>
            <a:r>
              <a:rPr lang="en-IN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Susheel</a:t>
            </a:r>
            <a:r>
              <a:rPr lang="en-I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Kumar Gupta,(2017) “Low Cost Methods of treatment of water for domestic purposes in Rural Areas”, International Journal for Scientific Research &amp; Development, ISSN:2321-0613, Vol. 4, Issue 12. </a:t>
            </a:r>
          </a:p>
          <a:p>
            <a:pPr marL="0" marR="58420" indent="0" algn="l">
              <a:lnSpc>
                <a:spcPct val="107000"/>
              </a:lnSpc>
              <a:spcAft>
                <a:spcPts val="765"/>
              </a:spcAft>
              <a:buNone/>
            </a:pPr>
            <a:r>
              <a:rPr lang="en-I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3. </a:t>
            </a:r>
            <a:r>
              <a:rPr lang="en-IN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S.Gautam</a:t>
            </a:r>
            <a:r>
              <a:rPr lang="en-I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IN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S.Ahmed</a:t>
            </a:r>
            <a:r>
              <a:rPr lang="en-I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A. Dhingra, Z. Fatima, (2017), “</a:t>
            </a:r>
            <a:r>
              <a:rPr lang="en-IN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CostEffective</a:t>
            </a:r>
            <a:r>
              <a:rPr lang="en-I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Treatment Technology for Small Size Sewage Treatment Plants in India, Journal of Scientific &amp; Industrial Research, vol.76, pp.249-254.</a:t>
            </a:r>
          </a:p>
          <a:p>
            <a:pPr marL="0" marR="58420" indent="0" algn="l">
              <a:lnSpc>
                <a:spcPct val="107000"/>
              </a:lnSpc>
              <a:spcAft>
                <a:spcPts val="765"/>
              </a:spcAft>
              <a:buNone/>
            </a:pPr>
            <a:r>
              <a:rPr lang="en-I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4. </a:t>
            </a:r>
            <a:r>
              <a:rPr lang="en-IN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EIZein</a:t>
            </a:r>
            <a:r>
              <a:rPr lang="en-I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Z, Abdou. A, Abd EL Gawad. I. (2016), “Constructed wetlands as a sustainable waste water treatment method in communities” (2016)pp, ISSN:605-617 ELSEVIER. </a:t>
            </a:r>
          </a:p>
          <a:p>
            <a:pPr marL="0" marR="58420" indent="0" algn="l">
              <a:lnSpc>
                <a:spcPct val="107000"/>
              </a:lnSpc>
              <a:spcAft>
                <a:spcPts val="765"/>
              </a:spcAft>
              <a:buNone/>
            </a:pPr>
            <a:r>
              <a:rPr lang="en-I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5. </a:t>
            </a:r>
            <a:r>
              <a:rPr lang="en-IN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Karnapa</a:t>
            </a:r>
            <a:r>
              <a:rPr lang="en-I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Ajit. (2016) “A Review on Grey Water Treatment and Reuse”, International Research Journal of Engineering and Technology (IRJET) vol:03 Issue:05, may2016. </a:t>
            </a:r>
          </a:p>
          <a:p>
            <a:pPr marL="0" marR="58420" indent="0" algn="l">
              <a:lnSpc>
                <a:spcPct val="107000"/>
              </a:lnSpc>
              <a:spcAft>
                <a:spcPts val="765"/>
              </a:spcAft>
              <a:buNone/>
            </a:pPr>
            <a:r>
              <a:rPr lang="en-I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6. Sameer S Shastri (2014) “Zero Waste Disposal System for Multi-Storied Building.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>
          <a:extLst>
            <a:ext uri="{FF2B5EF4-FFF2-40B4-BE49-F238E27FC236}">
              <a16:creationId xmlns:a16="http://schemas.microsoft.com/office/drawing/2014/main" id="{C77648BC-6935-E2D7-CEB5-AD293F6A73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>
            <a:extLst>
              <a:ext uri="{FF2B5EF4-FFF2-40B4-BE49-F238E27FC236}">
                <a16:creationId xmlns:a16="http://schemas.microsoft.com/office/drawing/2014/main" id="{BF10E24A-48FD-36EE-6CBD-F23E71B264D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References (IEEE Paper format)</a:t>
            </a:r>
          </a:p>
        </p:txBody>
      </p:sp>
      <p:sp>
        <p:nvSpPr>
          <p:cNvPr id="145" name="Google Shape;145;p22">
            <a:extLst>
              <a:ext uri="{FF2B5EF4-FFF2-40B4-BE49-F238E27FC236}">
                <a16:creationId xmlns:a16="http://schemas.microsoft.com/office/drawing/2014/main" id="{B0157C52-844E-30CD-37F5-B669F98D329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marR="58420" indent="0" algn="l">
              <a:lnSpc>
                <a:spcPct val="107000"/>
              </a:lnSpc>
              <a:spcAft>
                <a:spcPts val="765"/>
              </a:spcAft>
              <a:buNone/>
            </a:pPr>
            <a:r>
              <a:rPr lang="en-I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7. </a:t>
            </a:r>
            <a:r>
              <a:rPr lang="en-IN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Nargessh</a:t>
            </a:r>
            <a:r>
              <a:rPr lang="en-I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N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Amabadi</a:t>
            </a:r>
            <a:r>
              <a:rPr lang="en-I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Hasan Bakhtiari, </a:t>
            </a:r>
            <a:r>
              <a:rPr lang="en-IN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Nafise</a:t>
            </a:r>
            <a:r>
              <a:rPr lang="en-I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N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Kochakian</a:t>
            </a:r>
            <a:r>
              <a:rPr lang="en-I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Mahamood Farahani, (2015) “The investigation and designing of an onsite greywater treatment system at Hazrat-e-Masoumeh University”, Qom, (IRAN) ISSN: 1337- 1346. </a:t>
            </a:r>
          </a:p>
          <a:p>
            <a:pPr marL="0" marR="58420" indent="0" algn="l">
              <a:lnSpc>
                <a:spcPct val="107000"/>
              </a:lnSpc>
              <a:spcAft>
                <a:spcPts val="765"/>
              </a:spcAft>
              <a:buNone/>
            </a:pPr>
            <a:r>
              <a:rPr lang="en-I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8. Sandhya Pushkar Singh, Nusrat Ali, </a:t>
            </a:r>
            <a:r>
              <a:rPr lang="en-IN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Sabih</a:t>
            </a:r>
            <a:r>
              <a:rPr lang="en-I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Ahmad, Dr. J.K. Singh, Manoj Kumar,(2015), “A Study on Grey Water Treatment Processes: A Review”, International Journal for Scientific Research &amp; Development, ISSN (online): 2321- 0613,Vol. 3, Issue 08. </a:t>
            </a:r>
          </a:p>
          <a:p>
            <a:pPr marL="0" marR="58420" indent="0" algn="l">
              <a:lnSpc>
                <a:spcPct val="107000"/>
              </a:lnSpc>
              <a:spcAft>
                <a:spcPts val="765"/>
              </a:spcAft>
              <a:buNone/>
            </a:pPr>
            <a:r>
              <a:rPr lang="en-I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9. Prof. K.D. </a:t>
            </a:r>
            <a:r>
              <a:rPr lang="en-IN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Bhuyar</a:t>
            </a:r>
            <a:r>
              <a:rPr lang="en-I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IN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Mr.Amit</a:t>
            </a:r>
            <a:r>
              <a:rPr lang="en-I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R. </a:t>
            </a:r>
            <a:r>
              <a:rPr lang="en-IN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Lohakare</a:t>
            </a:r>
            <a:r>
              <a:rPr lang="en-I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IN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Mr.Tejas</a:t>
            </a:r>
            <a:r>
              <a:rPr lang="en-I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Patil, </a:t>
            </a:r>
            <a:r>
              <a:rPr lang="en-IN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Mr.Yogesh</a:t>
            </a:r>
            <a:r>
              <a:rPr lang="en-I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N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Ghode</a:t>
            </a:r>
            <a:r>
              <a:rPr lang="en-I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IN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Ms.Sofiya</a:t>
            </a:r>
            <a:r>
              <a:rPr lang="en-I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Sayyad, (2015), “Treatment of Water by Membrane BIO Reactor”, International Journal for Scientific Research &amp; Development, ISSN: 2321-0613, Vol. 2, Issue 12.</a:t>
            </a:r>
          </a:p>
          <a:p>
            <a:pPr marL="0" marR="58420" indent="0" algn="l">
              <a:lnSpc>
                <a:spcPct val="107000"/>
              </a:lnSpc>
              <a:spcAft>
                <a:spcPts val="765"/>
              </a:spcAft>
              <a:buNone/>
            </a:pPr>
            <a:r>
              <a:rPr lang="en-I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10. Vijaya V </a:t>
            </a:r>
            <a:r>
              <a:rPr lang="en-IN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Shegokar</a:t>
            </a:r>
            <a:r>
              <a:rPr lang="en-I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et.al.(2015),”Design and Treatability Studies of Low Cost Grey Water Treatment with Respect to Recycle and Reuse in Rural Areas”.(ISSN):2319-7706 Volume 4 number 8 (2015)pp. </a:t>
            </a:r>
          </a:p>
          <a:p>
            <a:pPr marL="0" marR="58420" indent="0" algn="l">
              <a:lnSpc>
                <a:spcPct val="107000"/>
              </a:lnSpc>
              <a:spcAft>
                <a:spcPts val="765"/>
              </a:spcAft>
              <a:buNone/>
            </a:pPr>
            <a:r>
              <a:rPr lang="en-I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11. G.C. Biswas &amp; </a:t>
            </a:r>
            <a:r>
              <a:rPr lang="en-IN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Mirajul</a:t>
            </a:r>
            <a:r>
              <a:rPr lang="en-I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Islam et al. / International Soil and Water Conservation Research 3 (2015)- Assessment of the irrigation feasibility of low-cost filtered municipal waste water for red amaranth (Amaranths </a:t>
            </a:r>
            <a:r>
              <a:rPr lang="en-IN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tricolor</a:t>
            </a:r>
            <a:r>
              <a:rPr lang="en-I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L </a:t>
            </a:r>
            <a:r>
              <a:rPr lang="en-IN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cv.Surma</a:t>
            </a:r>
            <a:r>
              <a:rPr lang="en-I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). </a:t>
            </a:r>
          </a:p>
          <a:p>
            <a:pPr marL="0" marR="58420" indent="0" algn="l">
              <a:lnSpc>
                <a:spcPct val="107000"/>
              </a:lnSpc>
              <a:spcAft>
                <a:spcPts val="765"/>
              </a:spcAft>
              <a:buNone/>
            </a:pPr>
            <a:r>
              <a:rPr lang="en-I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12. Amr M. Abdel-Kader,(2013) “Studying the efficiency of greywater treatment by using rotating biological contactors system”. (2013) pp, ISSN: 89-95.</a:t>
            </a:r>
          </a:p>
          <a:p>
            <a:pPr marL="0" marR="58420" indent="0" algn="l">
              <a:lnSpc>
                <a:spcPct val="107000"/>
              </a:lnSpc>
              <a:spcAft>
                <a:spcPts val="765"/>
              </a:spcAft>
              <a:buNone/>
            </a:pPr>
            <a:endParaRPr lang="en-IN" sz="1800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0646738"/>
      </p:ext>
    </p:extLst>
  </p:cSld>
  <p:clrMapOvr>
    <a:masterClrMapping/>
  </p:clrMapOvr>
</p:sld>
</file>

<file path=ppt/theme/theme1.xml><?xml version="1.0" encoding="utf-8"?>
<a:theme xmlns:a="http://schemas.openxmlformats.org/drawingml/2006/main" name="Bioinformatics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10415</TotalTime>
  <Words>1348</Words>
  <Application>Microsoft Office PowerPoint</Application>
  <PresentationFormat>Widescreen</PresentationFormat>
  <Paragraphs>125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Bookman Old Style</vt:lpstr>
      <vt:lpstr>Calibri</vt:lpstr>
      <vt:lpstr>Cambria</vt:lpstr>
      <vt:lpstr>Times New Roman</vt:lpstr>
      <vt:lpstr>Verdana</vt:lpstr>
      <vt:lpstr>Wingdings</vt:lpstr>
      <vt:lpstr>Bioinformatics</vt:lpstr>
      <vt:lpstr>GREY WATER MANAGEMENT (GWM)</vt:lpstr>
      <vt:lpstr>Content</vt:lpstr>
      <vt:lpstr>Introduction :</vt:lpstr>
      <vt:lpstr>Literature Review </vt:lpstr>
      <vt:lpstr>Existing Methods-Drawbacks </vt:lpstr>
      <vt:lpstr>Proposed Methodology </vt:lpstr>
      <vt:lpstr>Timeline of the Project (Gantt Chart)</vt:lpstr>
      <vt:lpstr>References (IEEE Paper format)</vt:lpstr>
      <vt:lpstr>References (IEEE Paper format)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dc:creator>Admin</dc:creator>
  <cp:lastModifiedBy>Sahana R kote</cp:lastModifiedBy>
  <cp:revision>43</cp:revision>
  <dcterms:modified xsi:type="dcterms:W3CDTF">2025-05-14T16:32:57Z</dcterms:modified>
</cp:coreProperties>
</file>