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74" r:id="rId2"/>
    <p:sldId id="257" r:id="rId3"/>
    <p:sldId id="269" r:id="rId4"/>
    <p:sldId id="268" r:id="rId5"/>
    <p:sldId id="275" r:id="rId6"/>
    <p:sldId id="278" r:id="rId7"/>
    <p:sldId id="272" r:id="rId8"/>
    <p:sldId id="270" r:id="rId9"/>
    <p:sldId id="265" r:id="rId10"/>
    <p:sldId id="279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1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B0C06BEA-9B71-1470-A158-8A6325DCF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>
            <a:extLst>
              <a:ext uri="{FF2B5EF4-FFF2-40B4-BE49-F238E27FC236}">
                <a16:creationId xmlns:a16="http://schemas.microsoft.com/office/drawing/2014/main" id="{129AB15F-0312-2B30-849C-82F401CE32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>
            <a:extLst>
              <a:ext uri="{FF2B5EF4-FFF2-40B4-BE49-F238E27FC236}">
                <a16:creationId xmlns:a16="http://schemas.microsoft.com/office/drawing/2014/main" id="{1F9D300F-44AA-C88D-BD4D-F01B803C12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2142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C4AEAB4B-19D4-6101-0A0B-1CA94DB94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231A6083-0548-2C95-8E2A-CF947A3DE6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68C77563-8686-4E58-9D38-0BBED468A2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6904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D9790216-E1AC-ED5A-77CD-EA28EF152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8891623D-0855-0C07-5AF5-0931336E76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88A5263E-746B-06F9-147C-A84992B084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7322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2425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GREY WATER MANAGEMENT (GWM)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 G63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/>
        </p:nvGraphicFramePr>
        <p:xfrm>
          <a:off x="553347" y="2721840"/>
          <a:ext cx="5418675" cy="182885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 .</a:t>
            </a:r>
            <a:r>
              <a:rPr lang="en-GB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Prasad P S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Associate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PIP2001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Review- 2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i="0" u="none" strike="noStrike" cap="none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B.tech</a:t>
            </a:r>
            <a:endParaRPr lang="en-US" sz="20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Mohammad Asif T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 . Sampath A K</a:t>
            </a:r>
            <a:endParaRPr lang="en-US" sz="20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F3BA52C-C56B-2FD4-CF10-3AD9ACF08120}"/>
              </a:ext>
            </a:extLst>
          </p:cNvPr>
          <p:cNvGraphicFramePr>
            <a:graphicFrameLocks noGrp="1"/>
          </p:cNvGraphicFramePr>
          <p:nvPr/>
        </p:nvGraphicFramePr>
        <p:xfrm>
          <a:off x="523701" y="2653070"/>
          <a:ext cx="4783976" cy="169033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91988">
                  <a:extLst>
                    <a:ext uri="{9D8B030D-6E8A-4147-A177-3AD203B41FA5}">
                      <a16:colId xmlns:a16="http://schemas.microsoft.com/office/drawing/2014/main" val="2224737955"/>
                    </a:ext>
                  </a:extLst>
                </a:gridCol>
                <a:gridCol w="2391988">
                  <a:extLst>
                    <a:ext uri="{9D8B030D-6E8A-4147-A177-3AD203B41FA5}">
                      <a16:colId xmlns:a16="http://schemas.microsoft.com/office/drawing/2014/main" val="2565135495"/>
                    </a:ext>
                  </a:extLst>
                </a:gridCol>
              </a:tblGrid>
              <a:tr h="3380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5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lang="en-GB" sz="1500" b="1" u="none" strike="noStrike" cap="none" dirty="0">
                        <a:solidFill>
                          <a:srgbClr val="17365D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5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lang="en-GB" sz="1500" b="1" u="none" strike="noStrike" cap="none" dirty="0">
                        <a:solidFill>
                          <a:srgbClr val="17365D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843048"/>
                  </a:ext>
                </a:extLst>
              </a:tr>
              <a:tr h="338066"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20211CSE0441</a:t>
                      </a:r>
                      <a:endParaRPr lang="en-IN" sz="1500" dirty="0">
                        <a:latin typeface="Bookman Old Style" panose="0205060405050502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SAHANA R</a:t>
                      </a:r>
                      <a:endParaRPr lang="en-IN" sz="1500" dirty="0">
                        <a:latin typeface="Bookman Old Style" panose="0205060405050502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948261"/>
                  </a:ext>
                </a:extLst>
              </a:tr>
              <a:tr h="338066"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20211CSE0446</a:t>
                      </a:r>
                      <a:endParaRPr lang="en-IN" sz="15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RADHIKA RELEKAR</a:t>
                      </a:r>
                      <a:endParaRPr lang="en-IN" sz="15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008413"/>
                  </a:ext>
                </a:extLst>
              </a:tr>
              <a:tr h="338066"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20211CSE0696</a:t>
                      </a:r>
                      <a:endParaRPr lang="en-IN" sz="15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SRUSTHI SINGH D T</a:t>
                      </a:r>
                      <a:endParaRPr lang="en-IN" sz="15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415743"/>
                  </a:ext>
                </a:extLst>
              </a:tr>
              <a:tr h="338066"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20211CSE0467</a:t>
                      </a:r>
                      <a:endParaRPr lang="en-IN" sz="15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S FEROZ AHAMED</a:t>
                      </a:r>
                      <a:endParaRPr lang="en-IN" sz="15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36006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C77648BC-6935-E2D7-CEB5-AD293F6A7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>
            <a:extLst>
              <a:ext uri="{FF2B5EF4-FFF2-40B4-BE49-F238E27FC236}">
                <a16:creationId xmlns:a16="http://schemas.microsoft.com/office/drawing/2014/main" id="{BF10E24A-48FD-36EE-6CBD-F23E71B264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</a:p>
        </p:txBody>
      </p:sp>
      <p:sp>
        <p:nvSpPr>
          <p:cNvPr id="145" name="Google Shape;145;p22">
            <a:extLst>
              <a:ext uri="{FF2B5EF4-FFF2-40B4-BE49-F238E27FC236}">
                <a16:creationId xmlns:a16="http://schemas.microsoft.com/office/drawing/2014/main" id="{B0157C52-844E-30CD-37F5-B669F98D32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58420" indent="0" algn="l">
              <a:lnSpc>
                <a:spcPct val="107000"/>
              </a:lnSpc>
              <a:spcAft>
                <a:spcPts val="765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7.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Nargessh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Amabadi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Hasan Bakhtiari,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Nafise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Kochakian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Mahamood Farahani, (2015) “The investigation and designing of an onsite greywater treatment system at Hazrat-e-Masoumeh University”, Qom, (IRAN) ISSN: 1337- 1346. </a:t>
            </a:r>
          </a:p>
          <a:p>
            <a:pPr marL="0" marR="58420" indent="0" algn="l">
              <a:lnSpc>
                <a:spcPct val="107000"/>
              </a:lnSpc>
              <a:spcAft>
                <a:spcPts val="765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8. Sandhya Pushkar Singh, Nusrat Ali,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Sabih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Ahmad, Dr. J.K. Singh, Manoj Kumar,(2015), “A Study on Grey Water Treatment Processes: A Review”, International Journal for Scientific Research &amp; Development, ISSN (online): 2321- 0613,Vol. 3, Issue 08. </a:t>
            </a:r>
          </a:p>
          <a:p>
            <a:pPr marL="0" marR="58420" indent="0" algn="l">
              <a:lnSpc>
                <a:spcPct val="107000"/>
              </a:lnSpc>
              <a:spcAft>
                <a:spcPts val="765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9. Prof. K.D.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Bhuyar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Mr.Amit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R.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Lohakare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Mr.Tejas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Patil,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Mr.Yogesh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Ghode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Ms.Sofiya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Sayyad, (2015), “Treatment of Water by Membrane BIO Reactor”, International Journal for Scientific Research &amp; Development, ISSN: 2321-0613, Vol. 2, Issue 12.</a:t>
            </a:r>
          </a:p>
          <a:p>
            <a:pPr marL="0" marR="58420" indent="0" algn="l">
              <a:lnSpc>
                <a:spcPct val="107000"/>
              </a:lnSpc>
              <a:spcAft>
                <a:spcPts val="765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10. Vijaya V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Shegokar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et.al.(2015),”Design and Treatability Studies of Low Cost Grey Water Treatment with Respect to Recycle and Reuse in Rural Areas”.(ISSN):2319-7706 Volume 4 number 8 (2015)pp. </a:t>
            </a:r>
          </a:p>
          <a:p>
            <a:pPr marL="0" marR="58420" indent="0" algn="l">
              <a:lnSpc>
                <a:spcPct val="107000"/>
              </a:lnSpc>
              <a:spcAft>
                <a:spcPts val="765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11. G.C. Biswas &amp;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Mirajul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Islam et al. / International Soil and Water Conservation Research 3 (2015)- Assessment of the irrigation feasibility of low-cost filtered municipal waste water for red amaranth (Amaranths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tricolor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cv.Surma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 </a:t>
            </a:r>
          </a:p>
          <a:p>
            <a:pPr marL="0" marR="58420" indent="0" algn="l">
              <a:lnSpc>
                <a:spcPct val="107000"/>
              </a:lnSpc>
              <a:spcAft>
                <a:spcPts val="765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12. Amr M. Abdel-Kader,(2013) “Studying the efficiency of greywater treatment by using rotating biological contactors system”. (2013) pp, ISSN: 89-95.</a:t>
            </a:r>
          </a:p>
          <a:p>
            <a:pPr marL="0" marR="58420" indent="0" algn="l">
              <a:lnSpc>
                <a:spcPct val="107000"/>
              </a:lnSpc>
              <a:spcAft>
                <a:spcPts val="765"/>
              </a:spcAft>
              <a:buNone/>
            </a:pPr>
            <a:endParaRPr lang="en-I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646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799" y="1143001"/>
            <a:ext cx="10829175" cy="4883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Introduction 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Literature Review 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Methods-Drawbacks 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  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</a:t>
            </a:r>
            <a:endParaRPr lang="en-US"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and Software Details 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Line by Gantt Chart</a:t>
            </a:r>
            <a:endParaRPr lang="en-US"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Introduction :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38150" indent="-285750" algn="just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Grey water refers to wastewater from household activities (e.g., sinks, showers, laundry)</a:t>
            </a:r>
          </a:p>
          <a:p>
            <a:pPr marL="152400" indent="0" algn="just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 that can be treated and reused.</a:t>
            </a:r>
          </a:p>
          <a:p>
            <a:pPr marL="438150" indent="-285750" algn="just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Addressing water contamination and ensuring the sustainability of water resources are</a:t>
            </a:r>
          </a:p>
          <a:p>
            <a:pPr marL="152400" indent="0" algn="just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 critical.</a:t>
            </a:r>
          </a:p>
          <a:p>
            <a:pPr marL="495300" indent="-342900" algn="just">
              <a:spcBef>
                <a:spcPts val="0"/>
              </a:spcBef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Without adequate management, its discharge into rivers and lakes leads to water pollution, disrupting aquatic ecosystems and posing health risks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95300" indent="-342900" algn="just">
              <a:spcBef>
                <a:spcPts val="0"/>
              </a:spcBef>
            </a:pPr>
            <a:r>
              <a:rPr lang="en-IN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Implementing low-cost treatment solutions can help mitigate these issues, making grey water reusable for non-potable applications such as irrigation, toilet flushing, and groundwater recharge.</a:t>
            </a:r>
          </a:p>
          <a:p>
            <a:pPr marL="152400" indent="0" algn="just">
              <a:spcBef>
                <a:spcPts val="0"/>
              </a:spcBef>
              <a:buNone/>
            </a:pPr>
            <a:endParaRPr lang="en-US" sz="1800" dirty="0">
              <a:latin typeface="Bookman Old Style" panose="02050604050505020204" pitchFamily="18" charset="0"/>
              <a:ea typeface="Cambria" panose="02040503050406030204" pitchFamily="18" charset="0"/>
            </a:endParaRPr>
          </a:p>
          <a:p>
            <a:pPr marL="152400" indent="0" algn="just">
              <a:spcBef>
                <a:spcPts val="0"/>
              </a:spcBef>
              <a:buNone/>
            </a:pPr>
            <a:endParaRPr sz="1800" dirty="0">
              <a:latin typeface="Bookman Old Style" panose="0205060405050502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algn="just">
              <a:lnSpc>
                <a:spcPct val="200000"/>
              </a:lnSpc>
              <a:spcBef>
                <a:spcPts val="0"/>
              </a:spcBef>
            </a:pPr>
            <a:r>
              <a:rPr lang="en-US" sz="2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Literature Review 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11176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6D8C304-3732-D22D-BA36-CB70E581D0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710547"/>
              </p:ext>
            </p:extLst>
          </p:nvPr>
        </p:nvGraphicFramePr>
        <p:xfrm>
          <a:off x="1899459" y="1143000"/>
          <a:ext cx="8275412" cy="4838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310">
                  <a:extLst>
                    <a:ext uri="{9D8B030D-6E8A-4147-A177-3AD203B41FA5}">
                      <a16:colId xmlns:a16="http://schemas.microsoft.com/office/drawing/2014/main" val="3044783416"/>
                    </a:ext>
                  </a:extLst>
                </a:gridCol>
                <a:gridCol w="2190404">
                  <a:extLst>
                    <a:ext uri="{9D8B030D-6E8A-4147-A177-3AD203B41FA5}">
                      <a16:colId xmlns:a16="http://schemas.microsoft.com/office/drawing/2014/main" val="2975332897"/>
                    </a:ext>
                  </a:extLst>
                </a:gridCol>
                <a:gridCol w="1870363">
                  <a:extLst>
                    <a:ext uri="{9D8B030D-6E8A-4147-A177-3AD203B41FA5}">
                      <a16:colId xmlns:a16="http://schemas.microsoft.com/office/drawing/2014/main" val="3797271873"/>
                    </a:ext>
                  </a:extLst>
                </a:gridCol>
                <a:gridCol w="2584335">
                  <a:extLst>
                    <a:ext uri="{9D8B030D-6E8A-4147-A177-3AD203B41FA5}">
                      <a16:colId xmlns:a16="http://schemas.microsoft.com/office/drawing/2014/main" val="4087197211"/>
                    </a:ext>
                  </a:extLst>
                </a:gridCol>
              </a:tblGrid>
              <a:tr h="446774"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IN" sz="1200" b="1" kern="100">
                          <a:solidFill>
                            <a:srgbClr val="000000"/>
                          </a:solidFill>
                          <a:effectLst/>
                        </a:rPr>
                        <a:t>Research Paper Name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IN" sz="1200" b="1" kern="100">
                          <a:solidFill>
                            <a:srgbClr val="000000"/>
                          </a:solidFill>
                          <a:effectLst/>
                        </a:rPr>
                        <a:t>Pros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IN" sz="1200" b="1" kern="100">
                          <a:solidFill>
                            <a:srgbClr val="000000"/>
                          </a:solidFill>
                          <a:effectLst/>
                        </a:rPr>
                        <a:t>Cons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IN" sz="1200" b="1" kern="100">
                          <a:solidFill>
                            <a:srgbClr val="000000"/>
                          </a:solidFill>
                          <a:effectLst/>
                        </a:rPr>
                        <a:t>Drawbacks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64804810"/>
                  </a:ext>
                </a:extLst>
              </a:tr>
              <a:tr h="822879"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IN" sz="1200" kern="1200">
                          <a:solidFill>
                            <a:srgbClr val="000000"/>
                          </a:solidFill>
                          <a:effectLst/>
                        </a:rPr>
                        <a:t>Smith et al. (2017)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</a:rPr>
                        <a:t>Low-cost, minimal maintenance, simple design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IN" sz="1200" kern="1200">
                          <a:solidFill>
                            <a:srgbClr val="000000"/>
                          </a:solidFill>
                          <a:effectLst/>
                        </a:rPr>
                        <a:t>Effective for particulate matter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</a:rPr>
                        <a:t>Ineffective against dissolved contaminants like heavy metals and chemicals.</a:t>
                      </a:r>
                      <a:endParaRPr lang="en-IN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4345070"/>
                  </a:ext>
                </a:extLst>
              </a:tr>
              <a:tr h="822879"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IN" sz="1200" kern="1200" dirty="0">
                          <a:solidFill>
                            <a:srgbClr val="000000"/>
                          </a:solidFill>
                          <a:effectLst/>
                        </a:rPr>
                        <a:t>Williams et al. (2018)</a:t>
                      </a:r>
                      <a:endParaRPr lang="en-IN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IN" sz="1200" kern="1200">
                          <a:solidFill>
                            <a:srgbClr val="000000"/>
                          </a:solidFill>
                          <a:effectLst/>
                        </a:rPr>
                        <a:t>Environmentally friendly, cost-effective, sustainable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</a:rPr>
                        <a:t>Slow start-up time, requires proper management</a:t>
                      </a:r>
                      <a:endParaRPr lang="en-IN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</a:rPr>
                        <a:t>Limited by fluctuating environmental conditions, may be slow in high-load systems.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28223580"/>
                  </a:ext>
                </a:extLst>
              </a:tr>
              <a:tr h="822879"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IN" sz="1200" kern="1200">
                          <a:solidFill>
                            <a:srgbClr val="000000"/>
                          </a:solidFill>
                          <a:effectLst/>
                        </a:rPr>
                        <a:t>Kumar et al. (2019)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</a:rPr>
                        <a:t>High efficiency in removing fine particulates and bacteria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IN" sz="1200" kern="1200">
                          <a:solidFill>
                            <a:srgbClr val="000000"/>
                          </a:solidFill>
                          <a:effectLst/>
                        </a:rPr>
                        <a:t>Expensive, requires frequent maintenance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</a:rPr>
                        <a:t>High operational cost, membrane fouling, waste by-products like brine are hard to manage.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27777178"/>
                  </a:ext>
                </a:extLst>
              </a:tr>
              <a:tr h="922217"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IN" sz="1200" kern="1200">
                          <a:solidFill>
                            <a:srgbClr val="000000"/>
                          </a:solidFill>
                          <a:effectLst/>
                        </a:rPr>
                        <a:t>Lee et al. (2020)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</a:rPr>
                        <a:t>Integrated with rainwater harvesting, dual benefits for water conservation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</a:rPr>
                        <a:t>Inefficiency due to high population densities, large volumes of grey water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</a:rPr>
                        <a:t>Space constraints and large scale issues in urban areas, leading to inefficiencies.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59533095"/>
                  </a:ext>
                </a:extLst>
              </a:tr>
              <a:tr h="684495"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IN" sz="1200" kern="1200" dirty="0">
                          <a:solidFill>
                            <a:srgbClr val="000000"/>
                          </a:solidFill>
                          <a:effectLst/>
                        </a:rPr>
                        <a:t>Choi et al. (2021)</a:t>
                      </a:r>
                      <a:endParaRPr lang="en-IN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IN" sz="1200" kern="1200">
                          <a:solidFill>
                            <a:srgbClr val="000000"/>
                          </a:solidFill>
                          <a:effectLst/>
                        </a:rPr>
                        <a:t>Easy to implement, cost-effective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</a:rPr>
                        <a:t>Can remove oils, fats, and some chemicals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</a:rPr>
                        <a:t>Residual chemicals may be harmful to the environment, causing toxicity and pollution.</a:t>
                      </a:r>
                      <a:endParaRPr lang="en-IN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63100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5D76E7BA-B6A8-3193-E114-2EF43088D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3051FAAE-0761-6E39-5997-31AD4C5F2B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algn="just">
              <a:lnSpc>
                <a:spcPct val="200000"/>
              </a:lnSpc>
              <a:spcBef>
                <a:spcPts val="0"/>
              </a:spcBef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Methods-Drawbacks </a:t>
            </a:r>
          </a:p>
        </p:txBody>
      </p:sp>
      <p:sp>
        <p:nvSpPr>
          <p:cNvPr id="97" name="Google Shape;97;p14">
            <a:extLst>
              <a:ext uri="{FF2B5EF4-FFF2-40B4-BE49-F238E27FC236}">
                <a16:creationId xmlns:a16="http://schemas.microsoft.com/office/drawing/2014/main" id="{6D197F99-D4D0-79A2-A085-6CCF0DE701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52400" indent="0" algn="just">
              <a:spcBef>
                <a:spcPts val="0"/>
              </a:spcBef>
              <a:buNone/>
            </a:pPr>
            <a:endParaRPr lang="en-IN" sz="1800" dirty="0">
              <a:latin typeface="Bookman Old Style" panose="0205060405050502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A5AC7CA-121C-5BD5-9C82-FF1DBC9841FB}"/>
              </a:ext>
            </a:extLst>
          </p:cNvPr>
          <p:cNvGraphicFramePr>
            <a:graphicFrameLocks noGrp="1"/>
          </p:cNvGraphicFramePr>
          <p:nvPr/>
        </p:nvGraphicFramePr>
        <p:xfrm>
          <a:off x="2601884" y="1143001"/>
          <a:ext cx="6885432" cy="4908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5144">
                  <a:extLst>
                    <a:ext uri="{9D8B030D-6E8A-4147-A177-3AD203B41FA5}">
                      <a16:colId xmlns:a16="http://schemas.microsoft.com/office/drawing/2014/main" val="3761190616"/>
                    </a:ext>
                  </a:extLst>
                </a:gridCol>
                <a:gridCol w="2295144">
                  <a:extLst>
                    <a:ext uri="{9D8B030D-6E8A-4147-A177-3AD203B41FA5}">
                      <a16:colId xmlns:a16="http://schemas.microsoft.com/office/drawing/2014/main" val="3698569586"/>
                    </a:ext>
                  </a:extLst>
                </a:gridCol>
                <a:gridCol w="2295144">
                  <a:extLst>
                    <a:ext uri="{9D8B030D-6E8A-4147-A177-3AD203B41FA5}">
                      <a16:colId xmlns:a16="http://schemas.microsoft.com/office/drawing/2014/main" val="1919793253"/>
                    </a:ext>
                  </a:extLst>
                </a:gridCol>
              </a:tblGrid>
              <a:tr h="302935"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IN" sz="1200" b="1" kern="100" dirty="0">
                          <a:solidFill>
                            <a:srgbClr val="000000"/>
                          </a:solidFill>
                          <a:effectLst/>
                        </a:rPr>
                        <a:t>Research Gap</a:t>
                      </a:r>
                      <a:endParaRPr lang="en-IN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IN" sz="1200" b="1" kern="100">
                          <a:solidFill>
                            <a:srgbClr val="000000"/>
                          </a:solidFill>
                          <a:effectLst/>
                        </a:rPr>
                        <a:t>Research Paper Name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IN" sz="1200" b="1" kern="100">
                          <a:solidFill>
                            <a:srgbClr val="000000"/>
                          </a:solidFill>
                          <a:effectLst/>
                        </a:rPr>
                        <a:t>Drawbacks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41220075"/>
                  </a:ext>
                </a:extLst>
              </a:tr>
              <a:tr h="861320"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</a:rPr>
                        <a:t>Inefficiency of Filtration Systems for Dissolved Contaminants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IN" sz="1200" kern="1200">
                          <a:solidFill>
                            <a:srgbClr val="000000"/>
                          </a:solidFill>
                          <a:effectLst/>
                        </a:rPr>
                        <a:t>Smith et al. (2017)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</a:rPr>
                        <a:t>Ineffective against dissolved contaminants like heavy metals and chemicals.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79500646"/>
                  </a:ext>
                </a:extLst>
              </a:tr>
              <a:tr h="861320"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</a:rPr>
                        <a:t>Challenges in Biological Treatment Systems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IN" sz="1200" kern="1200" dirty="0">
                          <a:solidFill>
                            <a:srgbClr val="000000"/>
                          </a:solidFill>
                          <a:effectLst/>
                        </a:rPr>
                        <a:t>Williams et al. (2018)</a:t>
                      </a:r>
                      <a:endParaRPr lang="en-IN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</a:rPr>
                        <a:t>Limited by fluctuating environmental conditions, may be slow in high-load systems.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24353739"/>
                  </a:ext>
                </a:extLst>
              </a:tr>
              <a:tr h="1160451"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b="1" kern="1200" dirty="0">
                          <a:solidFill>
                            <a:srgbClr val="000000"/>
                          </a:solidFill>
                          <a:effectLst/>
                        </a:rPr>
                        <a:t>High Operational Costs and Maintenance in Membrane Filtration</a:t>
                      </a:r>
                      <a:endParaRPr lang="en-IN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IN" sz="1200" kern="1200">
                          <a:solidFill>
                            <a:srgbClr val="000000"/>
                          </a:solidFill>
                          <a:effectLst/>
                        </a:rPr>
                        <a:t>Kumar et al. (2019)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</a:rPr>
                        <a:t>High operational cost, membrane fouling, waste by-products like brine are hard to manage.</a:t>
                      </a:r>
                      <a:endParaRPr lang="en-IN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88453193"/>
                  </a:ext>
                </a:extLst>
              </a:tr>
              <a:tr h="861320"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</a:rPr>
                        <a:t>Limitations in Urban Grey Water Management Systems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IN" sz="1200" kern="1200" dirty="0">
                          <a:solidFill>
                            <a:srgbClr val="000000"/>
                          </a:solidFill>
                          <a:effectLst/>
                        </a:rPr>
                        <a:t>Lee et al. (2020)</a:t>
                      </a:r>
                      <a:endParaRPr lang="en-IN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</a:rPr>
                        <a:t>Space constraints and large scale issues in urban areas, leading to inefficiencies.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24201328"/>
                  </a:ext>
                </a:extLst>
              </a:tr>
              <a:tr h="861320"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</a:rPr>
                        <a:t>Environmental Impact of Chemical Treatments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IN" sz="1200" kern="1200">
                          <a:solidFill>
                            <a:srgbClr val="000000"/>
                          </a:solidFill>
                          <a:effectLst/>
                        </a:rPr>
                        <a:t>Choi et al. (2021)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</a:rPr>
                        <a:t>Residual chemicals may be harmful to the environment, causing toxicity and pollution.</a:t>
                      </a:r>
                      <a:endParaRPr lang="en-IN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353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2882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03F0B73D-1B3C-90B0-731C-8DA189755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1AE0E4F7-1379-7400-8E2E-392DD7AEBF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algn="just">
              <a:lnSpc>
                <a:spcPct val="200000"/>
              </a:lnSpc>
              <a:spcBef>
                <a:spcPts val="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Google Shape;97;p14">
            <a:extLst>
              <a:ext uri="{FF2B5EF4-FFF2-40B4-BE49-F238E27FC236}">
                <a16:creationId xmlns:a16="http://schemas.microsoft.com/office/drawing/2014/main" id="{90659D75-C98A-CEE4-9768-6C56473196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52400" indent="0" algn="just">
              <a:spcBef>
                <a:spcPts val="0"/>
              </a:spcBef>
              <a:buNone/>
            </a:pPr>
            <a:endParaRPr lang="en-IN" sz="1800" dirty="0">
              <a:latin typeface="Bookman Old Style" panose="0205060405050502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7CD6200-891A-1B5B-F3A9-A70372D32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531213"/>
              </p:ext>
            </p:extLst>
          </p:nvPr>
        </p:nvGraphicFramePr>
        <p:xfrm>
          <a:off x="889463" y="1143002"/>
          <a:ext cx="10591337" cy="4937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6798">
                  <a:extLst>
                    <a:ext uri="{9D8B030D-6E8A-4147-A177-3AD203B41FA5}">
                      <a16:colId xmlns:a16="http://schemas.microsoft.com/office/drawing/2014/main" val="3761190616"/>
                    </a:ext>
                  </a:extLst>
                </a:gridCol>
                <a:gridCol w="3936430">
                  <a:extLst>
                    <a:ext uri="{9D8B030D-6E8A-4147-A177-3AD203B41FA5}">
                      <a16:colId xmlns:a16="http://schemas.microsoft.com/office/drawing/2014/main" val="3698569586"/>
                    </a:ext>
                  </a:extLst>
                </a:gridCol>
                <a:gridCol w="4418109">
                  <a:extLst>
                    <a:ext uri="{9D8B030D-6E8A-4147-A177-3AD203B41FA5}">
                      <a16:colId xmlns:a16="http://schemas.microsoft.com/office/drawing/2014/main" val="1919793253"/>
                    </a:ext>
                  </a:extLst>
                </a:gridCol>
              </a:tblGrid>
              <a:tr h="328351">
                <a:tc>
                  <a:txBody>
                    <a:bodyPr/>
                    <a:lstStyle/>
                    <a:p>
                      <a:pPr marL="204470" indent="-6350" algn="just">
                        <a:lnSpc>
                          <a:spcPct val="150000"/>
                        </a:lnSpc>
                        <a:spcAft>
                          <a:spcPts val="765"/>
                        </a:spcAft>
                      </a:pPr>
                      <a:r>
                        <a:rPr lang="en-IN" sz="120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Research Paper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04470" indent="-6350" algn="just">
                        <a:lnSpc>
                          <a:spcPct val="150000"/>
                        </a:lnSpc>
                        <a:spcAft>
                          <a:spcPts val="765"/>
                        </a:spcAft>
                      </a:pPr>
                      <a:r>
                        <a:rPr lang="en-IN" sz="12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Drawbacks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04470" indent="-6350" algn="just">
                        <a:lnSpc>
                          <a:spcPct val="150000"/>
                        </a:lnSpc>
                        <a:spcAft>
                          <a:spcPts val="765"/>
                        </a:spcAft>
                      </a:pPr>
                      <a:r>
                        <a:rPr lang="en-IN" sz="120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Methodology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41220075"/>
                  </a:ext>
                </a:extLst>
              </a:tr>
              <a:tr h="980635">
                <a:tc>
                  <a:txBody>
                    <a:bodyPr/>
                    <a:lstStyle/>
                    <a:p>
                      <a:pPr marL="6350" marR="58420" indent="-6350" algn="just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Smith et al., 2017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 Filtration systems using activated charcoal and sand</a:t>
                      </a:r>
                      <a:endParaRPr lang="en-IN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58420" indent="-6350" algn="just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Fails to remove dissolved chemicals like heavy metals; limited effectiveness for fine particulates.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58420" indent="-6350" algn="just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Hybrid Treatment System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 Combination of filtration (sand/charcoal), biological (biofilters/constructed wetlands), and chemical treatments to target both large particulates and dissolved chemicals.</a:t>
                      </a:r>
                      <a:endParaRPr lang="en-IN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9500646"/>
                  </a:ext>
                </a:extLst>
              </a:tr>
              <a:tr h="891573">
                <a:tc>
                  <a:txBody>
                    <a:bodyPr/>
                    <a:lstStyle/>
                    <a:p>
                      <a:pPr marL="6350" marR="58420" indent="-6350" algn="just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da-DK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Kumar et al., 2019</a:t>
                      </a:r>
                      <a:r>
                        <a:rPr lang="da-DK" sz="12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 Membrane filtration systems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58420" indent="-6350" algn="just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Expensive; high maintenance due to membrane fouling.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58420" indent="-6350" algn="just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Membrane Bioreactor (MBR) Systems</a:t>
                      </a: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 Combining membrane filtration with biological treatment for more effective contaminant removal and reduced fouling.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4353739"/>
                  </a:ext>
                </a:extLst>
              </a:tr>
              <a:tr h="972040">
                <a:tc>
                  <a:txBody>
                    <a:bodyPr/>
                    <a:lstStyle/>
                    <a:p>
                      <a:pPr marL="6350" marR="58420" indent="-6350" algn="just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Choi et al., 2021</a:t>
                      </a: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 Low-cost chemical treatments (flocculants, coagulants)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58420" indent="-6350" algn="just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Environmental concerns regarding residual chemicals; limited to certain pollutants like oils and fats.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58420" indent="-6350" algn="just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Zeolite and Clay Adsorption Systems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 Using natural materials for low-cost, eco-friendly removal of heavy metals and organic pollutants without chemical residues.</a:t>
                      </a:r>
                      <a:endParaRPr lang="en-IN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8453193"/>
                  </a:ext>
                </a:extLst>
              </a:tr>
              <a:tr h="891573">
                <a:tc>
                  <a:txBody>
                    <a:bodyPr/>
                    <a:lstStyle/>
                    <a:p>
                      <a:pPr marL="6350" marR="58420" indent="-6350" algn="just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Sharma et al., 2019</a:t>
                      </a: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 Solar-powered UV disinfection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58420" indent="-6350" algn="just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Reduced effectiveness in turbid or highly contaminated water.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58420" indent="-6350" algn="just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Solar-Powered UV Disinfection</a:t>
                      </a: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 Enhanced UV disinfection with solar energy to ensure an eco-friendly, energy-efficient treatment method, suitable for off-grid areas.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4201328"/>
                  </a:ext>
                </a:extLst>
              </a:tr>
              <a:tr h="727900">
                <a:tc>
                  <a:txBody>
                    <a:bodyPr/>
                    <a:lstStyle/>
                    <a:p>
                      <a:pPr marL="6350" marR="58420" indent="-6350" algn="just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Williams et al., 2018</a:t>
                      </a: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 Biological treatments (biofilters and constructed wetlands)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58420" indent="-6350" algn="just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IN" sz="12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Slow implementation; requires proper maintenance and management.</a:t>
                      </a:r>
                      <a:endParaRPr lang="en-IN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58420" indent="-6350" algn="just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Hybrid Treatment System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 Integration with other methods, such as filtration, to improve efficiency and speed of treatment.</a:t>
                      </a:r>
                      <a:endParaRPr lang="en-IN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353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47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and Software Details 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Software and Hardware Requirements: 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206CA1-2828-3486-19BD-562BCD4945A1}"/>
              </a:ext>
            </a:extLst>
          </p:cNvPr>
          <p:cNvSpPr txBox="1"/>
          <p:nvPr/>
        </p:nvSpPr>
        <p:spPr>
          <a:xfrm>
            <a:off x="954741" y="1874976"/>
            <a:ext cx="6096000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US" sz="1700" b="1" dirty="0">
                <a:latin typeface="Bookman Old Style" panose="02050604050505020204" pitchFamily="18" charset="0"/>
                <a:ea typeface="Cambria" panose="02040503050406030204" pitchFamily="18" charset="0"/>
              </a:rPr>
              <a:t>Hardware Requirements :</a:t>
            </a:r>
          </a:p>
          <a:p>
            <a:endParaRPr lang="en-IN" sz="17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ookman Old Style" panose="02050604050505020204" pitchFamily="18" charset="0"/>
              </a:rPr>
              <a:t>Microcontroller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ookman Old Style" panose="02050604050505020204" pitchFamily="18" charset="0"/>
              </a:rPr>
              <a:t>Water Flow Sensor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ookman Old Style" panose="02050604050505020204" pitchFamily="18" charset="0"/>
              </a:rPr>
              <a:t>Pressure Sensor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ookman Old Style" panose="02050604050505020204" pitchFamily="18" charset="0"/>
              </a:rPr>
              <a:t>Temperature Sensor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ookman Old Style" panose="02050604050505020204" pitchFamily="18" charset="0"/>
              </a:rPr>
              <a:t>Relay Module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ookman Old Style" panose="02050604050505020204" pitchFamily="18" charset="0"/>
              </a:rPr>
              <a:t>Water Pump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ookman Old Style" panose="02050604050505020204" pitchFamily="18" charset="0"/>
              </a:rPr>
              <a:t>Jumper Wires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ookman Old Style" panose="02050604050505020204" pitchFamily="18" charset="0"/>
              </a:rPr>
              <a:t>Breadboard</a:t>
            </a:r>
            <a:endParaRPr lang="en-IN" sz="1700" dirty="0">
              <a:latin typeface="Bookman Old Style" panose="02050604050505020204" pitchFamily="18" charset="0"/>
            </a:endParaRPr>
          </a:p>
          <a:p>
            <a:endParaRPr lang="en-IN" sz="1600" dirty="0">
              <a:latin typeface="Bookman Old Style" panose="02050604050505020204" pitchFamily="18" charset="0"/>
            </a:endParaRPr>
          </a:p>
          <a:p>
            <a:r>
              <a:rPr lang="en-IN" dirty="0"/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18FAA8-6581-A1BD-0FFD-CF74C0257255}"/>
              </a:ext>
            </a:extLst>
          </p:cNvPr>
          <p:cNvSpPr txBox="1"/>
          <p:nvPr/>
        </p:nvSpPr>
        <p:spPr>
          <a:xfrm>
            <a:off x="5365376" y="2138082"/>
            <a:ext cx="649044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00" b="1" dirty="0">
                <a:latin typeface="Bookman Old Style" panose="02050604050505020204" pitchFamily="18" charset="0"/>
              </a:rPr>
              <a:t>Software Requirements :</a:t>
            </a:r>
          </a:p>
          <a:p>
            <a:endParaRPr lang="en-IN" sz="17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>
                <a:latin typeface="Bookman Old Style" panose="02050604050505020204" pitchFamily="18" charset="0"/>
              </a:rPr>
              <a:t>Programming Language: C/C++ (Arduino),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>
                <a:latin typeface="Bookman Old Style" panose="02050604050505020204" pitchFamily="18" charset="0"/>
              </a:rPr>
              <a:t>Development IDE: Arduino IDE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>
                <a:latin typeface="Bookman Old Style" panose="02050604050505020204" pitchFamily="18" charset="0"/>
              </a:rPr>
              <a:t>Data Handling	: pandas, </a:t>
            </a:r>
            <a:r>
              <a:rPr lang="en-IN" sz="1700" dirty="0" err="1">
                <a:latin typeface="Bookman Old Style" panose="02050604050505020204" pitchFamily="18" charset="0"/>
              </a:rPr>
              <a:t>numpy</a:t>
            </a:r>
            <a:r>
              <a:rPr lang="en-IN" sz="1700" dirty="0">
                <a:latin typeface="Bookman Old Style" panose="02050604050505020204" pitchFamily="18" charset="0"/>
              </a:rPr>
              <a:t> (Python)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>
                <a:latin typeface="Bookman Old Style" panose="02050604050505020204" pitchFamily="18" charset="0"/>
              </a:rPr>
              <a:t>Machine Learning: scikit-learn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>
                <a:latin typeface="Bookman Old Style" panose="02050604050505020204" pitchFamily="18" charset="0"/>
              </a:rPr>
              <a:t>Visualization: matplotlib, seaborn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>
                <a:latin typeface="Bookman Old Style" panose="02050604050505020204" pitchFamily="18" charset="0"/>
              </a:rPr>
              <a:t>Data Storage: Google Drive, Google Sheets</a:t>
            </a: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F97E1D-3CE6-821E-FB32-49DC46CA6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837" y="1198245"/>
            <a:ext cx="5902325" cy="446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58420" indent="0" algn="l">
              <a:lnSpc>
                <a:spcPct val="107000"/>
              </a:lnSpc>
              <a:spcAft>
                <a:spcPts val="765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A. D. Mande, B. R.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Kavathekar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 S.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Langade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N. G.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Lasankute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S. H.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Patle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,(2018), “Low Cost Household Water Treatment Systems: A Review”, International Journal of Engineering Research &amp; Technology (IJERT), ISSN: 2278- 0181,Vol. 7 Issue 03. </a:t>
            </a:r>
          </a:p>
          <a:p>
            <a:pPr marL="0" marR="58420" indent="0" algn="l">
              <a:lnSpc>
                <a:spcPct val="107000"/>
              </a:lnSpc>
              <a:spcAft>
                <a:spcPts val="765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Indranil Guin,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Susheel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Kumar Gupta,(2017) “Low Cost Methods of treatment of water for domestic purposes in Rural Areas”, International Journal for Scientific Research &amp; Development, ISSN:2321-0613, Vol. 4, Issue 12. </a:t>
            </a:r>
          </a:p>
          <a:p>
            <a:pPr marL="0" marR="58420" indent="0" algn="l">
              <a:lnSpc>
                <a:spcPct val="107000"/>
              </a:lnSpc>
              <a:spcAft>
                <a:spcPts val="765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S.Gautam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S.Ahmed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 Dhingra, Z. Fatima, (2017), “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CostEffective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Treatment Technology for Small Size Sewage Treatment Plants in India, Journal of Scientific &amp; Industrial Research, vol.76, pp.249-254.</a:t>
            </a:r>
          </a:p>
          <a:p>
            <a:pPr marL="0" marR="58420" indent="0" algn="l">
              <a:lnSpc>
                <a:spcPct val="107000"/>
              </a:lnSpc>
              <a:spcAft>
                <a:spcPts val="765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EIZein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Z, Abdou. A, Abd EL Gawad. I. (2016), “Constructed wetlands as a sustainable waste water treatment method in communities” (2016)pp, ISSN:605-617 ELSEVIER. </a:t>
            </a:r>
          </a:p>
          <a:p>
            <a:pPr marL="0" marR="58420" indent="0" algn="l">
              <a:lnSpc>
                <a:spcPct val="107000"/>
              </a:lnSpc>
              <a:spcAft>
                <a:spcPts val="765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Karnapa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Ajit. (2016) “A Review on Grey Water Treatment and Reuse”, International Research Journal of Engineering and Technology (IRJET) vol:03 Issue:05, may2016. </a:t>
            </a:r>
          </a:p>
          <a:p>
            <a:pPr marL="0" marR="58420" indent="0" algn="l">
              <a:lnSpc>
                <a:spcPct val="107000"/>
              </a:lnSpc>
              <a:spcAft>
                <a:spcPts val="765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6. Sameer S Shastri (2014) “Zero Waste Disposal System for Multi-Storied Building.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10385</TotalTime>
  <Words>1435</Words>
  <Application>Microsoft Office PowerPoint</Application>
  <PresentationFormat>Widescreen</PresentationFormat>
  <Paragraphs>151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Bookman Old Style</vt:lpstr>
      <vt:lpstr>Calibri</vt:lpstr>
      <vt:lpstr>Cambria</vt:lpstr>
      <vt:lpstr>Times New Roman</vt:lpstr>
      <vt:lpstr>Verdana</vt:lpstr>
      <vt:lpstr>Wingdings</vt:lpstr>
      <vt:lpstr>Bioinformatics</vt:lpstr>
      <vt:lpstr>GREY WATER MANAGEMENT (GWM)</vt:lpstr>
      <vt:lpstr>Content</vt:lpstr>
      <vt:lpstr>Introduction :</vt:lpstr>
      <vt:lpstr>Literature Review </vt:lpstr>
      <vt:lpstr>Existing Methods-Drawbacks </vt:lpstr>
      <vt:lpstr>Proposed Methodology </vt:lpstr>
      <vt:lpstr>Hardware and Software Details </vt:lpstr>
      <vt:lpstr>Timeline of the Project (Gantt Chart)</vt:lpstr>
      <vt:lpstr>References (IEEE Paper format)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Sahana R kote</cp:lastModifiedBy>
  <cp:revision>42</cp:revision>
  <dcterms:modified xsi:type="dcterms:W3CDTF">2025-05-14T16:03:09Z</dcterms:modified>
</cp:coreProperties>
</file>