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74" r:id="rId2"/>
    <p:sldId id="257" r:id="rId3"/>
    <p:sldId id="269" r:id="rId4"/>
    <p:sldId id="268" r:id="rId5"/>
    <p:sldId id="275" r:id="rId6"/>
    <p:sldId id="278" r:id="rId7"/>
    <p:sldId id="272" r:id="rId8"/>
    <p:sldId id="277" r:id="rId9"/>
    <p:sldId id="276" r:id="rId10"/>
    <p:sldId id="280" r:id="rId11"/>
    <p:sldId id="270" r:id="rId12"/>
    <p:sldId id="281" r:id="rId13"/>
    <p:sldId id="282" r:id="rId14"/>
    <p:sldId id="283" r:id="rId15"/>
    <p:sldId id="265" r:id="rId16"/>
    <p:sldId id="279" r:id="rId17"/>
    <p:sldId id="26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7BC2A84-90B7-7C3C-8143-1DF433C81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6A16000-4208-7364-D6EC-DE30C4005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31763A9-E02A-5A2F-4BD6-2787679AF6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99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1C6AB53-1B17-49E6-5620-CF800EDA8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75C93B2-A2EB-FBBC-EE88-A8A2C1B108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2848649-0AF0-1E35-75D2-931CF79C5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616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D355E72-2C24-21C4-7F40-2DE3BDBD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8C54648-644B-AD8C-5ABA-D6E4571470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66D14C4-644B-4B50-B20B-FD3004C73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85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2D282F5-BB48-A0A0-14D5-2CB9263A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0ECD84B-0306-94F8-6380-16837D5C7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535286C-7622-4178-3104-BCCD626A18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569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C06BEA-9B71-1470-A158-8A6325DC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29AB15F-0312-2B30-849C-82F401CE3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F9D300F-44AA-C88D-BD4D-F01B803C1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4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AEAB4B-19D4-6101-0A0B-1CA94DB9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1A6083-0548-2C95-8E2A-CF947A3D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8C77563-8686-4E58-9D38-0BBED468A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90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9790216-E1AC-ED5A-77CD-EA28EF15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891623D-0855-0C07-5AF5-0931336E7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8A5263E-746B-06F9-147C-A84992B08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2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9B6D08A-09AD-FF92-1001-0AF1945C9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04FABE8-76B2-8667-71AB-1F2CA4157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4A0BD848-10E8-D0F3-F107-2FDE40FB2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27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8484774-1580-FFF6-46C7-9D0BB58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503C1A9-89C2-F81A-4AD0-878AC3E6D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658F0D0-BE7B-990C-787E-30CB9D6270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4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42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GREY WATER MANAGEMENT (GWM)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G63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Prasad P 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Review- 4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Mohammad Asif 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 Sampath A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3BA52C-C56B-2FD4-CF10-3AD9ACF08120}"/>
              </a:ext>
            </a:extLst>
          </p:cNvPr>
          <p:cNvGraphicFramePr>
            <a:graphicFrameLocks noGrp="1"/>
          </p:cNvGraphicFramePr>
          <p:nvPr/>
        </p:nvGraphicFramePr>
        <p:xfrm>
          <a:off x="523701" y="2653070"/>
          <a:ext cx="4783976" cy="169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1988">
                  <a:extLst>
                    <a:ext uri="{9D8B030D-6E8A-4147-A177-3AD203B41FA5}">
                      <a16:colId xmlns:a16="http://schemas.microsoft.com/office/drawing/2014/main" val="2224737955"/>
                    </a:ext>
                  </a:extLst>
                </a:gridCol>
                <a:gridCol w="2391988">
                  <a:extLst>
                    <a:ext uri="{9D8B030D-6E8A-4147-A177-3AD203B41FA5}">
                      <a16:colId xmlns:a16="http://schemas.microsoft.com/office/drawing/2014/main" val="2565135495"/>
                    </a:ext>
                  </a:extLst>
                </a:gridCol>
              </a:tblGrid>
              <a:tr h="33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43048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20211CSE0441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SAHANA R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48261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RADHIKA RELEKAR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0841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20211CSE0696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SRUSTHI SINGH D T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1574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20211CSE0467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 FEROZ AHAMED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0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02BCBF1-A682-29BD-3E14-DE35BC68E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588FA155-CBDA-E00F-6FC2-F5307B7B6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Circuit Diagram 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D818E772-3847-DEE4-E73B-E05498CEFC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F5747-6D4E-8E41-69AE-5B162BF7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614" y="1242113"/>
            <a:ext cx="4822739" cy="47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7E1D-3CE6-821E-FB32-49DC46CA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37" y="1198245"/>
            <a:ext cx="5902325" cy="44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54905EA-03C4-EFD1-17E1-823DA525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788AF12A-F9C1-6A3E-9432-A91207E183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 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E00F6222-A53F-BD33-8E86-49B0F2CA4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FCDE4-63F1-4AF9-B0AE-430FFDA44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1"/>
          <a:stretch/>
        </p:blipFill>
        <p:spPr bwMode="auto">
          <a:xfrm>
            <a:off x="3693795" y="1143000"/>
            <a:ext cx="480441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04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39ED000-72FE-3857-5067-D89A5186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665FF37C-C147-4D15-E6A0-536040B362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 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F6393122-84DB-CBDB-2DD8-38BE4E709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97F64-E731-F16C-6661-74545705DA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1"/>
          <a:stretch/>
        </p:blipFill>
        <p:spPr bwMode="auto">
          <a:xfrm>
            <a:off x="3693795" y="1143000"/>
            <a:ext cx="480441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99259D-3654-1AF3-29E3-9EE48F22E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845" y="1223010"/>
            <a:ext cx="4512310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4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BD30C25-D897-8028-FE90-1DEF9876B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8984AF4-3F08-85BF-9C43-72B13814D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Output 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7A7E8489-5975-BE5F-4B92-FB40EFBD5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A791B-F0BC-0165-38C2-F20906BEC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1"/>
          <a:stretch/>
        </p:blipFill>
        <p:spPr bwMode="auto">
          <a:xfrm>
            <a:off x="3693795" y="1143000"/>
            <a:ext cx="480441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93EB1D9-E213-DA29-82AB-8C58A3A2A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85" y="1514475"/>
            <a:ext cx="549783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A. D. Mande, B.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Kavathekar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S.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Langade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G.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Lasankute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H.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Patle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,(2018), “Low Cost Household Water Treatment Systems: A Review”, International Journal of Engineering Research &amp; Technology (IJERT), ISSN: 2278- 0181,Vol. 7 Issue 03.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Indranil Guin,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Susheel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 Gupta,(2017) “Low Cost Methods of treatment of water for domestic purposes in Rural Areas”, International Journal for Scientific Research &amp; Development, ISSN:2321-0613, Vol. 4, Issue 12.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S.Gautam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S.Ahmed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Dhingra, Z. Fatima, (2017), “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CostEffective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Treatment Technology for Small Size Sewage Treatment Plants in India, Journal of Scientific &amp; Industrial Research, vol.76, pp.249-254.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EIZein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Z, Abdou. A, Abd EL Gawad. I. (2016), “Constructed wetlands as a sustainable waste water treatment method in communities” (2016)pp, ISSN:605-617 ELSEVIER.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Karnapa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Ajit. (2016) “A Review on Grey Water Treatment and Reuse”, International Research Journal of Engineering and Technology (IRJET) vol:03 Issue:05, may2016.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Sameer S Shastri (2014) “Zero Waste Disposal System for Multi-Storied Building.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77648BC-6935-E2D7-CEB5-AD293F6A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BF10E24A-48FD-36EE-6CBD-F23E71B26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B0157C52-844E-30CD-37F5-B669F98D3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Nargessh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Amabadi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Hasan Bakhtiari,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Nafise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Kochakian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Mahamood Farahani, (2015) “The investigation and designing of an onsite greywater treatment system at Hazrat-e-Masoumeh University”, Qom, (IRAN) ISSN: 1337- 1346.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Sandhya Pushkar Singh, Nusrat Ali,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Sabih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Ahmad, Dr. J.K. Singh, Manoj Kumar,(2015), “A Study on Grey Water Treatment Processes: A Review”, International Journal for Scientific Research &amp; Development, ISSN (online): 2321- 0613,Vol. 3, Issue 08.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Prof. K.D.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Bhuyar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Mr.Amit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Lohakare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Mr.Tejas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Patil,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Mr.Yogesh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Ghode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Ms.Sofiya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Sayyad, (2015), “Treatment of Water by Membrane BIO Reactor”, International Journal for Scientific Research &amp; Development, ISSN: 2321-0613, Vol. 2, Issue 12.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Vijaya V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Shegokar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et.al.(2015),”Design and Treatability Studies of Low Cost Grey Water Treatment with Respect to Recycle and Reuse in Rural Areas”.(ISSN):2319-7706 Volume 4 number 8 (2015)pp.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G.C. Biswas &amp;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Mirajul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et al. / International Soil and Water Conservation Research 3 (2015)- Assessment of the irrigation feasibility of low-cost filtered municipal waste water for red amaranth (Amaranths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cv.Surma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Amr M. Abdel-Kader,(2013) “Studying the efficiency of greywater treatment by using rotating biological contactors system”. (2013) pp, ISSN: 89-95.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4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799" y="1143001"/>
            <a:ext cx="10829175" cy="488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Methods-Drawbacks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Details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Line by Gantt Chart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Grey water refers to wastewater from household activities (e.g., sinks, showers, laundry)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that can be treated and reused.</a:t>
            </a:r>
          </a:p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Addressing water contamination and ensuring the sustainability of water resources are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critical.</a:t>
            </a:r>
          </a:p>
          <a:p>
            <a:pPr marL="495300" indent="-342900" algn="jus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adequate management, its discharge into rivers and lakes leads to water pollution, disrupting aquatic ecosystems and posing health risks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low-cost treatment solutions can help mitigate these issues, making grey water reusable for non-potable applications such as irrigation, toilet flushing, and groundwater recharge.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11176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D8C304-3732-D22D-BA36-CB70E581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10547"/>
              </p:ext>
            </p:extLst>
          </p:nvPr>
        </p:nvGraphicFramePr>
        <p:xfrm>
          <a:off x="1899459" y="1143000"/>
          <a:ext cx="8275412" cy="483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310">
                  <a:extLst>
                    <a:ext uri="{9D8B030D-6E8A-4147-A177-3AD203B41FA5}">
                      <a16:colId xmlns:a16="http://schemas.microsoft.com/office/drawing/2014/main" val="3044783416"/>
                    </a:ext>
                  </a:extLst>
                </a:gridCol>
                <a:gridCol w="2190404">
                  <a:extLst>
                    <a:ext uri="{9D8B030D-6E8A-4147-A177-3AD203B41FA5}">
                      <a16:colId xmlns:a16="http://schemas.microsoft.com/office/drawing/2014/main" val="2975332897"/>
                    </a:ext>
                  </a:extLst>
                </a:gridCol>
                <a:gridCol w="1870363">
                  <a:extLst>
                    <a:ext uri="{9D8B030D-6E8A-4147-A177-3AD203B41FA5}">
                      <a16:colId xmlns:a16="http://schemas.microsoft.com/office/drawing/2014/main" val="3797271873"/>
                    </a:ext>
                  </a:extLst>
                </a:gridCol>
                <a:gridCol w="2584335">
                  <a:extLst>
                    <a:ext uri="{9D8B030D-6E8A-4147-A177-3AD203B41FA5}">
                      <a16:colId xmlns:a16="http://schemas.microsoft.com/office/drawing/2014/main" val="4087197211"/>
                    </a:ext>
                  </a:extLst>
                </a:gridCol>
              </a:tblGrid>
              <a:tr h="446774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Research Paper Name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Pros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Cons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Drawbacks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80481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Smith et al. (2017)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Low-cost, minimal maintenance, simple design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Effective for particulate matter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Ineffective against dissolved contaminants like heavy metals and chemicals.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34507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Williams et al. (2018)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Environmentally friendly, cost-effective, sustainable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Slow start-up time, requires proper management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Limited by fluctuating environmental conditions, may be slow in high-load systems.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822358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Kumar et al. (2019)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High efficiency in removing fine particulates and bacteria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Expensive, requires frequent maintenance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High operational cost, membrane fouling, waste by-products like brine are hard to manage.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777178"/>
                  </a:ext>
                </a:extLst>
              </a:tr>
              <a:tr h="922217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Lee et al. (2020)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Integrated with rainwater harvesting, dual benefits for water conservation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Inefficiency due to high population densities, large volumes of grey water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Space constraints and large scale issues in urban areas, leading to inefficiencies.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533095"/>
                  </a:ext>
                </a:extLst>
              </a:tr>
              <a:tr h="684495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Choi et al. (2021)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Easy to implement, cost-effective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Can remove oils, fats, and some chemicals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Residual chemicals may be harmful to the environment, causing toxicity and pollution.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10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D76E7BA-B6A8-3193-E114-2EF43088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3051FAAE-0761-6E39-5997-31AD4C5F2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Methods-Drawbacks 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6D197F99-D4D0-79A2-A085-6CCF0DE701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5AC7CA-121C-5BD5-9C82-FF1DBC9841FB}"/>
              </a:ext>
            </a:extLst>
          </p:cNvPr>
          <p:cNvGraphicFramePr>
            <a:graphicFrameLocks noGrp="1"/>
          </p:cNvGraphicFramePr>
          <p:nvPr/>
        </p:nvGraphicFramePr>
        <p:xfrm>
          <a:off x="2601884" y="1143001"/>
          <a:ext cx="6885432" cy="490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376119061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369856958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1919793253"/>
                    </a:ext>
                  </a:extLst>
                </a:gridCol>
              </a:tblGrid>
              <a:tr h="302935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</a:rPr>
                        <a:t>Research Gap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Research Paper Name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Drawbacks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220075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Inefficiency of Filtration Systems for Dissolved Contaminants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Smith et al. (2017)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Ineffective against dissolved contaminants like heavy metals and chemicals.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500646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Challenges in Biological Treatment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Williams et al. (2018)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Limited by fluctuating environmental conditions, may be slow in high-load systems.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353739"/>
                  </a:ext>
                </a:extLst>
              </a:tr>
              <a:tr h="1160451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High Operational Costs and Maintenance in Membrane Filtration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Kumar et al. (2019)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High operational cost, membrane fouling, waste by-products like brine are hard to manage.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453193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Limitations in Urban Grey Water Management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Lee et al. (2020)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Space constraints and large scale issues in urban areas, leading to inefficiencies.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201328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Environmental Impact of Chemical Treatments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Choi et al. (2021)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Residual chemicals may be harmful to the environment, causing toxicity and pollution.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3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3F0B73D-1B3C-90B0-731C-8DA189755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AE0E4F7-1379-7400-8E2E-392DD7AEB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90659D75-C98A-CEE4-9768-6C5647319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D6200-891A-1B5B-F3A9-A70372D3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31213"/>
              </p:ext>
            </p:extLst>
          </p:nvPr>
        </p:nvGraphicFramePr>
        <p:xfrm>
          <a:off x="889463" y="1143002"/>
          <a:ext cx="10591337" cy="493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98">
                  <a:extLst>
                    <a:ext uri="{9D8B030D-6E8A-4147-A177-3AD203B41FA5}">
                      <a16:colId xmlns:a16="http://schemas.microsoft.com/office/drawing/2014/main" val="3761190616"/>
                    </a:ext>
                  </a:extLst>
                </a:gridCol>
                <a:gridCol w="3936430">
                  <a:extLst>
                    <a:ext uri="{9D8B030D-6E8A-4147-A177-3AD203B41FA5}">
                      <a16:colId xmlns:a16="http://schemas.microsoft.com/office/drawing/2014/main" val="3698569586"/>
                    </a:ext>
                  </a:extLst>
                </a:gridCol>
                <a:gridCol w="4418109">
                  <a:extLst>
                    <a:ext uri="{9D8B030D-6E8A-4147-A177-3AD203B41FA5}">
                      <a16:colId xmlns:a16="http://schemas.microsoft.com/office/drawing/2014/main" val="1919793253"/>
                    </a:ext>
                  </a:extLst>
                </a:gridCol>
              </a:tblGrid>
              <a:tr h="328351"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220075"/>
                  </a:ext>
                </a:extLst>
              </a:tr>
              <a:tr h="980635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 et al., 2017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Filtration systems using activated charcoal and sand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Fails to remove dissolved chemicals like heavy metals; limited effectiveness for fine particulates.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Treatment System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Combination of filtration (sand/charcoal), biological (biofilters/constructed wetlands), and chemical treatments to target both large particulates and dissolved chemicals.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500646"/>
                  </a:ext>
                </a:extLst>
              </a:tr>
              <a:tr h="891573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da-DK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Kumar et al., 2019</a:t>
                      </a:r>
                      <a:r>
                        <a:rPr lang="da-DK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Membrane filtration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Expensive; high maintenance due to membrane fouling.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Membrane Bioreactor (MBR) Systems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Combining membrane filtration with biological treatment for more effective contaminant removal and reduced fouling.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353739"/>
                  </a:ext>
                </a:extLst>
              </a:tr>
              <a:tr h="972040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Choi et al., 2021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Low-cost chemical treatments (flocculants, coagulants)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concerns regarding residual chemicals; limited to certain pollutants like oils and fats.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Zeolite and Clay Adsorption Systems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Using natural materials for low-cost, eco-friendly removal of heavy metals and organic pollutants without chemical residues.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453193"/>
                  </a:ext>
                </a:extLst>
              </a:tr>
              <a:tr h="891573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Sharma et al., 2019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Solar-powered UV disinfection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Reduced effectiveness in turbid or highly contaminated water.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Solar-Powered UV Disinfection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Enhanced UV disinfection with solar energy to ensure an eco-friendly, energy-efficient treatment method, suitable for off-grid areas.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201328"/>
                  </a:ext>
                </a:extLst>
              </a:tr>
              <a:tr h="727900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Williams et al., 2018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Biological treatments (biofilters and constructed wetlands)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Slow implementation; requires proper maintenance and management.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Treatment System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Integration with other methods, such as filtration, to improve efficiency and speed of treatment.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Details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06CA1-2828-3486-19BD-562BCD4945A1}"/>
              </a:ext>
            </a:extLst>
          </p:cNvPr>
          <p:cNvSpPr txBox="1"/>
          <p:nvPr/>
        </p:nvSpPr>
        <p:spPr>
          <a:xfrm>
            <a:off x="954741" y="1874976"/>
            <a:ext cx="6096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sz="1700" b="1" dirty="0">
                <a:latin typeface="Bookman Old Style" panose="02050604050505020204" pitchFamily="18" charset="0"/>
                <a:ea typeface="Cambria" panose="02040503050406030204" pitchFamily="18" charset="0"/>
              </a:rPr>
              <a:t>Hardware Requirements :</a:t>
            </a:r>
          </a:p>
          <a:p>
            <a:endParaRPr lang="en-IN" sz="17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Microcontroller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Water Flow Sensor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Pressure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Temperature Sensor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Relay Module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Water Pump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Jumper Wires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Breadboard</a:t>
            </a:r>
            <a:endParaRPr lang="en-IN" sz="17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8FAA8-6581-A1BD-0FFD-CF74C0257255}"/>
              </a:ext>
            </a:extLst>
          </p:cNvPr>
          <p:cNvSpPr txBox="1"/>
          <p:nvPr/>
        </p:nvSpPr>
        <p:spPr>
          <a:xfrm>
            <a:off x="5365376" y="2138082"/>
            <a:ext cx="64904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Bookman Old Style" panose="02050604050505020204" pitchFamily="18" charset="0"/>
              </a:rPr>
              <a:t>Software Requirements :</a:t>
            </a:r>
          </a:p>
          <a:p>
            <a:endParaRPr lang="en-IN" sz="17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Programming Language: C/C++ (Arduino),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Development IDE: Arduino IDE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Data Handling	: pandas, </a:t>
            </a:r>
            <a:r>
              <a:rPr lang="en-IN" sz="1700" dirty="0" err="1">
                <a:latin typeface="Bookman Old Style" panose="02050604050505020204" pitchFamily="18" charset="0"/>
              </a:rPr>
              <a:t>numpy</a:t>
            </a:r>
            <a:r>
              <a:rPr lang="en-IN" sz="1700" dirty="0">
                <a:latin typeface="Bookman Old Style" panose="02050604050505020204" pitchFamily="18" charset="0"/>
              </a:rPr>
              <a:t> (Python)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Machine Learning: scikit-learn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Visualization: matplotlib, seaborn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Data Storage: Google Drive, Google Sheets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FCA9A80-0A09-891B-AC09-C4CE84823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793D60E0-EAD9-7A94-1256-B498440B7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2DD8D74-B7EB-1416-B70C-FEFE5EC7C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46719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Water Quality through Efficient Contaminant Removal</a:t>
            </a:r>
          </a:p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Environmental Impact of Grey Water Disposal</a:t>
            </a:r>
          </a:p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Efficiency and Scalability of Grey Water Treatment Systems</a:t>
            </a:r>
          </a:p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the Use of Renewable Energy in Water Treatment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8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D0FB557-A1A6-5C6A-2F17-0AA2FEBEC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0DCF3A-A7A0-6130-F498-0E02EE158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F2F8D10-1A28-1BFA-23F9-A0A771CE1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9328F3-DE7F-B2F1-AC69-58D24350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533" t="35334" r="16522" b="13515"/>
          <a:stretch/>
        </p:blipFill>
        <p:spPr>
          <a:xfrm>
            <a:off x="2730731" y="1175999"/>
            <a:ext cx="7232074" cy="48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1763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10381</TotalTime>
  <Words>1481</Words>
  <Application>Microsoft Office PowerPoint</Application>
  <PresentationFormat>Widescreen</PresentationFormat>
  <Paragraphs>161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GREY WATER MANAGEMENT (GWM)</vt:lpstr>
      <vt:lpstr>Content</vt:lpstr>
      <vt:lpstr>Introduction :</vt:lpstr>
      <vt:lpstr>Literature Review </vt:lpstr>
      <vt:lpstr>Existing Methods-Drawbacks </vt:lpstr>
      <vt:lpstr>Proposed Methodology </vt:lpstr>
      <vt:lpstr>Hardware and Software Details </vt:lpstr>
      <vt:lpstr>Objectives </vt:lpstr>
      <vt:lpstr>Architecture Diagram</vt:lpstr>
      <vt:lpstr>Circuit Diagram </vt:lpstr>
      <vt:lpstr>Timeline of the Project (Gantt Chart)</vt:lpstr>
      <vt:lpstr>Output </vt:lpstr>
      <vt:lpstr>Output </vt:lpstr>
      <vt:lpstr>Output 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Sahana R kote</cp:lastModifiedBy>
  <cp:revision>40</cp:revision>
  <dcterms:modified xsi:type="dcterms:W3CDTF">2025-05-14T15:58:54Z</dcterms:modified>
</cp:coreProperties>
</file>