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74" r:id="rId2"/>
    <p:sldId id="257" r:id="rId3"/>
    <p:sldId id="269" r:id="rId4"/>
    <p:sldId id="268" r:id="rId5"/>
    <p:sldId id="273" r:id="rId6"/>
    <p:sldId id="275" r:id="rId7"/>
    <p:sldId id="270" r:id="rId8"/>
    <p:sldId id="265" r:id="rId9"/>
    <p:sldId id="279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1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B0C06BEA-9B71-1470-A158-8A6325DCF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129AB15F-0312-2B30-849C-82F401CE32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1F9D300F-44AA-C88D-BD4D-F01B803C12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2142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736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GREY WATER MANAGEMENT (GWM)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G63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/>
        </p:nvGraphicFramePr>
        <p:xfrm>
          <a:off x="553347" y="2721840"/>
          <a:ext cx="5418675" cy="182885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</a:t>
            </a:r>
            <a:r>
              <a:rPr lang="en-GB" sz="17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Prasad P 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Associate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Review- 0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Mohammad Asif 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. Sampath A K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F3BA52C-C56B-2FD4-CF10-3AD9ACF08120}"/>
              </a:ext>
            </a:extLst>
          </p:cNvPr>
          <p:cNvGraphicFramePr>
            <a:graphicFrameLocks noGrp="1"/>
          </p:cNvGraphicFramePr>
          <p:nvPr/>
        </p:nvGraphicFramePr>
        <p:xfrm>
          <a:off x="523701" y="2653070"/>
          <a:ext cx="4783976" cy="169033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391988">
                  <a:extLst>
                    <a:ext uri="{9D8B030D-6E8A-4147-A177-3AD203B41FA5}">
                      <a16:colId xmlns:a16="http://schemas.microsoft.com/office/drawing/2014/main" val="2224737955"/>
                    </a:ext>
                  </a:extLst>
                </a:gridCol>
                <a:gridCol w="2391988">
                  <a:extLst>
                    <a:ext uri="{9D8B030D-6E8A-4147-A177-3AD203B41FA5}">
                      <a16:colId xmlns:a16="http://schemas.microsoft.com/office/drawing/2014/main" val="2565135495"/>
                    </a:ext>
                  </a:extLst>
                </a:gridCol>
              </a:tblGrid>
              <a:tr h="3380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5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lang="en-GB" sz="1500" b="1" u="none" strike="noStrike" cap="none" dirty="0">
                        <a:solidFill>
                          <a:srgbClr val="17365D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15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lang="en-GB" sz="1500" b="1" u="none" strike="noStrike" cap="none" dirty="0">
                        <a:solidFill>
                          <a:srgbClr val="17365D"/>
                        </a:solidFill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843048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20211CSE0441</a:t>
                      </a:r>
                      <a:endParaRPr lang="en-IN" sz="1500" dirty="0">
                        <a:latin typeface="Bookman Old Style" panose="0205060405050502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SAHANA R</a:t>
                      </a:r>
                      <a:endParaRPr lang="en-IN" sz="1500" dirty="0">
                        <a:latin typeface="Bookman Old Style" panose="02050604050505020204" pitchFamily="18" charset="0"/>
                        <a:ea typeface="Cambria" panose="0204050305040603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948261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20211CSE0446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RADHIKA RELEKAR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008413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20211CSE0696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SRUSTHI SINGH D T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2415743"/>
                  </a:ext>
                </a:extLst>
              </a:tr>
              <a:tr h="338066"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20211CSE0467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dirty="0"/>
                        <a:t>S FEROZ AHAMED</a:t>
                      </a:r>
                      <a:endParaRPr lang="en-IN" sz="1500" dirty="0">
                        <a:latin typeface="Bookman Old Style" panose="020506040505050202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36006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Organization: Presidency University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Both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 Grey Water Management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Difficulty Level: Complicated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https://github.com/s1-g/Grey-Water-Management-.git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38150" indent="-28575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Grey water refers to wastewater from household activities (e.g., sinks, showers, laundry)</a:t>
            </a: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that can be treated and reused.</a:t>
            </a:r>
          </a:p>
          <a:p>
            <a:pPr marL="438150" indent="-285750" algn="just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Addressing water contamination and ensuring the sustainability of water resources are</a:t>
            </a:r>
          </a:p>
          <a:p>
            <a:pPr marL="152400" indent="0" algn="just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critical.</a:t>
            </a:r>
          </a:p>
          <a:p>
            <a:pPr marL="495300" indent="-342900" algn="just"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Without adequate management, its discharge into rivers and lakes leads to water pollution, disrupting aquatic ecosystems and posing health risks</a:t>
            </a:r>
            <a:endParaRPr lang="en-US" sz="20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indent="-342900" algn="just">
              <a:spcBef>
                <a:spcPts val="0"/>
              </a:spcBef>
            </a:pPr>
            <a:r>
              <a:rPr lang="en-US" sz="20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Implementing low-cost treatment solutions can help mitigate these issues, making grey water reusable for non-potable applications such as irrigation, toilet flushing, and groundwater recharge.</a:t>
            </a:r>
          </a:p>
          <a:p>
            <a:pPr marL="152400" indent="0" algn="just">
              <a:spcBef>
                <a:spcPts val="0"/>
              </a:spcBef>
              <a:buNone/>
            </a:pPr>
            <a:endParaRPr lang="en-US" sz="20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lang="en-US" sz="2000" dirty="0">
              <a:latin typeface="Bookman Old Style" panose="0205060405050502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206CA1-2828-3486-19BD-562BCD4945A1}"/>
              </a:ext>
            </a:extLst>
          </p:cNvPr>
          <p:cNvSpPr txBox="1"/>
          <p:nvPr/>
        </p:nvSpPr>
        <p:spPr>
          <a:xfrm>
            <a:off x="954741" y="1874976"/>
            <a:ext cx="6096000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r>
              <a:rPr lang="en-US" sz="1700" b="1" dirty="0">
                <a:latin typeface="Bookman Old Style" panose="02050604050505020204" pitchFamily="18" charset="0"/>
                <a:ea typeface="Cambria" panose="02040503050406030204" pitchFamily="18" charset="0"/>
              </a:rPr>
              <a:t>Hardware Requirements :</a:t>
            </a:r>
          </a:p>
          <a:p>
            <a:endParaRPr lang="en-IN" sz="17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Microcontroller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Water Flow Sensor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Pressure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Temperature Sensor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Relay Module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Water Pump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Jumper Wires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>
                <a:latin typeface="Bookman Old Style" panose="02050604050505020204" pitchFamily="18" charset="0"/>
              </a:rPr>
              <a:t>Breadboard</a:t>
            </a:r>
            <a:endParaRPr lang="en-IN" sz="1700" dirty="0">
              <a:latin typeface="Bookman Old Style" panose="02050604050505020204" pitchFamily="18" charset="0"/>
            </a:endParaRPr>
          </a:p>
          <a:p>
            <a:endParaRPr lang="en-IN" sz="1600" dirty="0">
              <a:latin typeface="Bookman Old Style" panose="02050604050505020204" pitchFamily="18" charset="0"/>
            </a:endParaRPr>
          </a:p>
          <a:p>
            <a:r>
              <a:rPr lang="en-IN" dirty="0"/>
              <a:t>	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8FAA8-6581-A1BD-0FFD-CF74C0257255}"/>
              </a:ext>
            </a:extLst>
          </p:cNvPr>
          <p:cNvSpPr txBox="1"/>
          <p:nvPr/>
        </p:nvSpPr>
        <p:spPr>
          <a:xfrm>
            <a:off x="5365376" y="2138082"/>
            <a:ext cx="64904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700" b="1" dirty="0">
                <a:latin typeface="Bookman Old Style" panose="02050604050505020204" pitchFamily="18" charset="0"/>
              </a:rPr>
              <a:t>Software Requirements :</a:t>
            </a:r>
          </a:p>
          <a:p>
            <a:endParaRPr lang="en-IN" sz="1700" dirty="0">
              <a:latin typeface="Bookman Old Style" panose="020506040505050202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Programming Language: C/C++ (Arduino), Python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Development IDE: Arduino IDE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Data Handling	: pandas, </a:t>
            </a:r>
            <a:r>
              <a:rPr lang="en-IN" sz="1700" dirty="0" err="1">
                <a:latin typeface="Bookman Old Style" panose="02050604050505020204" pitchFamily="18" charset="0"/>
              </a:rPr>
              <a:t>numpy</a:t>
            </a:r>
            <a:r>
              <a:rPr lang="en-IN" sz="1700" dirty="0">
                <a:latin typeface="Bookman Old Style" panose="02050604050505020204" pitchFamily="18" charset="0"/>
              </a:rPr>
              <a:t> (Python)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Machine Learning: scikit-learn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Visualization: matplotlib, seaborn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700" dirty="0">
                <a:latin typeface="Bookman Old Style" panose="02050604050505020204" pitchFamily="18" charset="0"/>
              </a:rPr>
              <a:t>Data Storage: Google Drive, Google Sheets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165081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F8DDBF3-C8C6-4C33-1F72-1833127F5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837" y="1198245"/>
            <a:ext cx="5902325" cy="4461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A. D. Mande, B. R.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Kavathekar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S.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Langade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N. G.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Lasankute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H.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Patle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,(2018), “Low Cost Household Water Treatment Systems: A Review”, International Journal of Engineering Research &amp; Technology (IJERT), ISSN: 2278- 0181,Vol. 7 Issue 03.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Indranil Guin,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Susheel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Kumar Gupta,(2017) “Low Cost Methods of treatment of water for domestic purposes in Rural Areas”, International Journal for Scientific Research &amp; Development, ISSN:2321-0613, Vol. 4, Issue 12.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S.Gautam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S.Ahmed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 Dhingra, Z. Fatima, (2017), “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CostEffective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Treatment Technology for Small Size Sewage Treatment Plants in India, Journal of Scientific &amp; Industrial Research, vol.76, pp.249-254.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EIZein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Z, Abdou. A, Abd EL Gawad. I. (2016), “Constructed wetlands as a sustainable waste water treatment method in communities” (2016)pp, ISSN:605-617 ELSEVIER.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Karnapa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Ajit. (2016) “A Review on Grey Water Treatment and Reuse”, International Research Journal of Engineering and Technology (IRJET) vol:03 Issue:05, may2016.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6. Sameer S Shastri (2014) “Zero Waste Disposal System for Multi-Storied Building.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C77648BC-6935-E2D7-CEB5-AD293F6A7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BF10E24A-48FD-36EE-6CBD-F23E71B26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B0157C52-844E-30CD-37F5-B669F98D32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7.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Nargessh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Amabadi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Hasan Bakhtiari,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Nafise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Kochakian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Mahamood Farahani, (2015) “The investigation and designing of an onsite greywater treatment system at Hazrat-e-Masoumeh University”, Qom, (IRAN) ISSN: 1337- 1346.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8. Sandhya Pushkar Singh, Nusrat Ali,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Sabih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Ahmad, Dr. J.K. Singh, Manoj Kumar,(2015), “A Study on Grey Water Treatment Processes: A Review”, International Journal for Scientific Research &amp; Development, ISSN (online): 2321- 0613,Vol. 3, Issue 08.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9. Prof. K.D.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Bhuyar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Mr.Amit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R.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Lohakare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Mr.Tejas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Patil,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Mr.Yogesh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Ghode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Ms.Sofiya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Sayyad, (2015), “Treatment of Water by Membrane BIO Reactor”, International Journal for Scientific Research &amp; Development, ISSN: 2321-0613, Vol. 2, Issue 12.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10. Vijaya V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Shegokar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et.al.(2015),”Design and Treatability Studies of Low Cost Grey Water Treatment with Respect to Recycle and Reuse in Rural Areas”.(ISSN):2319-7706 Volume 4 number 8 (2015)pp.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11. G.C. Biswas &amp;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Mirajul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Islam et al. / International Soil and Water Conservation Research 3 (2015)- Assessment of the irrigation feasibility of low-cost filtered municipal waste water for red amaranth (Amaranths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tricolor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L </a:t>
            </a:r>
            <a:r>
              <a:rPr lang="en-I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cv.Surma</a:t>
            </a: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 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r>
              <a:rPr lang="en-I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12. Amr M. Abdel-Kader,(2013) “Studying the efficiency of greywater treatment by using rotating biological contactors system”. (2013) pp, ISSN: 89-95.</a:t>
            </a:r>
          </a:p>
          <a:p>
            <a:pPr marL="0" marR="58420" indent="0" algn="l">
              <a:lnSpc>
                <a:spcPct val="107000"/>
              </a:lnSpc>
              <a:spcAft>
                <a:spcPts val="765"/>
              </a:spcAft>
              <a:buNone/>
            </a:pPr>
            <a:endParaRPr lang="en-I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46738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916</Words>
  <Application>Microsoft Office PowerPoint</Application>
  <PresentationFormat>Widescreen</PresentationFormat>
  <Paragraphs>94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Bookman Old Style</vt:lpstr>
      <vt:lpstr>Cambria</vt:lpstr>
      <vt:lpstr>Times New Roman</vt:lpstr>
      <vt:lpstr>Verdana</vt:lpstr>
      <vt:lpstr>Wingdings</vt:lpstr>
      <vt:lpstr>Bioinformatics</vt:lpstr>
      <vt:lpstr>GREY WATER MANAGEMENT (GWM)</vt:lpstr>
      <vt:lpstr>Content</vt:lpstr>
      <vt:lpstr>Problem Statement Number: </vt:lpstr>
      <vt:lpstr>Github Link</vt:lpstr>
      <vt:lpstr>Analysis of Problem Statement</vt:lpstr>
      <vt:lpstr>Analysis of Problem Statement (contd...)</vt:lpstr>
      <vt:lpstr>Timeline of the Project (Gantt Chart)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Sahana R kote</cp:lastModifiedBy>
  <cp:revision>37</cp:revision>
  <dcterms:modified xsi:type="dcterms:W3CDTF">2025-05-14T16:33:30Z</dcterms:modified>
</cp:coreProperties>
</file>