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9" r:id="rId3"/>
    <p:sldId id="261" r:id="rId4"/>
    <p:sldId id="258" r:id="rId5"/>
    <p:sldId id="262" r:id="rId6"/>
    <p:sldId id="263" r:id="rId7"/>
    <p:sldId id="260" r:id="rId8"/>
    <p:sldId id="264" r:id="rId9"/>
    <p:sldId id="266" r:id="rId10"/>
    <p:sldId id="265" r:id="rId11"/>
    <p:sldId id="267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360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2/14/23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12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2/14/23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430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2/14/23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96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2/14/23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8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2/14/23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08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2/14/23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23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2/14/23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29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2/14/23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06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18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39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24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7/docs/api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doptium.net/temurin/release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chnological background">
            <a:extLst>
              <a:ext uri="{FF2B5EF4-FFF2-40B4-BE49-F238E27FC236}">
                <a16:creationId xmlns:a16="http://schemas.microsoft.com/office/drawing/2014/main" id="{DE316F29-A533-4CCE-869D-E605EFA473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5113" b="106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5B19F76-33F3-4DB4-91A0-510A8FE2A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FFFF"/>
                </a:solidFill>
                <a:latin typeface="+mj-ea"/>
                <a:cs typeface="Times New Roman" panose="02020603050405020304" pitchFamily="18" charset="0"/>
              </a:rPr>
              <a:t>Java</a:t>
            </a:r>
            <a:r>
              <a:rPr lang="zh-TW" altLang="en-US" dirty="0">
                <a:solidFill>
                  <a:srgbClr val="FFFFFF"/>
                </a:solidFill>
                <a:latin typeface="Times New Roman" panose="02020603050405020304" pitchFamily="18" charset="0"/>
                <a:ea typeface="Taipei Sans TC Beta" pitchFamily="2" charset="-120"/>
                <a:cs typeface="Times New Roman" panose="02020603050405020304" pitchFamily="18" charset="0"/>
              </a:rPr>
              <a:t>課程</a:t>
            </a:r>
            <a:r>
              <a:rPr lang="zh-TW" altLang="en-US" dirty="0">
                <a:solidFill>
                  <a:srgbClr val="FFFFFF"/>
                </a:solidFill>
                <a:latin typeface="+mj-ea"/>
                <a:cs typeface="Times New Roman" panose="02020603050405020304" pitchFamily="18" charset="0"/>
              </a:rPr>
              <a:t>準備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5262B4D-3674-44E6-AC6B-FAEDB090D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FFFF"/>
                </a:solidFill>
              </a:rPr>
              <a:t>Chapter 0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3CC2A15-4F37-4C14-84AE-47A3B168D88B}"/>
              </a:ext>
            </a:extLst>
          </p:cNvPr>
          <p:cNvSpPr txBox="1"/>
          <p:nvPr/>
        </p:nvSpPr>
        <p:spPr>
          <a:xfrm>
            <a:off x="1080247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Wilson Ren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020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775C5-94DB-D1F3-E5B9-27C4183AB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</a:t>
            </a:r>
            <a:r>
              <a:rPr lang="zh-TW" altLang="en-US" dirty="0"/>
              <a:t>歷史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53BDD-7429-5454-A118-5655EE741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</a:t>
            </a:r>
            <a:r>
              <a:rPr lang="ja-JP" altLang="en-US"/>
              <a:t>之所以被開發，是要達到以下五個目的：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使用物件導向程式設計方法學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允許同一程式在不同的電腦平台執行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包括內建的對電腦網路的支援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被設計成安全地執行遠端程式碼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易於使用，並借鑑以前那些物件導向語言（如</a:t>
            </a:r>
            <a:r>
              <a:rPr lang="en-US" dirty="0"/>
              <a:t>C++）</a:t>
            </a:r>
            <a:r>
              <a:rPr lang="ja-JP" altLang="en-US"/>
              <a:t>的長處。</a:t>
            </a:r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199549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612AF-923B-7047-6500-48D6A2BAB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相關術語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F817-71C9-BBC4-AF6C-DFEB00049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每個</a:t>
            </a:r>
            <a:r>
              <a:rPr lang="zh-TW" altLang="en-US" dirty="0"/>
              <a:t> </a:t>
            </a:r>
            <a:r>
              <a:rPr lang="en-US" altLang="zh-TW" dirty="0"/>
              <a:t>Java</a:t>
            </a:r>
            <a:r>
              <a:rPr lang="zh-TW" altLang="en-US" dirty="0"/>
              <a:t> 版本，</a:t>
            </a:r>
            <a:r>
              <a:rPr lang="en-US" altLang="zh-TW" dirty="0"/>
              <a:t>Oracle</a:t>
            </a:r>
            <a:r>
              <a:rPr lang="zh-TW" altLang="en-US" dirty="0"/>
              <a:t>公司都會發布：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Java</a:t>
            </a:r>
            <a:r>
              <a:rPr lang="zh-TW" altLang="en-US" dirty="0"/>
              <a:t> </a:t>
            </a:r>
            <a:r>
              <a:rPr lang="en-US" altLang="zh-TW" dirty="0"/>
              <a:t>Language</a:t>
            </a:r>
            <a:r>
              <a:rPr lang="zh-TW" altLang="en-US" dirty="0"/>
              <a:t> </a:t>
            </a:r>
            <a:r>
              <a:rPr lang="en-US" altLang="zh-TW" dirty="0"/>
              <a:t>Specification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規範 </a:t>
            </a:r>
            <a:r>
              <a:rPr lang="en-US" altLang="zh-TW" dirty="0"/>
              <a:t>Java</a:t>
            </a:r>
            <a:r>
              <a:rPr lang="zh-TW" altLang="en-US" dirty="0"/>
              <a:t> 語法。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JVM</a:t>
            </a:r>
            <a:r>
              <a:rPr lang="zh-TW" altLang="en-US" dirty="0"/>
              <a:t> </a:t>
            </a:r>
            <a:r>
              <a:rPr lang="en-US" altLang="zh-TW" dirty="0"/>
              <a:t>Specification</a:t>
            </a:r>
            <a:r>
              <a:rPr lang="zh-TW" altLang="en-US" dirty="0"/>
              <a:t>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JDK</a:t>
            </a:r>
            <a:r>
              <a:rPr lang="zh-TW" altLang="en-US" dirty="0"/>
              <a:t> </a:t>
            </a:r>
            <a:r>
              <a:rPr lang="en-US" altLang="zh-TW" dirty="0"/>
              <a:t>(Java</a:t>
            </a:r>
            <a:r>
              <a:rPr lang="zh-TW" altLang="en-US" dirty="0"/>
              <a:t> </a:t>
            </a:r>
            <a:r>
              <a:rPr lang="en-US" altLang="zh-TW" dirty="0"/>
              <a:t>Development</a:t>
            </a:r>
            <a:r>
              <a:rPr lang="zh-TW" altLang="en-US" dirty="0"/>
              <a:t> </a:t>
            </a:r>
            <a:r>
              <a:rPr lang="en-US" altLang="zh-TW" dirty="0"/>
              <a:t>Kit)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內部包含做好的 </a:t>
            </a:r>
            <a:r>
              <a:rPr lang="en-US" altLang="zh-TW" dirty="0"/>
              <a:t>Java</a:t>
            </a:r>
            <a:r>
              <a:rPr lang="zh-TW" altLang="en-US" dirty="0"/>
              <a:t> </a:t>
            </a:r>
            <a:r>
              <a:rPr lang="en-US" altLang="zh-TW" dirty="0"/>
              <a:t>Virtual</a:t>
            </a:r>
            <a:r>
              <a:rPr lang="zh-TW" altLang="en-US" dirty="0"/>
              <a:t> </a:t>
            </a:r>
            <a:r>
              <a:rPr lang="en-US" altLang="zh-TW" dirty="0"/>
              <a:t>Machine</a:t>
            </a:r>
            <a:r>
              <a:rPr lang="zh-TW" altLang="en-US" dirty="0"/>
              <a:t> 以及 </a:t>
            </a:r>
            <a:r>
              <a:rPr lang="en-US" altLang="zh-TW" dirty="0"/>
              <a:t>Java</a:t>
            </a:r>
            <a:r>
              <a:rPr lang="zh-TW" altLang="en-US" dirty="0"/>
              <a:t> </a:t>
            </a:r>
            <a:r>
              <a:rPr lang="en-US" altLang="zh-TW" dirty="0"/>
              <a:t>API</a:t>
            </a:r>
            <a:r>
              <a:rPr lang="zh-TW" altLang="en-US" dirty="0"/>
              <a:t>。</a:t>
            </a:r>
            <a:r>
              <a:rPr lang="en-US" altLang="zh-TW" dirty="0"/>
              <a:t> Java</a:t>
            </a:r>
            <a:r>
              <a:rPr lang="zh-TW" altLang="en-US" dirty="0"/>
              <a:t> </a:t>
            </a:r>
            <a:r>
              <a:rPr lang="en-US" altLang="zh-TW" dirty="0"/>
              <a:t>API</a:t>
            </a:r>
            <a:r>
              <a:rPr lang="zh-TW" altLang="en-US" dirty="0"/>
              <a:t> 是是預先編寫的</a:t>
            </a:r>
            <a:r>
              <a:rPr lang="en-US" altLang="zh-TW" dirty="0"/>
              <a:t>packages</a:t>
            </a:r>
            <a:r>
              <a:rPr lang="zh-TW" altLang="en-US" dirty="0"/>
              <a:t>、</a:t>
            </a:r>
            <a:r>
              <a:rPr lang="en-US" altLang="zh-TW" dirty="0"/>
              <a:t>classes</a:t>
            </a:r>
            <a:r>
              <a:rPr lang="zh-TW" altLang="en-US" dirty="0"/>
              <a:t>和</a:t>
            </a:r>
            <a:r>
              <a:rPr lang="en-US" altLang="zh-TW" dirty="0"/>
              <a:t>interfaces</a:t>
            </a:r>
            <a:r>
              <a:rPr lang="zh-TW" altLang="en-US" dirty="0"/>
              <a:t>及其各自的</a:t>
            </a:r>
            <a:r>
              <a:rPr lang="en-US" altLang="zh-TW" dirty="0"/>
              <a:t>methods</a:t>
            </a:r>
            <a:r>
              <a:rPr lang="zh-TW" altLang="en-US" dirty="0"/>
              <a:t>、</a:t>
            </a:r>
            <a:r>
              <a:rPr lang="en-US" altLang="zh-TW" dirty="0"/>
              <a:t> fields</a:t>
            </a:r>
            <a:r>
              <a:rPr lang="zh-TW" altLang="en-US" dirty="0"/>
              <a:t>和</a:t>
            </a:r>
            <a:r>
              <a:rPr lang="en-US" altLang="zh-TW" dirty="0"/>
              <a:t>constructors</a:t>
            </a:r>
            <a:r>
              <a:rPr lang="zh-TW" altLang="en-US" dirty="0"/>
              <a:t>的集合。</a:t>
            </a:r>
            <a:r>
              <a:rPr lang="en-US" altLang="zh-TW" dirty="0"/>
              <a:t> </a:t>
            </a:r>
            <a:r>
              <a:rPr lang="zh-TW" altLang="en-US" dirty="0"/>
              <a:t>每個</a:t>
            </a:r>
            <a:r>
              <a:rPr lang="en-US" altLang="zh-TW" dirty="0"/>
              <a:t>Java</a:t>
            </a:r>
            <a:r>
              <a:rPr lang="zh-TW" altLang="en-US" dirty="0"/>
              <a:t>版本的 </a:t>
            </a:r>
            <a:r>
              <a:rPr lang="en-US" altLang="zh-TW" dirty="0"/>
              <a:t>API</a:t>
            </a:r>
            <a:r>
              <a:rPr lang="zh-TW" altLang="en-US" dirty="0"/>
              <a:t> 用法可在 </a:t>
            </a:r>
            <a:r>
              <a:rPr lang="en-US" altLang="zh-TW" dirty="0">
                <a:hlinkClick r:id="rId2"/>
              </a:rPr>
              <a:t>https://docs.oracle.com/javase/7/docs/api/</a:t>
            </a:r>
            <a:r>
              <a:rPr lang="zh-TW" altLang="en-US" dirty="0"/>
              <a:t> 找到。</a:t>
            </a:r>
            <a:r>
              <a:rPr lang="en-US" altLang="zh-TW" dirty="0"/>
              <a:t>(</a:t>
            </a:r>
            <a:r>
              <a:rPr lang="zh-TW" altLang="en-US" dirty="0"/>
              <a:t>可把數字換成不同</a:t>
            </a:r>
            <a:r>
              <a:rPr lang="en-US" altLang="zh-TW" dirty="0"/>
              <a:t>Java</a:t>
            </a:r>
            <a:r>
              <a:rPr lang="zh-TW" altLang="en-US" dirty="0"/>
              <a:t>版本</a:t>
            </a:r>
            <a:r>
              <a:rPr lang="en-US" altLang="zh-TW"/>
              <a:t>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96377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64DB27-E267-F9C0-3054-DF3A24779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</a:t>
            </a:r>
            <a:r>
              <a:rPr lang="en-US" altLang="zh-TW" dirty="0"/>
              <a:t>Java?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400E9D-96E5-A217-1C0A-89F801E18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8199120" cy="3760891"/>
          </a:xfrm>
        </p:spPr>
        <p:txBody>
          <a:bodyPr/>
          <a:lstStyle/>
          <a:p>
            <a:r>
              <a:rPr lang="en-US" altLang="zh-TW" dirty="0"/>
              <a:t>Java </a:t>
            </a:r>
            <a:r>
              <a:rPr lang="zh-TW" altLang="en-US" dirty="0"/>
              <a:t>是一種廣泛使用的電腦程式設計語言，擁有跨平台、物件導向等特性，廣泛應用於企業級</a:t>
            </a:r>
            <a:r>
              <a:rPr lang="en-US" altLang="zh-TW" dirty="0"/>
              <a:t>Web</a:t>
            </a:r>
            <a:r>
              <a:rPr lang="zh-TW" altLang="en-US" dirty="0"/>
              <a:t>應用開發和各種行動應用開發。例如</a:t>
            </a:r>
            <a:r>
              <a:rPr lang="en-US" altLang="zh-TW" dirty="0"/>
              <a:t>: Android Apps,</a:t>
            </a:r>
            <a:r>
              <a:rPr lang="zh-TW" altLang="en-US" dirty="0"/>
              <a:t>數據中心和超級計算機</a:t>
            </a:r>
            <a:r>
              <a:rPr lang="en-US" altLang="zh-TW" dirty="0"/>
              <a:t>,</a:t>
            </a:r>
            <a:r>
              <a:rPr lang="zh-TW" altLang="en-US" dirty="0"/>
              <a:t>桌面應用程序</a:t>
            </a:r>
            <a:r>
              <a:rPr lang="en-US" altLang="zh-TW" dirty="0"/>
              <a:t>,</a:t>
            </a:r>
            <a:r>
              <a:rPr lang="zh-TW" altLang="en-US" dirty="0"/>
              <a:t>數據庫連接</a:t>
            </a:r>
            <a:r>
              <a:rPr lang="en-US" altLang="zh-TW" dirty="0"/>
              <a:t>, </a:t>
            </a:r>
            <a:r>
              <a:rPr lang="zh-TW" altLang="en-US" dirty="0"/>
              <a:t>資料視覺化</a:t>
            </a:r>
            <a:r>
              <a:rPr lang="en-US" altLang="zh-TW" dirty="0"/>
              <a:t>, </a:t>
            </a:r>
            <a:r>
              <a:rPr lang="zh-TW" altLang="en-US" dirty="0"/>
              <a:t>以及數據分析，都可以見到</a:t>
            </a:r>
            <a:r>
              <a:rPr lang="en-US" altLang="zh-TW" dirty="0"/>
              <a:t>Java</a:t>
            </a:r>
            <a:r>
              <a:rPr lang="zh-TW" altLang="en-US" dirty="0"/>
              <a:t>的應用。許多政府機關、醫療、 教育、 國防，以及的電子交易的系統也是用</a:t>
            </a:r>
            <a:r>
              <a:rPr lang="en-US" altLang="zh-TW" dirty="0"/>
              <a:t>Java</a:t>
            </a:r>
            <a:r>
              <a:rPr lang="zh-TW" altLang="en-US" dirty="0"/>
              <a:t>做成的</a:t>
            </a:r>
            <a:r>
              <a:rPr lang="en-US" altLang="zh-TW" dirty="0"/>
              <a:t>!</a:t>
            </a:r>
          </a:p>
          <a:p>
            <a:r>
              <a:rPr lang="zh-TW" altLang="en-US" dirty="0"/>
              <a:t>簡單來說，</a:t>
            </a:r>
            <a:r>
              <a:rPr lang="en-US" altLang="zh-TW" dirty="0"/>
              <a:t>Java </a:t>
            </a:r>
            <a:r>
              <a:rPr lang="zh-TW" altLang="en-US" dirty="0"/>
              <a:t>是非常受歡迎的程式語言，可以運用在各種領域，支援性非常強大！此外，</a:t>
            </a:r>
            <a:r>
              <a:rPr lang="en-US" altLang="zh-TW" dirty="0"/>
              <a:t> Java</a:t>
            </a:r>
            <a:r>
              <a:rPr lang="zh-TW" altLang="en-US" dirty="0"/>
              <a:t>是跨平台的程式語言，寫一份程式碼，就可以在多個平台上運行</a:t>
            </a:r>
            <a:r>
              <a:rPr lang="en-US" altLang="zh-TW" dirty="0"/>
              <a:t>!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288B6D6A-FDAB-4CAE-DB39-FF879C01C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799" y="2087198"/>
            <a:ext cx="1638300" cy="1638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D001F8-BB77-91CD-942D-E035E78263AC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TW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138578-64B4-D494-34C8-EFD079336ABA}"/>
              </a:ext>
            </a:extLst>
          </p:cNvPr>
          <p:cNvSpPr txBox="1"/>
          <p:nvPr/>
        </p:nvSpPr>
        <p:spPr>
          <a:xfrm>
            <a:off x="9580685" y="3846147"/>
            <a:ext cx="21705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1400" dirty="0"/>
              <a:t>Java的</a:t>
            </a:r>
            <a:r>
              <a:rPr lang="en-US" altLang="zh-TW" sz="1400" dirty="0"/>
              <a:t>Logo</a:t>
            </a:r>
            <a:r>
              <a:rPr lang="zh-TW" altLang="en-US" sz="1400" dirty="0"/>
              <a:t>為一杯咖啡，因為當初開發</a:t>
            </a:r>
            <a:r>
              <a:rPr lang="en-US" altLang="zh-TW" sz="1400" dirty="0"/>
              <a:t>Java</a:t>
            </a:r>
            <a:r>
              <a:rPr lang="zh-TW" altLang="en-US" sz="1400" dirty="0"/>
              <a:t>的團隊非常辛苦，需要咖啡提神工作。</a:t>
            </a:r>
            <a:endParaRPr lang="en-TW" sz="1400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0DC7086-A3CC-9D6F-C919-46B53B558A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96435" y="5254213"/>
            <a:ext cx="472294" cy="8523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7DE2556-9704-C9C2-169B-FACA21D3C579}"/>
              </a:ext>
            </a:extLst>
          </p:cNvPr>
          <p:cNvSpPr txBox="1"/>
          <p:nvPr/>
        </p:nvSpPr>
        <p:spPr>
          <a:xfrm>
            <a:off x="10168729" y="5526508"/>
            <a:ext cx="1582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Java</a:t>
            </a:r>
            <a:r>
              <a:rPr lang="zh-TW" altLang="en-US" sz="1400" dirty="0"/>
              <a:t>吉祥物 </a:t>
            </a:r>
            <a:r>
              <a:rPr lang="en-US" altLang="zh-TW" sz="1400" dirty="0"/>
              <a:t>-</a:t>
            </a:r>
            <a:r>
              <a:rPr lang="zh-TW" altLang="en-US" sz="1400" dirty="0"/>
              <a:t> </a:t>
            </a:r>
            <a:r>
              <a:rPr lang="en-US" altLang="zh-TW" sz="1400" dirty="0"/>
              <a:t>Duke</a:t>
            </a:r>
            <a:endParaRPr lang="en-TW" sz="1400" dirty="0"/>
          </a:p>
        </p:txBody>
      </p:sp>
    </p:spTree>
    <p:extLst>
      <p:ext uri="{BB962C8B-B14F-4D97-AF65-F5344CB8AC3E}">
        <p14:creationId xmlns:p14="http://schemas.microsoft.com/office/powerpoint/2010/main" val="29029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8C03EC-41AE-2742-B0AF-A2E510DA7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</a:t>
            </a:r>
            <a:r>
              <a:rPr lang="zh-TW" altLang="en-US" dirty="0"/>
              <a:t>優缺點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B3F283-3C2C-D46A-965D-29F453618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81763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Java</a:t>
            </a:r>
            <a:r>
              <a:rPr lang="zh-TW" altLang="en-US" dirty="0"/>
              <a:t>優點包含</a:t>
            </a:r>
            <a:r>
              <a:rPr lang="en-US" altLang="zh-TW" dirty="0"/>
              <a:t>:</a:t>
            </a:r>
          </a:p>
          <a:p>
            <a:pPr marL="457200" indent="-457200">
              <a:buFont typeface="Calibri" panose="020F0502020204030204" pitchFamily="34" charset="0"/>
              <a:buAutoNum type="arabicPeriod"/>
            </a:pPr>
            <a:r>
              <a:rPr lang="zh-TW" altLang="en-US" dirty="0"/>
              <a:t>跨平台、相容性高。</a:t>
            </a:r>
            <a:endParaRPr lang="en-US" altLang="zh-TW" dirty="0"/>
          </a:p>
          <a:p>
            <a:pPr marL="457200" indent="-457200">
              <a:buAutoNum type="arabicPeriod"/>
            </a:pPr>
            <a:r>
              <a:rPr lang="zh-TW" altLang="en-US" dirty="0"/>
              <a:t>可以做各式各樣的應用，不論是網站、應用程式、使用者圖形介面、網頁伺服器，都可以透過 </a:t>
            </a:r>
            <a:r>
              <a:rPr lang="en-US" altLang="zh-TW" dirty="0"/>
              <a:t>Java </a:t>
            </a:r>
            <a:r>
              <a:rPr lang="zh-TW" altLang="en-US" dirty="0"/>
              <a:t>撰寫而成。</a:t>
            </a:r>
            <a:endParaRPr lang="en-US" altLang="zh-TW" dirty="0"/>
          </a:p>
          <a:p>
            <a:pPr marL="457200" indent="-457200">
              <a:buAutoNum type="arabicPeriod"/>
            </a:pPr>
            <a:r>
              <a:rPr lang="zh-TW" altLang="en-US" dirty="0"/>
              <a:t>市場需求高，很難找不到工作。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缺點包含</a:t>
            </a:r>
            <a:r>
              <a:rPr lang="en-US" altLang="zh-TW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執行速度緩慢 </a:t>
            </a:r>
            <a:r>
              <a:rPr lang="en-US" altLang="zh-TW" dirty="0"/>
              <a:t>(</a:t>
            </a:r>
            <a:r>
              <a:rPr lang="zh-TW" altLang="en-US" dirty="0"/>
              <a:t>相較於</a:t>
            </a:r>
            <a:r>
              <a:rPr lang="en-US" altLang="zh-TW" dirty="0"/>
              <a:t>C++)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需要經過編譯</a:t>
            </a:r>
            <a:r>
              <a:rPr lang="en-US" altLang="zh-TW" dirty="0"/>
              <a:t>(compile)</a:t>
            </a:r>
            <a:r>
              <a:rPr lang="zh-TW" altLang="en-US" dirty="0"/>
              <a:t>。跟</a:t>
            </a:r>
            <a:r>
              <a:rPr lang="en-US" altLang="zh-TW" dirty="0"/>
              <a:t>Python</a:t>
            </a:r>
            <a:r>
              <a:rPr lang="zh-TW" altLang="en-US" dirty="0"/>
              <a:t>等直譯語言相比，</a:t>
            </a:r>
            <a:r>
              <a:rPr lang="en-US" altLang="zh-TW" dirty="0"/>
              <a:t>Java</a:t>
            </a:r>
            <a:r>
              <a:rPr lang="zh-TW" altLang="en-US" dirty="0"/>
              <a:t>需要先經過轉換，才能被執行。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89300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86EBD0-ED5F-77BD-7B43-E58B27E0D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Taipei Sans TC Beta" pitchFamily="2" charset="-120"/>
                <a:cs typeface="Times New Roman" panose="02020603050405020304" pitchFamily="18" charset="0"/>
              </a:rPr>
              <a:t>安裝 </a:t>
            </a:r>
            <a:r>
              <a:rPr lang="en-US" altLang="zh-TW" dirty="0">
                <a:latin typeface="Times New Roman" panose="02020603050405020304" pitchFamily="18" charset="0"/>
                <a:ea typeface="Taipei Sans TC Beta" pitchFamily="2" charset="-120"/>
                <a:cs typeface="Times New Roman" panose="02020603050405020304" pitchFamily="18" charset="0"/>
              </a:rPr>
              <a:t>Java</a:t>
            </a:r>
            <a:endParaRPr lang="zh-TW" altLang="en-US" dirty="0">
              <a:latin typeface="Times New Roman" panose="02020603050405020304" pitchFamily="18" charset="0"/>
              <a:ea typeface="Taipei Sans TC Beta" pitchFamily="2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95B96F-8E01-0E29-726B-3158BDB4C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我們可以在</a:t>
            </a:r>
            <a:r>
              <a:rPr lang="en-US" altLang="zh-TW" dirty="0"/>
              <a:t>Windows</a:t>
            </a:r>
            <a:r>
              <a:rPr lang="zh-TW" altLang="en-US" dirty="0"/>
              <a:t>的命令提示字元，或是</a:t>
            </a:r>
            <a:r>
              <a:rPr lang="en-US" altLang="zh-TW" dirty="0"/>
              <a:t>macOS</a:t>
            </a:r>
            <a:r>
              <a:rPr lang="zh-TW" altLang="en-US" dirty="0"/>
              <a:t>的</a:t>
            </a:r>
            <a:r>
              <a:rPr lang="en-US" altLang="zh-TW" dirty="0"/>
              <a:t>terminal</a:t>
            </a:r>
            <a:r>
              <a:rPr lang="zh-TW" altLang="en-US" dirty="0"/>
              <a:t>打</a:t>
            </a:r>
            <a:endParaRPr lang="en-US" altLang="zh-TW" dirty="0"/>
          </a:p>
          <a:p>
            <a:pPr algn="ctr"/>
            <a:r>
              <a:rPr lang="en-US" altLang="zh-TW" dirty="0"/>
              <a:t>java</a:t>
            </a:r>
            <a:r>
              <a:rPr lang="zh-TW" altLang="en-US" dirty="0"/>
              <a:t> </a:t>
            </a:r>
            <a:r>
              <a:rPr lang="en-US" altLang="zh-TW" dirty="0"/>
              <a:t>–version</a:t>
            </a:r>
          </a:p>
          <a:p>
            <a:r>
              <a:rPr lang="zh-TW" altLang="en-US" dirty="0"/>
              <a:t>來確認目前在電腦當中的</a:t>
            </a:r>
            <a:r>
              <a:rPr lang="en-US" altLang="zh-TW" dirty="0"/>
              <a:t>Java</a:t>
            </a:r>
            <a:r>
              <a:rPr lang="zh-TW" altLang="en-US" dirty="0"/>
              <a:t>的版本為何。之後，我們可以到</a:t>
            </a:r>
            <a:endParaRPr lang="en-US" altLang="zh-TW" dirty="0"/>
          </a:p>
          <a:p>
            <a:pPr algn="ctr"/>
            <a:r>
              <a:rPr lang="en-US" altLang="zh-TW" dirty="0">
                <a:hlinkClick r:id="rId2"/>
              </a:rPr>
              <a:t>https://adoptium.net/temurin/releases/</a:t>
            </a:r>
            <a:endParaRPr lang="en-US" altLang="zh-TW" dirty="0"/>
          </a:p>
          <a:p>
            <a:r>
              <a:rPr lang="zh-TW" altLang="en-US" dirty="0"/>
              <a:t>下載</a:t>
            </a:r>
            <a:r>
              <a:rPr lang="en-US" altLang="zh-TW" dirty="0"/>
              <a:t>Java</a:t>
            </a:r>
            <a:r>
              <a:rPr lang="zh-TW" altLang="en-US" dirty="0"/>
              <a:t>。安裝完成之後再使用</a:t>
            </a:r>
            <a:r>
              <a:rPr lang="en-US" altLang="zh-TW" dirty="0"/>
              <a:t>java</a:t>
            </a:r>
            <a:r>
              <a:rPr lang="zh-TW" altLang="en-US" dirty="0"/>
              <a:t> </a:t>
            </a:r>
            <a:r>
              <a:rPr lang="en-US" altLang="zh-TW" dirty="0"/>
              <a:t>–version</a:t>
            </a:r>
            <a:r>
              <a:rPr lang="zh-TW" altLang="en-US" dirty="0"/>
              <a:t>指令來確認是否安裝成功。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80613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8889-17C6-8DAB-291D-2DBF0085D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Taipei Sans TC Beta" pitchFamily="2" charset="-120"/>
                <a:cs typeface="Times New Roman" panose="02020603050405020304" pitchFamily="18" charset="0"/>
              </a:rPr>
              <a:t>安裝 </a:t>
            </a:r>
            <a:r>
              <a:rPr lang="en-US" altLang="zh-TW" dirty="0">
                <a:latin typeface="Times New Roman" panose="02020603050405020304" pitchFamily="18" charset="0"/>
                <a:ea typeface="Taipei Sans TC Beta" pitchFamily="2" charset="-120"/>
                <a:cs typeface="Times New Roman" panose="02020603050405020304" pitchFamily="18" charset="0"/>
              </a:rPr>
              <a:t>Java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297B5-26C3-DCDD-CEE4-EFA5794B2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 </a:t>
            </a:r>
            <a:r>
              <a:rPr lang="en-US" altLang="zh-TW" dirty="0"/>
              <a:t>Windows </a:t>
            </a:r>
            <a:r>
              <a:rPr lang="zh-TW" altLang="en-US" dirty="0"/>
              <a:t>上，</a:t>
            </a:r>
            <a:r>
              <a:rPr lang="en-US" altLang="zh-TW" dirty="0"/>
              <a:t>Java </a:t>
            </a:r>
            <a:r>
              <a:rPr lang="zh-TW" altLang="en-US" dirty="0"/>
              <a:t>通常安裝在 </a:t>
            </a:r>
            <a:r>
              <a:rPr lang="en-US" altLang="zh-TW" dirty="0"/>
              <a:t>C:/Program Files/Java </a:t>
            </a:r>
            <a:r>
              <a:rPr lang="zh-TW" altLang="en-US" dirty="0"/>
              <a:t>目錄中。您可以檢查此文件夾是否存在。</a:t>
            </a:r>
            <a:endParaRPr lang="en-US" altLang="zh-TW" dirty="0"/>
          </a:p>
          <a:p>
            <a:r>
              <a:rPr lang="zh-TW" altLang="en-US" dirty="0"/>
              <a:t>在</a:t>
            </a:r>
            <a:r>
              <a:rPr lang="en-US" altLang="zh-TW" dirty="0"/>
              <a:t>macOS</a:t>
            </a:r>
            <a:r>
              <a:rPr lang="zh-TW" altLang="en-US" dirty="0"/>
              <a:t>上，我們可以在</a:t>
            </a:r>
            <a:r>
              <a:rPr lang="en-US" altLang="zh-TW" dirty="0"/>
              <a:t>terminal</a:t>
            </a:r>
            <a:r>
              <a:rPr lang="zh-TW" altLang="en-US" dirty="0"/>
              <a:t>使用</a:t>
            </a:r>
            <a:endParaRPr lang="en-US" altLang="zh-TW" dirty="0"/>
          </a:p>
          <a:p>
            <a:pPr algn="ctr"/>
            <a:r>
              <a:rPr lang="en-US" altLang="zh-TW" dirty="0"/>
              <a:t>/</a:t>
            </a:r>
            <a:r>
              <a:rPr lang="en-US" altLang="zh-TW" dirty="0" err="1"/>
              <a:t>usr</a:t>
            </a:r>
            <a:r>
              <a:rPr lang="en-US" altLang="zh-TW" dirty="0"/>
              <a:t>/</a:t>
            </a:r>
            <a:r>
              <a:rPr lang="en-US" altLang="zh-TW" dirty="0" err="1"/>
              <a:t>libexec</a:t>
            </a:r>
            <a:r>
              <a:rPr lang="en-US" altLang="zh-TW" dirty="0"/>
              <a:t>/</a:t>
            </a:r>
            <a:r>
              <a:rPr lang="en-US" altLang="zh-TW" dirty="0" err="1"/>
              <a:t>java_home</a:t>
            </a:r>
            <a:r>
              <a:rPr lang="en-US" altLang="zh-TW" dirty="0"/>
              <a:t> –V</a:t>
            </a:r>
          </a:p>
          <a:p>
            <a:r>
              <a:rPr lang="zh-TW" altLang="en-US" dirty="0"/>
              <a:t>這個指令，它將向您顯示 </a:t>
            </a:r>
            <a:r>
              <a:rPr lang="en-US" altLang="zh-TW" dirty="0"/>
              <a:t>Mac </a:t>
            </a:r>
            <a:r>
              <a:rPr lang="zh-TW" altLang="en-US" dirty="0"/>
              <a:t>中安裝的所有 </a:t>
            </a:r>
            <a:r>
              <a:rPr lang="en-US" altLang="zh-TW" dirty="0"/>
              <a:t>JDK </a:t>
            </a:r>
            <a:r>
              <a:rPr lang="zh-TW" altLang="en-US" dirty="0"/>
              <a:t>版本。</a:t>
            </a:r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90957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B9215-639C-6D15-3D2B-0CE15490A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安裝</a:t>
            </a:r>
            <a:r>
              <a:rPr lang="en-US" altLang="zh-TW" dirty="0"/>
              <a:t>IDE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EAFBB-DDA8-2E72-2E80-09DDB98E7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/>
              <a:t>整合開發環境 </a:t>
            </a:r>
            <a:r>
              <a:rPr lang="en-US" altLang="ja-JP" dirty="0"/>
              <a:t>(</a:t>
            </a:r>
            <a:r>
              <a:rPr lang="en-US" dirty="0"/>
              <a:t>Integrated development environment)</a:t>
            </a:r>
            <a:r>
              <a:rPr lang="ja-JP" altLang="en-US"/>
              <a:t> 是一種輔助程式開發人員開發軟體的應用軟體，在開發工具內部就可以輔助編寫原始碼文字、並編譯打包成為可用的程式，通常還包括除錯器以及文字修正功能。</a:t>
            </a:r>
            <a:endParaRPr lang="en-US" altLang="ja-JP" dirty="0"/>
          </a:p>
          <a:p>
            <a:r>
              <a:rPr lang="ja-JP" altLang="en-US"/>
              <a:t>常用的</a:t>
            </a:r>
            <a:r>
              <a:rPr lang="en-US" altLang="zh-TW" dirty="0"/>
              <a:t>Java</a:t>
            </a:r>
            <a:r>
              <a:rPr lang="zh-TW" altLang="en-US" dirty="0"/>
              <a:t> </a:t>
            </a:r>
            <a:r>
              <a:rPr lang="en-US" altLang="zh-TW" dirty="0"/>
              <a:t>IDE</a:t>
            </a:r>
            <a:r>
              <a:rPr lang="zh-TW" altLang="en-US" dirty="0"/>
              <a:t>包含</a:t>
            </a:r>
            <a:r>
              <a:rPr lang="en-US" altLang="zh-TW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Eclipse (</a:t>
            </a:r>
            <a:r>
              <a:rPr lang="ja-JP" altLang="en-US"/>
              <a:t>屬於</a:t>
            </a:r>
            <a:r>
              <a:rPr lang="en-US" dirty="0"/>
              <a:t>Linux</a:t>
            </a:r>
            <a:r>
              <a:rPr lang="ja-JP" altLang="en-US"/>
              <a:t>基金會，財大氣粗，功能非常強大，也支援其他語言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IntelliJ IDEA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ja-JP" altLang="en-US"/>
              <a:t>號稱地球最強</a:t>
            </a:r>
            <a:r>
              <a:rPr lang="en-US" altLang="ja-JP" dirty="0"/>
              <a:t>J</a:t>
            </a:r>
            <a:r>
              <a:rPr lang="en-US" altLang="zh-TW" dirty="0"/>
              <a:t>ava</a:t>
            </a:r>
            <a:r>
              <a:rPr lang="ja-JP" altLang="en-US"/>
              <a:t>開發神器，背靠</a:t>
            </a:r>
            <a:r>
              <a:rPr lang="en-US" altLang="zh-TW" dirty="0"/>
              <a:t>JetBrains</a:t>
            </a:r>
            <a:r>
              <a:rPr lang="ja-JP" altLang="en-US"/>
              <a:t>這顆大樹</a:t>
            </a:r>
            <a:r>
              <a:rPr lang="en-US" altLang="zh-TW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VS Code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微軟開發的輕量級程式碼編輯器。嚴格來說，算不上是</a:t>
            </a:r>
            <a:r>
              <a:rPr lang="en-US" altLang="zh-TW" dirty="0"/>
              <a:t>IDE</a:t>
            </a:r>
            <a:r>
              <a:rPr lang="zh-TW" altLang="en-US" dirty="0"/>
              <a:t>，卻比</a:t>
            </a:r>
            <a:r>
              <a:rPr lang="en-US" altLang="zh-TW" dirty="0"/>
              <a:t>IDE</a:t>
            </a:r>
            <a:r>
              <a:rPr lang="zh-TW" altLang="en-US" dirty="0"/>
              <a:t>好用</a:t>
            </a:r>
            <a:r>
              <a:rPr lang="en-US" altLang="zh-TW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NetBeans</a:t>
            </a:r>
            <a:r>
              <a:rPr lang="zh-TW" altLang="en-US" dirty="0"/>
              <a:t> </a:t>
            </a:r>
            <a:r>
              <a:rPr lang="en-US" altLang="zh-TW" dirty="0"/>
              <a:t>(Apache</a:t>
            </a:r>
            <a:r>
              <a:rPr lang="zh-TW" altLang="en-US" dirty="0"/>
              <a:t>基金會</a:t>
            </a:r>
            <a:r>
              <a:rPr lang="ja-JP" altLang="en-US"/>
              <a:t>出品必屬精品</a:t>
            </a:r>
            <a:r>
              <a:rPr lang="en-US" altLang="zh-TW" dirty="0"/>
              <a:t>)</a:t>
            </a:r>
            <a:endParaRPr lang="en-US" dirty="0"/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89209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7EB201-7F9F-F694-39F6-372B0AA24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撰寫</a:t>
            </a:r>
            <a:r>
              <a:rPr lang="en-US" altLang="zh-TW" dirty="0"/>
              <a:t>Java</a:t>
            </a:r>
            <a:r>
              <a:rPr lang="zh-TW" altLang="en-US" dirty="0"/>
              <a:t>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8741B5-A599-1A11-BC6E-8F7E7F7C3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21347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在 </a:t>
            </a:r>
            <a:r>
              <a:rPr lang="en-US" altLang="zh-TW" dirty="0"/>
              <a:t>Java </a:t>
            </a:r>
            <a:r>
              <a:rPr lang="zh-TW" altLang="en-US" dirty="0"/>
              <a:t>中，所有程式碼碼是以 </a:t>
            </a:r>
            <a:r>
              <a:rPr lang="en-US" altLang="zh-TW" dirty="0"/>
              <a:t>.java </a:t>
            </a:r>
            <a:r>
              <a:rPr lang="zh-TW" altLang="en-US" dirty="0"/>
              <a:t>做結尾的純文本文件。 這些文件後由 </a:t>
            </a:r>
            <a:r>
              <a:rPr lang="en-US" altLang="zh-TW" dirty="0" err="1"/>
              <a:t>javac</a:t>
            </a:r>
            <a:r>
              <a:rPr lang="en-US" altLang="zh-TW" dirty="0"/>
              <a:t> (Java</a:t>
            </a:r>
            <a:r>
              <a:rPr lang="zh-TW" altLang="en-US" dirty="0"/>
              <a:t> </a:t>
            </a:r>
            <a:r>
              <a:rPr lang="en-US" altLang="zh-TW" dirty="0"/>
              <a:t>Compiler)</a:t>
            </a:r>
            <a:r>
              <a:rPr lang="zh-TW" altLang="en-US" dirty="0"/>
              <a:t>編譯器編譯成 </a:t>
            </a:r>
            <a:r>
              <a:rPr lang="en-US" altLang="zh-TW" dirty="0"/>
              <a:t>.class </a:t>
            </a:r>
            <a:r>
              <a:rPr lang="zh-TW" altLang="en-US" dirty="0"/>
              <a:t>文件。 </a:t>
            </a:r>
            <a:r>
              <a:rPr lang="en-US" altLang="zh-TW" dirty="0"/>
              <a:t>.class </a:t>
            </a:r>
            <a:r>
              <a:rPr lang="zh-TW" altLang="en-US" dirty="0"/>
              <a:t>文件包含</a:t>
            </a:r>
            <a:r>
              <a:rPr lang="en-US" altLang="zh-TW" dirty="0"/>
              <a:t>Java </a:t>
            </a:r>
            <a:r>
              <a:rPr lang="zh-TW" altLang="en-US" dirty="0"/>
              <a:t>虛擬機 </a:t>
            </a:r>
            <a:r>
              <a:rPr lang="en-US" altLang="zh-TW" dirty="0"/>
              <a:t>(Java Virtual Machine) </a:t>
            </a:r>
            <a:r>
              <a:rPr lang="zh-TW" altLang="en-US" dirty="0"/>
              <a:t>的機器語言。 最後，</a:t>
            </a:r>
            <a:r>
              <a:rPr lang="en-US" altLang="zh-TW" dirty="0"/>
              <a:t>java </a:t>
            </a:r>
            <a:r>
              <a:rPr lang="zh-TW" altLang="en-US" dirty="0"/>
              <a:t>啟動器工具使用 </a:t>
            </a:r>
            <a:r>
              <a:rPr lang="en-US" altLang="zh-TW" dirty="0"/>
              <a:t>Java </a:t>
            </a:r>
            <a:r>
              <a:rPr lang="zh-TW" altLang="en-US" dirty="0"/>
              <a:t>虛擬機來運行我們寫的應用程序。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sz="1800" dirty="0"/>
              <a:t>*. Class</a:t>
            </a:r>
            <a:r>
              <a:rPr lang="zh-TW" altLang="en-US" sz="1800" dirty="0"/>
              <a:t>文件在每個平台都是相同的，但</a:t>
            </a:r>
            <a:r>
              <a:rPr lang="en-US" altLang="zh-TW" sz="1800" dirty="0"/>
              <a:t>JVM</a:t>
            </a:r>
            <a:r>
              <a:rPr lang="zh-TW" altLang="en-US" sz="1800" dirty="0"/>
              <a:t>在每個作業系統或平台當中都是不一樣的。這是為何</a:t>
            </a:r>
            <a:r>
              <a:rPr lang="en-US" altLang="zh-TW" sz="1800" dirty="0"/>
              <a:t>Java</a:t>
            </a:r>
            <a:r>
              <a:rPr lang="zh-TW" altLang="en-US" sz="1800" dirty="0"/>
              <a:t>有平獨立性</a:t>
            </a:r>
            <a:r>
              <a:rPr lang="en-US" altLang="zh-TW" sz="1800" dirty="0"/>
              <a:t>(platform-independent)</a:t>
            </a:r>
            <a:r>
              <a:rPr lang="zh-TW" altLang="en-US" sz="1800" dirty="0"/>
              <a:t>。每個平台在安裝</a:t>
            </a:r>
            <a:r>
              <a:rPr lang="en-US" altLang="zh-TW" sz="1800" dirty="0"/>
              <a:t>Java</a:t>
            </a:r>
            <a:r>
              <a:rPr lang="zh-TW" altLang="en-US" sz="1800" dirty="0"/>
              <a:t>時，都會下載相對應的</a:t>
            </a:r>
            <a:r>
              <a:rPr lang="en-US" altLang="zh-TW" sz="1800" dirty="0"/>
              <a:t>JVM.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C93E98C-0DA0-CF16-7152-39466E27D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394" y="3588025"/>
            <a:ext cx="5727212" cy="187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567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1217C-F67C-72F2-5580-2C3926F90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</a:t>
            </a:r>
            <a:r>
              <a:rPr lang="zh-TW" altLang="en-US" dirty="0"/>
              <a:t>歷史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12217-8A6D-46AA-7B07-3531E2A70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6499274" cy="3760891"/>
          </a:xfrm>
        </p:spPr>
        <p:txBody>
          <a:bodyPr>
            <a:normAutofit/>
          </a:bodyPr>
          <a:lstStyle/>
          <a:p>
            <a:r>
              <a:rPr lang="en-US" altLang="zh-TW" sz="2600" dirty="0"/>
              <a:t>Java</a:t>
            </a:r>
            <a:r>
              <a:rPr lang="ja-JP" altLang="en-US" sz="2600"/>
              <a:t>最開始只是昇陽電腦（</a:t>
            </a:r>
            <a:r>
              <a:rPr lang="en-US" sz="2600" dirty="0"/>
              <a:t>Sun </a:t>
            </a:r>
            <a:r>
              <a:rPr lang="en-US" sz="2600" dirty="0" err="1"/>
              <a:t>MicroSystems</a:t>
            </a:r>
            <a:r>
              <a:rPr lang="en-US" sz="2600" dirty="0"/>
              <a:t>）</a:t>
            </a:r>
            <a:r>
              <a:rPr lang="ja-JP" altLang="en-US" sz="2600"/>
              <a:t>公司在</a:t>
            </a:r>
            <a:r>
              <a:rPr lang="en-US" altLang="ja-JP" sz="2600" dirty="0"/>
              <a:t>1990</a:t>
            </a:r>
            <a:r>
              <a:rPr lang="ja-JP" altLang="en-US" sz="2600"/>
              <a:t>年</a:t>
            </a:r>
            <a:r>
              <a:rPr lang="en-US" altLang="ja-JP" sz="2600" dirty="0"/>
              <a:t>12</a:t>
            </a:r>
            <a:r>
              <a:rPr lang="ja-JP" altLang="en-US" sz="2600"/>
              <a:t>月開始研究的一個內部項目。昇陽電腦公司的一個叫做</a:t>
            </a:r>
            <a:r>
              <a:rPr lang="en-US" altLang="zh-TW" sz="2600" dirty="0"/>
              <a:t>Patrick Naughton</a:t>
            </a:r>
            <a:r>
              <a:rPr lang="ja-JP" altLang="en-US" sz="2600"/>
              <a:t>的工程師被公司自己開發的</a:t>
            </a:r>
            <a:r>
              <a:rPr lang="en-US" sz="2600" dirty="0"/>
              <a:t>C++</a:t>
            </a:r>
            <a:r>
              <a:rPr lang="ja-JP" altLang="en-US" sz="2600"/>
              <a:t>和</a:t>
            </a:r>
            <a:r>
              <a:rPr lang="en-US" sz="2600" dirty="0"/>
              <a:t>C</a:t>
            </a:r>
            <a:r>
              <a:rPr lang="ja-JP" altLang="en-US" sz="2600"/>
              <a:t>語言編譯器搞得焦頭爛額，因為其中的</a:t>
            </a:r>
            <a:r>
              <a:rPr lang="en-US" sz="2600" dirty="0"/>
              <a:t>API</a:t>
            </a:r>
            <a:r>
              <a:rPr lang="ja-JP" altLang="en-US" sz="2600"/>
              <a:t>極其難用。</a:t>
            </a:r>
            <a:r>
              <a:rPr lang="en-US" altLang="ja-JP" sz="2600" dirty="0"/>
              <a:t>James Gosling </a:t>
            </a:r>
            <a:r>
              <a:rPr lang="en-US" altLang="zh-TW" sz="2600" dirty="0"/>
              <a:t>(</a:t>
            </a:r>
            <a:r>
              <a:rPr lang="zh-TW" altLang="en-US" sz="2600" dirty="0"/>
              <a:t>被人稱做</a:t>
            </a:r>
            <a:r>
              <a:rPr lang="en-US" altLang="zh-TW" sz="2600" dirty="0"/>
              <a:t>Java</a:t>
            </a:r>
            <a:r>
              <a:rPr lang="zh-TW" altLang="en-US" sz="2600" dirty="0"/>
              <a:t>之父</a:t>
            </a:r>
            <a:r>
              <a:rPr lang="en-US" altLang="zh-TW" sz="2600" dirty="0"/>
              <a:t>)</a:t>
            </a:r>
            <a:r>
              <a:rPr lang="ja-JP" altLang="en-US" sz="2600"/>
              <a:t>和</a:t>
            </a:r>
            <a:r>
              <a:rPr lang="en-US" altLang="ja-JP" sz="2600" dirty="0"/>
              <a:t>Mike Sheridan</a:t>
            </a:r>
            <a:r>
              <a:rPr lang="ja-JP" altLang="en-US" sz="2600"/>
              <a:t>也加入了派屈克的工作小組，之後工作小組沒日沒夜地工作，終於在</a:t>
            </a:r>
            <a:r>
              <a:rPr lang="en-US" altLang="ja-JP" sz="2600" dirty="0"/>
              <a:t>1994</a:t>
            </a:r>
            <a:r>
              <a:rPr lang="ja-JP" altLang="en-US" sz="2600"/>
              <a:t>完成製作。</a:t>
            </a:r>
            <a:endParaRPr lang="en-US" altLang="ja-JP" sz="2600" dirty="0"/>
          </a:p>
          <a:p>
            <a:endParaRPr lang="en-TW" dirty="0"/>
          </a:p>
        </p:txBody>
      </p:sp>
      <p:pic>
        <p:nvPicPr>
          <p:cNvPr id="5" name="Picture 4" descr="A picture containing person, wall, holding, person&#10;&#10;Description automatically generated">
            <a:extLst>
              <a:ext uri="{FF2B5EF4-FFF2-40B4-BE49-F238E27FC236}">
                <a16:creationId xmlns:a16="http://schemas.microsoft.com/office/drawing/2014/main" id="{030923AB-C1AB-89EF-B77E-70A921372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337" y="2350889"/>
            <a:ext cx="2580343" cy="25962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B6721A-7381-DAA5-A5A2-234D8E2DCD5A}"/>
              </a:ext>
            </a:extLst>
          </p:cNvPr>
          <p:cNvSpPr txBox="1"/>
          <p:nvPr/>
        </p:nvSpPr>
        <p:spPr>
          <a:xfrm>
            <a:off x="8718399" y="5120641"/>
            <a:ext cx="229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James Gosling in 2008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313456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FB78C-6C59-3384-9A67-BD5E94869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</a:t>
            </a:r>
            <a:r>
              <a:rPr lang="zh-TW" altLang="en-US" dirty="0"/>
              <a:t>歷史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AF67D-A0C6-FFB6-5834-3E8AA2288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2009</a:t>
            </a:r>
            <a:r>
              <a:rPr lang="ja-JP" altLang="en-US"/>
              <a:t>年</a:t>
            </a:r>
            <a:r>
              <a:rPr lang="en-US" altLang="ja-JP" dirty="0"/>
              <a:t>4</a:t>
            </a:r>
            <a:r>
              <a:rPr lang="ja-JP" altLang="en-US"/>
              <a:t>月</a:t>
            </a:r>
            <a:r>
              <a:rPr lang="en-US" altLang="ja-JP" dirty="0"/>
              <a:t>20</a:t>
            </a:r>
            <a:r>
              <a:rPr lang="ja-JP" altLang="en-US"/>
              <a:t>日，甲骨文公司</a:t>
            </a:r>
            <a:r>
              <a:rPr lang="en-US" altLang="ja-JP" dirty="0"/>
              <a:t>(Oracle)</a:t>
            </a:r>
            <a:r>
              <a:rPr lang="ja-JP" altLang="en-US"/>
              <a:t>宣布以總額</a:t>
            </a:r>
            <a:r>
              <a:rPr lang="en-US" altLang="ja-JP" dirty="0"/>
              <a:t>74</a:t>
            </a:r>
            <a:r>
              <a:rPr lang="ja-JP" altLang="en-US"/>
              <a:t>億美金收購</a:t>
            </a:r>
            <a:r>
              <a:rPr lang="en-US" dirty="0"/>
              <a:t>Sun </a:t>
            </a:r>
            <a:r>
              <a:rPr lang="en-US" dirty="0" err="1"/>
              <a:t>MicroSystems公司</a:t>
            </a:r>
            <a:r>
              <a:rPr lang="en-US" dirty="0"/>
              <a:t> ，Java</a:t>
            </a:r>
            <a:r>
              <a:rPr lang="ja-JP" altLang="en-US"/>
              <a:t>也隨之成為</a:t>
            </a:r>
            <a:r>
              <a:rPr lang="en-US" altLang="ja-JP" dirty="0"/>
              <a:t> Oracle </a:t>
            </a:r>
            <a:r>
              <a:rPr lang="ja-JP" altLang="en-US"/>
              <a:t>的產品。</a:t>
            </a:r>
            <a:endParaRPr lang="en-US" altLang="ja-JP" dirty="0"/>
          </a:p>
          <a:p>
            <a:r>
              <a:rPr lang="ja-JP" altLang="en-US"/>
              <a:t>目前</a:t>
            </a:r>
            <a:r>
              <a:rPr lang="en-US" dirty="0"/>
              <a:t>Java</a:t>
            </a:r>
            <a:r>
              <a:rPr lang="ja-JP" altLang="en-US"/>
              <a:t>提供以下三個版本：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Java Platform, Enterprise </a:t>
            </a:r>
            <a:r>
              <a:rPr lang="en-US" dirty="0" err="1"/>
              <a:t>Edition（Java</a:t>
            </a:r>
            <a:r>
              <a:rPr lang="en-US" dirty="0"/>
              <a:t> EE： Java</a:t>
            </a:r>
            <a:r>
              <a:rPr lang="ja-JP" altLang="en-US"/>
              <a:t>平台企業版）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Java Platform, Standard Edition（Java SE： Java</a:t>
            </a:r>
            <a:r>
              <a:rPr lang="ja-JP" altLang="en-US"/>
              <a:t>平台標準版）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Java Platform, Micro Edition（Java ME： Java</a:t>
            </a:r>
            <a:r>
              <a:rPr lang="ja-JP" altLang="en-US"/>
              <a:t>平台微型版）</a:t>
            </a:r>
            <a:endParaRPr lang="en-US" altLang="ja-JP" dirty="0"/>
          </a:p>
          <a:p>
            <a:pPr marL="0" indent="0">
              <a:buNone/>
            </a:pPr>
            <a:endParaRPr lang="ja-JP" altLang="en-US"/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7422701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2F3F0"/>
      </a:lt2>
      <a:accent1>
        <a:srgbClr val="7D29E7"/>
      </a:accent1>
      <a:accent2>
        <a:srgbClr val="3732DA"/>
      </a:accent2>
      <a:accent3>
        <a:srgbClr val="2973E7"/>
      </a:accent3>
      <a:accent4>
        <a:srgbClr val="17B0D5"/>
      </a:accent4>
      <a:accent5>
        <a:srgbClr val="22C29E"/>
      </a:accent5>
      <a:accent6>
        <a:srgbClr val="16C655"/>
      </a:accent6>
      <a:hlink>
        <a:srgbClr val="339A95"/>
      </a:hlink>
      <a:folHlink>
        <a:srgbClr val="7F7F7F"/>
      </a:folHlink>
    </a:clrScheme>
    <a:fontScheme name="自訂 6">
      <a:majorFont>
        <a:latin typeface="Times New Roman"/>
        <a:ea typeface="Taipei Sans TC Beta"/>
        <a:cs typeface=""/>
      </a:majorFont>
      <a:minorFont>
        <a:latin typeface="Times New Roman"/>
        <a:ea typeface="Taipei Sans TC Beta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2934</TotalTime>
  <Words>995</Words>
  <Application>Microsoft Macintosh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Taipei Sans TC Beta</vt:lpstr>
      <vt:lpstr>Calibri</vt:lpstr>
      <vt:lpstr>Times New Roman</vt:lpstr>
      <vt:lpstr>RetrospectVTI</vt:lpstr>
      <vt:lpstr>Java課程準備</vt:lpstr>
      <vt:lpstr>什麼是Java?</vt:lpstr>
      <vt:lpstr>Java優缺點</vt:lpstr>
      <vt:lpstr>安裝 Java</vt:lpstr>
      <vt:lpstr>安裝 Java</vt:lpstr>
      <vt:lpstr>安裝IDE</vt:lpstr>
      <vt:lpstr>撰寫Java程式碼</vt:lpstr>
      <vt:lpstr>Java歷史</vt:lpstr>
      <vt:lpstr>Java歷史</vt:lpstr>
      <vt:lpstr>Java歷史</vt:lpstr>
      <vt:lpstr>相關術語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 Design</dc:title>
  <dc:creator>Yu-Hsien Jen</dc:creator>
  <cp:lastModifiedBy>Yu-Hsien Jen</cp:lastModifiedBy>
  <cp:revision>271</cp:revision>
  <dcterms:created xsi:type="dcterms:W3CDTF">2021-02-23T11:38:50Z</dcterms:created>
  <dcterms:modified xsi:type="dcterms:W3CDTF">2023-02-15T05:00:56Z</dcterms:modified>
</cp:coreProperties>
</file>