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4" r:id="rId3"/>
    <p:sldId id="262" r:id="rId4"/>
    <p:sldId id="265" r:id="rId5"/>
    <p:sldId id="273" r:id="rId6"/>
    <p:sldId id="263" r:id="rId7"/>
    <p:sldId id="266" r:id="rId8"/>
    <p:sldId id="267" r:id="rId9"/>
    <p:sldId id="268" r:id="rId10"/>
    <p:sldId id="271" r:id="rId11"/>
    <p:sldId id="269" r:id="rId12"/>
    <p:sldId id="270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+mj-ea"/>
                <a:cs typeface="Times New Roman" panose="02020603050405020304" pitchFamily="18" charset="0"/>
              </a:rPr>
              <a:t>Java</a:t>
            </a:r>
            <a:r>
              <a:rPr lang="zh-TW" altLang="en-US" dirty="0">
                <a:solidFill>
                  <a:srgbClr val="FFFFFF"/>
                </a:solidFill>
                <a:latin typeface="+mj-ea"/>
                <a:cs typeface="Times New Roman" panose="02020603050405020304" pitchFamily="18" charset="0"/>
              </a:rPr>
              <a:t>基本語法</a:t>
            </a:r>
            <a:r>
              <a:rPr lang="en-US" altLang="zh-TW" dirty="0">
                <a:solidFill>
                  <a:srgbClr val="FFFFFF"/>
                </a:solidFill>
                <a:latin typeface="+mj-ea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srgbClr val="FFFFFF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1A2-31C1-B88C-6053-FF94BF36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Java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9365-493C-29ED-B5AC-88897171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if </a:t>
            </a:r>
            <a:r>
              <a:rPr lang="ja-JP" altLang="en-US"/>
              <a:t>語句是最簡單的決策語句。 它用於決定是否執行某個語句或語句塊，即如果某個條件為真，則執行一個語句塊，否則不執行。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61008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C7EB-8107-89EC-7D74-49F5D57B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陣列</a:t>
            </a:r>
            <a:r>
              <a:rPr lang="en-US" altLang="zh-TW" dirty="0"/>
              <a:t>(Array)</a:t>
            </a:r>
            <a:r>
              <a:rPr lang="zh-TW" altLang="en-US" dirty="0"/>
              <a:t>以及動態陣列</a:t>
            </a:r>
            <a:r>
              <a:rPr lang="en-US" altLang="zh-TW" dirty="0"/>
              <a:t>(</a:t>
            </a:r>
            <a:r>
              <a:rPr lang="en-US" altLang="zh-TW" dirty="0" err="1"/>
              <a:t>Arraylist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7978-B5FB-0C38-213D-4A3B90C7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r>
              <a:rPr lang="ja-JP" altLang="en-US"/>
              <a:t>用於在單個變量中存儲多個值，而不是為每個值</a:t>
            </a:r>
            <a:r>
              <a:rPr lang="en-US" altLang="zh-TW" dirty="0"/>
              <a:t>declare</a:t>
            </a:r>
            <a:r>
              <a:rPr lang="ja-JP" altLang="en-US"/>
              <a:t>單獨的變量。 要</a:t>
            </a:r>
            <a:r>
              <a:rPr lang="en-US" altLang="zh-TW" dirty="0"/>
              <a:t>declare</a:t>
            </a:r>
            <a:r>
              <a:rPr lang="ja-JP" altLang="en-US"/>
              <a:t>一個</a:t>
            </a:r>
            <a:r>
              <a:rPr lang="en-US" altLang="zh-TW" dirty="0"/>
              <a:t>Array </a:t>
            </a:r>
            <a:r>
              <a:rPr lang="ja-JP" altLang="en-US"/>
              <a:t>，請用方括號</a:t>
            </a:r>
            <a:r>
              <a:rPr lang="en-US" altLang="zh-TW" dirty="0"/>
              <a:t>[]</a:t>
            </a:r>
            <a:r>
              <a:rPr lang="zh-TW" altLang="en-US" dirty="0"/>
              <a:t> </a:t>
            </a:r>
            <a:r>
              <a:rPr lang="ja-JP" altLang="en-US"/>
              <a:t>定義變量類型。</a:t>
            </a:r>
            <a:endParaRPr lang="en-US" altLang="ja-JP" dirty="0"/>
          </a:p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ja-JP" altLang="en-US"/>
              <a:t>是一個可調整大小的</a:t>
            </a:r>
            <a:r>
              <a:rPr lang="en-US" altLang="zh-TW" dirty="0"/>
              <a:t>Array </a:t>
            </a:r>
            <a:r>
              <a:rPr lang="ja-JP" altLang="en-US"/>
              <a:t>，可以在 </a:t>
            </a:r>
            <a:r>
              <a:rPr lang="en-US" dirty="0" err="1"/>
              <a:t>java.util.ArrayList</a:t>
            </a:r>
            <a:r>
              <a:rPr lang="en-US" dirty="0"/>
              <a:t> </a:t>
            </a:r>
            <a:r>
              <a:rPr lang="ja-JP" altLang="en-US"/>
              <a:t>中找到。 </a:t>
            </a:r>
            <a:r>
              <a:rPr lang="en-US" dirty="0"/>
              <a:t>Java </a:t>
            </a:r>
            <a:r>
              <a:rPr lang="en-US" dirty="0" err="1"/>
              <a:t>的</a:t>
            </a:r>
            <a:r>
              <a:rPr lang="en-US" altLang="zh-TW" dirty="0"/>
              <a:t> Array</a:t>
            </a:r>
            <a:r>
              <a:rPr lang="ja-JP" altLang="en-US"/>
              <a:t>和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ja-JP" altLang="en-US"/>
              <a:t>的區別在於，</a:t>
            </a:r>
            <a:r>
              <a:rPr lang="en-US" altLang="zh-TW" dirty="0"/>
              <a:t> Array</a:t>
            </a:r>
            <a:r>
              <a:rPr lang="ja-JP" altLang="en-US"/>
              <a:t>的大小不能修改（如果要向</a:t>
            </a:r>
            <a:r>
              <a:rPr lang="en-US" altLang="zh-TW" dirty="0"/>
              <a:t>Array</a:t>
            </a:r>
            <a:r>
              <a:rPr lang="ja-JP" altLang="en-US"/>
              <a:t>中添加或刪減總元素數量，則必須創建一個新數組）。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4258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E882-CD85-D217-7F68-D458C6DB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迴圈</a:t>
            </a:r>
            <a:r>
              <a:rPr lang="en-US" altLang="zh-TW" dirty="0"/>
              <a:t>(Loop)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FB63-F5DB-9419-7211-4276E529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for </a:t>
            </a:r>
            <a:r>
              <a:rPr lang="en-TW" dirty="0"/>
              <a:t>迴圈</a:t>
            </a:r>
            <a:r>
              <a:rPr lang="ja-JP" altLang="en-US"/>
              <a:t>是一個控制語句，它多次重複執行</a:t>
            </a:r>
            <a:r>
              <a:rPr lang="en-US" altLang="zh-TW" dirty="0"/>
              <a:t>Java</a:t>
            </a:r>
            <a:r>
              <a:rPr lang="zh-TW" altLang="en-US" dirty="0"/>
              <a:t>程式當中</a:t>
            </a:r>
            <a:r>
              <a:rPr lang="ja-JP" altLang="en-US"/>
              <a:t>的某一部分。 </a:t>
            </a:r>
            <a:r>
              <a:rPr lang="en-US" dirty="0"/>
              <a:t>Java while </a:t>
            </a:r>
            <a:r>
              <a:rPr lang="en-TW" dirty="0"/>
              <a:t>迴圈也</a:t>
            </a:r>
            <a:r>
              <a:rPr lang="ja-JP" altLang="en-US"/>
              <a:t>是一個控制流語句，它根據給定的</a:t>
            </a:r>
            <a:r>
              <a:rPr lang="en-US" altLang="zh-TW" dirty="0" err="1"/>
              <a:t>boolean</a:t>
            </a:r>
            <a:r>
              <a:rPr lang="ja-JP" altLang="en-US"/>
              <a:t>條件重複執行</a:t>
            </a:r>
            <a:r>
              <a:rPr lang="en-US" altLang="zh-TW" dirty="0"/>
              <a:t>Java</a:t>
            </a:r>
            <a:r>
              <a:rPr lang="zh-TW" altLang="en-US" dirty="0"/>
              <a:t>程式當中</a:t>
            </a:r>
            <a:r>
              <a:rPr lang="ja-JP" altLang="en-US"/>
              <a:t>的某一部分。</a:t>
            </a:r>
            <a:endParaRPr lang="en-US" altLang="ja-JP" dirty="0"/>
          </a:p>
          <a:p>
            <a:r>
              <a:rPr lang="en-TW" dirty="0"/>
              <a:t>當我們在一個迴圈內部放置另一個迴圈的情況，就被稱之為巢狀迴圈</a:t>
            </a:r>
            <a:r>
              <a:rPr lang="en-US" altLang="zh-TW" dirty="0"/>
              <a:t>(Nested</a:t>
            </a:r>
            <a:r>
              <a:rPr lang="zh-TW" altLang="en-US" dirty="0"/>
              <a:t> </a:t>
            </a:r>
            <a:r>
              <a:rPr lang="en-US" altLang="zh-TW" dirty="0"/>
              <a:t>Loop)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17140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57D9-A77F-3980-687F-E0A43D5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Java </a:t>
            </a:r>
            <a:r>
              <a:rPr lang="en-US" dirty="0" err="1"/>
              <a:t>使用者圖形介面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25BC-4412-64EE-58C1-46F2E284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</a:t>
            </a:r>
            <a:r>
              <a:rPr lang="ja-JP" altLang="en-US"/>
              <a:t>是一個用於 </a:t>
            </a:r>
            <a:r>
              <a:rPr lang="en-US" dirty="0"/>
              <a:t>Java </a:t>
            </a:r>
            <a:r>
              <a:rPr lang="ja-JP" altLang="en-US"/>
              <a:t>的 </a:t>
            </a:r>
            <a:r>
              <a:rPr lang="en-US" dirty="0"/>
              <a:t>GUI </a:t>
            </a:r>
            <a:r>
              <a:rPr lang="ja-JP" altLang="en-US"/>
              <a:t>小部件工具包；用於為 </a:t>
            </a:r>
            <a:r>
              <a:rPr lang="en-US" dirty="0"/>
              <a:t>Java </a:t>
            </a:r>
            <a:r>
              <a:rPr lang="ja-JP" altLang="en-US"/>
              <a:t>程序提供圖形用戶界面 </a:t>
            </a:r>
            <a:r>
              <a:rPr lang="en-US" altLang="ja-JP" dirty="0"/>
              <a:t>(</a:t>
            </a:r>
            <a:r>
              <a:rPr lang="en-US" dirty="0"/>
              <a:t>GUI) </a:t>
            </a:r>
            <a:r>
              <a:rPr lang="ja-JP" altLang="en-US"/>
              <a:t>的 </a:t>
            </a:r>
            <a:r>
              <a:rPr lang="en-US" dirty="0"/>
              <a:t>API。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7161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61EF-E084-2EB2-2503-B9D3C38A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Java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B03B-3C77-6F27-50FD-72CE5E48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1970"/>
          </a:xfrm>
        </p:spPr>
        <p:txBody>
          <a:bodyPr>
            <a:normAutofit/>
          </a:bodyPr>
          <a:lstStyle/>
          <a:p>
            <a:r>
              <a:rPr lang="en-US" altLang="ja-JP" dirty="0"/>
              <a:t>Method</a:t>
            </a:r>
            <a:r>
              <a:rPr lang="ja-JP" altLang="en-US"/>
              <a:t>是一段代碼，只有在被調用時才會運行。 您可以將數據（稱為參數</a:t>
            </a:r>
            <a:r>
              <a:rPr lang="en-US" altLang="ja-JP" dirty="0"/>
              <a:t>parameter</a:t>
            </a:r>
            <a:r>
              <a:rPr lang="ja-JP" altLang="en-US"/>
              <a:t>）傳遞給方法。 </a:t>
            </a:r>
            <a:r>
              <a:rPr lang="en-US" altLang="ja-JP" dirty="0"/>
              <a:t>method</a:t>
            </a:r>
            <a:r>
              <a:rPr lang="ja-JP" altLang="en-US"/>
              <a:t>用於執行某些操作，它們也稱為函數。</a:t>
            </a:r>
            <a:endParaRPr lang="en-US" altLang="ja-JP" dirty="0"/>
          </a:p>
          <a:p>
            <a:r>
              <a:rPr lang="ja-JP" altLang="en-US"/>
              <a:t>一個</a:t>
            </a:r>
            <a:r>
              <a:rPr lang="en-US" altLang="zh-TW" dirty="0"/>
              <a:t>method</a:t>
            </a:r>
            <a:r>
              <a:rPr lang="zh-TW" altLang="en-US" dirty="0"/>
              <a:t>的組成分成</a:t>
            </a:r>
            <a:r>
              <a:rPr lang="en-US" altLang="zh-TW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修飾符</a:t>
            </a:r>
            <a:r>
              <a:rPr lang="zh-TW" altLang="en-US" dirty="0"/>
              <a:t> </a:t>
            </a:r>
            <a:r>
              <a:rPr lang="en-US" altLang="zh-TW" dirty="0"/>
              <a:t>(modifier)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返回類型</a:t>
            </a:r>
            <a:r>
              <a:rPr lang="zh-TW" altLang="en-US" dirty="0"/>
              <a:t> </a:t>
            </a:r>
            <a:r>
              <a:rPr lang="en-US" altLang="zh-TW" dirty="0"/>
              <a:t>(return</a:t>
            </a:r>
            <a:r>
              <a:rPr lang="zh-TW" altLang="en-US" dirty="0"/>
              <a:t> </a:t>
            </a:r>
            <a:r>
              <a:rPr lang="en-US" altLang="zh-TW" dirty="0"/>
              <a:t>type)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名稱</a:t>
            </a:r>
            <a:r>
              <a:rPr lang="zh-TW" altLang="en-US" dirty="0"/>
              <a:t> </a:t>
            </a:r>
            <a:r>
              <a:rPr lang="en-US" altLang="zh-TW" dirty="0"/>
              <a:t>(name)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參數列表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formal parameter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parameter</a:t>
            </a:r>
            <a:r>
              <a:rPr lang="zh-TW" altLang="en-US" dirty="0"/>
              <a:t> </a:t>
            </a:r>
            <a:r>
              <a:rPr lang="en-US" altLang="zh-TW" dirty="0"/>
              <a:t>list)</a:t>
            </a:r>
          </a:p>
          <a:p>
            <a:pPr marL="0" indent="0">
              <a:buNone/>
            </a:pPr>
            <a:r>
              <a:rPr lang="zh-TW" altLang="en-US" sz="1800" dirty="0"/>
              <a:t>*</a:t>
            </a:r>
            <a:r>
              <a:rPr lang="en-US" altLang="zh-TW" sz="1800" dirty="0"/>
              <a:t>. </a:t>
            </a:r>
            <a:r>
              <a:rPr lang="zh-TW" altLang="en-US" sz="1800" dirty="0"/>
              <a:t>定義</a:t>
            </a:r>
            <a:r>
              <a:rPr lang="en-US" altLang="zh-TW" sz="1800" dirty="0"/>
              <a:t>methods</a:t>
            </a:r>
            <a:r>
              <a:rPr lang="zh-TW" altLang="en-US" sz="1800" dirty="0"/>
              <a:t>時使用</a:t>
            </a:r>
            <a:r>
              <a:rPr lang="en-US" altLang="zh-TW" sz="1800" dirty="0"/>
              <a:t>formal</a:t>
            </a:r>
            <a:r>
              <a:rPr lang="zh-TW" altLang="en-US" sz="1800" dirty="0"/>
              <a:t> </a:t>
            </a:r>
            <a:r>
              <a:rPr lang="en-US" altLang="zh-TW" sz="1800" dirty="0"/>
              <a:t>parameter</a:t>
            </a:r>
            <a:r>
              <a:rPr lang="zh-TW" altLang="en-US" sz="1800" dirty="0"/>
              <a:t>，而執行</a:t>
            </a:r>
            <a:r>
              <a:rPr lang="en-US" altLang="zh-TW" sz="1800" dirty="0"/>
              <a:t>methods</a:t>
            </a:r>
            <a:r>
              <a:rPr lang="zh-TW" altLang="en-US" sz="1800" dirty="0"/>
              <a:t>時使用</a:t>
            </a:r>
            <a:r>
              <a:rPr lang="en-US" altLang="zh-TW" sz="1800" dirty="0"/>
              <a:t>actual</a:t>
            </a:r>
            <a:r>
              <a:rPr lang="zh-TW" altLang="en-US" sz="1800" dirty="0"/>
              <a:t> </a:t>
            </a:r>
            <a:r>
              <a:rPr lang="en-US" altLang="zh-TW" sz="1800" dirty="0"/>
              <a:t>parameter.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07184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A143-4AE5-7D43-7B2E-981CB4D3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Return Value</a:t>
            </a:r>
            <a:r>
              <a:rPr lang="zh-TW" altLang="en-US" dirty="0"/>
              <a:t> </a:t>
            </a:r>
            <a:r>
              <a:rPr lang="en-TW" dirty="0"/>
              <a:t>返回值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855B-A642-7645-A445-8664001B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return </a:t>
            </a:r>
            <a:r>
              <a:rPr lang="ja-JP" altLang="en-US"/>
              <a:t>關鍵字退出</a:t>
            </a:r>
            <a:r>
              <a:rPr lang="en-US" altLang="ja-JP" dirty="0"/>
              <a:t>method</a:t>
            </a:r>
            <a:r>
              <a:rPr lang="ja-JP" altLang="en-US"/>
              <a:t>並指示 </a:t>
            </a:r>
            <a:r>
              <a:rPr lang="en-US" dirty="0"/>
              <a:t>Java </a:t>
            </a:r>
            <a:r>
              <a:rPr lang="ja-JP" altLang="en-US"/>
              <a:t>繼續執行主程序。 </a:t>
            </a:r>
            <a:r>
              <a:rPr lang="en-US" dirty="0"/>
              <a:t>return </a:t>
            </a:r>
            <a:r>
              <a:rPr lang="ja-JP" altLang="en-US"/>
              <a:t>關鍵字可以將</a:t>
            </a:r>
            <a:r>
              <a:rPr lang="en-US" altLang="ja-JP" dirty="0"/>
              <a:t>method</a:t>
            </a:r>
            <a:r>
              <a:rPr lang="ja-JP" altLang="en-US"/>
              <a:t>所指定的值發送回主程序； 返回值可以是</a:t>
            </a:r>
            <a:r>
              <a:rPr lang="en-US" altLang="zh-TW" dirty="0"/>
              <a:t>void,</a:t>
            </a:r>
            <a:r>
              <a:rPr lang="zh-TW" altLang="en-US" dirty="0"/>
              <a:t> </a:t>
            </a:r>
            <a:r>
              <a:rPr lang="ja-JP" altLang="en-US"/>
              <a:t>字符串、整數、浮點數或</a:t>
            </a:r>
            <a:r>
              <a:rPr lang="en-US" altLang="zh-TW" dirty="0"/>
              <a:t>reference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幾個注意事項：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如果 </a:t>
            </a:r>
            <a:r>
              <a:rPr lang="en-US" dirty="0"/>
              <a:t>return </a:t>
            </a:r>
            <a:r>
              <a:rPr lang="ja-JP" altLang="en-US"/>
              <a:t>關鍵字放在迴圈中，它將終止所有迴圈的進行。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return</a:t>
            </a:r>
            <a:r>
              <a:rPr lang="zh-TW" altLang="en-US" dirty="0"/>
              <a:t>之下的</a:t>
            </a:r>
            <a:r>
              <a:rPr lang="en-US" altLang="zh-TW" dirty="0"/>
              <a:t>method</a:t>
            </a:r>
            <a:r>
              <a:rPr lang="zh-TW" altLang="en-US" dirty="0"/>
              <a:t>內部的程式碼全部都不會被執行。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一個</a:t>
            </a:r>
            <a:r>
              <a:rPr lang="en-US" altLang="zh-TW" dirty="0"/>
              <a:t>method</a:t>
            </a:r>
            <a:r>
              <a:rPr lang="zh-TW" altLang="en-US" dirty="0"/>
              <a:t>只能夠一次</a:t>
            </a:r>
            <a:r>
              <a:rPr lang="en-US" altLang="zh-TW" dirty="0"/>
              <a:t>return</a:t>
            </a:r>
            <a:r>
              <a:rPr lang="zh-TW" altLang="en-US" dirty="0"/>
              <a:t>一個值。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375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213-E06D-3180-D4D4-35F9C3BC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方法多載</a:t>
            </a:r>
            <a:r>
              <a:rPr lang="en-US" altLang="ja-JP" dirty="0"/>
              <a:t> (</a:t>
            </a:r>
            <a:r>
              <a:rPr lang="en-TW" dirty="0"/>
              <a:t>Method Overloading)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C251-E5F5-62AD-711F-274FD438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一個</a:t>
            </a:r>
            <a:r>
              <a:rPr lang="en-US" altLang="zh-TW" dirty="0"/>
              <a:t>method</a:t>
            </a:r>
            <a:r>
              <a:rPr lang="zh-TW" altLang="en-US" dirty="0"/>
              <a:t>的簽名</a:t>
            </a:r>
            <a:r>
              <a:rPr lang="en-US" altLang="zh-TW" dirty="0"/>
              <a:t>(signature)</a:t>
            </a:r>
            <a:r>
              <a:rPr lang="zh-TW" altLang="en-US" dirty="0"/>
              <a:t>是</a:t>
            </a:r>
            <a:r>
              <a:rPr lang="en-US" altLang="zh-TW" dirty="0"/>
              <a:t> </a:t>
            </a:r>
            <a:r>
              <a:rPr lang="zh-TW" altLang="en-US" dirty="0"/>
              <a:t>指 </a:t>
            </a:r>
            <a:r>
              <a:rPr lang="en-US" altLang="zh-TW" dirty="0"/>
              <a:t>method </a:t>
            </a:r>
            <a:r>
              <a:rPr lang="zh-TW" altLang="en-US" dirty="0"/>
              <a:t>的 </a:t>
            </a:r>
            <a:r>
              <a:rPr lang="en-US" altLang="zh-TW" dirty="0"/>
              <a:t>name + parameter type and order </a:t>
            </a:r>
            <a:r>
              <a:rPr lang="zh-TW" altLang="en-US" dirty="0"/>
              <a:t>用以決定 </a:t>
            </a:r>
            <a:r>
              <a:rPr lang="en-US" altLang="zh-TW" dirty="0"/>
              <a:t>method </a:t>
            </a:r>
            <a:r>
              <a:rPr lang="zh-TW" altLang="en-US" dirty="0"/>
              <a:t>的唯一性。 </a:t>
            </a:r>
            <a:endParaRPr lang="en-TW" altLang="zh-TW" dirty="0"/>
          </a:p>
          <a:p>
            <a:pPr marL="0" indent="0">
              <a:buNone/>
            </a:pPr>
            <a:r>
              <a:rPr lang="ja-JP" altLang="en-US"/>
              <a:t>方法多載</a:t>
            </a:r>
            <a:r>
              <a:rPr lang="en-US" altLang="ja-JP" dirty="0"/>
              <a:t> </a:t>
            </a:r>
            <a:r>
              <a:rPr lang="ja-JP" altLang="en-US"/>
              <a:t>：當我們有多個具有相同名稱但參數類型不同的</a:t>
            </a:r>
            <a:r>
              <a:rPr lang="en-US" altLang="zh-TW" dirty="0"/>
              <a:t>method</a:t>
            </a:r>
            <a:r>
              <a:rPr lang="ja-JP" altLang="en-US"/>
              <a:t>時（換句話說，不同的簽名），我們就是在使用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overloading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322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B39D-FC0A-2461-26FE-5946A8D4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函數</a:t>
            </a:r>
            <a:r>
              <a:rPr lang="zh-TW" altLang="en-US" dirty="0"/>
              <a:t> </a:t>
            </a:r>
            <a:r>
              <a:rPr lang="en-US" altLang="zh-TW" dirty="0"/>
              <a:t>(Functions,</a:t>
            </a:r>
            <a:r>
              <a:rPr lang="zh-TW" altLang="en-US" dirty="0"/>
              <a:t> </a:t>
            </a:r>
            <a:r>
              <a:rPr lang="en-US" altLang="zh-TW" dirty="0"/>
              <a:t>Methods)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A65B-A0F9-3E92-55D2-98E92BA7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如果你是編程新手，我們可以先談談函數。 什麼是函數？ </a:t>
            </a:r>
            <a:r>
              <a:rPr lang="en-US" altLang="zh-TW" dirty="0"/>
              <a:t>Java</a:t>
            </a:r>
            <a:r>
              <a:rPr lang="en-US" dirty="0"/>
              <a:t> </a:t>
            </a:r>
            <a:r>
              <a:rPr lang="ja-JP" altLang="en-US"/>
              <a:t>中的函數類似於數學中的函數。 從你的數學課中回憶，一個函數是這樣的：</a:t>
            </a:r>
          </a:p>
          <a:p>
            <a:pPr marL="0" indent="0" algn="ctr">
              <a:buNone/>
            </a:pPr>
            <a:r>
              <a:rPr lang="ja-JP" altLang="en-US"/>
              <a:t>𝑓</a:t>
            </a:r>
            <a:r>
              <a:rPr lang="en-US" altLang="ja-JP" dirty="0"/>
              <a:t>(𝑥)=3𝑥+6</a:t>
            </a:r>
          </a:p>
          <a:p>
            <a:pPr marL="0" indent="0">
              <a:buNone/>
            </a:pPr>
            <a:r>
              <a:rPr lang="ja-JP" altLang="en-US"/>
              <a:t>你有函數的名稱，一個輸入</a:t>
            </a:r>
            <a:r>
              <a:rPr lang="en-US" altLang="zh-TW" dirty="0"/>
              <a:t>(input)</a:t>
            </a:r>
            <a:r>
              <a:rPr lang="ja-JP" altLang="en-US"/>
              <a:t>，然後你得到一個輸出</a:t>
            </a:r>
            <a:r>
              <a:rPr lang="en-US" altLang="zh-TW" dirty="0"/>
              <a:t>(output)</a:t>
            </a:r>
            <a:r>
              <a:rPr lang="ja-JP" altLang="en-US"/>
              <a:t>。 此外，一個函數應該只返回一個值（如果一個</a:t>
            </a:r>
            <a:r>
              <a:rPr lang="en-US" altLang="zh-TW" dirty="0"/>
              <a:t>input</a:t>
            </a:r>
            <a:r>
              <a:rPr lang="ja-JP" altLang="en-US"/>
              <a:t>導致兩個不同的</a:t>
            </a:r>
            <a:r>
              <a:rPr lang="en-US" altLang="zh-TW" dirty="0"/>
              <a:t>output </a:t>
            </a:r>
            <a:r>
              <a:rPr lang="ja-JP" altLang="en-US"/>
              <a:t>，那麼</a:t>
            </a:r>
            <a:r>
              <a:rPr lang="en-US" altLang="zh-TW" dirty="0"/>
              <a:t>f(x)</a:t>
            </a:r>
            <a:r>
              <a:rPr lang="zh-TW" altLang="en-US" dirty="0"/>
              <a:t>就</a:t>
            </a:r>
            <a:r>
              <a:rPr lang="ja-JP" altLang="en-US"/>
              <a:t>不是一個函數。）</a:t>
            </a:r>
          </a:p>
          <a:p>
            <a:pPr marL="0" indent="0">
              <a:buNone/>
            </a:pPr>
            <a:r>
              <a:rPr lang="ja-JP" altLang="en-US"/>
              <a:t>同樣的概念也適用於 </a:t>
            </a:r>
            <a:r>
              <a:rPr lang="en-US" altLang="zh-TW" dirty="0"/>
              <a:t>Java</a:t>
            </a:r>
            <a:r>
              <a:rPr lang="ja-JP" altLang="en-US"/>
              <a:t>函數。 在 </a:t>
            </a:r>
            <a:r>
              <a:rPr lang="en-US" altLang="zh-TW" dirty="0"/>
              <a:t>Java</a:t>
            </a:r>
            <a:r>
              <a:rPr lang="ja-JP" altLang="en-US"/>
              <a:t>函數中，我們可以提供或不提供任何</a:t>
            </a:r>
            <a:r>
              <a:rPr lang="en-US" altLang="zh-TW" dirty="0"/>
              <a:t>input </a:t>
            </a:r>
            <a:r>
              <a:rPr lang="ja-JP" altLang="en-US"/>
              <a:t>； 然後，我們從該函數獲得一個</a:t>
            </a:r>
            <a:r>
              <a:rPr lang="en-US" altLang="zh-TW" dirty="0"/>
              <a:t>output </a:t>
            </a:r>
            <a:r>
              <a:rPr lang="ja-JP" altLang="en-US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4228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B5C2-892D-70D1-7C53-FFF008CC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Class 規則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2C90-F34B-3F4F-A777-09E5D791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Class名稱一定要跟文件名稱相同</a:t>
            </a:r>
            <a:r>
              <a:rPr lang="en-US" dirty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Class</a:t>
            </a:r>
            <a:r>
              <a:rPr lang="zh-TW" altLang="en-US" dirty="0"/>
              <a:t>名稱一定要大寫英文字母當開頭。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zh-TW" altLang="en-US" dirty="0"/>
              <a:t> 會被執行。這是</a:t>
            </a:r>
            <a:r>
              <a:rPr lang="en-US" altLang="zh-TW" dirty="0"/>
              <a:t>Java</a:t>
            </a:r>
            <a:r>
              <a:rPr lang="zh-TW" altLang="en-US" dirty="0"/>
              <a:t>的規定，每個字都不能少。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34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F27-DBD4-23DB-9C54-DF5ACBE7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變數與</a:t>
            </a:r>
            <a:r>
              <a:rPr lang="ja-JP" altLang="en-US"/>
              <a:t>賦值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147B-257F-73C8-7FDE-903DA818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463196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變數</a:t>
            </a:r>
            <a:r>
              <a:rPr lang="en-US" altLang="zh-TW" dirty="0"/>
              <a:t>(variable)</a:t>
            </a:r>
            <a:r>
              <a:rPr lang="ja-JP" altLang="en-US"/>
              <a:t>和賦值</a:t>
            </a:r>
            <a:r>
              <a:rPr lang="en-US" altLang="zh-TW" dirty="0"/>
              <a:t>(assignment)</a:t>
            </a:r>
            <a:r>
              <a:rPr lang="ja-JP" altLang="en-US"/>
              <a:t>是任何程式語言中的一些基本概念。</a:t>
            </a:r>
            <a:r>
              <a:rPr lang="zh-TW" altLang="en-US" dirty="0"/>
              <a:t>變數</a:t>
            </a:r>
            <a:r>
              <a:rPr lang="ja-JP" altLang="en-US"/>
              <a:t>就像我們存儲值的容器。由於變數內部的值可以不斷改變，它被稱之為</a:t>
            </a:r>
            <a:r>
              <a:rPr lang="en-US" altLang="ja-JP" dirty="0"/>
              <a:t>『</a:t>
            </a:r>
            <a:r>
              <a:rPr lang="ja-JP" altLang="en-US"/>
              <a:t>變數</a:t>
            </a:r>
            <a:r>
              <a:rPr lang="en-US" altLang="ja-JP" dirty="0"/>
              <a:t>』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US" altLang="zh-TW" dirty="0"/>
              <a:t>Java</a:t>
            </a:r>
            <a:r>
              <a:rPr lang="zh-TW" altLang="en-US" dirty="0"/>
              <a:t>當中的等號</a:t>
            </a:r>
            <a:r>
              <a:rPr lang="en-US" dirty="0"/>
              <a:t> </a:t>
            </a:r>
            <a:r>
              <a:rPr lang="ja-JP" altLang="en-US"/>
              <a:t>與數學中使用的等號概念不同！！！ 在 </a:t>
            </a:r>
            <a:r>
              <a:rPr lang="en-US" altLang="zh-TW" dirty="0"/>
              <a:t>Java</a:t>
            </a:r>
            <a:r>
              <a:rPr lang="en-US" dirty="0"/>
              <a:t> </a:t>
            </a:r>
            <a:r>
              <a:rPr lang="ja-JP" altLang="en-US"/>
              <a:t>中，等號是“賦值”，意思是要把等號右邊的數據放到等號左邊； 因此，我們可以這樣做：</a:t>
            </a:r>
          </a:p>
          <a:p>
            <a:pPr algn="ctr"/>
            <a:r>
              <a:rPr lang="en-US" dirty="0"/>
              <a:t>x = 5, x = x + 1</a:t>
            </a:r>
          </a:p>
          <a:p>
            <a:r>
              <a:rPr lang="en-US" dirty="0" err="1"/>
              <a:t>經過執行之後，</a:t>
            </a:r>
            <a:r>
              <a:rPr lang="en-US" altLang="zh-TW" dirty="0" err="1"/>
              <a:t>x</a:t>
            </a:r>
            <a:r>
              <a:rPr lang="zh-TW" altLang="en-US" dirty="0"/>
              <a:t>的值會變成</a:t>
            </a:r>
            <a:r>
              <a:rPr lang="en-US" altLang="zh-TW" dirty="0"/>
              <a:t>6</a:t>
            </a:r>
            <a:r>
              <a:rPr lang="zh-TW" altLang="en-US" dirty="0"/>
              <a:t>。</a:t>
            </a:r>
            <a:endParaRPr lang="en-US" dirty="0"/>
          </a:p>
          <a:p>
            <a:r>
              <a:rPr lang="ja-JP" altLang="en-US" sz="1800"/>
              <a:t>*</a:t>
            </a:r>
            <a:r>
              <a:rPr lang="en-US" altLang="ja-JP" sz="1800" dirty="0"/>
              <a:t>. </a:t>
            </a:r>
            <a:r>
              <a:rPr lang="ja-JP" altLang="en-US" sz="1800"/>
              <a:t>語法糖是將 </a:t>
            </a:r>
            <a:r>
              <a:rPr lang="en-US" sz="1800" dirty="0"/>
              <a:t>x = x + 1 </a:t>
            </a:r>
            <a:r>
              <a:rPr lang="ja-JP" altLang="en-US" sz="1800"/>
              <a:t>更改為 </a:t>
            </a:r>
            <a:r>
              <a:rPr lang="en-US" sz="1800" dirty="0"/>
              <a:t>x += 1。</a:t>
            </a:r>
            <a:r>
              <a:rPr lang="ja-JP" altLang="en-US" sz="1800"/>
              <a:t>這在</a:t>
            </a:r>
            <a:r>
              <a:rPr lang="en-US" altLang="zh-TW" sz="1800" dirty="0"/>
              <a:t>Java</a:t>
            </a:r>
            <a:r>
              <a:rPr lang="ja-JP" altLang="en-US" sz="1800"/>
              <a:t>中極為常見。</a:t>
            </a:r>
            <a:br>
              <a:rPr lang="en-US" altLang="ja-JP" sz="1800" dirty="0"/>
            </a:br>
            <a:r>
              <a:rPr lang="ja-JP" altLang="en-US" sz="1800"/>
              <a:t>*</a:t>
            </a:r>
            <a:r>
              <a:rPr lang="en-US" altLang="ja-JP" sz="1800" dirty="0"/>
              <a:t>. </a:t>
            </a:r>
            <a:r>
              <a:rPr lang="ja-JP" altLang="en-US" sz="1800"/>
              <a:t>變數名稱可以由英文、數字、底線以及</a:t>
            </a:r>
            <a:r>
              <a:rPr lang="en-US" altLang="zh-TW" sz="1800" dirty="0"/>
              <a:t>$</a:t>
            </a:r>
            <a:r>
              <a:rPr lang="zh-TW" altLang="en-US" sz="1800" dirty="0"/>
              <a:t>構成，但不能由數字當開頭。但變數名稱不能為</a:t>
            </a:r>
            <a:r>
              <a:rPr lang="en-US" altLang="zh-TW" sz="1800" dirty="0"/>
              <a:t>Java</a:t>
            </a:r>
            <a:r>
              <a:rPr lang="zh-TW" altLang="en-US" sz="1800" dirty="0"/>
              <a:t>關鍵字</a:t>
            </a:r>
            <a:r>
              <a:rPr lang="en-US" altLang="zh-TW" sz="1800" dirty="0"/>
              <a:t>(reserved</a:t>
            </a:r>
            <a:r>
              <a:rPr lang="zh-TW" altLang="en-US" sz="1800" dirty="0"/>
              <a:t> </a:t>
            </a:r>
            <a:r>
              <a:rPr lang="en-US" altLang="zh-TW" sz="1800" dirty="0"/>
              <a:t>words)</a:t>
            </a:r>
            <a:r>
              <a:rPr lang="zh-TW" altLang="en-US" sz="1800" dirty="0"/>
              <a:t>。</a:t>
            </a:r>
            <a:endParaRPr lang="en-TW" sz="1800" dirty="0"/>
          </a:p>
          <a:p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347771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52D0-E18B-EF07-4C5D-FDEDCEB5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常量</a:t>
            </a:r>
            <a:r>
              <a:rPr lang="en-US" altLang="zh-TW" dirty="0"/>
              <a:t>(constants)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81BE-1B40-31CD-B595-FC14B279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947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我們可以定義不能改變的量，稱為</a:t>
            </a:r>
            <a:r>
              <a:rPr lang="en-TW" dirty="0"/>
              <a:t>常量</a:t>
            </a:r>
            <a:r>
              <a:rPr lang="en-US" altLang="zh-TW" dirty="0"/>
              <a:t>(constants)</a:t>
            </a:r>
            <a:r>
              <a:rPr lang="zh-TW" altLang="en-US" dirty="0"/>
              <a:t>。在</a:t>
            </a:r>
            <a:r>
              <a:rPr lang="en-US" altLang="zh-TW" dirty="0"/>
              <a:t>Java</a:t>
            </a:r>
            <a:r>
              <a:rPr lang="zh-TW" altLang="en-US" dirty="0"/>
              <a:t>的</a:t>
            </a:r>
            <a:r>
              <a:rPr lang="en-US" altLang="zh-TW" dirty="0"/>
              <a:t>variable</a:t>
            </a:r>
            <a:r>
              <a:rPr lang="zh-TW" altLang="en-US" dirty="0"/>
              <a:t> </a:t>
            </a:r>
            <a:r>
              <a:rPr lang="en-US" altLang="zh-TW" dirty="0"/>
              <a:t>declaration</a:t>
            </a:r>
            <a:r>
              <a:rPr lang="zh-TW" altLang="en-US" dirty="0"/>
              <a:t>當中加入</a:t>
            </a:r>
            <a:r>
              <a:rPr lang="en-US" altLang="zh-TW" dirty="0"/>
              <a:t>final</a:t>
            </a:r>
            <a:r>
              <a:rPr lang="zh-TW" altLang="en-US" dirty="0"/>
              <a:t> </a:t>
            </a:r>
            <a:r>
              <a:rPr lang="en-US" altLang="zh-TW" dirty="0"/>
              <a:t>keyword</a:t>
            </a:r>
            <a:r>
              <a:rPr lang="zh-TW" altLang="en-US" dirty="0"/>
              <a:t>，就可以把設定</a:t>
            </a:r>
            <a:r>
              <a:rPr lang="en-US" altLang="zh-TW" dirty="0"/>
              <a:t>constant</a:t>
            </a:r>
            <a:r>
              <a:rPr lang="zh-TW" altLang="en-US" dirty="0"/>
              <a:t> </a:t>
            </a:r>
            <a:r>
              <a:rPr lang="en-US" altLang="zh-TW" dirty="0" err="1"/>
              <a:t>varaible</a:t>
            </a:r>
            <a:r>
              <a:rPr lang="zh-TW" altLang="en-US" dirty="0"/>
              <a:t>。另外，寫程式者習慣</a:t>
            </a:r>
            <a:r>
              <a:rPr lang="en-US" altLang="zh-TW" dirty="0"/>
              <a:t>(</a:t>
            </a:r>
            <a:r>
              <a:rPr lang="zh-TW" altLang="en-US" dirty="0"/>
              <a:t>非強迫性</a:t>
            </a:r>
            <a:r>
              <a:rPr lang="en-US" altLang="zh-TW" dirty="0"/>
              <a:t>)</a:t>
            </a:r>
            <a:r>
              <a:rPr lang="zh-TW" altLang="en-US" dirty="0"/>
              <a:t>的會把</a:t>
            </a:r>
            <a:r>
              <a:rPr lang="en-US" altLang="zh-TW" dirty="0"/>
              <a:t>constants</a:t>
            </a:r>
            <a:r>
              <a:rPr lang="zh-TW" altLang="en-US" dirty="0"/>
              <a:t>全部用大寫英文字母表示。</a:t>
            </a:r>
            <a:endParaRPr lang="en-US" dirty="0"/>
          </a:p>
          <a:p>
            <a:r>
              <a:rPr lang="en-US" dirty="0" err="1"/>
              <a:t>其他命名規範或是習慣包含</a:t>
            </a:r>
            <a:r>
              <a:rPr lang="en-US" dirty="0"/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ClassName</a:t>
            </a:r>
            <a:r>
              <a:rPr lang="zh-TW" altLang="en-US" dirty="0"/>
              <a:t> </a:t>
            </a:r>
            <a:r>
              <a:rPr lang="en-US" altLang="zh-TW" dirty="0"/>
              <a:t>uses</a:t>
            </a:r>
            <a:r>
              <a:rPr lang="zh-TW" altLang="en-US" dirty="0"/>
              <a:t> </a:t>
            </a:r>
            <a:r>
              <a:rPr lang="en-US" altLang="zh-TW" dirty="0"/>
              <a:t>camelCase if needed and</a:t>
            </a:r>
            <a:r>
              <a:rPr lang="zh-TW" altLang="en-US" dirty="0"/>
              <a:t> </a:t>
            </a:r>
            <a:r>
              <a:rPr lang="en-US" altLang="zh-TW" dirty="0"/>
              <a:t>starts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an uppercase</a:t>
            </a:r>
            <a:r>
              <a:rPr lang="zh-TW" altLang="en-US" dirty="0"/>
              <a:t> </a:t>
            </a:r>
            <a:r>
              <a:rPr lang="en-US" altLang="zh-TW" dirty="0"/>
              <a:t>letter.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variables use camelCase if needed and start with a lowercase letter.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CONSTANTS uses all uppercase letter and use _ if needed. For example, MAX_VALUE.</a:t>
            </a:r>
          </a:p>
          <a:p>
            <a:br>
              <a:rPr lang="en-US" altLang="zh-TW" sz="1800" dirty="0"/>
            </a:br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altLang="zh-TW" sz="1800" dirty="0"/>
              <a:t>Java</a:t>
            </a:r>
            <a:r>
              <a:rPr lang="zh-TW" altLang="en-US" sz="1800" dirty="0"/>
              <a:t>當中有內建的常數</a:t>
            </a:r>
            <a:r>
              <a:rPr lang="en-US" altLang="zh-TW" sz="1800" dirty="0"/>
              <a:t>(</a:t>
            </a:r>
            <a:r>
              <a:rPr lang="zh-TW" altLang="en-US" sz="1800" dirty="0"/>
              <a:t>之後課程才會介紹</a:t>
            </a:r>
            <a:r>
              <a:rPr lang="en-US" altLang="zh-TW" sz="1800" dirty="0"/>
              <a:t>)</a:t>
            </a:r>
            <a:r>
              <a:rPr lang="zh-TW" altLang="en-US" sz="1800" dirty="0"/>
              <a:t>。</a:t>
            </a:r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27008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06A-5E4E-6956-872C-EA879D7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常見資料類型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1EA7-D739-9C0C-31B3-A8C14651C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463196"/>
          </a:xfrm>
        </p:spPr>
        <p:txBody>
          <a:bodyPr>
            <a:norm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當中常見的資料類型</a:t>
            </a:r>
            <a:r>
              <a:rPr lang="en-US" altLang="zh-TW" dirty="0"/>
              <a:t>(Data</a:t>
            </a:r>
            <a:r>
              <a:rPr lang="zh-TW" altLang="en-US" dirty="0"/>
              <a:t> </a:t>
            </a:r>
            <a:r>
              <a:rPr lang="en-US" altLang="zh-TW" dirty="0"/>
              <a:t>Type)</a:t>
            </a:r>
            <a:r>
              <a:rPr lang="zh-TW" altLang="en-US" dirty="0"/>
              <a:t>有以下幾類：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ja-JP" altLang="en-US" sz="1800"/>
              <a:t>*</a:t>
            </a:r>
            <a:r>
              <a:rPr lang="en-US" altLang="ja-JP" sz="1800" dirty="0"/>
              <a:t>.</a:t>
            </a:r>
            <a:r>
              <a:rPr lang="zh-TW" altLang="en-US" sz="1800" dirty="0"/>
              <a:t> 使用 </a:t>
            </a:r>
            <a:r>
              <a:rPr lang="en-US" altLang="zh-TW" sz="1800" dirty="0"/>
              <a:t>var</a:t>
            </a:r>
            <a:r>
              <a:rPr lang="zh-TW" altLang="en-US" sz="1800" dirty="0"/>
              <a:t> 有兩個限制：</a:t>
            </a:r>
            <a:r>
              <a:rPr lang="en-US" altLang="zh-TW" sz="1800" dirty="0"/>
              <a:t>1.</a:t>
            </a:r>
            <a:r>
              <a:rPr lang="zh-TW" altLang="en-US" sz="1800" dirty="0"/>
              <a:t> 不能用在</a:t>
            </a:r>
            <a:r>
              <a:rPr lang="en-US" altLang="zh-TW" sz="1800" dirty="0"/>
              <a:t>fields,</a:t>
            </a:r>
            <a:r>
              <a:rPr lang="zh-TW" altLang="en-US" sz="1800" dirty="0"/>
              <a:t> </a:t>
            </a:r>
            <a:r>
              <a:rPr lang="en-US" altLang="zh-TW" sz="1800" dirty="0"/>
              <a:t>2.</a:t>
            </a:r>
            <a:r>
              <a:rPr lang="zh-TW" altLang="en-US" sz="1800" dirty="0"/>
              <a:t> 不能在沒有初始值的變數上使用。</a:t>
            </a:r>
            <a:endParaRPr lang="en-US" altLang="zh-TW" dirty="0"/>
          </a:p>
          <a:p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001339-FE31-CCF3-F33F-F502D655C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05048"/>
              </p:ext>
            </p:extLst>
          </p:nvPr>
        </p:nvGraphicFramePr>
        <p:xfrm>
          <a:off x="1152263" y="2666899"/>
          <a:ext cx="9887474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130">
                  <a:extLst>
                    <a:ext uri="{9D8B030D-6E8A-4147-A177-3AD203B41FA5}">
                      <a16:colId xmlns:a16="http://schemas.microsoft.com/office/drawing/2014/main" val="2064725288"/>
                    </a:ext>
                  </a:extLst>
                </a:gridCol>
                <a:gridCol w="8396344">
                  <a:extLst>
                    <a:ext uri="{9D8B030D-6E8A-4147-A177-3AD203B41FA5}">
                      <a16:colId xmlns:a16="http://schemas.microsoft.com/office/drawing/2014/main" val="4039095320"/>
                    </a:ext>
                  </a:extLst>
                </a:gridCol>
              </a:tblGrid>
              <a:tr h="310500">
                <a:tc>
                  <a:txBody>
                    <a:bodyPr/>
                    <a:lstStyle/>
                    <a:p>
                      <a:r>
                        <a:rPr lang="en-TW" sz="1600" dirty="0"/>
                        <a:t>資料類型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sz="16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49434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var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sz="1600" dirty="0"/>
                        <a:t>可用於任何資料類型。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0087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int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Integer</a:t>
                      </a:r>
                      <a:r>
                        <a:rPr lang="zh-TW" altLang="en-US" sz="1600" dirty="0"/>
                        <a:t>整數。</a:t>
                      </a:r>
                      <a:r>
                        <a:rPr lang="en-TW" sz="1600" dirty="0"/>
                        <a:t>使用</a:t>
                      </a:r>
                      <a:r>
                        <a:rPr lang="en-US" altLang="zh-TW" sz="1600" dirty="0"/>
                        <a:t>32bits</a:t>
                      </a:r>
                      <a:r>
                        <a:rPr lang="zh-TW" altLang="en-US" sz="1600" dirty="0"/>
                        <a:t>儲存數據。</a:t>
                      </a:r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39370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long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整數，但</a:t>
                      </a:r>
                      <a:r>
                        <a:rPr lang="en-TW" sz="1600" dirty="0"/>
                        <a:t>使用</a:t>
                      </a:r>
                      <a:r>
                        <a:rPr lang="en-US" altLang="zh-TW" sz="1600" dirty="0"/>
                        <a:t>64bits</a:t>
                      </a:r>
                      <a:r>
                        <a:rPr lang="zh-TW" altLang="en-US" sz="1600" dirty="0"/>
                        <a:t>儲存數據。</a:t>
                      </a:r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30145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double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W" sz="1600" dirty="0"/>
                        <a:t>帶有小數點的數。使用</a:t>
                      </a:r>
                      <a:r>
                        <a:rPr lang="en-US" altLang="zh-TW" sz="1600" dirty="0"/>
                        <a:t>64bits</a:t>
                      </a:r>
                      <a:r>
                        <a:rPr lang="zh-TW" altLang="en-US" sz="1600" dirty="0"/>
                        <a:t>儲存數據，因此，精確度較</a:t>
                      </a:r>
                      <a:r>
                        <a:rPr lang="en-US" altLang="zh-TW" sz="1600" dirty="0"/>
                        <a:t>float</a:t>
                      </a:r>
                      <a:r>
                        <a:rPr lang="zh-TW" altLang="en-US" sz="1600" dirty="0"/>
                        <a:t>更高。</a:t>
                      </a:r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331003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float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dirty="0"/>
                        <a:t>帶有小數點的數。使用</a:t>
                      </a:r>
                      <a:r>
                        <a:rPr lang="en-US" altLang="zh-TW" sz="1600" dirty="0"/>
                        <a:t>32bits</a:t>
                      </a:r>
                      <a:r>
                        <a:rPr lang="zh-TW" altLang="en-US" sz="1600" dirty="0"/>
                        <a:t>儲存數據。</a:t>
                      </a:r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29809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char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Character</a:t>
                      </a:r>
                      <a:r>
                        <a:rPr lang="zh-TW" altLang="en-US" sz="1600" dirty="0"/>
                        <a:t> 單一字母。</a:t>
                      </a:r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56673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String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characters</a:t>
                      </a:r>
                      <a:r>
                        <a:rPr lang="en-US" altLang="zh-TW" sz="1600" dirty="0"/>
                        <a:t>.</a:t>
                      </a:r>
                      <a:r>
                        <a:rPr lang="zh-TW" altLang="en-US" sz="1600" dirty="0"/>
                        <a:t> 字串。</a:t>
                      </a:r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19320"/>
                  </a:ext>
                </a:extLst>
              </a:tr>
              <a:tr h="310500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boolean</a:t>
                      </a:r>
                      <a:endParaRPr lang="en-TW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true</a:t>
                      </a:r>
                      <a:r>
                        <a:rPr lang="zh-TW" altLang="en-US" sz="1600" dirty="0"/>
                        <a:t>或是</a:t>
                      </a:r>
                      <a:r>
                        <a:rPr lang="en-US" altLang="zh-TW" sz="1600" dirty="0"/>
                        <a:t>false.</a:t>
                      </a:r>
                      <a:endParaRPr lang="en-TW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1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4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FE73-5C17-22C3-C6E4-31996DCD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</a:t>
            </a:r>
            <a:r>
              <a:rPr lang="en-US" dirty="0" err="1"/>
              <a:t>資料類型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1222-E53E-C2C3-86A3-D18E51ED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</a:t>
            </a:r>
            <a:r>
              <a:rPr lang="ja-JP" altLang="en-US"/>
              <a:t>類型由</a:t>
            </a:r>
            <a:r>
              <a:rPr lang="en-US" altLang="zh-TW" dirty="0"/>
              <a:t>Java</a:t>
            </a:r>
            <a:r>
              <a:rPr lang="ja-JP" altLang="en-US"/>
              <a:t>預定義並由保留關鍵字命名。 原始值不與其他原始值共享狀態。 </a:t>
            </a:r>
            <a:r>
              <a:rPr lang="en-US" dirty="0"/>
              <a:t>Java </a:t>
            </a:r>
            <a:r>
              <a:rPr lang="ja-JP" altLang="en-US"/>
              <a:t>編程語言支持的八種原始數據類型是：</a:t>
            </a:r>
            <a:r>
              <a:rPr lang="en-US" altLang="zh-TW" dirty="0"/>
              <a:t>byte,</a:t>
            </a:r>
            <a:r>
              <a:rPr lang="zh-TW" altLang="en-US" dirty="0"/>
              <a:t> </a:t>
            </a:r>
            <a:r>
              <a:rPr lang="en-US" altLang="zh-TW" dirty="0"/>
              <a:t>short,</a:t>
            </a:r>
            <a:r>
              <a:rPr lang="zh-TW" altLang="en-US" dirty="0"/>
              <a:t> </a:t>
            </a:r>
            <a:r>
              <a:rPr lang="en-US" altLang="zh-TW" dirty="0"/>
              <a:t>int,</a:t>
            </a:r>
            <a:r>
              <a:rPr lang="zh-TW" altLang="en-US" dirty="0"/>
              <a:t> </a:t>
            </a:r>
            <a:r>
              <a:rPr lang="en-US" altLang="zh-TW" dirty="0"/>
              <a:t>long,</a:t>
            </a:r>
            <a:r>
              <a:rPr lang="zh-TW" altLang="en-US" dirty="0"/>
              <a:t> </a:t>
            </a:r>
            <a:r>
              <a:rPr lang="en-US" altLang="zh-TW" dirty="0"/>
              <a:t>float,</a:t>
            </a:r>
            <a:r>
              <a:rPr lang="zh-TW" altLang="en-US" dirty="0"/>
              <a:t> </a:t>
            </a:r>
            <a:r>
              <a:rPr lang="en-US" altLang="zh-TW" dirty="0"/>
              <a:t>double,</a:t>
            </a:r>
            <a:r>
              <a:rPr lang="zh-TW" altLang="en-US" dirty="0"/>
              <a:t> </a:t>
            </a:r>
            <a:r>
              <a:rPr lang="en-US" altLang="zh-TW" dirty="0" err="1"/>
              <a:t>boolean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char</a:t>
            </a:r>
            <a:r>
              <a:rPr lang="zh-TW" altLang="en-US" dirty="0"/>
              <a:t>。除此之外的所有資料類型都是</a:t>
            </a:r>
            <a:r>
              <a:rPr lang="en-US" altLang="zh-TW" dirty="0"/>
              <a:t>Non-primitive</a:t>
            </a:r>
            <a:r>
              <a:rPr lang="zh-TW" altLang="en-US" dirty="0"/>
              <a:t>！</a:t>
            </a:r>
            <a:endParaRPr lang="en-US" altLang="zh-TW" dirty="0"/>
          </a:p>
          <a:p>
            <a:r>
              <a:rPr lang="ja-JP" altLang="en-US"/>
              <a:t>常見的</a:t>
            </a:r>
            <a:r>
              <a:rPr lang="en-US" altLang="zh-TW" dirty="0"/>
              <a:t>Non-primitive</a:t>
            </a:r>
            <a:r>
              <a:rPr lang="zh-TW" altLang="en-US" dirty="0"/>
              <a:t>資料類型包含：</a:t>
            </a:r>
            <a:r>
              <a:rPr lang="en-US" altLang="zh-TW" dirty="0"/>
              <a:t>String,</a:t>
            </a:r>
            <a:r>
              <a:rPr lang="zh-TW" altLang="en-US" dirty="0"/>
              <a:t> </a:t>
            </a:r>
            <a:r>
              <a:rPr lang="en-US" altLang="zh-TW" dirty="0"/>
              <a:t>Array,</a:t>
            </a:r>
            <a:r>
              <a:rPr lang="zh-TW" altLang="en-US" dirty="0"/>
              <a:t> </a:t>
            </a:r>
            <a:r>
              <a:rPr lang="en-US" altLang="zh-TW" dirty="0" err="1"/>
              <a:t>Arraylist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Class.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注意！！在</a:t>
            </a:r>
            <a:r>
              <a:rPr lang="en-US" altLang="zh-TW" dirty="0"/>
              <a:t>Java</a:t>
            </a:r>
            <a:r>
              <a:rPr lang="zh-TW" altLang="en-US" dirty="0"/>
              <a:t>當中的</a:t>
            </a:r>
            <a:r>
              <a:rPr lang="en-US" altLang="zh-TW" dirty="0"/>
              <a:t>Non-primitive</a:t>
            </a:r>
            <a:r>
              <a:rPr lang="zh-TW" altLang="en-US" dirty="0"/>
              <a:t>資料類型都是大寫開頭，</a:t>
            </a:r>
            <a:r>
              <a:rPr lang="en-US" dirty="0"/>
              <a:t> Primitive</a:t>
            </a:r>
            <a:r>
              <a:rPr lang="ja-JP" altLang="en-US"/>
              <a:t>類型都是由小寫開頭。因此，我們可以透過第一個字母的大小寫來判斷資料的性質！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192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88E4-EFEC-838B-B343-43563724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Conditional</a:t>
            </a:r>
            <a:r>
              <a:rPr lang="zh-TW" altLang="en-US" dirty="0"/>
              <a:t> 運算子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41B8-FEA6-6A10-CDBE-56B0A6DC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當中的</a:t>
            </a:r>
            <a:r>
              <a:rPr lang="en-US" dirty="0"/>
              <a:t>Relational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Condition</a:t>
            </a:r>
            <a:r>
              <a:rPr lang="zh-TW" altLang="en-US" dirty="0"/>
              <a:t>運算子</a:t>
            </a:r>
            <a:r>
              <a:rPr lang="en-US" altLang="zh-TW" dirty="0"/>
              <a:t>(operator)</a:t>
            </a:r>
            <a:r>
              <a:rPr lang="zh-TW" altLang="en-US" dirty="0"/>
              <a:t>會根據</a:t>
            </a:r>
            <a:r>
              <a:rPr lang="en-US" altLang="zh-TW" dirty="0"/>
              <a:t>operands</a:t>
            </a:r>
            <a:r>
              <a:rPr lang="zh-TW" altLang="en-US" dirty="0"/>
              <a:t>的值，</a:t>
            </a:r>
            <a:r>
              <a:rPr lang="en-US" altLang="zh-TW" dirty="0"/>
              <a:t>return</a:t>
            </a:r>
            <a:r>
              <a:rPr lang="zh-TW" altLang="en-US" dirty="0"/>
              <a:t>給我們一個</a:t>
            </a:r>
            <a:r>
              <a:rPr lang="en-US" altLang="zh-TW" dirty="0" err="1"/>
              <a:t>boolean</a:t>
            </a:r>
            <a:r>
              <a:rPr lang="zh-TW" altLang="en-US" dirty="0"/>
              <a:t>的值。</a:t>
            </a:r>
            <a:endParaRPr lang="en-US" altLang="zh-TW" dirty="0"/>
          </a:p>
          <a:p>
            <a:r>
              <a:rPr lang="zh-TW" altLang="en-US" dirty="0"/>
              <a:t>常見的</a:t>
            </a:r>
            <a:r>
              <a:rPr lang="en-US" dirty="0"/>
              <a:t>Relational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包含： </a:t>
            </a:r>
            <a:r>
              <a:rPr lang="en-US" altLang="zh-TW" dirty="0"/>
              <a:t>==,</a:t>
            </a:r>
            <a:r>
              <a:rPr lang="zh-TW" altLang="en-US" dirty="0"/>
              <a:t> </a:t>
            </a:r>
            <a:r>
              <a:rPr lang="en-US" altLang="zh-TW" dirty="0"/>
              <a:t>!=,</a:t>
            </a:r>
            <a:r>
              <a:rPr lang="zh-TW" altLang="en-US" dirty="0"/>
              <a:t> </a:t>
            </a:r>
            <a:r>
              <a:rPr lang="en-US" altLang="zh-TW" dirty="0"/>
              <a:t>&gt;,</a:t>
            </a:r>
            <a:r>
              <a:rPr lang="zh-TW" altLang="en-US" dirty="0"/>
              <a:t> </a:t>
            </a:r>
            <a:r>
              <a:rPr lang="en-US" altLang="zh-TW" dirty="0"/>
              <a:t>&lt;,</a:t>
            </a:r>
            <a:r>
              <a:rPr lang="zh-TW" altLang="en-US" dirty="0"/>
              <a:t> </a:t>
            </a:r>
            <a:r>
              <a:rPr lang="en-US" altLang="zh-TW" dirty="0"/>
              <a:t>&gt;=,</a:t>
            </a:r>
            <a:r>
              <a:rPr lang="zh-TW" altLang="en-US" dirty="0"/>
              <a:t> </a:t>
            </a:r>
            <a:r>
              <a:rPr lang="en-US" altLang="zh-TW" dirty="0"/>
              <a:t>&lt;=.</a:t>
            </a:r>
          </a:p>
          <a:p>
            <a:r>
              <a:rPr lang="zh-TW" altLang="en-US" dirty="0"/>
              <a:t>常見的</a:t>
            </a:r>
            <a:r>
              <a:rPr lang="en-US" altLang="zh-TW" dirty="0"/>
              <a:t>Conditional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則包含</a:t>
            </a:r>
            <a:r>
              <a:rPr lang="en-US" altLang="zh-TW" dirty="0"/>
              <a:t>&amp;&amp;,</a:t>
            </a:r>
            <a:r>
              <a:rPr lang="zh-TW" altLang="en-US" dirty="0"/>
              <a:t> </a:t>
            </a:r>
            <a:r>
              <a:rPr lang="en-US" altLang="zh-TW" dirty="0"/>
              <a:t>||</a:t>
            </a:r>
            <a:r>
              <a:rPr lang="zh-TW" altLang="en-US" dirty="0"/>
              <a:t> 等等。</a:t>
            </a:r>
            <a:endParaRPr lang="en-US" altLang="zh-TW" dirty="0"/>
          </a:p>
          <a:p>
            <a:r>
              <a:rPr lang="en-US" altLang="zh-TW" b="1" dirty="0"/>
              <a:t>==</a:t>
            </a:r>
            <a:r>
              <a:rPr lang="zh-TW" altLang="en-US" b="1" dirty="0"/>
              <a:t>用於</a:t>
            </a:r>
            <a:r>
              <a:rPr lang="en-US" altLang="zh-TW" b="1" dirty="0"/>
              <a:t>primitive</a:t>
            </a:r>
            <a:r>
              <a:rPr lang="zh-TW" altLang="en-US" b="1" dirty="0"/>
              <a:t> </a:t>
            </a:r>
            <a:r>
              <a:rPr lang="en-US" altLang="zh-TW" b="1" dirty="0"/>
              <a:t>data</a:t>
            </a:r>
            <a:r>
              <a:rPr lang="zh-TW" altLang="en-US" b="1" dirty="0"/>
              <a:t> </a:t>
            </a:r>
            <a:r>
              <a:rPr lang="en-US" altLang="zh-TW" b="1" dirty="0"/>
              <a:t>type</a:t>
            </a:r>
            <a:r>
              <a:rPr lang="zh-TW" altLang="en-US" b="1" dirty="0"/>
              <a:t> 間的比較。</a:t>
            </a:r>
            <a:endParaRPr lang="en-US" altLang="zh-TW" b="1" dirty="0"/>
          </a:p>
          <a:p>
            <a:r>
              <a:rPr lang="en-US" altLang="zh-TW" b="1" dirty="0"/>
              <a:t>.equals()</a:t>
            </a:r>
            <a:r>
              <a:rPr lang="zh-TW" altLang="en-US" b="1" dirty="0"/>
              <a:t>則用於</a:t>
            </a:r>
            <a:r>
              <a:rPr lang="en-US" altLang="zh-TW" b="1" dirty="0"/>
              <a:t>non-primitive</a:t>
            </a:r>
            <a:r>
              <a:rPr lang="zh-TW" altLang="en-US" b="1" dirty="0"/>
              <a:t> </a:t>
            </a:r>
            <a:r>
              <a:rPr lang="en-US" altLang="zh-TW" b="1" dirty="0"/>
              <a:t>data</a:t>
            </a:r>
            <a:r>
              <a:rPr lang="zh-TW" altLang="en-US" b="1" dirty="0"/>
              <a:t> </a:t>
            </a:r>
            <a:r>
              <a:rPr lang="en-US" altLang="zh-TW" b="1" dirty="0"/>
              <a:t>type</a:t>
            </a:r>
            <a:r>
              <a:rPr lang="zh-TW" altLang="en-US" b="1" dirty="0"/>
              <a:t>間的比較。</a:t>
            </a:r>
            <a:endParaRPr lang="en-US" altLang="zh-TW" b="1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205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A425-6F12-5219-4841-7CA91687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</a:t>
            </a:r>
            <a:r>
              <a:rPr lang="zh-TW" altLang="en-US" dirty="0"/>
              <a:t>運算子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55DF-CF96-F646-0086-34684DDF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當中的</a:t>
            </a:r>
            <a:r>
              <a:rPr lang="en-US" altLang="zh-TW" dirty="0"/>
              <a:t>Arithmetic</a:t>
            </a:r>
            <a:r>
              <a:rPr lang="zh-TW" altLang="en-US" dirty="0"/>
              <a:t> </a:t>
            </a:r>
            <a:r>
              <a:rPr lang="en-US" altLang="zh-TW" dirty="0"/>
              <a:t>Operator</a:t>
            </a:r>
            <a:r>
              <a:rPr lang="zh-TW" altLang="en-US" dirty="0"/>
              <a:t>最主要用來做數字運算。常見的運算有：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+ number ⇒ addition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+ string ⇒ concatenation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+ string ⇒ concatenation (it's not valid in python.)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* number ⇒ multiplication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* string ⇒ not valid (it's valid in python)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 / int ⇒ gives you only integer result (ex. 10/3 = 3. 6/7 = 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float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int</a:t>
            </a:r>
            <a:r>
              <a:rPr lang="en-US" dirty="0"/>
              <a:t> ⇒ gives you </a:t>
            </a:r>
            <a:r>
              <a:rPr lang="en-US" altLang="zh-TW" dirty="0"/>
              <a:t>a </a:t>
            </a:r>
            <a:r>
              <a:rPr lang="en-US" dirty="0"/>
              <a:t>floating result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78651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1365</Words>
  <Application>Microsoft Macintosh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Taipei Sans TC Beta</vt:lpstr>
      <vt:lpstr>Calibri</vt:lpstr>
      <vt:lpstr>Times New Roman</vt:lpstr>
      <vt:lpstr>RetrospectVTI</vt:lpstr>
      <vt:lpstr>Java基本語法 </vt:lpstr>
      <vt:lpstr>函數 (Functions, Methods)</vt:lpstr>
      <vt:lpstr>Class 規則</vt:lpstr>
      <vt:lpstr>變數與賦值</vt:lpstr>
      <vt:lpstr>常量(constants)</vt:lpstr>
      <vt:lpstr>Java常見資料類型</vt:lpstr>
      <vt:lpstr>Primitive 資料類型</vt:lpstr>
      <vt:lpstr>Relational and Conditional 運算子</vt:lpstr>
      <vt:lpstr>Arithmetic運算子</vt:lpstr>
      <vt:lpstr>Java if statement</vt:lpstr>
      <vt:lpstr>陣列(Array)以及動態陣列(Arraylist)</vt:lpstr>
      <vt:lpstr>迴圈(Loop)</vt:lpstr>
      <vt:lpstr>Java 使用者圖形介面</vt:lpstr>
      <vt:lpstr>Java Method</vt:lpstr>
      <vt:lpstr>Return Value 返回值</vt:lpstr>
      <vt:lpstr>方法多載 (Method Overloading)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390</cp:revision>
  <dcterms:created xsi:type="dcterms:W3CDTF">2021-02-23T11:38:50Z</dcterms:created>
  <dcterms:modified xsi:type="dcterms:W3CDTF">2022-05-12T16:03:41Z</dcterms:modified>
</cp:coreProperties>
</file>