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big.com/zh-TW/jsp/defaul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DE316F29-A533-4CCE-869D-E605EFA4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13" b="10617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</a:t>
            </a:r>
            <a:b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Web Development</a:t>
            </a:r>
            <a:endParaRPr lang="zh-TW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CC2A15-4F37-4C14-84AE-47A3B168D88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A4C3-A787-EF7F-689B-149A2944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F326-F994-FAD1-3740-50ED9C3E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JSP（</a:t>
            </a:r>
            <a:r>
              <a:rPr lang="ja-JP" altLang="en-US"/>
              <a:t>全稱</a:t>
            </a:r>
            <a:r>
              <a:rPr lang="en-US" dirty="0"/>
              <a:t>Jakarta Server Pages，</a:t>
            </a:r>
            <a:r>
              <a:rPr lang="ja-JP" altLang="en-US"/>
              <a:t>曾稱為</a:t>
            </a:r>
            <a:r>
              <a:rPr lang="en-US" dirty="0" err="1"/>
              <a:t>JavaServer</a:t>
            </a:r>
            <a:r>
              <a:rPr lang="en-US" dirty="0"/>
              <a:t> Pages）</a:t>
            </a:r>
            <a:r>
              <a:rPr lang="ja-JP" altLang="en-US"/>
              <a:t>是由</a:t>
            </a:r>
            <a:r>
              <a:rPr lang="en-US" dirty="0"/>
              <a:t>Sun Microsystems</a:t>
            </a:r>
            <a:r>
              <a:rPr lang="ja-JP" altLang="en-US"/>
              <a:t>公司主導建立的一種動態網頁技術標準。</a:t>
            </a:r>
            <a:r>
              <a:rPr lang="en-US" dirty="0"/>
              <a:t>JSP</a:t>
            </a:r>
            <a:r>
              <a:rPr lang="ja-JP" altLang="en-US"/>
              <a:t>部署於網路伺服器上，可以回應客戶端傳送的請求，並根據請求內容動態地生成</a:t>
            </a:r>
            <a:r>
              <a:rPr lang="en-US" dirty="0"/>
              <a:t>HTML、XML</a:t>
            </a:r>
            <a:r>
              <a:rPr lang="ja-JP" altLang="en-US"/>
              <a:t>或其他格式文件的</a:t>
            </a:r>
            <a:r>
              <a:rPr lang="en-US" dirty="0"/>
              <a:t>Web</a:t>
            </a:r>
            <a:r>
              <a:rPr lang="ja-JP" altLang="en-US"/>
              <a:t>網頁，然後返回給請求者。</a:t>
            </a:r>
            <a:endParaRPr lang="en-US" altLang="ja-JP" dirty="0"/>
          </a:p>
          <a:p>
            <a:r>
              <a:rPr lang="en-US" dirty="0"/>
              <a:t>JSP</a:t>
            </a:r>
            <a:r>
              <a:rPr lang="ja-JP" altLang="en-US"/>
              <a:t>技術以</a:t>
            </a:r>
            <a:r>
              <a:rPr lang="en-US" dirty="0"/>
              <a:t>Java</a:t>
            </a:r>
            <a:r>
              <a:rPr lang="ja-JP" altLang="en-US"/>
              <a:t>語言作為手稿語言，為使用者的</a:t>
            </a:r>
            <a:r>
              <a:rPr lang="en-US" dirty="0"/>
              <a:t>HTTP</a:t>
            </a:r>
            <a:r>
              <a:rPr lang="ja-JP" altLang="en-US"/>
              <a:t>請求提供服務，並能與伺服器上的其它</a:t>
            </a:r>
            <a:r>
              <a:rPr lang="en-US" dirty="0"/>
              <a:t>Java</a:t>
            </a:r>
            <a:r>
              <a:rPr lang="ja-JP" altLang="en-US"/>
              <a:t>程式共同處理複雜的業務需求。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5692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C850-CD55-2948-B283-B7420699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C954-BA77-33BA-2622-718B9759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常見語法規則</a:t>
            </a:r>
            <a:r>
              <a:rPr lang="en-US" dirty="0"/>
              <a:t>：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Expression - &lt;%= java expression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scriptlet</a:t>
            </a:r>
            <a:r>
              <a:rPr lang="en-US" dirty="0"/>
              <a:t> - &lt;% java statement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declaration - &lt;%! java method or field declaration %&gt;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JSP Comments - &lt;%-- comment goes here --%&gt;</a:t>
            </a:r>
          </a:p>
          <a:p>
            <a:pPr marL="457200" indent="-4572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41807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43D7-18E5-2EE2-892F-D5F1B59E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JSP </a:t>
            </a:r>
            <a:r>
              <a:rPr lang="ja-JP" altLang="en-US" sz="4400"/>
              <a:t>中的預定義變量</a:t>
            </a:r>
            <a:r>
              <a:rPr lang="en-US" altLang="zh-TW" sz="4400" dirty="0"/>
              <a:t>(Predefined</a:t>
            </a:r>
            <a:r>
              <a:rPr lang="zh-TW" altLang="en-US" sz="4400" dirty="0"/>
              <a:t> </a:t>
            </a:r>
            <a:r>
              <a:rPr lang="en-US" altLang="zh-TW" sz="4400" dirty="0"/>
              <a:t>Variables)</a:t>
            </a:r>
            <a:endParaRPr lang="en-TW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C26A-DF85-DF64-7040-74B7A4BA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幾個常用的</a:t>
            </a:r>
            <a:r>
              <a:rPr lang="en-US" altLang="zh-TW" dirty="0"/>
              <a:t>predefined</a:t>
            </a:r>
            <a:r>
              <a:rPr lang="zh-TW" altLang="en-US" dirty="0"/>
              <a:t> </a:t>
            </a:r>
            <a:r>
              <a:rPr lang="en-US" altLang="zh-TW" dirty="0"/>
              <a:t>variables</a:t>
            </a:r>
            <a:r>
              <a:rPr lang="zh-TW" altLang="en-US" dirty="0"/>
              <a:t>包含：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dirty="0" err="1"/>
              <a:t>HttpServlet</a:t>
            </a:r>
            <a:r>
              <a:rPr lang="zh-TW" altLang="en-US" dirty="0"/>
              <a:t> </a:t>
            </a:r>
            <a:r>
              <a:rPr lang="en-US" dirty="0"/>
              <a:t>Request</a:t>
            </a:r>
            <a:r>
              <a:rPr lang="zh-TW" altLang="en-US" dirty="0"/>
              <a:t>的</a:t>
            </a:r>
            <a:r>
              <a:rPr lang="en-US" altLang="zh-TW" dirty="0"/>
              <a:t>instance</a:t>
            </a:r>
            <a:r>
              <a:rPr lang="zh-TW" altLang="en-US" dirty="0"/>
              <a:t>，可用來獲得 </a:t>
            </a:r>
            <a:r>
              <a:rPr lang="en-US" dirty="0"/>
              <a:t>cookies</a:t>
            </a:r>
            <a:r>
              <a:rPr lang="zh-TW" altLang="en-US" dirty="0"/>
              <a:t> </a:t>
            </a:r>
            <a:r>
              <a:rPr lang="en-US" dirty="0" err="1"/>
              <a:t>或是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dirty="0"/>
              <a:t>parameters。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dirty="0" err="1"/>
              <a:t>HttpServlet</a:t>
            </a:r>
            <a:r>
              <a:rPr lang="en-US" dirty="0"/>
              <a:t> </a:t>
            </a:r>
            <a:r>
              <a:rPr lang="en-US" dirty="0" err="1"/>
              <a:t>Response的</a:t>
            </a:r>
            <a:r>
              <a:rPr lang="en-US" altLang="zh-TW" dirty="0" err="1"/>
              <a:t>instance</a:t>
            </a:r>
            <a:r>
              <a:rPr lang="zh-TW" altLang="en-US" dirty="0"/>
              <a:t>，可用來設定給</a:t>
            </a:r>
            <a:r>
              <a:rPr lang="en-US" altLang="zh-TW" dirty="0"/>
              <a:t>response</a:t>
            </a:r>
            <a:r>
              <a:rPr lang="zh-TW" altLang="en-US" dirty="0"/>
              <a:t>的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status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2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5AC0-FCF0-9C6A-46BC-A78C4BD6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12DE-C3B0-5E46-E689-2C8568A8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我們可以使用 </a:t>
            </a:r>
            <a:r>
              <a:rPr lang="en-US" dirty="0"/>
              <a:t>JSP </a:t>
            </a:r>
            <a:r>
              <a:rPr lang="en-US" altLang="zh-TW" dirty="0"/>
              <a:t>directive</a:t>
            </a:r>
            <a:r>
              <a:rPr lang="ja-JP" altLang="en-US"/>
              <a:t>來指示 </a:t>
            </a:r>
            <a:r>
              <a:rPr lang="en-US" dirty="0"/>
              <a:t>JSP </a:t>
            </a:r>
            <a:r>
              <a:rPr lang="ja-JP" altLang="en-US"/>
              <a:t>引擎如何處理 </a:t>
            </a:r>
            <a:r>
              <a:rPr lang="en-US" dirty="0"/>
              <a:t>JSP </a:t>
            </a:r>
            <a:r>
              <a:rPr lang="ja-JP" altLang="en-US"/>
              <a:t>代碼。 可使用的</a:t>
            </a:r>
            <a:r>
              <a:rPr lang="en-US" altLang="zh-TW" dirty="0"/>
              <a:t>directive</a:t>
            </a:r>
            <a:r>
              <a:rPr lang="zh-TW" altLang="en-US" dirty="0"/>
              <a:t>包括：</a:t>
            </a:r>
            <a:endParaRPr lang="ja-JP" altLang="en-US"/>
          </a:p>
          <a:p>
            <a:endParaRPr lang="ja-JP" altLang="en-US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pag</a:t>
            </a:r>
            <a:r>
              <a:rPr lang="en-US" altLang="zh-TW" dirty="0"/>
              <a:t>e</a:t>
            </a:r>
            <a:r>
              <a:rPr lang="en-US" altLang="ja-JP" dirty="0"/>
              <a:t> - </a:t>
            </a:r>
            <a:r>
              <a:rPr lang="ja-JP" altLang="en-US"/>
              <a:t>允許為頁面提供信息，例如導入</a:t>
            </a:r>
            <a:r>
              <a:rPr lang="en-US" altLang="zh-TW" dirty="0"/>
              <a:t>Class</a:t>
            </a:r>
            <a:r>
              <a:rPr lang="zh-TW" altLang="en-US" dirty="0"/>
              <a:t>，或是設定頁面的</a:t>
            </a:r>
            <a:r>
              <a:rPr lang="en-US" altLang="zh-TW" dirty="0"/>
              <a:t>content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  <a:r>
              <a:rPr lang="ja-JP" altLang="en-US"/>
              <a:t>。 </a:t>
            </a:r>
            <a:r>
              <a:rPr lang="en-US" altLang="ja-JP" dirty="0"/>
              <a:t>page </a:t>
            </a:r>
            <a:r>
              <a:rPr lang="en-US" altLang="zh-TW" dirty="0"/>
              <a:t>directive</a:t>
            </a:r>
            <a:r>
              <a:rPr lang="ja-JP" altLang="en-US"/>
              <a:t>可以出現在 </a:t>
            </a:r>
            <a:r>
              <a:rPr lang="en-US" altLang="ja-JP" dirty="0"/>
              <a:t>JSP </a:t>
            </a:r>
            <a:r>
              <a:rPr lang="ja-JP" altLang="en-US"/>
              <a:t>文件中的任何位置。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include - </a:t>
            </a:r>
            <a:r>
              <a:rPr lang="ja-JP" altLang="en-US"/>
              <a:t>允許在</a:t>
            </a:r>
            <a:r>
              <a:rPr lang="en-US" altLang="zh-TW" dirty="0"/>
              <a:t>JSP</a:t>
            </a:r>
            <a:r>
              <a:rPr lang="ja-JP" altLang="en-US"/>
              <a:t>頁面插入其他文件。</a:t>
            </a:r>
            <a:r>
              <a:rPr lang="en-US" altLang="ja-JP" dirty="0"/>
              <a:t>include </a:t>
            </a:r>
            <a:r>
              <a:rPr lang="ja-JP" altLang="en-US"/>
              <a:t>指令必須放在想要插入文件的位置。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taglib</a:t>
            </a:r>
            <a:r>
              <a:rPr lang="en-US" altLang="ja-JP" dirty="0"/>
              <a:t> - </a:t>
            </a:r>
            <a:r>
              <a:rPr lang="ja-JP" altLang="en-US"/>
              <a:t>讓您定義自定義標籤。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9861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85ED-B3BF-A5E8-0516-C1285EF2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JavaBeans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58D9-63EC-9EB5-F537-E3002926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如果一個</a:t>
            </a:r>
            <a:r>
              <a:rPr lang="en-US" altLang="zh-TW" dirty="0"/>
              <a:t>Class</a:t>
            </a:r>
            <a:r>
              <a:rPr lang="ja-JP" altLang="en-US"/>
              <a:t>具有以下 </a:t>
            </a:r>
            <a:r>
              <a:rPr lang="en-US" altLang="ja-JP" dirty="0"/>
              <a:t>3 </a:t>
            </a:r>
            <a:r>
              <a:rPr lang="ja-JP" altLang="en-US"/>
              <a:t>個特性，那麼它就是一個 </a:t>
            </a:r>
            <a:r>
              <a:rPr lang="en-US" dirty="0" err="1"/>
              <a:t>JavBeans</a:t>
            </a:r>
            <a:r>
              <a:rPr lang="en-US" dirty="0"/>
              <a:t> </a:t>
            </a:r>
            <a:r>
              <a:rPr lang="en-US" altLang="zh-TW" dirty="0"/>
              <a:t>Class(</a:t>
            </a:r>
            <a:r>
              <a:rPr lang="zh-TW" altLang="en-US" dirty="0"/>
              <a:t>這是一種標準</a:t>
            </a:r>
            <a:r>
              <a:rPr lang="en-US" altLang="zh-TW" dirty="0"/>
              <a:t>)</a:t>
            </a:r>
            <a:r>
              <a:rPr lang="ja-JP" altLang="en-US"/>
              <a:t>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properties are private。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這個</a:t>
            </a:r>
            <a:r>
              <a:rPr lang="en-US" altLang="zh-TW" dirty="0"/>
              <a:t>class</a:t>
            </a:r>
            <a:r>
              <a:rPr lang="zh-TW" altLang="en-US" dirty="0"/>
              <a:t>有一個</a:t>
            </a:r>
            <a:r>
              <a:rPr lang="en-US" altLang="zh-TW" dirty="0"/>
              <a:t> public constructor with no arguments</a:t>
            </a:r>
            <a:r>
              <a:rPr lang="zh-TW" altLang="en-US" dirty="0"/>
              <a:t>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Implements Serializable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r>
              <a:rPr lang="ja-JP" altLang="en-US"/>
              <a:t>（這個要求在 </a:t>
            </a:r>
            <a:r>
              <a:rPr lang="en-US" dirty="0"/>
              <a:t>JSP </a:t>
            </a:r>
            <a:r>
              <a:rPr lang="ja-JP" altLang="en-US"/>
              <a:t>中不是必須的）</a:t>
            </a:r>
            <a:endParaRPr lang="en-US" altLang="ja-JP" dirty="0"/>
          </a:p>
          <a:p>
            <a:r>
              <a:rPr lang="ja-JP" altLang="en-US"/>
              <a:t>我們可以在</a:t>
            </a:r>
            <a:r>
              <a:rPr lang="en-US" altLang="zh-TW" dirty="0"/>
              <a:t>JSP</a:t>
            </a:r>
            <a:r>
              <a:rPr lang="zh-TW" altLang="en-US" dirty="0"/>
              <a:t>當中</a:t>
            </a:r>
            <a:r>
              <a:rPr lang="en-US" altLang="zh-TW" dirty="0"/>
              <a:t>instantiate</a:t>
            </a:r>
            <a:r>
              <a:rPr lang="zh-TW" altLang="en-US" dirty="0"/>
              <a:t> </a:t>
            </a:r>
            <a:r>
              <a:rPr lang="en-US" altLang="zh-TW" dirty="0"/>
              <a:t>JavaBeans</a:t>
            </a:r>
            <a:r>
              <a:rPr lang="zh-TW" altLang="en-US" dirty="0"/>
              <a:t> </a:t>
            </a:r>
            <a:r>
              <a:rPr lang="en-US" altLang="zh-TW" dirty="0"/>
              <a:t>Objects</a:t>
            </a:r>
            <a:r>
              <a:rPr lang="zh-TW" altLang="en-US" dirty="0"/>
              <a:t>，且設定以下的四種</a:t>
            </a:r>
            <a:r>
              <a:rPr lang="en-US" altLang="zh-TW" dirty="0"/>
              <a:t>scope:</a:t>
            </a:r>
            <a:r>
              <a:rPr lang="zh-TW" altLang="en-US" dirty="0"/>
              <a:t> </a:t>
            </a:r>
            <a:r>
              <a:rPr lang="en-US" altLang="zh-TW" dirty="0"/>
              <a:t>application,</a:t>
            </a:r>
            <a:r>
              <a:rPr lang="zh-TW" altLang="en-US" dirty="0"/>
              <a:t> </a:t>
            </a:r>
            <a:r>
              <a:rPr lang="en-US" altLang="zh-TW" dirty="0"/>
              <a:t>session,</a:t>
            </a:r>
            <a:r>
              <a:rPr lang="zh-TW" altLang="en-US" dirty="0"/>
              <a:t> </a:t>
            </a:r>
            <a:r>
              <a:rPr lang="en-US" altLang="zh-TW" dirty="0"/>
              <a:t>page,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4851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CA2E-3A9C-1488-D3D2-91045819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Intellij IDEA Ultimate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6648-1FF5-2E8B-9F62-7C5FDC73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05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TW" dirty="0"/>
              <a:t>接下來的課程</a:t>
            </a:r>
            <a:r>
              <a:rPr lang="en-US" altLang="zh-TW" dirty="0"/>
              <a:t>JDBC,</a:t>
            </a:r>
            <a:r>
              <a:rPr lang="zh-TW" altLang="en-US" dirty="0"/>
              <a:t> </a:t>
            </a:r>
            <a:r>
              <a:rPr lang="en-US" altLang="zh-TW" dirty="0"/>
              <a:t>Servlet,</a:t>
            </a:r>
            <a:r>
              <a:rPr lang="zh-TW" altLang="en-US" dirty="0"/>
              <a:t> </a:t>
            </a:r>
            <a:r>
              <a:rPr lang="en-US" altLang="zh-TW" dirty="0"/>
              <a:t>JSP</a:t>
            </a:r>
            <a:r>
              <a:rPr lang="zh-TW" altLang="en-US" dirty="0"/>
              <a:t>等章節</a:t>
            </a:r>
            <a:r>
              <a:rPr lang="en-TW" dirty="0"/>
              <a:t>會需要使用Intellij IDEA Ultimate Edition</a:t>
            </a:r>
            <a:r>
              <a:rPr lang="en-US" dirty="0"/>
              <a:t>，</a:t>
            </a:r>
            <a:r>
              <a:rPr lang="en-US" dirty="0" err="1"/>
              <a:t>屬於付費版的</a:t>
            </a:r>
            <a:r>
              <a:rPr lang="en-TW" dirty="0"/>
              <a:t> </a:t>
            </a:r>
            <a:r>
              <a:rPr lang="zh-TW" altLang="en-US" dirty="0"/>
              <a:t> </a:t>
            </a:r>
            <a:r>
              <a:rPr lang="en-TW" dirty="0"/>
              <a:t>Intellij</a:t>
            </a:r>
            <a:r>
              <a:rPr lang="zh-TW" altLang="en-US" dirty="0"/>
              <a:t> </a:t>
            </a:r>
            <a:r>
              <a:rPr lang="en-TW" dirty="0"/>
              <a:t>軟體，一年約</a:t>
            </a:r>
            <a:r>
              <a:rPr lang="en-US" altLang="zh-TW" dirty="0"/>
              <a:t>3000</a:t>
            </a:r>
            <a:r>
              <a:rPr lang="zh-TW" altLang="en-US" dirty="0"/>
              <a:t>台幣左右。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如果你是在學的大學生的話，可以申請學生帳號，免費使用直到畢業。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若不是學生，可以有三十天的試用期。（若非學生的話，建議使用此選項）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1900" dirty="0"/>
              <a:t>*</a:t>
            </a:r>
            <a:r>
              <a:rPr lang="en-US" altLang="zh-TW" sz="1900" dirty="0"/>
              <a:t>.</a:t>
            </a:r>
            <a:r>
              <a:rPr lang="zh-TW" altLang="en-US" sz="1900" dirty="0"/>
              <a:t> 若學習時間較長，無法在三十天內完成第四張的內容的話，可以用 </a:t>
            </a:r>
            <a:r>
              <a:rPr lang="en-US" altLang="zh-TW" sz="1900" dirty="0"/>
              <a:t>Eclipse</a:t>
            </a:r>
            <a:r>
              <a:rPr lang="zh-TW" altLang="en-US" sz="1900" dirty="0"/>
              <a:t> </a:t>
            </a:r>
            <a:r>
              <a:rPr lang="en-US" altLang="zh-TW" sz="1900" dirty="0"/>
              <a:t>for</a:t>
            </a:r>
            <a:r>
              <a:rPr lang="zh-TW" altLang="en-US" sz="1900" dirty="0"/>
              <a:t> </a:t>
            </a:r>
            <a:r>
              <a:rPr lang="en-US" altLang="zh-TW" sz="1900" dirty="0"/>
              <a:t>Java</a:t>
            </a:r>
            <a:r>
              <a:rPr lang="zh-TW" altLang="en-US" sz="1900" dirty="0"/>
              <a:t> </a:t>
            </a:r>
            <a:r>
              <a:rPr lang="en-US" altLang="zh-TW" sz="1900" dirty="0"/>
              <a:t>EE</a:t>
            </a:r>
            <a:r>
              <a:rPr lang="zh-TW" altLang="en-US" sz="1900" dirty="0"/>
              <a:t>，可以免費的使用所有功能，不過操作介面有些微不同，建議參考 </a:t>
            </a:r>
            <a:r>
              <a:rPr lang="en-US" altLang="zh-TW" sz="1900" dirty="0">
                <a:hlinkClick r:id="rId2"/>
              </a:rPr>
              <a:t>http://www.w3big.com/zh-TW/jsp/default.html</a:t>
            </a:r>
            <a:r>
              <a:rPr lang="zh-TW" altLang="en-US" sz="1900" dirty="0"/>
              <a:t> </a:t>
            </a:r>
            <a:endParaRPr lang="en-US" altLang="zh-TW" sz="1900" dirty="0"/>
          </a:p>
        </p:txBody>
      </p:sp>
    </p:spTree>
    <p:extLst>
      <p:ext uri="{BB962C8B-B14F-4D97-AF65-F5344CB8AC3E}">
        <p14:creationId xmlns:p14="http://schemas.microsoft.com/office/powerpoint/2010/main" val="311440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32FC-6831-2471-2D12-11456827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E359-B66C-5A94-B5B5-5FA3E351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98814"/>
          </a:xfrm>
        </p:spPr>
        <p:txBody>
          <a:bodyPr>
            <a:normAutofit/>
          </a:bodyPr>
          <a:lstStyle/>
          <a:p>
            <a:r>
              <a:rPr lang="en-US" dirty="0"/>
              <a:t>Java</a:t>
            </a:r>
            <a:r>
              <a:rPr lang="ja-JP" altLang="en-US"/>
              <a:t>資料庫連接，（</a:t>
            </a:r>
            <a:r>
              <a:rPr lang="en-US" dirty="0"/>
              <a:t>Java Database Connectivity，</a:t>
            </a:r>
            <a:r>
              <a:rPr lang="ja-JP" altLang="en-US"/>
              <a:t>簡稱</a:t>
            </a:r>
            <a:r>
              <a:rPr lang="en-US" dirty="0"/>
              <a:t>JDBC）</a:t>
            </a:r>
            <a:r>
              <a:rPr lang="ja-JP" altLang="en-US"/>
              <a:t>是</a:t>
            </a:r>
            <a:r>
              <a:rPr lang="en-US" dirty="0"/>
              <a:t>Java</a:t>
            </a:r>
            <a:r>
              <a:rPr lang="ja-JP" altLang="en-US"/>
              <a:t>語言中用來規範客戶端程式如何來存取資料庫的應用程式介面，提供了諸如查詢和更新資料庫中資料的方法。</a:t>
            </a:r>
            <a:r>
              <a:rPr lang="en-US" altLang="ja-JP" dirty="0"/>
              <a:t> </a:t>
            </a:r>
          </a:p>
          <a:p>
            <a:r>
              <a:rPr lang="ja-JP" altLang="en-US"/>
              <a:t>我們為什麼需要資料庫？ 我們不能只將所有數據存儲在 </a:t>
            </a:r>
            <a:r>
              <a:rPr lang="en-US" altLang="ja-JP" dirty="0"/>
              <a:t>Excel </a:t>
            </a:r>
            <a:r>
              <a:rPr lang="ja-JP" altLang="en-US"/>
              <a:t>表格中嗎？ 儘管可以對電子表格中的數據進行排序和過濾，但資料庫具有廣泛的查詢功能，可以檢索與選擇條件匹配的所有記錄、多個表中的交叉引用記錄以及跨多個表執行複雜的聚合計算。此外，就查詢資料而言，資料庫比 </a:t>
            </a:r>
            <a:r>
              <a:rPr lang="en-US" altLang="ja-JP" dirty="0"/>
              <a:t>Excel </a:t>
            </a:r>
            <a:r>
              <a:rPr lang="ja-JP" altLang="en-US"/>
              <a:t>快上許多，在資料龐大時差別會更明顯。 此外，</a:t>
            </a:r>
            <a:r>
              <a:rPr lang="en-US" altLang="ja-JP" dirty="0"/>
              <a:t>Excel </a:t>
            </a:r>
            <a:r>
              <a:rPr lang="ja-JP" altLang="en-US"/>
              <a:t>可以處理最多大約 </a:t>
            </a:r>
            <a:r>
              <a:rPr lang="en-US" altLang="ja-JP" dirty="0"/>
              <a:t>100 </a:t>
            </a:r>
            <a:r>
              <a:rPr lang="ja-JP" altLang="en-US"/>
              <a:t>萬行數據，但對於現代資料來說明顯容量不足了。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5661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B7D3D-3CBF-C141-2423-A2B8D668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7ECC-464F-6765-B46E-F22070D5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有兩種類型的資料庫</a:t>
            </a:r>
            <a:r>
              <a:rPr lang="en-US" altLang="ja-JP" dirty="0"/>
              <a:t> - relational</a:t>
            </a:r>
            <a:r>
              <a:rPr lang="ja-JP" altLang="en-US"/>
              <a:t>和</a:t>
            </a:r>
            <a:r>
              <a:rPr lang="en-US" altLang="ja-JP" dirty="0"/>
              <a:t>non-relational</a:t>
            </a:r>
            <a:r>
              <a:rPr lang="ja-JP" altLang="en-US"/>
              <a:t>。</a:t>
            </a:r>
            <a:r>
              <a:rPr lang="en-US" altLang="ja-JP" dirty="0"/>
              <a:t>Relational Database</a:t>
            </a:r>
            <a:r>
              <a:rPr lang="ja-JP" altLang="en-US"/>
              <a:t>是一種存儲並提供對彼此相關的數據點的訪問的資料庫。例如，一家娛樂公司有一個資料庫來存儲他們所有的藝術家和歌曲數據。 所有歌曲都有一位或多於一位作家，所有作家都有一首或多於一首歌曲。 因此，該數據庫的每個表格之間是有關連的。</a:t>
            </a:r>
          </a:p>
        </p:txBody>
      </p:sp>
    </p:spTree>
    <p:extLst>
      <p:ext uri="{BB962C8B-B14F-4D97-AF65-F5344CB8AC3E}">
        <p14:creationId xmlns:p14="http://schemas.microsoft.com/office/powerpoint/2010/main" val="9402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7543-87B0-6191-A972-92B09E5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1F00-2BFD-9746-74B3-1F6C27CE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678658" cy="3760891"/>
          </a:xfrm>
        </p:spPr>
        <p:txBody>
          <a:bodyPr/>
          <a:lstStyle/>
          <a:p>
            <a:r>
              <a:rPr lang="ja-JP" altLang="en-US"/>
              <a:t>幾十年來，</a:t>
            </a:r>
            <a:r>
              <a:rPr lang="en-US" dirty="0" err="1"/>
              <a:t>SQLite、PostgreSQL、MySQL</a:t>
            </a:r>
            <a:r>
              <a:rPr lang="en-US" dirty="0"/>
              <a:t> </a:t>
            </a:r>
            <a:r>
              <a:rPr lang="ja-JP" altLang="en-US"/>
              <a:t>和 </a:t>
            </a:r>
            <a:r>
              <a:rPr lang="en-US" dirty="0"/>
              <a:t>SQL Server </a:t>
            </a:r>
            <a:r>
              <a:rPr lang="ja-JP" altLang="en-US"/>
              <a:t>等關係資料庫已成為數據存儲的熱門選擇。近幾年來，包括 </a:t>
            </a:r>
            <a:r>
              <a:rPr lang="en-US" dirty="0"/>
              <a:t>MongoDB </a:t>
            </a:r>
            <a:r>
              <a:rPr lang="ja-JP" altLang="en-US"/>
              <a:t>和 </a:t>
            </a:r>
            <a:r>
              <a:rPr lang="en-US" dirty="0"/>
              <a:t>Redis </a:t>
            </a:r>
            <a:r>
              <a:rPr lang="ja-JP" altLang="en-US"/>
              <a:t>在內的 </a:t>
            </a:r>
            <a:r>
              <a:rPr lang="en-US" dirty="0"/>
              <a:t>NoSQL</a:t>
            </a:r>
            <a:r>
              <a:rPr lang="ja-JP" altLang="en-US"/>
              <a:t>資料庫受到青睞。</a:t>
            </a:r>
          </a:p>
          <a:p>
            <a:r>
              <a:rPr lang="en-US" sz="1800" dirty="0"/>
              <a:t>*. SQL </a:t>
            </a:r>
            <a:r>
              <a:rPr lang="ja-JP" altLang="en-US" sz="1800"/>
              <a:t>代表“</a:t>
            </a:r>
            <a:r>
              <a:rPr lang="en-US" altLang="ja-JP" sz="1800" dirty="0"/>
              <a:t>Structured Query Language</a:t>
            </a:r>
            <a:r>
              <a:rPr lang="ja-JP" altLang="en-US" sz="1800"/>
              <a:t>”。 </a:t>
            </a:r>
            <a:r>
              <a:rPr lang="en-US" sz="1800" dirty="0"/>
              <a:t>SQL </a:t>
            </a:r>
            <a:r>
              <a:rPr lang="ja-JP" altLang="en-US" sz="1800"/>
              <a:t>是用於在</a:t>
            </a:r>
            <a:r>
              <a:rPr lang="en-US" altLang="ja-JP" sz="1800" dirty="0"/>
              <a:t>relational database</a:t>
            </a:r>
            <a:r>
              <a:rPr lang="ja-JP" altLang="en-US" sz="1800"/>
              <a:t>中創建、讀取、更新和刪除數據的程式語言。</a:t>
            </a:r>
          </a:p>
          <a:p>
            <a:r>
              <a:rPr lang="en-US" sz="1800" dirty="0"/>
              <a:t>*. NoSQL </a:t>
            </a:r>
            <a:r>
              <a:rPr lang="ja-JP" altLang="en-US" sz="1800"/>
              <a:t>意味著它不是</a:t>
            </a:r>
            <a:r>
              <a:rPr lang="en-US" altLang="ja-JP" sz="1800" dirty="0"/>
              <a:t>relational database</a:t>
            </a:r>
            <a:r>
              <a:rPr lang="ja-JP" altLang="en-US" sz="1800"/>
              <a:t>。</a:t>
            </a:r>
            <a:endParaRPr lang="en-TW" sz="1800" dirty="0"/>
          </a:p>
        </p:txBody>
      </p:sp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CAE6C46C-1585-7A7D-BBAE-0C563F194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07" y="2108201"/>
            <a:ext cx="722879" cy="722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61DFB0-D150-4B99-9512-392893A17F6F}"/>
              </a:ext>
            </a:extLst>
          </p:cNvPr>
          <p:cNvSpPr txBox="1"/>
          <p:nvPr/>
        </p:nvSpPr>
        <p:spPr>
          <a:xfrm>
            <a:off x="8104131" y="2238807"/>
            <a:ext cx="114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SQLite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E46FBC-2EDD-B782-A38F-459A4E656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939" y="2171893"/>
            <a:ext cx="722879" cy="722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C1023-6152-5B9E-9F03-D9C79400B40F}"/>
              </a:ext>
            </a:extLst>
          </p:cNvPr>
          <p:cNvSpPr txBox="1"/>
          <p:nvPr/>
        </p:nvSpPr>
        <p:spPr>
          <a:xfrm>
            <a:off x="10245915" y="2184749"/>
            <a:ext cx="1880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Microsoft SQL Server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AB64C7-B820-4C80-39E0-548C4ECDB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7207" y="4597779"/>
            <a:ext cx="722879" cy="722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5C082C-EE2B-F2F2-56B3-76FAE622D3CD}"/>
              </a:ext>
            </a:extLst>
          </p:cNvPr>
          <p:cNvSpPr txBox="1"/>
          <p:nvPr/>
        </p:nvSpPr>
        <p:spPr>
          <a:xfrm>
            <a:off x="8037589" y="4774552"/>
            <a:ext cx="136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MongoDB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9E90AE-CF1F-9EEA-CE86-B0D0BF1CB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05062" y="3452194"/>
            <a:ext cx="722879" cy="7228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F186EE-341A-E96D-68D5-B2547C558442}"/>
              </a:ext>
            </a:extLst>
          </p:cNvPr>
          <p:cNvSpPr txBox="1"/>
          <p:nvPr/>
        </p:nvSpPr>
        <p:spPr>
          <a:xfrm>
            <a:off x="10274050" y="3657589"/>
            <a:ext cx="113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MySQL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8CC9D57D-5E98-925A-929C-18C68FC583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897" y="3468834"/>
            <a:ext cx="722879" cy="7228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8D1D4B-798A-8A1C-FD26-57B134374B8C}"/>
              </a:ext>
            </a:extLst>
          </p:cNvPr>
          <p:cNvSpPr txBox="1"/>
          <p:nvPr/>
        </p:nvSpPr>
        <p:spPr>
          <a:xfrm>
            <a:off x="8104131" y="3645607"/>
            <a:ext cx="151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PostgreSQL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F506DAD-878F-82A6-297A-06C93A54CD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23036" y="4609606"/>
            <a:ext cx="722879" cy="7228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5E04EE-C920-34D5-ACFC-32F20FE9A434}"/>
              </a:ext>
            </a:extLst>
          </p:cNvPr>
          <p:cNvSpPr txBox="1"/>
          <p:nvPr/>
        </p:nvSpPr>
        <p:spPr>
          <a:xfrm>
            <a:off x="10371841" y="4786379"/>
            <a:ext cx="72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275556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9D3E0-4718-AD4E-DC0A-F4E23138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TW"/>
              <a:t>JDBC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CF268EF-48B4-387F-9DA5-95F71D88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895" y="645106"/>
            <a:ext cx="4741940" cy="5247747"/>
          </a:xfrm>
          <a:prstGeom prst="rect">
            <a:avLst/>
          </a:pr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50241-7B83-D238-F0A3-5EACB994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r>
              <a:rPr lang="en-US" dirty="0"/>
              <a:t>JDBC API </a:t>
            </a:r>
            <a:r>
              <a:rPr lang="ja-JP" altLang="en-US"/>
              <a:t>是一組 </a:t>
            </a:r>
            <a:r>
              <a:rPr lang="en-US" dirty="0"/>
              <a:t>Java interfaces</a:t>
            </a:r>
            <a:r>
              <a:rPr lang="ja-JP" altLang="en-US"/>
              <a:t>和</a:t>
            </a:r>
            <a:r>
              <a:rPr lang="en-US" altLang="ja-JP" dirty="0"/>
              <a:t>classes</a:t>
            </a:r>
            <a:r>
              <a:rPr lang="ja-JP" altLang="en-US"/>
              <a:t>，用於編寫用於訪問和操作關係數據庫的 </a:t>
            </a:r>
            <a:r>
              <a:rPr lang="en-US" dirty="0"/>
              <a:t>Java </a:t>
            </a:r>
            <a:r>
              <a:rPr lang="ja-JP" altLang="en-US"/>
              <a:t>程序。 由於 </a:t>
            </a:r>
            <a:r>
              <a:rPr lang="en-US" dirty="0"/>
              <a:t>JDBC </a:t>
            </a:r>
            <a:r>
              <a:rPr lang="ja-JP" altLang="en-US"/>
              <a:t>驅動程式</a:t>
            </a:r>
            <a:r>
              <a:rPr lang="en-US" altLang="zh-TW" dirty="0"/>
              <a:t>(Database driver)</a:t>
            </a:r>
            <a:r>
              <a:rPr lang="ja-JP" altLang="en-US"/>
              <a:t> 用於</a:t>
            </a:r>
            <a:r>
              <a:rPr lang="zh-TW" altLang="en-US" dirty="0"/>
              <a:t> </a:t>
            </a:r>
            <a:r>
              <a:rPr lang="en-US" dirty="0"/>
              <a:t>JDBC </a:t>
            </a:r>
            <a:r>
              <a:rPr lang="ja-JP" altLang="en-US"/>
              <a:t>和專有數據庫之間通信的接口，因此 </a:t>
            </a:r>
            <a:r>
              <a:rPr lang="en-US" dirty="0"/>
              <a:t>JDBC </a:t>
            </a:r>
            <a:r>
              <a:rPr lang="ja-JP" altLang="en-US"/>
              <a:t>驅動程序是特定於數據庫的，通常由數據庫供應商提供。</a:t>
            </a:r>
            <a:endParaRPr lang="en-TW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753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5F7B-F2E3-C2BD-4309-98827F57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TW" altLang="en-US" dirty="0"/>
              <a:t> 與網頁伺服器 基本知識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8C90-3805-8AA0-79B3-2EB7D6F3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ja-JP" altLang="en-US"/>
              <a:t>代表超文本傳輸協議</a:t>
            </a:r>
            <a:r>
              <a:rPr lang="en-US" altLang="zh-TW" dirty="0"/>
              <a:t>(Hypertext</a:t>
            </a:r>
            <a:r>
              <a:rPr lang="zh-TW" altLang="en-US" dirty="0"/>
              <a:t> </a:t>
            </a:r>
            <a:r>
              <a:rPr lang="en-US" altLang="zh-TW" dirty="0"/>
              <a:t>Transfer Protocols)</a:t>
            </a:r>
            <a:r>
              <a:rPr lang="ja-JP" altLang="en-US"/>
              <a:t> 。</a:t>
            </a:r>
            <a:r>
              <a:rPr lang="en-US" dirty="0"/>
              <a:t>HTTP </a:t>
            </a:r>
            <a:r>
              <a:rPr lang="ja-JP" altLang="en-US"/>
              <a:t>是 </a:t>
            </a:r>
            <a:r>
              <a:rPr lang="en-US" dirty="0"/>
              <a:t>Web </a:t>
            </a:r>
            <a:r>
              <a:rPr lang="ja-JP" altLang="en-US"/>
              <a:t>上任何數據交換的基礎。 理解 </a:t>
            </a:r>
            <a:r>
              <a:rPr lang="en-US" dirty="0"/>
              <a:t>HTTP </a:t>
            </a:r>
            <a:r>
              <a:rPr lang="ja-JP" altLang="en-US"/>
              <a:t>的一個簡單方法是將 </a:t>
            </a:r>
            <a:r>
              <a:rPr lang="en-US" dirty="0"/>
              <a:t>HTTP </a:t>
            </a:r>
            <a:r>
              <a:rPr lang="ja-JP" altLang="en-US"/>
              <a:t>視為全世界的一項協議，規定應如何在</a:t>
            </a:r>
            <a:r>
              <a:rPr lang="en-US" dirty="0" err="1"/>
              <a:t>網路</a:t>
            </a:r>
            <a:r>
              <a:rPr lang="ja-JP" altLang="en-US"/>
              <a:t>上傳輸數據與各種文件。</a:t>
            </a:r>
          </a:p>
          <a:p>
            <a:r>
              <a:rPr lang="en-US" dirty="0"/>
              <a:t>HTTPS </a:t>
            </a:r>
            <a:r>
              <a:rPr lang="ja-JP" altLang="en-US"/>
              <a:t>中的字母 </a:t>
            </a:r>
            <a:r>
              <a:rPr lang="en-US" dirty="0"/>
              <a:t>s </a:t>
            </a:r>
            <a:r>
              <a:rPr lang="ja-JP" altLang="en-US"/>
              <a:t>代表</a:t>
            </a:r>
            <a:r>
              <a:rPr lang="en-US" altLang="zh-TW" dirty="0"/>
              <a:t>secure</a:t>
            </a:r>
            <a:r>
              <a:rPr lang="ja-JP" altLang="en-US"/>
              <a:t>。 所有傳輸的數據均採用</a:t>
            </a:r>
            <a:r>
              <a:rPr lang="en-US" dirty="0"/>
              <a:t>RSA</a:t>
            </a:r>
            <a:r>
              <a:rPr lang="ja-JP" altLang="en-US"/>
              <a:t>算法加密。當我們訪問網址</a:t>
            </a:r>
            <a:r>
              <a:rPr lang="en-US" dirty="0"/>
              <a:t> https://</a:t>
            </a:r>
            <a:r>
              <a:rPr lang="en-US" dirty="0" err="1"/>
              <a:t>www.youtube.com</a:t>
            </a:r>
            <a:r>
              <a:rPr lang="en-US" dirty="0"/>
              <a:t> </a:t>
            </a:r>
            <a:r>
              <a:rPr lang="ja-JP" altLang="en-US"/>
              <a:t>時，我們會向 </a:t>
            </a:r>
            <a:r>
              <a:rPr lang="en-US" dirty="0"/>
              <a:t>YouTube </a:t>
            </a:r>
            <a:r>
              <a:rPr lang="ja-JP" altLang="en-US"/>
              <a:t>的伺服器發送一個 </a:t>
            </a:r>
            <a:r>
              <a:rPr lang="en-US" dirty="0"/>
              <a:t>HTTP </a:t>
            </a:r>
            <a:r>
              <a:rPr lang="en-US" altLang="zh-TW" dirty="0"/>
              <a:t>request</a:t>
            </a:r>
            <a:r>
              <a:rPr lang="ja-JP" altLang="en-US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3526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2027-EACF-5BE9-5FE0-B44F7E93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zh-TW" altLang="en-US" dirty="0"/>
              <a:t> 與網頁伺服器 基本知識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D287-AB35-A176-2390-4C6BBA96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</a:t>
            </a:r>
            <a:r>
              <a:rPr lang="ja-JP" altLang="en-US"/>
              <a:t>的伺服器收到我們的 </a:t>
            </a:r>
            <a:r>
              <a:rPr lang="en-US" dirty="0"/>
              <a:t>HTTP </a:t>
            </a:r>
            <a:r>
              <a:rPr lang="en-US" altLang="zh-TW" dirty="0"/>
              <a:t>request</a:t>
            </a:r>
            <a:r>
              <a:rPr lang="ja-JP" altLang="en-US"/>
              <a:t>，它會發送一個 </a:t>
            </a:r>
            <a:r>
              <a:rPr lang="en-US" dirty="0"/>
              <a:t>HTTP </a:t>
            </a:r>
            <a:r>
              <a:rPr lang="en-US" altLang="zh-TW" dirty="0"/>
              <a:t>response</a:t>
            </a:r>
            <a:r>
              <a:rPr lang="ja-JP" altLang="en-US"/>
              <a:t>，其中包括 </a:t>
            </a:r>
            <a:r>
              <a:rPr lang="en-US" dirty="0"/>
              <a:t>HTML </a:t>
            </a:r>
            <a:r>
              <a:rPr lang="en-US" altLang="zh-TW" dirty="0"/>
              <a:t>code</a:t>
            </a:r>
            <a:r>
              <a:rPr lang="ja-JP" altLang="en-US"/>
              <a:t>。 我們的瀏覽器接收 </a:t>
            </a:r>
            <a:r>
              <a:rPr lang="en-US" dirty="0"/>
              <a:t>HTTP </a:t>
            </a:r>
            <a:r>
              <a:rPr lang="en-US" altLang="zh-TW" dirty="0"/>
              <a:t>response</a:t>
            </a:r>
            <a:r>
              <a:rPr lang="ja-JP" altLang="en-US"/>
              <a:t>，解析來自 </a:t>
            </a:r>
            <a:r>
              <a:rPr lang="en-US" dirty="0"/>
              <a:t>YouTube </a:t>
            </a:r>
            <a:r>
              <a:rPr lang="ja-JP" altLang="en-US"/>
              <a:t>的 </a:t>
            </a:r>
            <a:r>
              <a:rPr lang="en-US" dirty="0"/>
              <a:t>HTML </a:t>
            </a:r>
            <a:r>
              <a:rPr lang="ja-JP" altLang="en-US"/>
              <a:t>代碼，並將網頁顯示在我們的屏幕上。</a:t>
            </a:r>
            <a:endParaRPr lang="en-TW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8DDB814-4458-6CCB-9589-B7F793D7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30" y="3159369"/>
            <a:ext cx="10704899" cy="29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5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F223-136C-BB92-65B8-BDC7610A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0181-BF42-B261-A204-9F48BAC48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我們可以用</a:t>
            </a:r>
            <a:r>
              <a:rPr lang="en-US" altLang="zh-TW" dirty="0"/>
              <a:t>Java</a:t>
            </a:r>
            <a:r>
              <a:rPr lang="zh-TW" altLang="en-US" dirty="0"/>
              <a:t>來寫網頁伺服器的腳本。</a:t>
            </a:r>
            <a:r>
              <a:rPr lang="en-US" altLang="zh-TW" dirty="0"/>
              <a:t> </a:t>
            </a:r>
            <a:r>
              <a:rPr lang="en-US" altLang="zh-TW" dirty="0" err="1"/>
              <a:t>HTTP</a:t>
            </a:r>
            <a:r>
              <a:rPr lang="en-US" altLang="ja-JP" dirty="0" err="1"/>
              <a:t>Servlet</a:t>
            </a:r>
            <a:r>
              <a:rPr lang="ja-JP" altLang="en-US"/>
              <a:t>是在</a:t>
            </a:r>
            <a:r>
              <a:rPr lang="en-US" altLang="zh-TW" dirty="0"/>
              <a:t>Java</a:t>
            </a:r>
            <a:r>
              <a:rPr lang="zh-TW" altLang="en-US" dirty="0"/>
              <a:t>當中的特殊</a:t>
            </a:r>
            <a:r>
              <a:rPr lang="en-US" altLang="zh-TW" dirty="0"/>
              <a:t>class</a:t>
            </a:r>
            <a:r>
              <a:rPr lang="zh-TW" altLang="en-US" dirty="0"/>
              <a:t>，功能為接收與回應特定的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。</a:t>
            </a:r>
            <a:r>
              <a:rPr lang="en-US" dirty="0"/>
              <a:t> </a:t>
            </a:r>
            <a:r>
              <a:rPr lang="en-US" dirty="0" err="1"/>
              <a:t>Servlet必須在</a:t>
            </a:r>
            <a:r>
              <a:rPr lang="en-US" dirty="0"/>
              <a:t> servlet </a:t>
            </a:r>
            <a:r>
              <a:rPr lang="ja-JP" altLang="en-US"/>
              <a:t>容器中運行，而最著名的開源 </a:t>
            </a:r>
            <a:r>
              <a:rPr lang="en-US" dirty="0"/>
              <a:t>servlet </a:t>
            </a:r>
            <a:r>
              <a:rPr lang="ja-JP" altLang="en-US"/>
              <a:t>容器之一是</a:t>
            </a:r>
            <a:r>
              <a:rPr lang="en-US" altLang="zh-TW" dirty="0"/>
              <a:t>Tomcat</a:t>
            </a:r>
            <a:r>
              <a:rPr lang="ja-JP" altLang="en-US"/>
              <a:t>和 </a:t>
            </a:r>
            <a:r>
              <a:rPr lang="en-US" dirty="0"/>
              <a:t>Glassfish。</a:t>
            </a:r>
          </a:p>
          <a:p>
            <a:r>
              <a:rPr lang="ja-JP" altLang="en-US"/>
              <a:t>此外，現在市面上有各種在 </a:t>
            </a:r>
            <a:r>
              <a:rPr lang="en-US" altLang="zh-TW" dirty="0"/>
              <a:t>S</a:t>
            </a:r>
            <a:r>
              <a:rPr lang="en-US" dirty="0"/>
              <a:t>ervlet </a:t>
            </a:r>
            <a:r>
              <a:rPr lang="ja-JP" altLang="en-US"/>
              <a:t>之上運行</a:t>
            </a:r>
            <a:r>
              <a:rPr lang="en-US" dirty="0" err="1"/>
              <a:t>的</a:t>
            </a:r>
            <a:r>
              <a:rPr lang="ja-JP" altLang="en-US"/>
              <a:t>框架技術，例如 </a:t>
            </a:r>
            <a:r>
              <a:rPr lang="en-US" dirty="0"/>
              <a:t>Struts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 err="1"/>
              <a:t>SpringMVC</a:t>
            </a:r>
            <a:r>
              <a:rPr lang="zh-TW" altLang="en-US" dirty="0"/>
              <a:t>等等</a:t>
            </a:r>
            <a:r>
              <a:rPr lang="en-US" dirty="0"/>
              <a:t> </a:t>
            </a:r>
            <a:r>
              <a:rPr lang="ja-JP" altLang="en-US"/>
              <a:t>。</a:t>
            </a:r>
          </a:p>
          <a:p>
            <a:pPr marL="0" indent="0"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73477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1115</Words>
  <Application>Microsoft Macintosh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Times New Roman</vt:lpstr>
      <vt:lpstr>RetrospectVTI</vt:lpstr>
      <vt:lpstr>Java Database  and Web Development</vt:lpstr>
      <vt:lpstr>Intellij IDEA Ultimate Edition</vt:lpstr>
      <vt:lpstr>JDBC</vt:lpstr>
      <vt:lpstr>JDBC</vt:lpstr>
      <vt:lpstr>JDBC</vt:lpstr>
      <vt:lpstr>JDBC</vt:lpstr>
      <vt:lpstr>HTTP 與網頁伺服器 基本知識</vt:lpstr>
      <vt:lpstr>HTTP 與網頁伺服器 基本知識</vt:lpstr>
      <vt:lpstr>Servlet</vt:lpstr>
      <vt:lpstr>JSP</vt:lpstr>
      <vt:lpstr>JSP</vt:lpstr>
      <vt:lpstr>JSP 中的預定義變量(Predefined Variables)</vt:lpstr>
      <vt:lpstr>Directive</vt:lpstr>
      <vt:lpstr>JavaBeans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1195</cp:revision>
  <dcterms:created xsi:type="dcterms:W3CDTF">2021-02-23T11:38:50Z</dcterms:created>
  <dcterms:modified xsi:type="dcterms:W3CDTF">2022-05-31T07:03:26Z</dcterms:modified>
</cp:coreProperties>
</file>