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5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360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5/15/22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12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5/15/22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43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5/15/22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96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5/15/22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8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5/15/22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8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5/15/22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23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5/15/22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29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5/15/22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6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18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9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24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chnological background">
            <a:extLst>
              <a:ext uri="{FF2B5EF4-FFF2-40B4-BE49-F238E27FC236}">
                <a16:creationId xmlns:a16="http://schemas.microsoft.com/office/drawing/2014/main" id="{DE316F29-A533-4CCE-869D-E605EFA473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113" b="10617"/>
          <a:stretch/>
        </p:blipFill>
        <p:spPr>
          <a:xfrm>
            <a:off x="-3155" y="10"/>
            <a:ext cx="12191980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5B19F76-33F3-4DB4-91A0-510A8FE2A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Operating System</a:t>
            </a:r>
            <a:endParaRPr lang="zh-TW" altLang="en-US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5262B4D-3674-44E6-AC6B-FAEDB090D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FFFF"/>
                </a:solidFill>
              </a:rPr>
              <a:t>Chapter 5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3CC2A15-4F37-4C14-84AE-47A3B168D88B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Wilson Ren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020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2DFEE-F10A-1750-25AF-B9FBB2488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Java Multi-threaded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AED3B-5B3A-1185-5BDF-39D5A0D51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在計算機科學中，線程</a:t>
            </a:r>
            <a:r>
              <a:rPr lang="en-US" altLang="ja-JP" dirty="0"/>
              <a:t>(thread)</a:t>
            </a:r>
            <a:r>
              <a:rPr lang="ja-JP" altLang="en-US"/>
              <a:t>是負責管理電腦程序的</a:t>
            </a:r>
            <a:r>
              <a:rPr lang="en-US" altLang="zh-TW" dirty="0"/>
              <a:t>scheduler</a:t>
            </a:r>
            <a:r>
              <a:rPr lang="zh-TW" altLang="en-US" dirty="0"/>
              <a:t>能夠管理的最小</a:t>
            </a:r>
            <a:r>
              <a:rPr lang="en-US" dirty="0"/>
              <a:t>sequence of instructions </a:t>
            </a:r>
            <a:r>
              <a:rPr lang="ja-JP" altLang="en-US"/>
              <a:t>。 一個</a:t>
            </a:r>
            <a:r>
              <a:rPr lang="en-US" altLang="zh-TW" dirty="0"/>
              <a:t>program</a:t>
            </a:r>
            <a:r>
              <a:rPr lang="ja-JP" altLang="en-US"/>
              <a:t>可以有多個</a:t>
            </a:r>
            <a:r>
              <a:rPr lang="en-US" altLang="zh-TW" dirty="0"/>
              <a:t>threads</a:t>
            </a:r>
            <a:r>
              <a:rPr lang="ja-JP" altLang="en-US"/>
              <a:t>。 由於絕大多數的時間，我們電腦的</a:t>
            </a:r>
            <a:r>
              <a:rPr lang="en-US" altLang="zh-TW" dirty="0"/>
              <a:t>CPU</a:t>
            </a:r>
            <a:r>
              <a:rPr lang="zh-TW" altLang="en-US" dirty="0"/>
              <a:t>都是閒置的狀態</a:t>
            </a:r>
            <a:r>
              <a:rPr lang="en-US" altLang="zh-TW" dirty="0"/>
              <a:t>(</a:t>
            </a:r>
            <a:r>
              <a:rPr lang="zh-TW" altLang="en-US" dirty="0"/>
              <a:t>因為</a:t>
            </a:r>
            <a:r>
              <a:rPr lang="en-US" altLang="zh-TW" dirty="0"/>
              <a:t>program</a:t>
            </a:r>
            <a:r>
              <a:rPr lang="zh-TW" altLang="en-US" dirty="0"/>
              <a:t>會需要等待</a:t>
            </a:r>
            <a:r>
              <a:rPr lang="en-US" altLang="zh-TW" dirty="0"/>
              <a:t>I/O</a:t>
            </a:r>
            <a:r>
              <a:rPr lang="zh-TW" altLang="en-US" dirty="0"/>
              <a:t>，或是沒有某個</a:t>
            </a:r>
            <a:r>
              <a:rPr lang="en-US" altLang="zh-TW" dirty="0"/>
              <a:t>CPU</a:t>
            </a:r>
            <a:r>
              <a:rPr lang="zh-TW" altLang="en-US" dirty="0"/>
              <a:t>正在忙碌，其他的</a:t>
            </a:r>
            <a:r>
              <a:rPr lang="en-US" altLang="zh-TW" dirty="0"/>
              <a:t>CPU</a:t>
            </a:r>
            <a:r>
              <a:rPr lang="zh-TW" altLang="en-US" dirty="0"/>
              <a:t>卻閒得發慌</a:t>
            </a:r>
            <a:r>
              <a:rPr lang="en-US" altLang="zh-TW" dirty="0"/>
              <a:t>)</a:t>
            </a:r>
            <a:r>
              <a:rPr lang="zh-TW" altLang="en-US" dirty="0"/>
              <a:t>，因此，我們可以寫出內部含有多個</a:t>
            </a:r>
            <a:r>
              <a:rPr lang="en-US" altLang="zh-TW" dirty="0"/>
              <a:t>threads</a:t>
            </a:r>
            <a:r>
              <a:rPr lang="zh-TW" altLang="en-US" dirty="0"/>
              <a:t>的</a:t>
            </a:r>
            <a:r>
              <a:rPr lang="en-US" altLang="zh-TW" dirty="0"/>
              <a:t>Java</a:t>
            </a:r>
            <a:r>
              <a:rPr lang="zh-TW" altLang="en-US" dirty="0"/>
              <a:t> </a:t>
            </a:r>
            <a:r>
              <a:rPr lang="en-US" altLang="zh-TW" dirty="0"/>
              <a:t>Program</a:t>
            </a:r>
            <a:r>
              <a:rPr lang="zh-TW" altLang="en-US" dirty="0"/>
              <a:t>，善用</a:t>
            </a:r>
            <a:r>
              <a:rPr lang="en-US" altLang="zh-TW" dirty="0"/>
              <a:t>CPU</a:t>
            </a:r>
            <a:r>
              <a:rPr lang="zh-TW" altLang="en-US" dirty="0"/>
              <a:t>資源，提高效率。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15031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07FC7-E7C6-6EA9-8810-CD8E1D72E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dirty="0"/>
              <a:t>Critical Region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97A8D-E254-0B3A-CB4B-2CE059410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當兩個以上的</a:t>
            </a:r>
            <a:r>
              <a:rPr lang="en-US" altLang="zh-TW" dirty="0"/>
              <a:t>thread</a:t>
            </a:r>
            <a:r>
              <a:rPr lang="ja-JP" altLang="en-US"/>
              <a:t>訪問一個共享資源</a:t>
            </a:r>
            <a:r>
              <a:rPr lang="en-US" altLang="zh-TW" dirty="0"/>
              <a:t>(shared</a:t>
            </a:r>
            <a:r>
              <a:rPr lang="zh-TW" altLang="en-US" dirty="0"/>
              <a:t> </a:t>
            </a:r>
            <a:r>
              <a:rPr lang="en-US" altLang="zh-TW" dirty="0"/>
              <a:t>resource)</a:t>
            </a:r>
            <a:r>
              <a:rPr lang="zh-TW" altLang="en-US" dirty="0"/>
              <a:t>時</a:t>
            </a:r>
            <a:r>
              <a:rPr lang="ja-JP" altLang="en-US"/>
              <a:t>，就會發生</a:t>
            </a:r>
            <a:r>
              <a:rPr lang="en-US" altLang="zh-TW" dirty="0"/>
              <a:t>race</a:t>
            </a:r>
            <a:r>
              <a:rPr lang="zh-TW" altLang="en-US" dirty="0"/>
              <a:t> </a:t>
            </a:r>
            <a:r>
              <a:rPr lang="en-US" altLang="zh-TW" dirty="0"/>
              <a:t>condition</a:t>
            </a:r>
            <a:r>
              <a:rPr lang="ja-JP" altLang="en-US"/>
              <a:t>。要避免</a:t>
            </a:r>
            <a:r>
              <a:rPr lang="en-US" altLang="zh-TW" dirty="0"/>
              <a:t>Race</a:t>
            </a:r>
            <a:r>
              <a:rPr lang="zh-TW" altLang="en-US" dirty="0"/>
              <a:t> </a:t>
            </a:r>
            <a:r>
              <a:rPr lang="en-US" altLang="zh-TW" dirty="0"/>
              <a:t>Condition</a:t>
            </a:r>
            <a:r>
              <a:rPr lang="zh-TW" altLang="en-US" dirty="0"/>
              <a:t>的發生，我們可以透過劃分</a:t>
            </a:r>
            <a:r>
              <a:rPr lang="en-US" dirty="0"/>
              <a:t>Critical Region。</a:t>
            </a:r>
            <a:r>
              <a:rPr lang="ja-JP" altLang="en-US"/>
              <a:t>程式當中，訪問</a:t>
            </a:r>
            <a:r>
              <a:rPr lang="en-US" altLang="zh-TW" dirty="0"/>
              <a:t>shared</a:t>
            </a:r>
            <a:r>
              <a:rPr lang="zh-TW" altLang="en-US" dirty="0"/>
              <a:t> </a:t>
            </a:r>
            <a:r>
              <a:rPr lang="en-US" altLang="zh-TW" dirty="0"/>
              <a:t>resource</a:t>
            </a:r>
            <a:r>
              <a:rPr lang="ja-JP" altLang="en-US"/>
              <a:t>的部分，被稱為</a:t>
            </a:r>
            <a:r>
              <a:rPr lang="en-US" dirty="0"/>
              <a:t>Critical Region </a:t>
            </a:r>
            <a:r>
              <a:rPr lang="ja-JP" altLang="en-US"/>
              <a:t>。每當我們要進去</a:t>
            </a:r>
            <a:r>
              <a:rPr lang="en-US" dirty="0"/>
              <a:t>Critical </a:t>
            </a:r>
            <a:r>
              <a:rPr lang="en-US" dirty="0" err="1"/>
              <a:t>Region之前，我們可以先把</a:t>
            </a:r>
            <a:r>
              <a:rPr lang="en-US" altLang="zh-TW" dirty="0"/>
              <a:t> shared</a:t>
            </a:r>
            <a:r>
              <a:rPr lang="zh-TW" altLang="en-US" dirty="0"/>
              <a:t> </a:t>
            </a:r>
            <a:r>
              <a:rPr lang="en-US" altLang="zh-TW" dirty="0"/>
              <a:t>resource</a:t>
            </a:r>
            <a:r>
              <a:rPr lang="zh-TW" altLang="en-US" dirty="0"/>
              <a:t> 上鎖。上鎖期間，任何其他的</a:t>
            </a:r>
            <a:r>
              <a:rPr lang="en-US" altLang="zh-TW" dirty="0"/>
              <a:t>thread</a:t>
            </a:r>
            <a:r>
              <a:rPr lang="zh-TW" altLang="en-US" dirty="0"/>
              <a:t>都無法訪問這個</a:t>
            </a:r>
            <a:r>
              <a:rPr lang="en-US" altLang="zh-TW" dirty="0"/>
              <a:t>shared</a:t>
            </a:r>
            <a:r>
              <a:rPr lang="zh-TW" altLang="en-US" dirty="0"/>
              <a:t> </a:t>
            </a:r>
            <a:r>
              <a:rPr lang="en-US" altLang="zh-TW" dirty="0"/>
              <a:t>resource</a:t>
            </a:r>
            <a:r>
              <a:rPr lang="zh-TW" altLang="en-US" dirty="0"/>
              <a:t>。離開</a:t>
            </a:r>
            <a:r>
              <a:rPr lang="en-US" dirty="0"/>
              <a:t>Critical </a:t>
            </a:r>
            <a:r>
              <a:rPr lang="en-US" dirty="0" err="1"/>
              <a:t>Region之後，再解鎖</a:t>
            </a:r>
            <a:r>
              <a:rPr lang="en-US" dirty="0"/>
              <a:t>。</a:t>
            </a:r>
            <a:br>
              <a:rPr lang="en-US" dirty="0"/>
            </a:br>
            <a:endParaRPr lang="en-US" dirty="0"/>
          </a:p>
          <a:p>
            <a:r>
              <a:rPr lang="zh-TW" altLang="en-US" sz="1800" dirty="0"/>
              <a:t>*</a:t>
            </a:r>
            <a:r>
              <a:rPr lang="en-US" altLang="zh-TW" sz="1800" dirty="0"/>
              <a:t>.</a:t>
            </a:r>
            <a:r>
              <a:rPr lang="zh-TW" altLang="en-US" sz="1800" dirty="0"/>
              <a:t> </a:t>
            </a:r>
            <a:r>
              <a:rPr lang="en-US" altLang="zh-TW" sz="1800" dirty="0"/>
              <a:t>Lock</a:t>
            </a:r>
            <a:r>
              <a:rPr lang="ja-JP" altLang="en-US" sz="1800"/>
              <a:t>也稱為</a:t>
            </a:r>
            <a:r>
              <a:rPr lang="en-US" altLang="zh-TW" sz="1800" dirty="0"/>
              <a:t>mutex</a:t>
            </a:r>
            <a:r>
              <a:rPr lang="zh-TW" altLang="en-US" sz="1800" dirty="0"/>
              <a:t> </a:t>
            </a:r>
            <a:r>
              <a:rPr lang="en-US" altLang="zh-TW" sz="1800" dirty="0"/>
              <a:t>(mutual exclusion lock )</a:t>
            </a:r>
            <a:r>
              <a:rPr lang="ja-JP" altLang="en-US" sz="1800"/>
              <a:t>。 在進入</a:t>
            </a:r>
            <a:r>
              <a:rPr lang="en-US" sz="1800" dirty="0"/>
              <a:t>Critical Region</a:t>
            </a:r>
            <a:r>
              <a:rPr lang="ja-JP" altLang="en-US" sz="1800"/>
              <a:t>之前，</a:t>
            </a:r>
            <a:r>
              <a:rPr lang="en-US" altLang="zh-TW" sz="1800" dirty="0"/>
              <a:t>mutex</a:t>
            </a:r>
            <a:r>
              <a:rPr lang="ja-JP" altLang="en-US" sz="1800"/>
              <a:t>會檢查我們是否可以進入。 如果 </a:t>
            </a:r>
            <a:r>
              <a:rPr lang="en-US" sz="1800" dirty="0"/>
              <a:t>m </a:t>
            </a:r>
            <a:r>
              <a:rPr lang="ja-JP" altLang="en-US" sz="1800"/>
              <a:t>為 </a:t>
            </a:r>
            <a:r>
              <a:rPr lang="en-US" altLang="ja-JP" sz="1800" dirty="0"/>
              <a:t>1</a:t>
            </a:r>
            <a:r>
              <a:rPr lang="ja-JP" altLang="en-US" sz="1800"/>
              <a:t>，那麼我們可以通過。 如果 </a:t>
            </a:r>
            <a:r>
              <a:rPr lang="en-US" sz="1800" dirty="0"/>
              <a:t>m </a:t>
            </a:r>
            <a:r>
              <a:rPr lang="ja-JP" altLang="en-US" sz="1800"/>
              <a:t>為 </a:t>
            </a:r>
            <a:r>
              <a:rPr lang="en-US" altLang="ja-JP" sz="1800" dirty="0"/>
              <a:t>0</a:t>
            </a:r>
            <a:r>
              <a:rPr lang="ja-JP" altLang="en-US" sz="1800"/>
              <a:t>，那麼我們無法通過。 </a:t>
            </a:r>
            <a:r>
              <a:rPr lang="en-US" altLang="zh-TW" sz="1800" dirty="0"/>
              <a:t>Lock</a:t>
            </a:r>
            <a:r>
              <a:rPr lang="ja-JP" altLang="en-US" sz="1800"/>
              <a:t>另一個名字是</a:t>
            </a:r>
            <a:r>
              <a:rPr lang="en-US" altLang="ja-JP" sz="1800" dirty="0"/>
              <a:t>binary semaphore </a:t>
            </a:r>
            <a:r>
              <a:rPr lang="ja-JP" altLang="en-US" sz="1800"/>
              <a:t>。</a:t>
            </a:r>
            <a:endParaRPr lang="en-TW" sz="1800" dirty="0"/>
          </a:p>
        </p:txBody>
      </p:sp>
    </p:spTree>
    <p:extLst>
      <p:ext uri="{BB962C8B-B14F-4D97-AF65-F5344CB8AC3E}">
        <p14:creationId xmlns:p14="http://schemas.microsoft.com/office/powerpoint/2010/main" val="1296282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850CF-AF4A-7697-F4C7-F6F8C1FB2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5400" dirty="0"/>
              <a:t>Semaphore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077CC-6AD3-B419-EBC5-7861E9EDB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Semaphore</a:t>
            </a:r>
            <a:r>
              <a:rPr lang="ja-JP" altLang="en-US"/>
              <a:t>可用於限制訪問</a:t>
            </a:r>
            <a:r>
              <a:rPr lang="en-US" altLang="zh-TW" dirty="0"/>
              <a:t>shared</a:t>
            </a:r>
            <a:r>
              <a:rPr lang="zh-TW" altLang="en-US" dirty="0"/>
              <a:t> </a:t>
            </a:r>
            <a:r>
              <a:rPr lang="en-US" altLang="zh-TW" dirty="0"/>
              <a:t>resources</a:t>
            </a:r>
            <a:r>
              <a:rPr lang="ja-JP" altLang="en-US"/>
              <a:t>的</a:t>
            </a:r>
            <a:r>
              <a:rPr lang="en-US" altLang="ja-JP" dirty="0"/>
              <a:t>threads</a:t>
            </a:r>
            <a:r>
              <a:rPr lang="ja-JP" altLang="en-US"/>
              <a:t>數量。在電腦科學中，</a:t>
            </a:r>
            <a:r>
              <a:rPr lang="en-US" altLang="ja-JP" dirty="0"/>
              <a:t> </a:t>
            </a:r>
            <a:r>
              <a:rPr lang="ja-JP" altLang="en-US"/>
              <a:t>在訪問</a:t>
            </a:r>
            <a:r>
              <a:rPr lang="en-US" altLang="zh-TW" dirty="0"/>
              <a:t>resources</a:t>
            </a:r>
            <a:r>
              <a:rPr lang="ja-JP" altLang="en-US"/>
              <a:t>之前，</a:t>
            </a:r>
            <a:r>
              <a:rPr lang="en-US" altLang="ja-JP" dirty="0"/>
              <a:t> threads</a:t>
            </a:r>
            <a:r>
              <a:rPr lang="ja-JP" altLang="en-US"/>
              <a:t>必須從</a:t>
            </a:r>
            <a:r>
              <a:rPr lang="en-US" altLang="zh-TW" dirty="0"/>
              <a:t>s</a:t>
            </a:r>
            <a:r>
              <a:rPr lang="en-US" altLang="ja-JP" dirty="0"/>
              <a:t>emaphore</a:t>
            </a:r>
            <a:r>
              <a:rPr lang="ja-JP" altLang="en-US"/>
              <a:t>獲得許可。 處理完</a:t>
            </a:r>
            <a:r>
              <a:rPr lang="en-US" altLang="zh-TW" dirty="0"/>
              <a:t>resources</a:t>
            </a:r>
            <a:r>
              <a:rPr lang="ja-JP" altLang="en-US"/>
              <a:t>後，</a:t>
            </a:r>
            <a:r>
              <a:rPr lang="en-US" altLang="ja-JP" dirty="0"/>
              <a:t> threads</a:t>
            </a:r>
            <a:r>
              <a:rPr lang="ja-JP" altLang="en-US"/>
              <a:t>必須將許可返回給</a:t>
            </a:r>
            <a:r>
              <a:rPr lang="en-US" altLang="ja-JP" dirty="0"/>
              <a:t>Semaphore </a:t>
            </a:r>
            <a:r>
              <a:rPr lang="ja-JP" altLang="en-US"/>
              <a:t>。</a:t>
            </a:r>
            <a:endParaRPr lang="en-US" altLang="ja-JP" dirty="0"/>
          </a:p>
          <a:p>
            <a:r>
              <a:rPr lang="zh-TW" altLang="en-US" sz="1800" dirty="0"/>
              <a:t>*</a:t>
            </a:r>
            <a:r>
              <a:rPr lang="en-US" altLang="zh-TW" sz="1800" dirty="0"/>
              <a:t>.</a:t>
            </a:r>
            <a:r>
              <a:rPr lang="zh-TW" altLang="en-US" sz="1800" dirty="0"/>
              <a:t> </a:t>
            </a:r>
            <a:r>
              <a:rPr lang="ja-JP" altLang="en-US" sz="1800"/>
              <a:t>當有兩個或多個</a:t>
            </a:r>
            <a:r>
              <a:rPr lang="en-US" sz="1800" dirty="0"/>
              <a:t>thread</a:t>
            </a:r>
            <a:r>
              <a:rPr lang="ja-JP" altLang="en-US" sz="1800"/>
              <a:t>需要在幾個</a:t>
            </a:r>
            <a:r>
              <a:rPr lang="en-US" sz="1800" dirty="0"/>
              <a:t>shared resources</a:t>
            </a:r>
            <a:r>
              <a:rPr lang="ja-JP" altLang="en-US" sz="1800"/>
              <a:t>之間上鎖，就會導致死結</a:t>
            </a:r>
            <a:r>
              <a:rPr lang="en-US" altLang="ja-JP" sz="1800" dirty="0"/>
              <a:t>(</a:t>
            </a:r>
            <a:r>
              <a:rPr lang="en-US" sz="1800" dirty="0"/>
              <a:t>deadlock)。</a:t>
            </a:r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579959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40511-A38F-68B3-89EB-42C66AF28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dirty="0"/>
              <a:t>Join</a:t>
            </a:r>
            <a:r>
              <a:rPr lang="zh-TW" altLang="en-US" dirty="0"/>
              <a:t> </a:t>
            </a:r>
            <a:r>
              <a:rPr lang="en-US" altLang="zh-TW" dirty="0"/>
              <a:t>Principle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C6811-31A4-08BA-8101-3FD614AD7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另一個跟</a:t>
            </a:r>
            <a:r>
              <a:rPr lang="en-US" altLang="zh-TW" dirty="0"/>
              <a:t>Multi-threaded</a:t>
            </a:r>
            <a:r>
              <a:rPr lang="zh-TW" altLang="en-US" dirty="0"/>
              <a:t> </a:t>
            </a:r>
            <a:r>
              <a:rPr lang="en-US" altLang="zh-TW" dirty="0"/>
              <a:t>programming</a:t>
            </a:r>
            <a:r>
              <a:rPr lang="zh-TW" altLang="en-US" dirty="0"/>
              <a:t>有關的主題是 </a:t>
            </a:r>
            <a:r>
              <a:rPr lang="en-US" dirty="0"/>
              <a:t>Fork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dirty="0"/>
              <a:t>Join。</a:t>
            </a:r>
            <a:r>
              <a:rPr lang="zh-TW" altLang="en-US" dirty="0"/>
              <a:t> </a:t>
            </a:r>
            <a:r>
              <a:rPr lang="en-US" dirty="0" err="1"/>
              <a:t>電腦演算法當中</a:t>
            </a:r>
            <a:r>
              <a:rPr lang="en-US" dirty="0"/>
              <a:t>，</a:t>
            </a:r>
            <a:r>
              <a:rPr lang="ja-JP" altLang="en-US"/>
              <a:t> 使用</a:t>
            </a:r>
            <a:r>
              <a:rPr lang="en-US" altLang="zh-TW" dirty="0"/>
              <a:t>fork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join</a:t>
            </a:r>
            <a:r>
              <a:rPr lang="zh-TW" altLang="en-US" dirty="0"/>
              <a:t> </a:t>
            </a:r>
            <a:r>
              <a:rPr lang="en-US" altLang="zh-TW" dirty="0"/>
              <a:t>principle</a:t>
            </a:r>
            <a:r>
              <a:rPr lang="ja-JP" altLang="en-US"/>
              <a:t>的任務可以將自身</a:t>
            </a:r>
            <a:r>
              <a:rPr lang="en-US" altLang="zh-TW" dirty="0"/>
              <a:t>fork</a:t>
            </a:r>
            <a:r>
              <a:rPr lang="ja-JP" altLang="en-US"/>
              <a:t>為可以更小的子任務。 通過將自身拆分為</a:t>
            </a:r>
            <a:r>
              <a:rPr lang="zh-TW" altLang="en-US" dirty="0"/>
              <a:t> </a:t>
            </a:r>
            <a:r>
              <a:rPr lang="en-US" altLang="zh-TW" dirty="0"/>
              <a:t>subtask</a:t>
            </a:r>
            <a:r>
              <a:rPr lang="ja-JP" altLang="en-US"/>
              <a:t>，每個</a:t>
            </a:r>
            <a:r>
              <a:rPr lang="zh-TW" altLang="en-US" dirty="0"/>
              <a:t> </a:t>
            </a:r>
            <a:r>
              <a:rPr lang="en-US" altLang="zh-TW" dirty="0"/>
              <a:t>subtask</a:t>
            </a:r>
            <a:r>
              <a:rPr lang="zh-TW" altLang="en-US" dirty="0"/>
              <a:t> </a:t>
            </a:r>
            <a:r>
              <a:rPr lang="ja-JP" altLang="en-US"/>
              <a:t>可以由不同的 </a:t>
            </a:r>
            <a:r>
              <a:rPr lang="en-US" altLang="ja-JP" dirty="0"/>
              <a:t>CPU </a:t>
            </a:r>
            <a:r>
              <a:rPr lang="ja-JP" altLang="en-US"/>
              <a:t>執行。執行後再用</a:t>
            </a:r>
            <a:r>
              <a:rPr lang="en-US" altLang="zh-TW" dirty="0"/>
              <a:t>join</a:t>
            </a:r>
            <a:r>
              <a:rPr lang="zh-TW" altLang="en-US" dirty="0"/>
              <a:t>把所有小任務的結果</a:t>
            </a:r>
            <a:r>
              <a:rPr lang="en-US" altLang="zh-TW" dirty="0"/>
              <a:t>join</a:t>
            </a:r>
            <a:r>
              <a:rPr lang="zh-TW" altLang="en-US" dirty="0"/>
              <a:t>在一起，這就是</a:t>
            </a:r>
            <a:r>
              <a:rPr lang="en-US" altLang="zh-TW" dirty="0"/>
              <a:t>fork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join</a:t>
            </a:r>
            <a:r>
              <a:rPr lang="zh-TW" altLang="en-US" dirty="0"/>
              <a:t> </a:t>
            </a:r>
            <a:r>
              <a:rPr lang="en-US" altLang="zh-TW" dirty="0"/>
              <a:t>principle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ja-JP" dirty="0"/>
              <a:t>Java</a:t>
            </a:r>
            <a:r>
              <a:rPr lang="ja-JP" altLang="en-US"/>
              <a:t>當中的</a:t>
            </a:r>
            <a:r>
              <a:rPr lang="en-US" altLang="ja-JP" dirty="0" err="1"/>
              <a:t>ForkJoinPool</a:t>
            </a:r>
            <a:r>
              <a:rPr lang="ja-JP" altLang="en-US"/>
              <a:t>可以使用多個電腦</a:t>
            </a:r>
            <a:r>
              <a:rPr lang="en-US" altLang="zh-TW" dirty="0"/>
              <a:t>CPU</a:t>
            </a:r>
            <a:r>
              <a:rPr lang="ja-JP" altLang="en-US"/>
              <a:t>執行</a:t>
            </a:r>
            <a:r>
              <a:rPr lang="en-US" altLang="zh-TW" dirty="0"/>
              <a:t>Java</a:t>
            </a:r>
            <a:r>
              <a:rPr lang="zh-TW" altLang="en-US" dirty="0"/>
              <a:t>的</a:t>
            </a:r>
            <a:r>
              <a:rPr lang="en-US" altLang="ja-JP" dirty="0" err="1"/>
              <a:t>ForkJoinTask</a:t>
            </a:r>
            <a:r>
              <a:rPr lang="en-US" altLang="ja-JP" dirty="0"/>
              <a:t> </a:t>
            </a:r>
            <a:r>
              <a:rPr lang="ja-JP" altLang="en-US"/>
              <a:t>。</a:t>
            </a:r>
            <a:r>
              <a:rPr lang="en-US" altLang="ja-JP" dirty="0"/>
              <a:t> </a:t>
            </a:r>
            <a:r>
              <a:rPr lang="en-US" altLang="ja-JP" dirty="0" err="1"/>
              <a:t>ForkJoinTask</a:t>
            </a:r>
            <a:r>
              <a:rPr lang="ja-JP" altLang="en-US"/>
              <a:t>之下有兩個</a:t>
            </a:r>
            <a:r>
              <a:rPr lang="en-US" altLang="zh-TW" dirty="0"/>
              <a:t>subclass</a:t>
            </a:r>
            <a:r>
              <a:rPr lang="zh-TW" altLang="en-US" dirty="0"/>
              <a:t>，分別為</a:t>
            </a:r>
            <a:r>
              <a:rPr lang="en-US" altLang="zh-TW" dirty="0" err="1"/>
              <a:t>RecursiveTask</a:t>
            </a:r>
            <a:r>
              <a:rPr lang="zh-TW" altLang="en-US" dirty="0"/>
              <a:t>以及</a:t>
            </a:r>
            <a:r>
              <a:rPr lang="en-US" altLang="zh-TW" dirty="0" err="1"/>
              <a:t>RecursiveAction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兩者幾乎相同，差別只在於</a:t>
            </a:r>
            <a:r>
              <a:rPr lang="en-US" dirty="0" err="1"/>
              <a:t>RecursiveTask有</a:t>
            </a:r>
            <a:r>
              <a:rPr lang="en-US" altLang="zh-TW" dirty="0" err="1"/>
              <a:t>return</a:t>
            </a:r>
            <a:r>
              <a:rPr lang="zh-TW" altLang="en-US" dirty="0"/>
              <a:t> </a:t>
            </a:r>
            <a:r>
              <a:rPr lang="en-US" altLang="zh-TW" dirty="0"/>
              <a:t>value</a:t>
            </a:r>
            <a:r>
              <a:rPr lang="zh-TW" altLang="en-US" dirty="0"/>
              <a:t>，而</a:t>
            </a:r>
            <a:r>
              <a:rPr lang="en-US" altLang="zh-TW" dirty="0" err="1"/>
              <a:t>RecursiveAction</a:t>
            </a:r>
            <a:r>
              <a:rPr lang="zh-TW" altLang="en-US" dirty="0"/>
              <a:t>沒有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ja-JP" dirty="0"/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349208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14797-94BA-7DC3-3034-B4AAEF034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</a:t>
            </a:r>
            <a:r>
              <a:rPr lang="zh-TW" altLang="en-US" dirty="0"/>
              <a:t> </a:t>
            </a:r>
            <a:r>
              <a:rPr lang="en-US" altLang="zh-TW" dirty="0"/>
              <a:t>Socket</a:t>
            </a:r>
            <a:r>
              <a:rPr lang="zh-TW" altLang="en-US" dirty="0"/>
              <a:t> </a:t>
            </a:r>
            <a:r>
              <a:rPr lang="en-US" altLang="zh-TW" dirty="0"/>
              <a:t>Programming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37376-0CD3-9999-DAF6-79C3C1ECF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69153"/>
          </a:xfrm>
        </p:spPr>
        <p:txBody>
          <a:bodyPr>
            <a:normAutofit lnSpcReduction="10000"/>
          </a:bodyPr>
          <a:lstStyle/>
          <a:p>
            <a:r>
              <a:rPr lang="en-TW" dirty="0"/>
              <a:t>在網路或任何資訊傳輸當中，</a:t>
            </a:r>
            <a:r>
              <a:rPr lang="ja-JP" altLang="en-US"/>
              <a:t> 網路插座（</a:t>
            </a:r>
            <a:r>
              <a:rPr lang="en-US" dirty="0"/>
              <a:t>Network socket；</a:t>
            </a:r>
            <a:r>
              <a:rPr lang="ja-JP" altLang="en-US"/>
              <a:t>又譯網路接套）在電腦科學中是電腦網路中間資料串流的端點。封包（</a:t>
            </a:r>
            <a:r>
              <a:rPr lang="en-US" dirty="0"/>
              <a:t>Data packet），</a:t>
            </a:r>
            <a:r>
              <a:rPr lang="ja-JP" altLang="en-US"/>
              <a:t>又稱數據包，是在封包交換網路中傳輸的格式化數據單位。封包在透過網路傳送時，有時會有丟包的情況發生。</a:t>
            </a:r>
            <a:endParaRPr lang="en-US" altLang="ja-JP" dirty="0"/>
          </a:p>
          <a:p>
            <a:r>
              <a:rPr lang="en-US" dirty="0"/>
              <a:t>Transmission Control Protocol (TCP)</a:t>
            </a:r>
            <a:r>
              <a:rPr lang="ja-JP" altLang="en-US"/>
              <a:t>是一種連接導向的、可靠的、基於位元組流的傳輸層通信協定。</a:t>
            </a:r>
            <a:r>
              <a:rPr lang="en-US" dirty="0"/>
              <a:t>TCP</a:t>
            </a:r>
            <a:r>
              <a:rPr lang="ja-JP" altLang="en-US"/>
              <a:t>為了保證不發生丟包，就給每個包一個序號，同時序號也保證了傳送到接收端實體的包的按序接收。然後接收端實體對已成功收到的包發回一個相應的確認資訊（</a:t>
            </a:r>
            <a:r>
              <a:rPr lang="en-US" dirty="0"/>
              <a:t>ACK）；</a:t>
            </a:r>
            <a:r>
              <a:rPr lang="ja-JP" altLang="en-US"/>
              <a:t>如果傳送端實體在合理的往返時延（</a:t>
            </a:r>
            <a:r>
              <a:rPr lang="en-US" dirty="0"/>
              <a:t>RTT）</a:t>
            </a:r>
            <a:r>
              <a:rPr lang="ja-JP" altLang="en-US"/>
              <a:t>內未收到確認，那麼對應的封包就被假設為已遺失並進行重傳。</a:t>
            </a:r>
            <a:r>
              <a:rPr lang="en-US" dirty="0"/>
              <a:t>TCP</a:t>
            </a:r>
            <a:r>
              <a:rPr lang="ja-JP" altLang="en-US"/>
              <a:t>用一個校驗和函式來檢驗資料是否有錯誤，在傳送和接收時都要計算校驗和。</a:t>
            </a:r>
            <a:r>
              <a:rPr lang="ja-JP" altLang="en-US" b="1"/>
              <a:t>通常網頁傳輸會使用</a:t>
            </a:r>
            <a:r>
              <a:rPr lang="en-US" b="1" dirty="0"/>
              <a:t>TCP。</a:t>
            </a:r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725640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E8B26-2653-484D-2167-BA22FE294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</a:t>
            </a:r>
            <a:r>
              <a:rPr lang="zh-TW" altLang="en-US" dirty="0"/>
              <a:t> </a:t>
            </a:r>
            <a:r>
              <a:rPr lang="en-US" altLang="zh-TW" dirty="0"/>
              <a:t>Socket</a:t>
            </a:r>
            <a:r>
              <a:rPr lang="zh-TW" altLang="en-US" dirty="0"/>
              <a:t> </a:t>
            </a:r>
            <a:r>
              <a:rPr lang="en-US" altLang="zh-TW" dirty="0"/>
              <a:t>Programming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8AA81-5F58-2F70-EDBC-48D8EEBFD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UDP (User Datagram Protocol) </a:t>
            </a:r>
            <a:r>
              <a:rPr lang="ja-JP" altLang="en-US"/>
              <a:t>是不保證版的</a:t>
            </a:r>
            <a:r>
              <a:rPr lang="en-US" dirty="0"/>
              <a:t>TCP，UDP</a:t>
            </a:r>
            <a:r>
              <a:rPr lang="ja-JP" altLang="en-US"/>
              <a:t>只提供資料的不可靠傳遞。一些應用程式不太需要可靠性機制，甚至可能因為引入可靠性機制而降低效能，所以它們使用</a:t>
            </a:r>
            <a:r>
              <a:rPr lang="en-US" dirty="0"/>
              <a:t>UDP</a:t>
            </a:r>
            <a:r>
              <a:rPr lang="ja-JP" altLang="en-US"/>
              <a:t>這種缺乏可靠性的協定。串流媒體，即時多人遊戲和</a:t>
            </a:r>
            <a:r>
              <a:rPr lang="en-US" dirty="0"/>
              <a:t>IP</a:t>
            </a:r>
            <a:r>
              <a:rPr lang="ja-JP" altLang="en-US"/>
              <a:t>語音（</a:t>
            </a:r>
            <a:r>
              <a:rPr lang="en-US" dirty="0"/>
              <a:t>VoIP）</a:t>
            </a:r>
            <a:r>
              <a:rPr lang="ja-JP" altLang="en-US"/>
              <a:t>是經常使用</a:t>
            </a:r>
            <a:r>
              <a:rPr lang="en-US" dirty="0"/>
              <a:t>UDP</a:t>
            </a:r>
            <a:r>
              <a:rPr lang="ja-JP" altLang="en-US"/>
              <a:t>的應用程式。 在這些特定應用中，丟包通常不是重大問題。如果應用程式需要高度可靠性，則可以使用諸如</a:t>
            </a:r>
            <a:r>
              <a:rPr lang="en-US" dirty="0"/>
              <a:t>TCP</a:t>
            </a:r>
            <a:r>
              <a:rPr lang="ja-JP" altLang="en-US"/>
              <a:t>之類的協定。</a:t>
            </a:r>
          </a:p>
          <a:p>
            <a:r>
              <a:rPr lang="en-US" dirty="0"/>
              <a:t>Java </a:t>
            </a:r>
            <a:r>
              <a:rPr lang="ja-JP" altLang="en-US"/>
              <a:t>提供</a:t>
            </a:r>
            <a:r>
              <a:rPr lang="en-US" dirty="0" err="1"/>
              <a:t>ServerSocket</a:t>
            </a:r>
            <a:r>
              <a:rPr lang="zh-TW" altLang="en-US" dirty="0"/>
              <a:t> </a:t>
            </a:r>
            <a:r>
              <a:rPr lang="en-US" altLang="zh-TW" dirty="0"/>
              <a:t>Class</a:t>
            </a:r>
            <a:r>
              <a:rPr lang="ja-JP" altLang="en-US"/>
              <a:t>用於創建服務器</a:t>
            </a:r>
            <a:r>
              <a:rPr lang="en-US" altLang="zh-TW" dirty="0"/>
              <a:t>socket</a:t>
            </a:r>
            <a:r>
              <a:rPr lang="ja-JP" altLang="en-US"/>
              <a:t>，以及</a:t>
            </a:r>
            <a:r>
              <a:rPr lang="en-US" dirty="0"/>
              <a:t>Socket</a:t>
            </a:r>
            <a:r>
              <a:rPr lang="zh-TW" altLang="en-US" dirty="0"/>
              <a:t> </a:t>
            </a:r>
            <a:r>
              <a:rPr lang="en-US" altLang="zh-TW" dirty="0"/>
              <a:t>Class</a:t>
            </a:r>
            <a:r>
              <a:rPr lang="ja-JP" altLang="en-US"/>
              <a:t>用於創建客戶端的</a:t>
            </a:r>
            <a:r>
              <a:rPr lang="en-US" altLang="zh-TW" dirty="0"/>
              <a:t>socket</a:t>
            </a:r>
            <a:r>
              <a:rPr lang="ja-JP" altLang="en-US"/>
              <a:t>。 網路上的兩個程序通過使用 </a:t>
            </a:r>
            <a:r>
              <a:rPr lang="en-US" dirty="0"/>
              <a:t>I/O </a:t>
            </a:r>
            <a:r>
              <a:rPr lang="en-US" altLang="zh-TW" dirty="0"/>
              <a:t>stream</a:t>
            </a:r>
            <a:r>
              <a:rPr lang="ja-JP" altLang="en-US"/>
              <a:t>的服務器</a:t>
            </a:r>
            <a:r>
              <a:rPr lang="en-US" altLang="zh-TW" dirty="0"/>
              <a:t>socket</a:t>
            </a:r>
            <a:r>
              <a:rPr lang="ja-JP" altLang="en-US"/>
              <a:t>和客戶端</a:t>
            </a:r>
            <a:r>
              <a:rPr lang="en-US" altLang="zh-TW" dirty="0"/>
              <a:t>socket</a:t>
            </a:r>
            <a:r>
              <a:rPr lang="zh-TW" altLang="en-US" dirty="0"/>
              <a:t>來傳遞資訊</a:t>
            </a:r>
            <a:r>
              <a:rPr lang="ja-JP" altLang="en-US"/>
              <a:t>。</a:t>
            </a:r>
            <a:endParaRPr lang="en-TW" dirty="0"/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3349302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2F3F0"/>
      </a:lt2>
      <a:accent1>
        <a:srgbClr val="7D29E7"/>
      </a:accent1>
      <a:accent2>
        <a:srgbClr val="3732DA"/>
      </a:accent2>
      <a:accent3>
        <a:srgbClr val="2973E7"/>
      </a:accent3>
      <a:accent4>
        <a:srgbClr val="17B0D5"/>
      </a:accent4>
      <a:accent5>
        <a:srgbClr val="22C29E"/>
      </a:accent5>
      <a:accent6>
        <a:srgbClr val="16C655"/>
      </a:accent6>
      <a:hlink>
        <a:srgbClr val="339A95"/>
      </a:hlink>
      <a:folHlink>
        <a:srgbClr val="7F7F7F"/>
      </a:folHlink>
    </a:clrScheme>
    <a:fontScheme name="自訂 6">
      <a:majorFont>
        <a:latin typeface="Times New Roman"/>
        <a:ea typeface="Taipei Sans TC Beta"/>
        <a:cs typeface=""/>
      </a:majorFont>
      <a:minorFont>
        <a:latin typeface="Times New Roman"/>
        <a:ea typeface="Taipei Sans TC Beta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9515</TotalTime>
  <Words>812</Words>
  <Application>Microsoft Macintosh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Times New Roman</vt:lpstr>
      <vt:lpstr>RetrospectVTI</vt:lpstr>
      <vt:lpstr>Java Operating System</vt:lpstr>
      <vt:lpstr>Java Multi-threaded Programming</vt:lpstr>
      <vt:lpstr>Race Condition and Critical Region</vt:lpstr>
      <vt:lpstr>Semaphore</vt:lpstr>
      <vt:lpstr>Fork and Join Principle</vt:lpstr>
      <vt:lpstr>Java Socket Programming</vt:lpstr>
      <vt:lpstr>Java Socket Programming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 Design</dc:title>
  <dc:creator>Yu-Hsien Jen</dc:creator>
  <cp:lastModifiedBy>Yu-Hsien Jen</cp:lastModifiedBy>
  <cp:revision>1327</cp:revision>
  <dcterms:created xsi:type="dcterms:W3CDTF">2021-02-23T11:38:50Z</dcterms:created>
  <dcterms:modified xsi:type="dcterms:W3CDTF">2022-05-15T12:06:10Z</dcterms:modified>
</cp:coreProperties>
</file>