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9" r:id="rId3"/>
    <p:sldId id="260" r:id="rId4"/>
    <p:sldId id="266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9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360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12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430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96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8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08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5/20/2023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23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5/20/2023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29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5/20/2023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06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18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39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249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echnological background">
            <a:extLst>
              <a:ext uri="{FF2B5EF4-FFF2-40B4-BE49-F238E27FC236}">
                <a16:creationId xmlns:a16="http://schemas.microsoft.com/office/drawing/2014/main" id="{DE316F29-A533-4CCE-869D-E605EFA473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5113" b="10617"/>
          <a:stretch/>
        </p:blipFill>
        <p:spPr>
          <a:xfrm>
            <a:off x="-3155" y="10"/>
            <a:ext cx="12191980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5B19F76-33F3-4DB4-91A0-510A8FE2A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8</a:t>
            </a:r>
            <a:r>
              <a:rPr lang="zh-TW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endParaRPr lang="zh-TW" altLang="en-US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5262B4D-3674-44E6-AC6B-FAEDB090D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FFFF"/>
                </a:solidFill>
              </a:rPr>
              <a:t>Chapter 6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3CC2A15-4F37-4C14-84AE-47A3B168D88B}"/>
              </a:ext>
            </a:extLst>
          </p:cNvPr>
          <p:cNvSpPr txBox="1"/>
          <p:nvPr/>
        </p:nvSpPr>
        <p:spPr>
          <a:xfrm>
            <a:off x="10802470" y="6488668"/>
            <a:ext cx="122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Wilson Ren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020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502B5-4B9E-8ECF-8919-22922846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8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FF854-46ED-2027-D546-46A597399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8 </a:t>
            </a:r>
            <a:r>
              <a:rPr lang="ja-JP" altLang="en-US"/>
              <a:t>是 </a:t>
            </a:r>
            <a:r>
              <a:rPr lang="en-US" dirty="0"/>
              <a:t>Java </a:t>
            </a:r>
            <a:r>
              <a:rPr lang="ja-JP" altLang="en-US"/>
              <a:t>語言開發的主要功能版本。 其初始版本於 </a:t>
            </a:r>
            <a:r>
              <a:rPr lang="en-US" altLang="ja-JP" dirty="0"/>
              <a:t>2014 </a:t>
            </a:r>
            <a:r>
              <a:rPr lang="ja-JP" altLang="en-US"/>
              <a:t>年 </a:t>
            </a:r>
            <a:r>
              <a:rPr lang="en-US" altLang="ja-JP" dirty="0"/>
              <a:t>3 </a:t>
            </a:r>
            <a:r>
              <a:rPr lang="ja-JP" altLang="en-US"/>
              <a:t>月 </a:t>
            </a:r>
            <a:r>
              <a:rPr lang="en-US" altLang="ja-JP" dirty="0"/>
              <a:t>18 </a:t>
            </a:r>
            <a:r>
              <a:rPr lang="ja-JP" altLang="en-US"/>
              <a:t>日發布。隨著 </a:t>
            </a:r>
            <a:r>
              <a:rPr lang="en-US" dirty="0"/>
              <a:t>Java 8 </a:t>
            </a:r>
            <a:r>
              <a:rPr lang="ja-JP" altLang="en-US"/>
              <a:t>的發布，</a:t>
            </a:r>
            <a:r>
              <a:rPr lang="en-US" dirty="0"/>
              <a:t>Java </a:t>
            </a:r>
            <a:r>
              <a:rPr lang="ja-JP" altLang="en-US"/>
              <a:t>提供了</a:t>
            </a:r>
            <a:r>
              <a:rPr lang="en-US" altLang="zh-TW" dirty="0"/>
              <a:t>functional</a:t>
            </a:r>
            <a:r>
              <a:rPr lang="zh-TW" altLang="en-US" dirty="0"/>
              <a:t> </a:t>
            </a:r>
            <a:r>
              <a:rPr lang="en-US" altLang="zh-TW" dirty="0"/>
              <a:t>programing</a:t>
            </a:r>
            <a:r>
              <a:rPr lang="ja-JP" altLang="en-US"/>
              <a:t>、與時間有關的的新 </a:t>
            </a:r>
            <a:r>
              <a:rPr lang="en-US" dirty="0"/>
              <a:t>API、</a:t>
            </a:r>
            <a:r>
              <a:rPr lang="ja-JP" altLang="en-US"/>
              <a:t>新</a:t>
            </a:r>
            <a:r>
              <a:rPr lang="en-US" altLang="zh-TW" dirty="0"/>
              <a:t>stream</a:t>
            </a:r>
            <a:r>
              <a:rPr lang="ja-JP" altLang="en-US"/>
              <a:t> </a:t>
            </a:r>
            <a:r>
              <a:rPr lang="en-US" dirty="0"/>
              <a:t>API </a:t>
            </a:r>
            <a:r>
              <a:rPr lang="ja-JP" altLang="en-US"/>
              <a:t>等的支持。</a:t>
            </a:r>
          </a:p>
          <a:p>
            <a:r>
              <a:rPr lang="en-US" dirty="0"/>
              <a:t>Java 8 </a:t>
            </a:r>
            <a:r>
              <a:rPr lang="ja-JP" altLang="en-US"/>
              <a:t>仍然如此受歡迎的關鍵原因之一是它是 </a:t>
            </a:r>
            <a:r>
              <a:rPr lang="en-US" dirty="0" err="1"/>
              <a:t>LTS（</a:t>
            </a:r>
            <a:r>
              <a:rPr lang="en-US" altLang="zh-TW" dirty="0" err="1"/>
              <a:t>Long-Term</a:t>
            </a:r>
            <a:r>
              <a:rPr lang="zh-TW" altLang="en-US" dirty="0"/>
              <a:t> </a:t>
            </a:r>
            <a:r>
              <a:rPr lang="en-US" altLang="zh-TW" dirty="0"/>
              <a:t>Support</a:t>
            </a:r>
            <a:r>
              <a:rPr lang="ja-JP" altLang="en-US"/>
              <a:t>）版本。 並非所有 </a:t>
            </a:r>
            <a:r>
              <a:rPr lang="en-US" dirty="0"/>
              <a:t>Java </a:t>
            </a:r>
            <a:r>
              <a:rPr lang="ja-JP" altLang="en-US"/>
              <a:t>版本都是 </a:t>
            </a:r>
            <a:r>
              <a:rPr lang="en-US" dirty="0"/>
              <a:t>LTS </a:t>
            </a:r>
            <a:r>
              <a:rPr lang="ja-JP" altLang="en-US"/>
              <a:t>版本！ 自引入此政策以來，只有 </a:t>
            </a:r>
            <a:r>
              <a:rPr lang="en-US" dirty="0"/>
              <a:t>Java 8 (2014) </a:t>
            </a:r>
            <a:r>
              <a:rPr lang="ja-JP" altLang="en-US"/>
              <a:t>和 </a:t>
            </a:r>
            <a:r>
              <a:rPr lang="en-US" dirty="0"/>
              <a:t>Java 11 (2018) </a:t>
            </a:r>
            <a:r>
              <a:rPr lang="ja-JP" altLang="en-US"/>
              <a:t>被指定為具有 </a:t>
            </a:r>
            <a:r>
              <a:rPr lang="en-US" dirty="0"/>
              <a:t>LTS。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663776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33C8F-C8C7-4B83-348A-8AE7779C6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DBC9F-11C5-B492-F2EB-3BF235758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24019"/>
          </a:xfrm>
        </p:spPr>
        <p:txBody>
          <a:bodyPr>
            <a:normAutofit fontScale="92500"/>
          </a:bodyPr>
          <a:lstStyle/>
          <a:p>
            <a:r>
              <a:rPr lang="en-US" dirty="0"/>
              <a:t>Lambda</a:t>
            </a:r>
            <a:r>
              <a:rPr lang="en-US" altLang="zh-TW" dirty="0"/>
              <a:t> </a:t>
            </a:r>
            <a:r>
              <a:rPr lang="en-US" dirty="0"/>
              <a:t>Expression</a:t>
            </a:r>
            <a:r>
              <a:rPr lang="ja-JP" altLang="en-US" dirty="0"/>
              <a:t>是一小段代碼，它接受參數並返回一個值。 最簡單的 </a:t>
            </a:r>
            <a:r>
              <a:rPr lang="en-US" altLang="ja-JP" dirty="0"/>
              <a:t>lambda </a:t>
            </a:r>
            <a:r>
              <a:rPr lang="en-US" altLang="zh-TW" dirty="0"/>
              <a:t>expression</a:t>
            </a:r>
            <a:r>
              <a:rPr lang="ja-JP" altLang="en-US" dirty="0"/>
              <a:t>包含一個參數和一個</a:t>
            </a:r>
            <a:r>
              <a:rPr lang="en-US" altLang="zh-TW" dirty="0"/>
              <a:t>expression </a:t>
            </a:r>
            <a:r>
              <a:rPr lang="zh-TW" altLang="en-US" dirty="0"/>
              <a:t> </a:t>
            </a:r>
            <a:r>
              <a:rPr lang="en-US" altLang="zh-TW" dirty="0"/>
              <a:t>(expression</a:t>
            </a:r>
            <a:r>
              <a:rPr lang="zh-TW" altLang="en-US" dirty="0"/>
              <a:t>會自動被</a:t>
            </a:r>
            <a:r>
              <a:rPr lang="en-US" altLang="zh-TW" dirty="0"/>
              <a:t>return)</a:t>
            </a:r>
            <a:r>
              <a:rPr lang="ja-JP" altLang="en-US" dirty="0"/>
              <a:t>：</a:t>
            </a:r>
            <a:endParaRPr lang="en-US" altLang="ja-JP" dirty="0"/>
          </a:p>
          <a:p>
            <a:r>
              <a:rPr lang="en-US" i="1" dirty="0">
                <a:effectLst/>
              </a:rPr>
              <a:t>parameter</a:t>
            </a:r>
            <a:r>
              <a:rPr lang="en-US" dirty="0"/>
              <a:t> </a:t>
            </a:r>
            <a:r>
              <a:rPr lang="en-US" dirty="0">
                <a:solidFill>
                  <a:srgbClr val="9A6E3A"/>
                </a:solidFill>
                <a:effectLst/>
              </a:rPr>
              <a:t>-&gt;</a:t>
            </a:r>
            <a:r>
              <a:rPr lang="en-US" dirty="0"/>
              <a:t> </a:t>
            </a:r>
            <a:r>
              <a:rPr lang="en-US" i="1" dirty="0">
                <a:effectLst/>
              </a:rPr>
              <a:t>expression</a:t>
            </a:r>
          </a:p>
          <a:p>
            <a:r>
              <a:rPr lang="ja-JP" altLang="en-US" dirty="0"/>
              <a:t>如果我們有多個參數，則需要將參數放入小括號中</a:t>
            </a:r>
            <a:r>
              <a:rPr lang="en-US" altLang="zh-TW" dirty="0"/>
              <a:t>(expression</a:t>
            </a:r>
            <a:r>
              <a:rPr lang="zh-TW" altLang="en-US" dirty="0"/>
              <a:t>會自動被</a:t>
            </a:r>
            <a:r>
              <a:rPr lang="en-US" altLang="zh-TW" dirty="0"/>
              <a:t>return) </a:t>
            </a:r>
            <a:r>
              <a:rPr lang="ja-JP" altLang="en-US" dirty="0"/>
              <a:t>：</a:t>
            </a:r>
            <a:endParaRPr lang="en-US" altLang="ja-JP" dirty="0"/>
          </a:p>
          <a:p>
            <a:r>
              <a:rPr lang="en-US" i="1" dirty="0">
                <a:solidFill>
                  <a:srgbClr val="999999"/>
                </a:solidFill>
                <a:effectLst/>
              </a:rPr>
              <a:t>(</a:t>
            </a:r>
            <a:r>
              <a:rPr lang="en-US" i="1" dirty="0">
                <a:effectLst/>
              </a:rPr>
              <a:t>parameter1</a:t>
            </a:r>
            <a:r>
              <a:rPr lang="en-US" i="1" dirty="0">
                <a:solidFill>
                  <a:srgbClr val="999999"/>
                </a:solidFill>
                <a:effectLst/>
              </a:rPr>
              <a:t>,</a:t>
            </a:r>
            <a:r>
              <a:rPr lang="en-US" i="1" dirty="0">
                <a:effectLst/>
              </a:rPr>
              <a:t> parameter2</a:t>
            </a:r>
            <a:r>
              <a:rPr lang="en-US" i="1" dirty="0">
                <a:solidFill>
                  <a:srgbClr val="999999"/>
                </a:solidFill>
                <a:effectLst/>
              </a:rPr>
              <a:t>)</a:t>
            </a:r>
            <a:r>
              <a:rPr lang="en-US" dirty="0"/>
              <a:t> </a:t>
            </a:r>
            <a:r>
              <a:rPr lang="en-US" dirty="0">
                <a:solidFill>
                  <a:srgbClr val="9A6E3A"/>
                </a:solidFill>
                <a:effectLst/>
              </a:rPr>
              <a:t>-&gt;</a:t>
            </a:r>
            <a:r>
              <a:rPr lang="en-US" dirty="0"/>
              <a:t> </a:t>
            </a:r>
            <a:r>
              <a:rPr lang="en-US" i="1" dirty="0">
                <a:effectLst/>
              </a:rPr>
              <a:t>expression</a:t>
            </a:r>
          </a:p>
          <a:p>
            <a:r>
              <a:rPr lang="en-US" altLang="zh-TW" i="1" dirty="0"/>
              <a:t>expression</a:t>
            </a:r>
            <a:r>
              <a:rPr lang="zh-TW" altLang="en-US" dirty="0"/>
              <a:t>會是只能包含一行的程式碼，所以無法使用</a:t>
            </a:r>
            <a:r>
              <a:rPr lang="en-US" altLang="zh-TW"/>
              <a:t>variable assignments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/>
              <a:t>loop,</a:t>
            </a:r>
            <a:r>
              <a:rPr lang="zh-TW" altLang="en-US" dirty="0"/>
              <a:t>或是</a:t>
            </a:r>
            <a:r>
              <a:rPr lang="en-US" altLang="zh-TW" dirty="0"/>
              <a:t>if</a:t>
            </a:r>
            <a:r>
              <a:rPr lang="zh-TW" altLang="en-US" dirty="0"/>
              <a:t> </a:t>
            </a:r>
            <a:r>
              <a:rPr lang="en-US" altLang="zh-TW" dirty="0"/>
              <a:t>statement</a:t>
            </a:r>
            <a:r>
              <a:rPr lang="zh-TW" altLang="en-US" dirty="0"/>
              <a:t>。我們可以使用大括號，但若要</a:t>
            </a:r>
            <a:r>
              <a:rPr lang="en-US" altLang="zh-TW" dirty="0"/>
              <a:t>return</a:t>
            </a:r>
            <a:r>
              <a:rPr lang="zh-TW" altLang="en-US" dirty="0"/>
              <a:t>某個值，則必須使用</a:t>
            </a:r>
            <a:r>
              <a:rPr lang="en-US" altLang="zh-TW" dirty="0"/>
              <a:t>return</a:t>
            </a:r>
            <a:r>
              <a:rPr lang="zh-TW" altLang="en-US" dirty="0"/>
              <a:t> </a:t>
            </a:r>
            <a:r>
              <a:rPr lang="en-US" altLang="zh-TW" dirty="0"/>
              <a:t>keyword</a:t>
            </a:r>
            <a:r>
              <a:rPr lang="zh-TW" altLang="en-US" dirty="0"/>
              <a:t>：</a:t>
            </a:r>
            <a:endParaRPr lang="en-US" altLang="zh-TW" dirty="0"/>
          </a:p>
          <a:p>
            <a:r>
              <a:rPr lang="en-US" i="1" dirty="0">
                <a:solidFill>
                  <a:srgbClr val="999999"/>
                </a:solidFill>
                <a:effectLst/>
              </a:rPr>
              <a:t>(</a:t>
            </a:r>
            <a:r>
              <a:rPr lang="en-US" i="1" dirty="0">
                <a:effectLst/>
              </a:rPr>
              <a:t>parameter1</a:t>
            </a:r>
            <a:r>
              <a:rPr lang="en-US" i="1" dirty="0">
                <a:solidFill>
                  <a:srgbClr val="999999"/>
                </a:solidFill>
                <a:effectLst/>
              </a:rPr>
              <a:t>,</a:t>
            </a:r>
            <a:r>
              <a:rPr lang="en-US" i="1" dirty="0">
                <a:effectLst/>
              </a:rPr>
              <a:t> parameter2</a:t>
            </a:r>
            <a:r>
              <a:rPr lang="en-US" i="1" dirty="0">
                <a:solidFill>
                  <a:srgbClr val="999999"/>
                </a:solidFill>
                <a:effectLst/>
              </a:rPr>
              <a:t>)</a:t>
            </a:r>
            <a:r>
              <a:rPr lang="en-US" dirty="0"/>
              <a:t> </a:t>
            </a:r>
            <a:r>
              <a:rPr lang="en-US" dirty="0">
                <a:solidFill>
                  <a:srgbClr val="9A6E3A"/>
                </a:solidFill>
                <a:effectLst/>
              </a:rPr>
              <a:t>-&gt;</a:t>
            </a:r>
            <a:r>
              <a:rPr lang="en-US" dirty="0"/>
              <a:t> </a:t>
            </a:r>
            <a:r>
              <a:rPr lang="en-US" dirty="0">
                <a:solidFill>
                  <a:srgbClr val="999999"/>
                </a:solidFill>
                <a:effectLst/>
              </a:rPr>
              <a:t>{</a:t>
            </a:r>
            <a:r>
              <a:rPr lang="en-US" dirty="0"/>
              <a:t> </a:t>
            </a:r>
            <a:r>
              <a:rPr lang="en-US" i="1" dirty="0">
                <a:effectLst/>
              </a:rPr>
              <a:t>code block</a:t>
            </a:r>
            <a:r>
              <a:rPr lang="en-US" dirty="0"/>
              <a:t> </a:t>
            </a:r>
            <a:r>
              <a:rPr lang="en-US" dirty="0">
                <a:solidFill>
                  <a:srgbClr val="999999"/>
                </a:solidFill>
                <a:effectLst/>
              </a:rPr>
              <a:t>}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22956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63966-8AC4-3D54-8BFB-A06E9122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97AD0-03E7-BBE8-1B92-5E31DA9C7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Lambda</a:t>
            </a:r>
            <a:r>
              <a:rPr lang="en-US" altLang="zh-TW" dirty="0"/>
              <a:t> </a:t>
            </a:r>
            <a:r>
              <a:rPr lang="en-US" dirty="0"/>
              <a:t>Expression</a:t>
            </a:r>
            <a:r>
              <a:rPr lang="ja-JP" altLang="en-US" dirty="0"/>
              <a:t>通常作為參數傳遞給函數，例如</a:t>
            </a:r>
            <a:r>
              <a:rPr lang="en-US" altLang="zh-TW" dirty="0" err="1"/>
              <a:t>forEach</a:t>
            </a:r>
            <a:r>
              <a:rPr lang="zh-TW" altLang="en-US" dirty="0"/>
              <a:t> </a:t>
            </a:r>
            <a:r>
              <a:rPr lang="en-US" altLang="zh-TW" dirty="0"/>
              <a:t>method</a:t>
            </a:r>
            <a:r>
              <a:rPr lang="zh-TW" altLang="en-US" dirty="0"/>
              <a:t>的參數</a:t>
            </a:r>
            <a:r>
              <a:rPr lang="ja-JP" altLang="en-US" dirty="0"/>
              <a:t>。</a:t>
            </a:r>
            <a:endParaRPr lang="en-US" altLang="zh-TW" dirty="0"/>
          </a:p>
          <a:p>
            <a:endParaRPr lang="en-US" altLang="zh-TW" sz="1800" dirty="0"/>
          </a:p>
          <a:p>
            <a:endParaRPr lang="en-US" altLang="zh-TW" sz="1800" dirty="0"/>
          </a:p>
          <a:p>
            <a:r>
              <a:rPr lang="zh-TW" altLang="en-US" sz="1800" dirty="0"/>
              <a:t>*</a:t>
            </a:r>
            <a:r>
              <a:rPr lang="en-US" altLang="zh-TW" sz="1800" dirty="0"/>
              <a:t>.</a:t>
            </a:r>
            <a:r>
              <a:rPr lang="zh-TW" altLang="en-US" sz="1800" dirty="0"/>
              <a:t> </a:t>
            </a:r>
            <a:r>
              <a:rPr lang="en-US" sz="1800" dirty="0"/>
              <a:t>Lambda Calculus</a:t>
            </a:r>
            <a:r>
              <a:rPr lang="ja-JP" altLang="en-US" sz="1800" dirty="0"/>
              <a:t>是一套從數學邏輯中發展，以變數綁定和替換的規則，來研究函式如何抽象化定義、函式如何被應用以及遞迴的形式系統。它由數學家</a:t>
            </a:r>
            <a:r>
              <a:rPr lang="en-US" altLang="ja-JP" sz="1800" dirty="0"/>
              <a:t> Alonzo Church </a:t>
            </a:r>
            <a:r>
              <a:rPr lang="ja-JP" altLang="en-US" sz="1800" dirty="0"/>
              <a:t>在</a:t>
            </a:r>
            <a:r>
              <a:rPr lang="en-US" altLang="ja-JP" sz="1800" dirty="0"/>
              <a:t>20</a:t>
            </a:r>
            <a:r>
              <a:rPr lang="ja-JP" altLang="en-US" sz="1800" dirty="0"/>
              <a:t>世紀</a:t>
            </a:r>
            <a:r>
              <a:rPr lang="en-US" altLang="ja-JP" sz="1800" dirty="0"/>
              <a:t>30</a:t>
            </a:r>
            <a:r>
              <a:rPr lang="ja-JP" altLang="en-US" sz="1800" dirty="0"/>
              <a:t>年代首次發表。</a:t>
            </a:r>
            <a:r>
              <a:rPr lang="en-US" sz="1800" dirty="0"/>
              <a:t>Lambda Calculus</a:t>
            </a:r>
            <a:r>
              <a:rPr lang="ja-JP" altLang="en-US" sz="1800" dirty="0"/>
              <a:t>作為一種廣泛用途的計算模型，可以清晰地定義什麼是一個可計算函式，而任何可計算函式都能以這種形式表達和求值。</a:t>
            </a:r>
            <a:endParaRPr lang="en-TW" sz="1800" dirty="0"/>
          </a:p>
          <a:p>
            <a:pPr marL="0" indent="0">
              <a:buNone/>
            </a:pP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225910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1BBAC-6C62-64A2-58F9-1A94E3821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Stream</a:t>
            </a:r>
            <a:r>
              <a:rPr lang="zh-TW" altLang="en-US" dirty="0"/>
              <a:t> </a:t>
            </a:r>
            <a:r>
              <a:rPr lang="en-US" altLang="zh-TW" dirty="0"/>
              <a:t>API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A08AC-1161-52F0-5811-F8F532EED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Streams </a:t>
            </a:r>
            <a:r>
              <a:rPr lang="ja-JP" altLang="en-US"/>
              <a:t>為 </a:t>
            </a:r>
            <a:r>
              <a:rPr lang="en-US" dirty="0"/>
              <a:t>Java </a:t>
            </a:r>
            <a:r>
              <a:rPr lang="ja-JP" altLang="en-US"/>
              <a:t>帶來了</a:t>
            </a:r>
            <a:r>
              <a:rPr lang="en-US" altLang="zh-TW" dirty="0"/>
              <a:t>functional</a:t>
            </a:r>
            <a:r>
              <a:rPr lang="zh-TW" altLang="en-US" dirty="0"/>
              <a:t> </a:t>
            </a:r>
            <a:r>
              <a:rPr lang="en-US" altLang="zh-TW" dirty="0"/>
              <a:t>programming</a:t>
            </a:r>
            <a:r>
              <a:rPr lang="ja-JP" altLang="en-US"/>
              <a:t>。</a:t>
            </a:r>
            <a:r>
              <a:rPr lang="en-US" dirty="0"/>
              <a:t>Streams</a:t>
            </a:r>
            <a:r>
              <a:rPr lang="ja-JP" altLang="en-US"/>
              <a:t>的優點包含：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讓我們成為更有效率的 </a:t>
            </a:r>
            <a:r>
              <a:rPr lang="en-US" dirty="0"/>
              <a:t>Java </a:t>
            </a:r>
            <a:r>
              <a:rPr lang="en-US" altLang="zh-TW" dirty="0"/>
              <a:t>programmer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同樣的任務，用</a:t>
            </a:r>
            <a:r>
              <a:rPr lang="en-US" altLang="zh-TW" dirty="0"/>
              <a:t>stream</a:t>
            </a:r>
            <a:r>
              <a:rPr lang="zh-TW" altLang="en-US" dirty="0"/>
              <a:t>的話，可用更少量的程式碼完成</a:t>
            </a:r>
            <a:r>
              <a:rPr lang="en-US" altLang="zh-TW" dirty="0"/>
              <a:t>)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善用 </a:t>
            </a:r>
            <a:r>
              <a:rPr lang="en-US" dirty="0"/>
              <a:t>lambda </a:t>
            </a:r>
            <a:r>
              <a:rPr lang="en-US" altLang="zh-TW" dirty="0"/>
              <a:t>expression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Parallelstreams</a:t>
            </a:r>
            <a:r>
              <a:rPr lang="en-US" dirty="0"/>
              <a:t> </a:t>
            </a:r>
            <a:r>
              <a:rPr lang="ja-JP" altLang="en-US"/>
              <a:t>使得使用</a:t>
            </a:r>
            <a:r>
              <a:rPr lang="en-US" altLang="zh-TW" dirty="0"/>
              <a:t>multi-threaded</a:t>
            </a:r>
            <a:r>
              <a:rPr lang="zh-TW" altLang="en-US" dirty="0"/>
              <a:t> </a:t>
            </a:r>
            <a:r>
              <a:rPr lang="en-US" altLang="zh-TW" dirty="0"/>
              <a:t>programming</a:t>
            </a:r>
            <a:r>
              <a:rPr lang="ja-JP" altLang="en-US"/>
              <a:t>變得非常容易。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124282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2FD79-B88E-C8B3-8F10-6C144B220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Stream</a:t>
            </a:r>
            <a:r>
              <a:rPr lang="zh-TW" altLang="en-US" dirty="0"/>
              <a:t> </a:t>
            </a:r>
            <a:r>
              <a:rPr lang="en-US" altLang="zh-TW" dirty="0"/>
              <a:t>Pipeline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39654-8441-6843-CC94-997515835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一個</a:t>
            </a:r>
            <a:r>
              <a:rPr lang="zh-TW" altLang="en-US" dirty="0"/>
              <a:t> </a:t>
            </a:r>
            <a:r>
              <a:rPr lang="en-US" altLang="zh-TW" dirty="0"/>
              <a:t>Stream</a:t>
            </a:r>
            <a:r>
              <a:rPr lang="zh-TW" altLang="en-US" dirty="0"/>
              <a:t> </a:t>
            </a:r>
            <a:r>
              <a:rPr lang="en-US" altLang="zh-TW" dirty="0"/>
              <a:t>Pipeline</a:t>
            </a:r>
            <a:r>
              <a:rPr lang="zh-TW" altLang="en-US" dirty="0"/>
              <a:t> </a:t>
            </a:r>
            <a:r>
              <a:rPr lang="ja-JP" altLang="en-US"/>
              <a:t>由一個</a:t>
            </a:r>
            <a:r>
              <a:rPr lang="en-US" altLang="zh-TW" dirty="0"/>
              <a:t>source</a:t>
            </a:r>
            <a:r>
              <a:rPr lang="ja-JP" altLang="en-US"/>
              <a:t>，跟零個或多個</a:t>
            </a:r>
            <a:r>
              <a:rPr lang="en-US" altLang="zh-TW" dirty="0"/>
              <a:t>intermediate</a:t>
            </a:r>
            <a:r>
              <a:rPr lang="zh-TW" altLang="en-US" dirty="0"/>
              <a:t> </a:t>
            </a:r>
            <a:r>
              <a:rPr lang="en-US" altLang="zh-TW" dirty="0"/>
              <a:t>operations</a:t>
            </a:r>
            <a:r>
              <a:rPr lang="ja-JP" altLang="en-US"/>
              <a:t>，以及 </a:t>
            </a:r>
            <a:r>
              <a:rPr lang="en-US" altLang="ja-JP" dirty="0"/>
              <a:t>1 </a:t>
            </a:r>
            <a:r>
              <a:rPr lang="ja-JP" altLang="en-US"/>
              <a:t>個</a:t>
            </a:r>
            <a:r>
              <a:rPr lang="en-US" altLang="zh-TW" dirty="0"/>
              <a:t>terminal</a:t>
            </a:r>
            <a:r>
              <a:rPr lang="zh-TW" altLang="en-US" dirty="0"/>
              <a:t> </a:t>
            </a:r>
            <a:r>
              <a:rPr lang="en-US" altLang="zh-TW" dirty="0"/>
              <a:t>operation</a:t>
            </a:r>
            <a:r>
              <a:rPr lang="zh-TW" altLang="en-US" dirty="0"/>
              <a:t> </a:t>
            </a:r>
            <a:r>
              <a:rPr lang="ja-JP" altLang="en-US"/>
              <a:t>組合而成。</a:t>
            </a:r>
            <a:endParaRPr lang="en-US" altLang="ja-JP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Steam </a:t>
            </a:r>
            <a:r>
              <a:rPr lang="en-US" altLang="zh-TW" dirty="0"/>
              <a:t>source</a:t>
            </a:r>
            <a:r>
              <a:rPr lang="ja-JP" altLang="en-US"/>
              <a:t>可以從</a:t>
            </a:r>
            <a:r>
              <a:rPr lang="en-US" altLang="zh-TW" dirty="0"/>
              <a:t>Collections</a:t>
            </a:r>
            <a:r>
              <a:rPr lang="ja-JP" altLang="en-US"/>
              <a:t>、</a:t>
            </a:r>
            <a:r>
              <a:rPr lang="en-US" altLang="zh-TW" dirty="0"/>
              <a:t>Lists</a:t>
            </a:r>
            <a:r>
              <a:rPr lang="ja-JP" altLang="en-US"/>
              <a:t>、</a:t>
            </a:r>
            <a:r>
              <a:rPr lang="en-US" altLang="zh-TW" dirty="0"/>
              <a:t>Sets</a:t>
            </a:r>
            <a:r>
              <a:rPr lang="ja-JP" altLang="en-US"/>
              <a:t>、</a:t>
            </a:r>
            <a:r>
              <a:rPr lang="en-US" altLang="zh-TW" dirty="0" err="1"/>
              <a:t>ints</a:t>
            </a:r>
            <a:r>
              <a:rPr lang="ja-JP" altLang="en-US"/>
              <a:t>、</a:t>
            </a:r>
            <a:r>
              <a:rPr lang="en-US" altLang="zh-TW" dirty="0"/>
              <a:t>longs</a:t>
            </a:r>
            <a:r>
              <a:rPr lang="ja-JP" altLang="en-US"/>
              <a:t>、</a:t>
            </a:r>
            <a:r>
              <a:rPr lang="en-US" altLang="zh-TW" dirty="0"/>
              <a:t>doubles</a:t>
            </a:r>
            <a:r>
              <a:rPr lang="ja-JP" altLang="en-US"/>
              <a:t>、</a:t>
            </a:r>
            <a:r>
              <a:rPr lang="en-US" altLang="zh-TW" dirty="0"/>
              <a:t>arrays</a:t>
            </a:r>
            <a:r>
              <a:rPr lang="ja-JP" altLang="en-US"/>
              <a:t>、</a:t>
            </a:r>
            <a:r>
              <a:rPr lang="en-US" altLang="zh-TW" dirty="0"/>
              <a:t>files</a:t>
            </a:r>
            <a:r>
              <a:rPr lang="zh-TW" altLang="en-US" dirty="0"/>
              <a:t>進行</a:t>
            </a:r>
            <a:r>
              <a:rPr lang="ja-JP" altLang="en-US"/>
              <a:t>創建。</a:t>
            </a:r>
            <a:endParaRPr lang="en-TW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09473DC-D328-783E-D73C-2230C6D95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7516" y="3171091"/>
            <a:ext cx="8797927" cy="95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04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23187-33FA-D287-185C-1694ED96E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Stream</a:t>
            </a:r>
            <a:r>
              <a:rPr lang="zh-TW" altLang="en-US" dirty="0"/>
              <a:t> </a:t>
            </a:r>
            <a:r>
              <a:rPr lang="en-US" altLang="zh-TW" dirty="0"/>
              <a:t>Pipeline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70623-DCD3-9412-7AD4-27DF72B31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Intermediate Operations，</a:t>
            </a:r>
            <a:r>
              <a:rPr lang="zh-TW" altLang="en-US" dirty="0"/>
              <a:t>例如：</a:t>
            </a:r>
            <a:r>
              <a:rPr lang="en-US" altLang="zh-TW" dirty="0"/>
              <a:t> filter(), map(), or sort()</a:t>
            </a:r>
            <a:r>
              <a:rPr lang="zh-TW" altLang="en-US" dirty="0"/>
              <a:t>，</a:t>
            </a:r>
            <a:r>
              <a:rPr lang="en-US" dirty="0" err="1"/>
              <a:t>會</a:t>
            </a:r>
            <a:r>
              <a:rPr lang="zh-TW" altLang="en-US" dirty="0"/>
              <a:t> </a:t>
            </a:r>
            <a:r>
              <a:rPr lang="en-US" altLang="zh-TW" dirty="0"/>
              <a:t>return</a:t>
            </a:r>
            <a:r>
              <a:rPr lang="zh-TW" altLang="en-US" dirty="0"/>
              <a:t> </a:t>
            </a:r>
            <a:r>
              <a:rPr lang="en-US" altLang="zh-TW" dirty="0"/>
              <a:t>stream</a:t>
            </a:r>
            <a:r>
              <a:rPr lang="zh-TW" altLang="en-US" dirty="0"/>
              <a:t>，所以我們可以串接多個</a:t>
            </a:r>
            <a:r>
              <a:rPr lang="en-US" dirty="0"/>
              <a:t>Intermediate </a:t>
            </a:r>
            <a:r>
              <a:rPr lang="en-US" dirty="0" err="1"/>
              <a:t>Operations。基本</a:t>
            </a:r>
            <a:r>
              <a:rPr lang="ja-JP" altLang="en-US"/>
              <a:t>規則：</a:t>
            </a:r>
            <a:endParaRPr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Java</a:t>
            </a:r>
            <a:r>
              <a:rPr lang="ja-JP" altLang="en-US"/>
              <a:t>允許 </a:t>
            </a:r>
            <a:r>
              <a:rPr lang="en-US" altLang="ja-JP" dirty="0"/>
              <a:t>0 </a:t>
            </a:r>
            <a:r>
              <a:rPr lang="ja-JP" altLang="en-US"/>
              <a:t>個或多個</a:t>
            </a:r>
            <a:r>
              <a:rPr lang="en-US" dirty="0"/>
              <a:t>Intermediate Operations </a:t>
            </a:r>
            <a:r>
              <a:rPr lang="ja-JP" altLang="en-US"/>
              <a:t>。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大型數據的</a:t>
            </a:r>
            <a:r>
              <a:rPr lang="en-US" dirty="0"/>
              <a:t>Operations</a:t>
            </a:r>
            <a:r>
              <a:rPr lang="ja-JP" altLang="en-US"/>
              <a:t>順序有影響：先</a:t>
            </a:r>
            <a:r>
              <a:rPr lang="en-US" altLang="zh-TW" dirty="0"/>
              <a:t>filter</a:t>
            </a:r>
            <a:r>
              <a:rPr lang="ja-JP" altLang="en-US"/>
              <a:t>，然後</a:t>
            </a:r>
            <a:r>
              <a:rPr lang="en-US" altLang="zh-TW" dirty="0"/>
              <a:t>sort()</a:t>
            </a:r>
            <a:r>
              <a:rPr lang="ja-JP" altLang="en-US"/>
              <a:t>或</a:t>
            </a:r>
            <a:r>
              <a:rPr lang="en-US" altLang="zh-TW" dirty="0"/>
              <a:t>map()</a:t>
            </a:r>
            <a:r>
              <a:rPr lang="ja-JP" altLang="en-US"/>
              <a:t>。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/>
              <a:t>對於非常大的數據集，使用 </a:t>
            </a:r>
            <a:r>
              <a:rPr lang="en-US" dirty="0" err="1"/>
              <a:t>ParallelStream</a:t>
            </a:r>
            <a:r>
              <a:rPr lang="en-US" dirty="0"/>
              <a:t> </a:t>
            </a:r>
            <a:r>
              <a:rPr lang="ja-JP" altLang="en-US"/>
              <a:t>來啟用多個</a:t>
            </a:r>
            <a:r>
              <a:rPr lang="en-US" altLang="zh-TW" dirty="0"/>
              <a:t>threads</a:t>
            </a:r>
            <a:r>
              <a:rPr lang="ja-JP" altLang="en-US"/>
              <a:t>。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Intermediate Operations</a:t>
            </a:r>
            <a:r>
              <a:rPr lang="ja-JP" altLang="en-US"/>
              <a:t>包括：</a:t>
            </a:r>
            <a:r>
              <a:rPr lang="en-US" dirty="0" err="1"/>
              <a:t>anyMatch</a:t>
            </a:r>
            <a:r>
              <a:rPr lang="en-US" dirty="0"/>
              <a:t>()、distinct()、filter()、</a:t>
            </a:r>
            <a:r>
              <a:rPr lang="en-US" dirty="0" err="1"/>
              <a:t>findFirst</a:t>
            </a:r>
            <a:r>
              <a:rPr lang="en-US" dirty="0"/>
              <a:t>()、</a:t>
            </a:r>
            <a:r>
              <a:rPr lang="en-US" dirty="0" err="1"/>
              <a:t>flatmap</a:t>
            </a:r>
            <a:r>
              <a:rPr lang="en-US" dirty="0"/>
              <a:t>()、map()、skip()、sorted()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953143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5B81F-BB8C-3CE8-EF89-48EE28323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Stream</a:t>
            </a:r>
            <a:r>
              <a:rPr lang="zh-TW" altLang="en-US" dirty="0"/>
              <a:t> </a:t>
            </a:r>
            <a:r>
              <a:rPr lang="en-US" altLang="zh-TW" dirty="0"/>
              <a:t>Pipeline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157E7-2CCE-3096-2AE9-52313C830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Terminal Operations</a:t>
            </a:r>
            <a:r>
              <a:rPr lang="zh-TW" altLang="en-US" dirty="0"/>
              <a:t>，例如 </a:t>
            </a:r>
            <a:r>
              <a:rPr lang="en-US" altLang="zh-TW" dirty="0" err="1"/>
              <a:t>forEach</a:t>
            </a:r>
            <a:r>
              <a:rPr lang="en-US" altLang="zh-TW" dirty="0"/>
              <a:t>()</a:t>
            </a:r>
            <a:r>
              <a:rPr lang="zh-TW" altLang="en-US" dirty="0"/>
              <a:t>、</a:t>
            </a:r>
            <a:r>
              <a:rPr lang="en-US" altLang="zh-TW" dirty="0"/>
              <a:t>collect() </a:t>
            </a:r>
            <a:r>
              <a:rPr lang="zh-TW" altLang="en-US" dirty="0"/>
              <a:t>或 </a:t>
            </a:r>
            <a:r>
              <a:rPr lang="en-US" altLang="zh-TW" dirty="0"/>
              <a:t>reduce()</a:t>
            </a:r>
            <a:r>
              <a:rPr lang="zh-TW" altLang="en-US" dirty="0"/>
              <a:t>，返回 </a:t>
            </a:r>
            <a:r>
              <a:rPr lang="en-US" altLang="zh-TW" dirty="0"/>
              <a:t>void </a:t>
            </a:r>
            <a:r>
              <a:rPr lang="zh-TW" altLang="en-US" dirty="0"/>
              <a:t>或</a:t>
            </a:r>
            <a:r>
              <a:rPr lang="en-US" altLang="zh-TW" dirty="0"/>
              <a:t>non-stream</a:t>
            </a:r>
            <a:r>
              <a:rPr lang="zh-TW" altLang="en-US" dirty="0"/>
              <a:t>結果。基本規則：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只允許</a:t>
            </a:r>
            <a:r>
              <a:rPr lang="en-US" altLang="zh-TW" dirty="0"/>
              <a:t>1</a:t>
            </a:r>
            <a:r>
              <a:rPr lang="zh-TW" altLang="en-US" dirty="0"/>
              <a:t>個終端操作。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dirty="0" err="1"/>
              <a:t>forEach</a:t>
            </a:r>
            <a:r>
              <a:rPr lang="en-US" altLang="zh-TW" dirty="0"/>
              <a:t>() </a:t>
            </a:r>
            <a:r>
              <a:rPr lang="zh-TW" altLang="en-US" dirty="0"/>
              <a:t>對每個元素應用相同的函數。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Collect() </a:t>
            </a:r>
            <a:r>
              <a:rPr lang="zh-TW" altLang="en-US" dirty="0"/>
              <a:t>將元素保存到集合中。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其他選項將</a:t>
            </a:r>
            <a:r>
              <a:rPr lang="en-US" altLang="zh-TW" dirty="0"/>
              <a:t>stream</a:t>
            </a:r>
            <a:r>
              <a:rPr lang="zh-TW" altLang="en-US" dirty="0"/>
              <a:t>縮減為單個匯總結果，例如 </a:t>
            </a:r>
            <a:r>
              <a:rPr lang="en-US" altLang="zh-TW" dirty="0"/>
              <a:t>count()</a:t>
            </a:r>
            <a:r>
              <a:rPr lang="zh-TW" altLang="en-US" dirty="0"/>
              <a:t>、</a:t>
            </a:r>
            <a:r>
              <a:rPr lang="en-US" altLang="zh-TW" dirty="0"/>
              <a:t>max()</a:t>
            </a:r>
            <a:r>
              <a:rPr lang="zh-TW" altLang="en-US" dirty="0"/>
              <a:t>、</a:t>
            </a:r>
            <a:r>
              <a:rPr lang="en-US" altLang="zh-TW" dirty="0"/>
              <a:t>min()</a:t>
            </a:r>
            <a:r>
              <a:rPr lang="zh-TW" altLang="en-US" dirty="0"/>
              <a:t>、</a:t>
            </a:r>
            <a:r>
              <a:rPr lang="en-US" altLang="zh-TW" dirty="0"/>
              <a:t>reduce()</a:t>
            </a:r>
            <a:r>
              <a:rPr lang="zh-TW" altLang="en-US" dirty="0"/>
              <a:t>、</a:t>
            </a:r>
            <a:r>
              <a:rPr lang="en-US" altLang="zh-TW" dirty="0" err="1"/>
              <a:t>summaryStatistics</a:t>
            </a:r>
            <a:r>
              <a:rPr lang="en-US" altLang="zh-TW" dirty="0"/>
              <a:t>()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335317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5A5B2-9F26-5488-449B-3DA6D162A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</a:t>
            </a:r>
            <a:r>
              <a:rPr lang="ja-JP" altLang="en-US"/>
              <a:t>泛型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12306-5DD2-2E66-CB35-27F84CC09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泛型的英文是</a:t>
            </a:r>
            <a:r>
              <a:rPr lang="en-US" dirty="0"/>
              <a:t>Generics，</a:t>
            </a:r>
            <a:r>
              <a:rPr lang="ja-JP" altLang="en-US"/>
              <a:t>是指在定義</a:t>
            </a:r>
            <a:r>
              <a:rPr lang="en-US" altLang="zh-TW" dirty="0"/>
              <a:t>methods</a:t>
            </a:r>
            <a:r>
              <a:rPr lang="ja-JP" altLang="en-US"/>
              <a:t>、</a:t>
            </a:r>
            <a:r>
              <a:rPr lang="en-US" altLang="zh-TW" dirty="0"/>
              <a:t>interface</a:t>
            </a:r>
            <a:r>
              <a:rPr lang="ja-JP" altLang="en-US"/>
              <a:t>或</a:t>
            </a:r>
            <a:r>
              <a:rPr lang="en-US" altLang="zh-TW" dirty="0"/>
              <a:t>class</a:t>
            </a:r>
            <a:r>
              <a:rPr lang="ja-JP" altLang="en-US"/>
              <a:t>的時候，不預先指定具體的型別，而使用的時候再指定一個型別的一個特性。例如：</a:t>
            </a:r>
            <a:r>
              <a:rPr lang="zh-TW" altLang="en-US" dirty="0"/>
              <a:t> </a:t>
            </a:r>
            <a:r>
              <a:rPr lang="en-US" altLang="zh-TW" dirty="0" err="1"/>
              <a:t>ArrayList</a:t>
            </a:r>
            <a:r>
              <a:rPr lang="zh-TW" altLang="en-US" dirty="0"/>
              <a:t> 本身就有使用 </a:t>
            </a:r>
            <a:r>
              <a:rPr lang="en-US" dirty="0"/>
              <a:t>Generics。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893797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2F3F0"/>
      </a:lt2>
      <a:accent1>
        <a:srgbClr val="7D29E7"/>
      </a:accent1>
      <a:accent2>
        <a:srgbClr val="3732DA"/>
      </a:accent2>
      <a:accent3>
        <a:srgbClr val="2973E7"/>
      </a:accent3>
      <a:accent4>
        <a:srgbClr val="17B0D5"/>
      </a:accent4>
      <a:accent5>
        <a:srgbClr val="22C29E"/>
      </a:accent5>
      <a:accent6>
        <a:srgbClr val="16C655"/>
      </a:accent6>
      <a:hlink>
        <a:srgbClr val="339A95"/>
      </a:hlink>
      <a:folHlink>
        <a:srgbClr val="7F7F7F"/>
      </a:folHlink>
    </a:clrScheme>
    <a:fontScheme name="自訂 6">
      <a:majorFont>
        <a:latin typeface="Times New Roman"/>
        <a:ea typeface="Taipei Sans TC Beta"/>
        <a:cs typeface=""/>
      </a:majorFont>
      <a:minorFont>
        <a:latin typeface="Times New Roman"/>
        <a:ea typeface="Taipei Sans TC Beta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10530</TotalTime>
  <Words>670</Words>
  <Application>Microsoft Office PowerPoint</Application>
  <PresentationFormat>寬螢幕</PresentationFormat>
  <Paragraphs>43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2" baseType="lpstr">
      <vt:lpstr>Calibri</vt:lpstr>
      <vt:lpstr>Times New Roman</vt:lpstr>
      <vt:lpstr>RetrospectVTI</vt:lpstr>
      <vt:lpstr>Java 8 Syntax</vt:lpstr>
      <vt:lpstr>Java 8</vt:lpstr>
      <vt:lpstr>Lambda Expression</vt:lpstr>
      <vt:lpstr>Lambda Expression</vt:lpstr>
      <vt:lpstr>Stream API</vt:lpstr>
      <vt:lpstr>Stream Pipeline</vt:lpstr>
      <vt:lpstr>Stream Pipeline</vt:lpstr>
      <vt:lpstr>Stream Pipeline</vt:lpstr>
      <vt:lpstr>Generics 泛型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 Design</dc:title>
  <dc:creator>Yu-Hsien Jen</dc:creator>
  <cp:lastModifiedBy>宇賢 任</cp:lastModifiedBy>
  <cp:revision>1469</cp:revision>
  <dcterms:created xsi:type="dcterms:W3CDTF">2021-02-23T11:38:50Z</dcterms:created>
  <dcterms:modified xsi:type="dcterms:W3CDTF">2023-05-20T02:10:38Z</dcterms:modified>
</cp:coreProperties>
</file>