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0"/>
  </p:notesMasterIdLst>
  <p:sldIdLst>
    <p:sldId id="256" r:id="rId3"/>
    <p:sldId id="1936" r:id="rId4"/>
    <p:sldId id="1954" r:id="rId5"/>
    <p:sldId id="1929" r:id="rId6"/>
    <p:sldId id="1931" r:id="rId7"/>
    <p:sldId id="1932" r:id="rId8"/>
    <p:sldId id="1943" r:id="rId9"/>
    <p:sldId id="1934" r:id="rId10"/>
    <p:sldId id="1938" r:id="rId11"/>
    <p:sldId id="1937" r:id="rId12"/>
    <p:sldId id="1939" r:id="rId13"/>
    <p:sldId id="1956" r:id="rId14"/>
    <p:sldId id="1797" r:id="rId15"/>
    <p:sldId id="1946" r:id="rId16"/>
    <p:sldId id="1947" r:id="rId17"/>
    <p:sldId id="1948" r:id="rId18"/>
    <p:sldId id="1949" r:id="rId19"/>
    <p:sldId id="1950" r:id="rId20"/>
    <p:sldId id="1953" r:id="rId21"/>
    <p:sldId id="1940" r:id="rId22"/>
    <p:sldId id="1941" r:id="rId23"/>
    <p:sldId id="1958" r:id="rId24"/>
    <p:sldId id="1961" r:id="rId25"/>
    <p:sldId id="1959" r:id="rId26"/>
    <p:sldId id="1962" r:id="rId27"/>
    <p:sldId id="1960" r:id="rId28"/>
    <p:sldId id="1851"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859" autoAdjust="0"/>
  </p:normalViewPr>
  <p:slideViewPr>
    <p:cSldViewPr snapToGrid="0">
      <p:cViewPr varScale="1">
        <p:scale>
          <a:sx n="80" d="100"/>
          <a:sy n="80" d="100"/>
        </p:scale>
        <p:origin x="345" y="3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7CA38E-1C45-47D4-98D4-90B74EAA8426}" type="datetimeFigureOut">
              <a:rPr lang="zh-CN" altLang="en-US" smtClean="0"/>
              <a:t>2020/4/16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9F34B2-0EB1-4476-BA4D-E8F77C841D6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chemeClr val="accent2"/>
                    </a:solidFill>
                    <a:latin typeface="宋体" panose="02010600030101010101" pitchFamily="2" charset="-122"/>
                    <a:ea typeface="华文隶书" pitchFamily="2" charset="-122"/>
                    <a:sym typeface="+mn-ea"/>
                  </a:rPr>
                  <a:t>通过</a:t>
                </a:r>
                <a:r>
                  <a:rPr lang="zh-CN" altLang="en-US" sz="1200" b="1" dirty="0">
                    <a:solidFill>
                      <a:srgbClr val="FF0000"/>
                    </a:solidFill>
                    <a:latin typeface="宋体" panose="02010600030101010101" pitchFamily="2" charset="-122"/>
                    <a:ea typeface="华文隶书" pitchFamily="2" charset="-122"/>
                    <a:sym typeface="+mn-ea"/>
                  </a:rPr>
                  <a:t>支持度</a:t>
                </a:r>
                <a:r>
                  <a:rPr lang="zh-CN" altLang="en-US" sz="1200" b="1" dirty="0">
                    <a:solidFill>
                      <a:schemeClr val="accent2"/>
                    </a:solidFill>
                    <a:latin typeface="宋体" panose="02010600030101010101" pitchFamily="2" charset="-122"/>
                    <a:ea typeface="华文隶书" pitchFamily="2" charset="-122"/>
                    <a:sym typeface="+mn-ea"/>
                  </a:rPr>
                  <a:t>和</a:t>
                </a:r>
                <a:r>
                  <a:rPr lang="zh-CN" altLang="en-US" sz="1200" b="1" dirty="0">
                    <a:solidFill>
                      <a:srgbClr val="FF0000"/>
                    </a:solidFill>
                    <a:latin typeface="宋体" panose="02010600030101010101" pitchFamily="2" charset="-122"/>
                    <a:ea typeface="华文隶书" pitchFamily="2" charset="-122"/>
                    <a:sym typeface="+mn-ea"/>
                  </a:rPr>
                  <a:t>置信度</a:t>
                </a:r>
                <a:r>
                  <a:rPr lang="zh-CN" altLang="en-US" sz="1200" b="1" dirty="0">
                    <a:solidFill>
                      <a:schemeClr val="accent2"/>
                    </a:solidFill>
                    <a:latin typeface="宋体" panose="02010600030101010101" pitchFamily="2" charset="-122"/>
                    <a:ea typeface="华文隶书" pitchFamily="2" charset="-122"/>
                    <a:sym typeface="+mn-ea"/>
                  </a:rPr>
                  <a:t>作为评分函数，给出了对模式进行评价的一个量化标准。</a:t>
                </a:r>
                <a:endParaRPr lang="zh-CN" altLang="en-US" sz="1200" b="1" dirty="0">
                  <a:solidFill>
                    <a:schemeClr val="accent2"/>
                  </a:solidFill>
                  <a:latin typeface="宋体" panose="02010600030101010101" pitchFamily="2" charset="-122"/>
                  <a:ea typeface="华文隶书" pitchFamily="2" charset="-122"/>
                </a:endParaRPr>
              </a:p>
              <a:p>
                <a14:m>
                  <m:oMath xmlns:m="http://schemas.openxmlformats.org/officeDocument/2006/math">
                    <m:r>
                      <a:rPr lang="en-US" altLang="zh-CN" i="1" dirty="0" smtClean="0">
                        <a:solidFill>
                          <a:schemeClr val="tx1"/>
                        </a:solidFill>
                        <a:latin typeface="Cambria Math" panose="02040503050406030204" pitchFamily="18" charset="0"/>
                      </a:rPr>
                      <m:t>𝑠𝑢𝑝𝑝𝑜𝑟𝑡</m:t>
                    </m:r>
                    <m:r>
                      <a:rPr lang="en-US" altLang="zh-CN" i="1" dirty="0" smtClean="0">
                        <a:solidFill>
                          <a:schemeClr val="tx1"/>
                        </a:solidFill>
                        <a:latin typeface="Cambria Math" panose="02040503050406030204" pitchFamily="18" charset="0"/>
                      </a:rPr>
                      <m:t>_</m:t>
                    </m:r>
                    <m:r>
                      <a:rPr lang="en-US" altLang="zh-CN" i="1" dirty="0" smtClean="0">
                        <a:solidFill>
                          <a:schemeClr val="tx1"/>
                        </a:solidFill>
                        <a:latin typeface="Cambria Math" panose="02040503050406030204" pitchFamily="18" charset="0"/>
                      </a:rPr>
                      <m:t>𝑐𝑜𝑢𝑛𝑡</m:t>
                    </m:r>
                    <m:r>
                      <a:rPr lang="en-US" altLang="zh-CN" i="1" dirty="0" smtClean="0">
                        <a:solidFill>
                          <a:schemeClr val="tx1"/>
                        </a:solidFill>
                        <a:latin typeface="Cambria Math" panose="02040503050406030204" pitchFamily="18" charset="0"/>
                      </a:rPr>
                      <m:t>(</m:t>
                    </m:r>
                    <m:r>
                      <a:rPr lang="en-US" altLang="zh-CN" i="1" dirty="0" smtClean="0">
                        <a:solidFill>
                          <a:schemeClr val="tx1"/>
                        </a:solidFill>
                        <a:latin typeface="Cambria Math" panose="02040503050406030204" pitchFamily="18" charset="0"/>
                      </a:rPr>
                      <m:t>𝑟</m:t>
                    </m:r>
                    <m:r>
                      <a:rPr lang="en-US" altLang="zh-CN" i="1" dirty="0" smtClean="0">
                        <a:solidFill>
                          <a:schemeClr val="tx1"/>
                        </a:solidFill>
                        <a:latin typeface="Cambria Math" panose="02040503050406030204" pitchFamily="18" charset="0"/>
                      </a:rPr>
                      <m:t>)</m:t>
                    </m:r>
                  </m:oMath>
                </a14:m>
                <a:r>
                  <a:rPr lang="zh-CN" altLang="en-US" dirty="0"/>
                  <a:t>为包含项集</a:t>
                </a:r>
                <a14:m>
                  <m:oMath xmlns:m="http://schemas.openxmlformats.org/officeDocument/2006/math">
                    <m:r>
                      <a:rPr lang="en-US" altLang="zh-CN" i="1" dirty="0" smtClean="0">
                        <a:solidFill>
                          <a:schemeClr val="tx1"/>
                        </a:solidFill>
                        <a:latin typeface="Cambria Math" panose="02040503050406030204" pitchFamily="18" charset="0"/>
                      </a:rPr>
                      <m:t>𝑟</m:t>
                    </m:r>
                  </m:oMath>
                </a14:m>
                <a:r>
                  <a:rPr lang="zh-CN" altLang="en-US" dirty="0"/>
                  <a:t>的事务数</a:t>
                </a: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chemeClr val="accent2"/>
                    </a:solidFill>
                    <a:latin typeface="宋体" panose="02010600030101010101" pitchFamily="2" charset="-122"/>
                    <a:ea typeface="华文隶书" pitchFamily="2" charset="-122"/>
                    <a:sym typeface="+mn-ea"/>
                  </a:rPr>
                  <a:t>通过</a:t>
                </a:r>
                <a:r>
                  <a:rPr lang="zh-CN" altLang="en-US" sz="1200" b="1" dirty="0">
                    <a:solidFill>
                      <a:srgbClr val="FF0000"/>
                    </a:solidFill>
                    <a:latin typeface="宋体" panose="02010600030101010101" pitchFamily="2" charset="-122"/>
                    <a:ea typeface="华文隶书" pitchFamily="2" charset="-122"/>
                    <a:sym typeface="+mn-ea"/>
                  </a:rPr>
                  <a:t>支持度</a:t>
                </a:r>
                <a:r>
                  <a:rPr lang="zh-CN" altLang="en-US" sz="1200" b="1" dirty="0">
                    <a:solidFill>
                      <a:schemeClr val="accent2"/>
                    </a:solidFill>
                    <a:latin typeface="宋体" panose="02010600030101010101" pitchFamily="2" charset="-122"/>
                    <a:ea typeface="华文隶书" pitchFamily="2" charset="-122"/>
                    <a:sym typeface="+mn-ea"/>
                  </a:rPr>
                  <a:t>和</a:t>
                </a:r>
                <a:r>
                  <a:rPr lang="zh-CN" altLang="en-US" sz="1200" b="1" dirty="0">
                    <a:solidFill>
                      <a:srgbClr val="FF0000"/>
                    </a:solidFill>
                    <a:latin typeface="宋体" panose="02010600030101010101" pitchFamily="2" charset="-122"/>
                    <a:ea typeface="华文隶书" pitchFamily="2" charset="-122"/>
                    <a:sym typeface="+mn-ea"/>
                  </a:rPr>
                  <a:t>置信度</a:t>
                </a:r>
                <a:r>
                  <a:rPr lang="zh-CN" altLang="en-US" sz="1200" b="1" dirty="0">
                    <a:solidFill>
                      <a:schemeClr val="accent2"/>
                    </a:solidFill>
                    <a:latin typeface="宋体" panose="02010600030101010101" pitchFamily="2" charset="-122"/>
                    <a:ea typeface="华文隶书" pitchFamily="2" charset="-122"/>
                    <a:sym typeface="+mn-ea"/>
                  </a:rPr>
                  <a:t>作为评分函数，给出了对模式进行评价的一个量化标准。</a:t>
                </a:r>
                <a:endParaRPr lang="zh-CN" altLang="en-US" sz="1200" b="1" dirty="0">
                  <a:solidFill>
                    <a:schemeClr val="accent2"/>
                  </a:solidFill>
                  <a:latin typeface="宋体" panose="02010600030101010101" pitchFamily="2" charset="-122"/>
                  <a:ea typeface="华文隶书" pitchFamily="2" charset="-122"/>
                </a:endParaRPr>
              </a:p>
              <a:p>
                <a:r>
                  <a:rPr lang="en-US" altLang="zh-CN" i="0" dirty="0">
                    <a:solidFill>
                      <a:schemeClr val="tx1"/>
                    </a:solidFill>
                    <a:latin typeface="Cambria Math" panose="02040503050406030204" pitchFamily="18" charset="0"/>
                  </a:rPr>
                  <a:t>𝑠𝑢𝑝𝑝𝑜𝑟𝑡_𝑐𝑜𝑢𝑛𝑡(𝑟)</a:t>
                </a:r>
                <a:r>
                  <a:rPr lang="zh-CN" altLang="en-US" dirty="0"/>
                  <a:t>为包含项集</a:t>
                </a:r>
                <a:r>
                  <a:rPr lang="en-US" altLang="zh-CN" i="0" dirty="0">
                    <a:solidFill>
                      <a:schemeClr val="tx1"/>
                    </a:solidFill>
                    <a:latin typeface="Cambria Math" panose="02040503050406030204" pitchFamily="18" charset="0"/>
                  </a:rPr>
                  <a:t>𝑟</a:t>
                </a:r>
                <a:r>
                  <a:rPr lang="zh-CN" altLang="en-US" dirty="0"/>
                  <a:t>的事务数</a:t>
                </a:r>
              </a:p>
            </p:txBody>
          </p:sp>
        </mc:Fallback>
      </mc:AlternateContent>
      <p:sp>
        <p:nvSpPr>
          <p:cNvPr id="4" name="灯片编号占位符 3"/>
          <p:cNvSpPr>
            <a:spLocks noGrp="1"/>
          </p:cNvSpPr>
          <p:nvPr>
            <p:ph type="sldNum" sz="quarter" idx="5"/>
          </p:nvPr>
        </p:nvSpPr>
        <p:spPr/>
        <p:txBody>
          <a:bodyPr/>
          <a:lstStyle/>
          <a:p>
            <a:fld id="{589F34B2-0EB1-4476-BA4D-E8F77C841D6B}" type="slidenum">
              <a:rPr lang="zh-CN" altLang="en-US" smtClean="0"/>
              <a:t>8</a:t>
            </a:fld>
            <a:endParaRPr lang="zh-CN" altLang="en-US"/>
          </a:p>
        </p:txBody>
      </p:sp>
    </p:spTree>
    <p:extLst>
      <p:ext uri="{BB962C8B-B14F-4D97-AF65-F5344CB8AC3E}">
        <p14:creationId xmlns:p14="http://schemas.microsoft.com/office/powerpoint/2010/main" val="1768042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关联规则挖掘的目标是要找到所有支持度和置信度都不小于指定阈值的规则</a:t>
            </a:r>
          </a:p>
        </p:txBody>
      </p:sp>
      <p:sp>
        <p:nvSpPr>
          <p:cNvPr id="4" name="灯片编号占位符 3"/>
          <p:cNvSpPr>
            <a:spLocks noGrp="1"/>
          </p:cNvSpPr>
          <p:nvPr>
            <p:ph type="sldNum" sz="quarter" idx="5"/>
          </p:nvPr>
        </p:nvSpPr>
        <p:spPr/>
        <p:txBody>
          <a:bodyPr/>
          <a:lstStyle/>
          <a:p>
            <a:fld id="{589F34B2-0EB1-4476-BA4D-E8F77C841D6B}" type="slidenum">
              <a:rPr lang="zh-CN" altLang="en-US" smtClean="0"/>
              <a:t>9</a:t>
            </a:fld>
            <a:endParaRPr lang="zh-CN" altLang="en-US"/>
          </a:p>
        </p:txBody>
      </p:sp>
    </p:spTree>
    <p:extLst>
      <p:ext uri="{BB962C8B-B14F-4D97-AF65-F5344CB8AC3E}">
        <p14:creationId xmlns:p14="http://schemas.microsoft.com/office/powerpoint/2010/main" val="2479304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找出大项目集的算法可以很简单，但代价很高。</a:t>
            </a:r>
          </a:p>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11</a:t>
            </a:fld>
            <a:endParaRPr lang="zh-CN" altLang="en-US"/>
          </a:p>
        </p:txBody>
      </p:sp>
    </p:spTree>
    <p:extLst>
      <p:ext uri="{BB962C8B-B14F-4D97-AF65-F5344CB8AC3E}">
        <p14:creationId xmlns:p14="http://schemas.microsoft.com/office/powerpoint/2010/main" val="4054700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12</a:t>
            </a:fld>
            <a:endParaRPr lang="zh-CN" altLang="en-US"/>
          </a:p>
        </p:txBody>
      </p:sp>
    </p:spTree>
    <p:extLst>
      <p:ext uri="{BB962C8B-B14F-4D97-AF65-F5344CB8AC3E}">
        <p14:creationId xmlns:p14="http://schemas.microsoft.com/office/powerpoint/2010/main" val="3320922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14</a:t>
            </a:fld>
            <a:endParaRPr lang="zh-CN" altLang="en-US"/>
          </a:p>
        </p:txBody>
      </p:sp>
    </p:spTree>
    <p:extLst>
      <p:ext uri="{BB962C8B-B14F-4D97-AF65-F5344CB8AC3E}">
        <p14:creationId xmlns:p14="http://schemas.microsoft.com/office/powerpoint/2010/main" val="79861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15</a:t>
            </a:fld>
            <a:endParaRPr lang="zh-CN" altLang="en-US"/>
          </a:p>
        </p:txBody>
      </p:sp>
    </p:spTree>
    <p:extLst>
      <p:ext uri="{BB962C8B-B14F-4D97-AF65-F5344CB8AC3E}">
        <p14:creationId xmlns:p14="http://schemas.microsoft.com/office/powerpoint/2010/main" val="2563654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16</a:t>
            </a:fld>
            <a:endParaRPr lang="zh-CN" altLang="en-US"/>
          </a:p>
        </p:txBody>
      </p:sp>
    </p:spTree>
    <p:extLst>
      <p:ext uri="{BB962C8B-B14F-4D97-AF65-F5344CB8AC3E}">
        <p14:creationId xmlns:p14="http://schemas.microsoft.com/office/powerpoint/2010/main" val="1365857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一旦找出所有的频繁项集，就可以由它们来产生关联规则</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20</a:t>
            </a:fld>
            <a:endParaRPr lang="zh-CN" altLang="en-US"/>
          </a:p>
        </p:txBody>
      </p:sp>
    </p:spTree>
    <p:extLst>
      <p:ext uri="{BB962C8B-B14F-4D97-AF65-F5344CB8AC3E}">
        <p14:creationId xmlns:p14="http://schemas.microsoft.com/office/powerpoint/2010/main" val="3035225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21</a:t>
            </a:fld>
            <a:endParaRPr lang="zh-CN" altLang="en-US"/>
          </a:p>
        </p:txBody>
      </p:sp>
    </p:spTree>
    <p:extLst>
      <p:ext uri="{BB962C8B-B14F-4D97-AF65-F5344CB8AC3E}">
        <p14:creationId xmlns:p14="http://schemas.microsoft.com/office/powerpoint/2010/main" val="140150865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2.xml"/><Relationship Id="rId5" Type="http://schemas.microsoft.com/office/2007/relationships/hdphoto" Target="../media/hdphoto2.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469246" y="2044975"/>
            <a:ext cx="9144000" cy="1358112"/>
          </a:xfrm>
        </p:spPr>
        <p:txBody>
          <a:bodyPr anchor="b">
            <a:normAutofit/>
          </a:bodyPr>
          <a:lstStyle>
            <a:lvl1pPr algn="ctr">
              <a:defRPr sz="5400">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副标题 2"/>
          <p:cNvSpPr>
            <a:spLocks noGrp="1"/>
          </p:cNvSpPr>
          <p:nvPr>
            <p:ph type="subTitle" idx="1"/>
          </p:nvPr>
        </p:nvSpPr>
        <p:spPr>
          <a:xfrm>
            <a:off x="1469246" y="3965002"/>
            <a:ext cx="9144000" cy="1655762"/>
          </a:xfrm>
        </p:spPr>
        <p:txBody>
          <a:bodyPr>
            <a:normAutofit/>
          </a:bodyPr>
          <a:lstStyle>
            <a:lvl1pPr marL="0" indent="0" algn="ctr">
              <a:buNone/>
              <a:defRPr sz="2800">
                <a:latin typeface="黑体" panose="02010609060101010101" pitchFamily="49" charset="-122"/>
                <a:ea typeface="黑体" panose="020106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grpSp>
        <p:nvGrpSpPr>
          <p:cNvPr id="27" name="组合 26"/>
          <p:cNvGrpSpPr/>
          <p:nvPr userDrawn="1"/>
        </p:nvGrpSpPr>
        <p:grpSpPr>
          <a:xfrm>
            <a:off x="10545808" y="5640454"/>
            <a:ext cx="516743" cy="519420"/>
            <a:chOff x="7555106" y="742200"/>
            <a:chExt cx="516743" cy="519420"/>
          </a:xfrm>
        </p:grpSpPr>
        <p:sp>
          <p:nvSpPr>
            <p:cNvPr id="28" name="椭圆 27"/>
            <p:cNvSpPr/>
            <p:nvPr/>
          </p:nvSpPr>
          <p:spPr>
            <a:xfrm>
              <a:off x="7555106" y="742200"/>
              <a:ext cx="516743" cy="519420"/>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29" name="图片 28"/>
            <p:cNvPicPr>
              <a:picLocks noChangeAspect="1"/>
            </p:cNvPicPr>
            <p:nvPr/>
          </p:nvPicPr>
          <p:blipFill>
            <a:blip r:embed="rId2" cstate="print">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581005" y="767836"/>
              <a:ext cx="490844" cy="493784"/>
            </a:xfrm>
            <a:prstGeom prst="ellipse">
              <a:avLst/>
            </a:prstGeom>
          </p:spPr>
        </p:pic>
      </p:grpSp>
      <p:sp>
        <p:nvSpPr>
          <p:cNvPr id="31" name="椭圆 30"/>
          <p:cNvSpPr/>
          <p:nvPr userDrawn="1"/>
        </p:nvSpPr>
        <p:spPr>
          <a:xfrm>
            <a:off x="2169669" y="4503756"/>
            <a:ext cx="853282" cy="857702"/>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2" name="椭圆 31"/>
          <p:cNvSpPr/>
          <p:nvPr userDrawn="1"/>
        </p:nvSpPr>
        <p:spPr>
          <a:xfrm>
            <a:off x="1166821" y="1504907"/>
            <a:ext cx="496644" cy="499218"/>
          </a:xfrm>
          <a:prstGeom prst="ellipse">
            <a:avLst/>
          </a:prstGeom>
          <a:gradFill>
            <a:gsLst>
              <a:gs pos="78000">
                <a:schemeClr val="accent1"/>
              </a:gs>
              <a:gs pos="4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3" name="椭圆 32"/>
          <p:cNvSpPr/>
          <p:nvPr userDrawn="1"/>
        </p:nvSpPr>
        <p:spPr>
          <a:xfrm>
            <a:off x="10497170" y="3023637"/>
            <a:ext cx="360040" cy="361906"/>
          </a:xfrm>
          <a:prstGeom prst="ellipse">
            <a:avLst/>
          </a:prstGeom>
          <a:gradFill>
            <a:gsLst>
              <a:gs pos="27000">
                <a:schemeClr val="accent1"/>
              </a:gs>
              <a:gs pos="7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4" name="椭圆 33"/>
          <p:cNvSpPr/>
          <p:nvPr userDrawn="1"/>
        </p:nvSpPr>
        <p:spPr>
          <a:xfrm>
            <a:off x="8674940" y="1092898"/>
            <a:ext cx="261737" cy="263094"/>
          </a:xfrm>
          <a:prstGeom prst="ellipse">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5" name="图片 44"/>
          <p:cNvPicPr>
            <a:picLocks noChangeAspect="1"/>
          </p:cNvPicPr>
          <p:nvPr userDrawn="1"/>
        </p:nvPicPr>
        <p:blipFill>
          <a:blip r:embed="rId4" cstate="print">
            <a:duotone>
              <a:prstClr val="black"/>
              <a:schemeClr val="accent2">
                <a:tint val="45000"/>
                <a:satMod val="400000"/>
              </a:schemeClr>
            </a:duotone>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129449" y="5722693"/>
            <a:ext cx="789101" cy="793827"/>
          </a:xfrm>
          <a:prstGeom prst="ellipse">
            <a:avLst/>
          </a:prstGeom>
        </p:spPr>
      </p:pic>
      <p:grpSp>
        <p:nvGrpSpPr>
          <p:cNvPr id="46" name="组合 45"/>
          <p:cNvGrpSpPr/>
          <p:nvPr userDrawn="1"/>
        </p:nvGrpSpPr>
        <p:grpSpPr>
          <a:xfrm>
            <a:off x="8488139" y="4483739"/>
            <a:ext cx="853282" cy="857702"/>
            <a:chOff x="6234662" y="3806093"/>
            <a:chExt cx="853282" cy="857702"/>
          </a:xfrm>
        </p:grpSpPr>
        <p:sp>
          <p:nvSpPr>
            <p:cNvPr id="47" name="椭圆 46"/>
            <p:cNvSpPr/>
            <p:nvPr/>
          </p:nvSpPr>
          <p:spPr>
            <a:xfrm>
              <a:off x="6234662" y="3806093"/>
              <a:ext cx="853282" cy="857702"/>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8" name="图片 47"/>
            <p:cNvPicPr>
              <a:picLocks noChangeAspect="1"/>
            </p:cNvPicPr>
            <p:nvPr/>
          </p:nvPicPr>
          <p:blipFill>
            <a:blip r:embed="rId4" cstate="print">
              <a:duotone>
                <a:prstClr val="black"/>
                <a:schemeClr val="accent2">
                  <a:tint val="45000"/>
                  <a:satMod val="400000"/>
                </a:schemeClr>
              </a:duotone>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6266752" y="3849689"/>
              <a:ext cx="789101" cy="793827"/>
            </a:xfrm>
            <a:prstGeom prst="ellipse">
              <a:avLst/>
            </a:prstGeom>
          </p:spPr>
        </p:pic>
      </p:grpSp>
      <p:grpSp>
        <p:nvGrpSpPr>
          <p:cNvPr id="49" name="组合 48"/>
          <p:cNvGrpSpPr/>
          <p:nvPr userDrawn="1"/>
        </p:nvGrpSpPr>
        <p:grpSpPr>
          <a:xfrm>
            <a:off x="9371083" y="554895"/>
            <a:ext cx="516743" cy="519420"/>
            <a:chOff x="7555106" y="742200"/>
            <a:chExt cx="516743" cy="519420"/>
          </a:xfrm>
        </p:grpSpPr>
        <p:sp>
          <p:nvSpPr>
            <p:cNvPr id="50" name="椭圆 49"/>
            <p:cNvSpPr/>
            <p:nvPr/>
          </p:nvSpPr>
          <p:spPr>
            <a:xfrm>
              <a:off x="7555106" y="742200"/>
              <a:ext cx="516743" cy="519420"/>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51" name="图片 50"/>
            <p:cNvPicPr>
              <a:picLocks noChangeAspect="1"/>
            </p:cNvPicPr>
            <p:nvPr/>
          </p:nvPicPr>
          <p:blipFill>
            <a:blip r:embed="rId2" cstate="print">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581005" y="767836"/>
              <a:ext cx="490844" cy="493784"/>
            </a:xfrm>
            <a:prstGeom prst="ellipse">
              <a:avLst/>
            </a:prstGeom>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6197644-823E-4D3C-9320-92CB9599F165}" type="datetimeFigureOut">
              <a:rPr lang="zh-CN" altLang="en-US" smtClean="0"/>
              <a:t>2020/4/16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12C64D-6E60-4048-B6AD-0F1699C15E8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6197644-823E-4D3C-9320-92CB9599F165}" type="datetimeFigureOut">
              <a:rPr lang="zh-CN" altLang="en-US" smtClean="0"/>
              <a:t>2020/4/16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12C64D-6E60-4048-B6AD-0F1699C15E8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469246" y="2044975"/>
            <a:ext cx="9144000" cy="1358112"/>
          </a:xfrm>
        </p:spPr>
        <p:txBody>
          <a:bodyPr anchor="b">
            <a:normAutofit/>
          </a:bodyPr>
          <a:lstStyle>
            <a:lvl1pPr algn="ctr">
              <a:defRPr sz="5400">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副标题 2"/>
          <p:cNvSpPr>
            <a:spLocks noGrp="1"/>
          </p:cNvSpPr>
          <p:nvPr>
            <p:ph type="subTitle" idx="1"/>
          </p:nvPr>
        </p:nvSpPr>
        <p:spPr>
          <a:xfrm>
            <a:off x="1469246" y="3965002"/>
            <a:ext cx="9144000" cy="1655762"/>
          </a:xfrm>
        </p:spPr>
        <p:txBody>
          <a:bodyPr>
            <a:normAutofit/>
          </a:bodyPr>
          <a:lstStyle>
            <a:lvl1pPr marL="0" indent="0" algn="ctr">
              <a:buNone/>
              <a:defRPr sz="2800">
                <a:latin typeface="黑体" panose="02010609060101010101" pitchFamily="49" charset="-122"/>
                <a:ea typeface="黑体" panose="020106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grpSp>
        <p:nvGrpSpPr>
          <p:cNvPr id="27" name="组合 26"/>
          <p:cNvGrpSpPr/>
          <p:nvPr userDrawn="1"/>
        </p:nvGrpSpPr>
        <p:grpSpPr>
          <a:xfrm>
            <a:off x="10545808" y="5640454"/>
            <a:ext cx="516743" cy="519420"/>
            <a:chOff x="7555106" y="742200"/>
            <a:chExt cx="516743" cy="519420"/>
          </a:xfrm>
        </p:grpSpPr>
        <p:sp>
          <p:nvSpPr>
            <p:cNvPr id="28" name="椭圆 27"/>
            <p:cNvSpPr/>
            <p:nvPr/>
          </p:nvSpPr>
          <p:spPr>
            <a:xfrm>
              <a:off x="7555106" y="742200"/>
              <a:ext cx="516743" cy="519420"/>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29" name="图片 28"/>
            <p:cNvPicPr>
              <a:picLocks noChangeAspect="1"/>
            </p:cNvPicPr>
            <p:nvPr/>
          </p:nvPicPr>
          <p:blipFill>
            <a:blip r:embed="rId2" cstate="print">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581005" y="767836"/>
              <a:ext cx="490844" cy="493784"/>
            </a:xfrm>
            <a:prstGeom prst="ellipse">
              <a:avLst/>
            </a:prstGeom>
          </p:spPr>
        </p:pic>
      </p:grpSp>
      <p:sp>
        <p:nvSpPr>
          <p:cNvPr id="31" name="椭圆 30"/>
          <p:cNvSpPr/>
          <p:nvPr userDrawn="1"/>
        </p:nvSpPr>
        <p:spPr>
          <a:xfrm>
            <a:off x="2169669" y="4503756"/>
            <a:ext cx="853282" cy="857702"/>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2" name="椭圆 31"/>
          <p:cNvSpPr/>
          <p:nvPr userDrawn="1"/>
        </p:nvSpPr>
        <p:spPr>
          <a:xfrm>
            <a:off x="1166821" y="1504907"/>
            <a:ext cx="496644" cy="499218"/>
          </a:xfrm>
          <a:prstGeom prst="ellipse">
            <a:avLst/>
          </a:prstGeom>
          <a:gradFill>
            <a:gsLst>
              <a:gs pos="78000">
                <a:schemeClr val="accent1"/>
              </a:gs>
              <a:gs pos="4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3" name="椭圆 32"/>
          <p:cNvSpPr/>
          <p:nvPr userDrawn="1"/>
        </p:nvSpPr>
        <p:spPr>
          <a:xfrm>
            <a:off x="10497170" y="3023637"/>
            <a:ext cx="360040" cy="361906"/>
          </a:xfrm>
          <a:prstGeom prst="ellipse">
            <a:avLst/>
          </a:prstGeom>
          <a:gradFill>
            <a:gsLst>
              <a:gs pos="27000">
                <a:schemeClr val="accent1"/>
              </a:gs>
              <a:gs pos="7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4" name="椭圆 33"/>
          <p:cNvSpPr/>
          <p:nvPr userDrawn="1"/>
        </p:nvSpPr>
        <p:spPr>
          <a:xfrm>
            <a:off x="8674940" y="1092898"/>
            <a:ext cx="261737" cy="263094"/>
          </a:xfrm>
          <a:prstGeom prst="ellipse">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5" name="图片 44"/>
          <p:cNvPicPr>
            <a:picLocks noChangeAspect="1"/>
          </p:cNvPicPr>
          <p:nvPr userDrawn="1"/>
        </p:nvPicPr>
        <p:blipFill>
          <a:blip r:embed="rId4" cstate="print">
            <a:duotone>
              <a:prstClr val="black"/>
              <a:schemeClr val="accent2">
                <a:tint val="45000"/>
                <a:satMod val="400000"/>
              </a:schemeClr>
            </a:duotone>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129449" y="5722693"/>
            <a:ext cx="789101" cy="793827"/>
          </a:xfrm>
          <a:prstGeom prst="ellipse">
            <a:avLst/>
          </a:prstGeom>
        </p:spPr>
      </p:pic>
      <p:grpSp>
        <p:nvGrpSpPr>
          <p:cNvPr id="46" name="组合 45"/>
          <p:cNvGrpSpPr/>
          <p:nvPr userDrawn="1"/>
        </p:nvGrpSpPr>
        <p:grpSpPr>
          <a:xfrm>
            <a:off x="8488139" y="4483739"/>
            <a:ext cx="853282" cy="857702"/>
            <a:chOff x="6234662" y="3806093"/>
            <a:chExt cx="853282" cy="857702"/>
          </a:xfrm>
        </p:grpSpPr>
        <p:sp>
          <p:nvSpPr>
            <p:cNvPr id="47" name="椭圆 46"/>
            <p:cNvSpPr/>
            <p:nvPr/>
          </p:nvSpPr>
          <p:spPr>
            <a:xfrm>
              <a:off x="6234662" y="3806093"/>
              <a:ext cx="853282" cy="857702"/>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8" name="图片 47"/>
            <p:cNvPicPr>
              <a:picLocks noChangeAspect="1"/>
            </p:cNvPicPr>
            <p:nvPr/>
          </p:nvPicPr>
          <p:blipFill>
            <a:blip r:embed="rId4" cstate="print">
              <a:duotone>
                <a:prstClr val="black"/>
                <a:schemeClr val="accent2">
                  <a:tint val="45000"/>
                  <a:satMod val="400000"/>
                </a:schemeClr>
              </a:duotone>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6266752" y="3849689"/>
              <a:ext cx="789101" cy="793827"/>
            </a:xfrm>
            <a:prstGeom prst="ellipse">
              <a:avLst/>
            </a:prstGeom>
          </p:spPr>
        </p:pic>
      </p:grpSp>
      <p:grpSp>
        <p:nvGrpSpPr>
          <p:cNvPr id="49" name="组合 48"/>
          <p:cNvGrpSpPr/>
          <p:nvPr userDrawn="1"/>
        </p:nvGrpSpPr>
        <p:grpSpPr>
          <a:xfrm>
            <a:off x="9371083" y="554895"/>
            <a:ext cx="516743" cy="519420"/>
            <a:chOff x="7555106" y="742200"/>
            <a:chExt cx="516743" cy="519420"/>
          </a:xfrm>
        </p:grpSpPr>
        <p:sp>
          <p:nvSpPr>
            <p:cNvPr id="50" name="椭圆 49"/>
            <p:cNvSpPr/>
            <p:nvPr/>
          </p:nvSpPr>
          <p:spPr>
            <a:xfrm>
              <a:off x="7555106" y="742200"/>
              <a:ext cx="516743" cy="519420"/>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51" name="图片 50"/>
            <p:cNvPicPr>
              <a:picLocks noChangeAspect="1"/>
            </p:cNvPicPr>
            <p:nvPr/>
          </p:nvPicPr>
          <p:blipFill>
            <a:blip r:embed="rId2" cstate="print">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581005" y="767836"/>
              <a:ext cx="490844" cy="493784"/>
            </a:xfrm>
            <a:prstGeom prst="ellipse">
              <a:avLst/>
            </a:prstGeom>
          </p:spPr>
        </p:pic>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4" name="内容占位符 3"/>
          <p:cNvSpPr>
            <a:spLocks noGrp="1"/>
          </p:cNvSpPr>
          <p:nvPr>
            <p:ph sz="half" idx="2"/>
          </p:nvPr>
        </p:nvSpPr>
        <p:spPr>
          <a:xfrm>
            <a:off x="3918955" y="919657"/>
            <a:ext cx="7498341" cy="5169042"/>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21" name="内容占位符 3"/>
          <p:cNvSpPr>
            <a:spLocks noGrp="1"/>
          </p:cNvSpPr>
          <p:nvPr>
            <p:ph sz="half" idx="10"/>
          </p:nvPr>
        </p:nvSpPr>
        <p:spPr>
          <a:xfrm>
            <a:off x="375428" y="919657"/>
            <a:ext cx="2762004" cy="5169042"/>
          </a:xfrm>
        </p:spPr>
        <p:txBody>
          <a:bodyPr/>
          <a:lstStyle>
            <a:lvl1pPr>
              <a:defRPr b="0">
                <a:latin typeface="黑体" panose="02010609060101010101" pitchFamily="49" charset="-122"/>
                <a:ea typeface="黑体" panose="02010609060101010101" pitchFamily="49" charset="-122"/>
              </a:defRPr>
            </a:lvl1pPr>
            <a:lvl2pPr>
              <a:defRPr b="0">
                <a:latin typeface="黑体" panose="02010609060101010101" pitchFamily="49" charset="-122"/>
                <a:ea typeface="黑体" panose="02010609060101010101" pitchFamily="49" charset="-122"/>
              </a:defRPr>
            </a:lvl2pPr>
            <a:lvl3pPr>
              <a:defRPr b="0">
                <a:latin typeface="黑体" panose="02010609060101010101" pitchFamily="49" charset="-122"/>
                <a:ea typeface="黑体" panose="02010609060101010101" pitchFamily="49" charset="-122"/>
              </a:defRPr>
            </a:lvl3pPr>
            <a:lvl4pPr>
              <a:defRPr b="0">
                <a:latin typeface="黑体" panose="02010609060101010101" pitchFamily="49" charset="-122"/>
                <a:ea typeface="黑体" panose="02010609060101010101" pitchFamily="49" charset="-122"/>
              </a:defRPr>
            </a:lvl4pPr>
            <a:lvl5pPr>
              <a:defRPr b="0">
                <a:latin typeface="黑体" panose="02010609060101010101" pitchFamily="49" charset="-122"/>
                <a:ea typeface="黑体" panose="02010609060101010101" pitchFamily="49"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4857" y="96886"/>
            <a:ext cx="7172382" cy="618693"/>
          </a:xfrm>
        </p:spPr>
        <p:txBody>
          <a:bodyPr>
            <a:noAutofit/>
          </a:bodyPr>
          <a:lstStyle>
            <a:lvl1pPr>
              <a:defRPr sz="3600">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hasCustomPrompt="1"/>
          </p:nvPr>
        </p:nvSpPr>
        <p:spPr>
          <a:xfrm>
            <a:off x="838200" y="947253"/>
            <a:ext cx="10515600" cy="5229711"/>
          </a:xfrm>
        </p:spPr>
        <p:txBody>
          <a:bodyPr/>
          <a:lstStyle>
            <a:lvl1pPr marL="228600" indent="-228600">
              <a:buFont typeface="Wingdings" panose="05000000000000000000" pitchFamily="2" charset="2"/>
              <a:buChar char="u"/>
              <a:defRPr>
                <a:latin typeface="微软雅黑" panose="020B0503020204020204" pitchFamily="34" charset="-122"/>
                <a:ea typeface="微软雅黑" panose="020B0503020204020204" pitchFamily="34" charset="-122"/>
              </a:defRPr>
            </a:lvl1pPr>
            <a:lvl2pPr marL="685800" indent="-228600">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marL="1143000" indent="-228600">
              <a:buFont typeface="Wingdings" panose="05000000000000000000" pitchFamily="2" charset="2"/>
              <a:buChar char="ü"/>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 单击此处编辑母版文本样式</a:t>
            </a:r>
          </a:p>
          <a:p>
            <a:pPr lvl="1"/>
            <a:r>
              <a:rPr lang="zh-CN" altLang="en-US" dirty="0"/>
              <a:t> 二级</a:t>
            </a:r>
          </a:p>
          <a:p>
            <a:pPr lvl="2"/>
            <a:r>
              <a:rPr lang="zh-CN" altLang="en-US" dirty="0"/>
              <a:t> 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p>
            <a:fld id="{A6197644-823E-4D3C-9320-92CB9599F165}" type="datetimeFigureOut">
              <a:rPr lang="zh-CN" altLang="en-US" smtClean="0"/>
              <a:t>2020/4/16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12C64D-6E60-4048-B6AD-0F1699C15E8B}" type="slidenum">
              <a:rPr lang="zh-CN" altLang="en-US" smtClean="0"/>
              <a:t>‹#›</a:t>
            </a:fld>
            <a:endParaRPr lang="zh-CN" altLang="en-US"/>
          </a:p>
        </p:txBody>
      </p:sp>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r="62661"/>
          <a:stretch>
            <a:fillRect/>
          </a:stretch>
        </p:blipFill>
        <p:spPr>
          <a:xfrm>
            <a:off x="77115" y="69312"/>
            <a:ext cx="837742" cy="673842"/>
          </a:xfrm>
          <a:prstGeom prst="rect">
            <a:avLst/>
          </a:prstGeom>
        </p:spPr>
      </p:pic>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408550" y="0"/>
            <a:ext cx="858879" cy="777511"/>
          </a:xfrm>
          <a:prstGeom prst="rect">
            <a:avLst/>
          </a:prstGeom>
        </p:spPr>
      </p:pic>
      <p:cxnSp>
        <p:nvCxnSpPr>
          <p:cNvPr id="15" name="直接连接符 14"/>
          <p:cNvCxnSpPr/>
          <p:nvPr userDrawn="1"/>
        </p:nvCxnSpPr>
        <p:spPr>
          <a:xfrm flipV="1">
            <a:off x="0" y="804893"/>
            <a:ext cx="12192000" cy="1"/>
          </a:xfrm>
          <a:prstGeom prst="line">
            <a:avLst/>
          </a:prstGeom>
          <a:ln w="57150">
            <a:solidFill>
              <a:srgbClr val="C00000"/>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6197644-823E-4D3C-9320-92CB9599F165}" type="datetimeFigureOut">
              <a:rPr lang="zh-CN" altLang="en-US" smtClean="0"/>
              <a:t>2020/4/16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12C64D-6E60-4048-B6AD-0F1699C15E8B}"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A6197644-823E-4D3C-9320-92CB9599F165}" type="datetimeFigureOut">
              <a:rPr lang="zh-CN" altLang="en-US" smtClean="0"/>
              <a:t>2020/4/16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612C64D-6E60-4048-B6AD-0F1699C15E8B}"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6197644-823E-4D3C-9320-92CB9599F165}" type="datetimeFigureOut">
              <a:rPr lang="zh-CN" altLang="en-US" smtClean="0"/>
              <a:t>2020/4/16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612C64D-6E60-4048-B6AD-0F1699C15E8B}"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6197644-823E-4D3C-9320-92CB9599F165}" type="datetimeFigureOut">
              <a:rPr lang="zh-CN" altLang="en-US" smtClean="0"/>
              <a:t>2020/4/16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612C64D-6E60-4048-B6AD-0F1699C15E8B}"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6197644-823E-4D3C-9320-92CB9599F165}" type="datetimeFigureOut">
              <a:rPr lang="zh-CN" altLang="en-US" smtClean="0"/>
              <a:t>2020/4/16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12C64D-6E60-4048-B6AD-0F1699C15E8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4" name="内容占位符 3"/>
          <p:cNvSpPr>
            <a:spLocks noGrp="1"/>
          </p:cNvSpPr>
          <p:nvPr>
            <p:ph sz="half" idx="2"/>
          </p:nvPr>
        </p:nvSpPr>
        <p:spPr>
          <a:xfrm>
            <a:off x="3918955" y="919657"/>
            <a:ext cx="7498341" cy="5169042"/>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21" name="内容占位符 3"/>
          <p:cNvSpPr>
            <a:spLocks noGrp="1"/>
          </p:cNvSpPr>
          <p:nvPr>
            <p:ph sz="half" idx="10"/>
          </p:nvPr>
        </p:nvSpPr>
        <p:spPr>
          <a:xfrm>
            <a:off x="375428" y="919657"/>
            <a:ext cx="2762004" cy="5169042"/>
          </a:xfrm>
        </p:spPr>
        <p:txBody>
          <a:bodyPr/>
          <a:lstStyle>
            <a:lvl1pPr>
              <a:defRPr b="0">
                <a:latin typeface="黑体" panose="02010609060101010101" pitchFamily="49" charset="-122"/>
                <a:ea typeface="黑体" panose="02010609060101010101" pitchFamily="49" charset="-122"/>
              </a:defRPr>
            </a:lvl1pPr>
            <a:lvl2pPr>
              <a:defRPr b="0">
                <a:latin typeface="黑体" panose="02010609060101010101" pitchFamily="49" charset="-122"/>
                <a:ea typeface="黑体" panose="02010609060101010101" pitchFamily="49" charset="-122"/>
              </a:defRPr>
            </a:lvl2pPr>
            <a:lvl3pPr>
              <a:defRPr b="0">
                <a:latin typeface="黑体" panose="02010609060101010101" pitchFamily="49" charset="-122"/>
                <a:ea typeface="黑体" panose="02010609060101010101" pitchFamily="49" charset="-122"/>
              </a:defRPr>
            </a:lvl3pPr>
            <a:lvl4pPr>
              <a:defRPr b="0">
                <a:latin typeface="黑体" panose="02010609060101010101" pitchFamily="49" charset="-122"/>
                <a:ea typeface="黑体" panose="02010609060101010101" pitchFamily="49" charset="-122"/>
              </a:defRPr>
            </a:lvl4pPr>
            <a:lvl5pPr>
              <a:defRPr b="0">
                <a:latin typeface="黑体" panose="02010609060101010101" pitchFamily="49" charset="-122"/>
                <a:ea typeface="黑体" panose="02010609060101010101" pitchFamily="49"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6197644-823E-4D3C-9320-92CB9599F165}" type="datetimeFigureOut">
              <a:rPr lang="zh-CN" altLang="en-US" smtClean="0"/>
              <a:t>2020/4/16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12C64D-6E60-4048-B6AD-0F1699C15E8B}"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6197644-823E-4D3C-9320-92CB9599F165}" type="datetimeFigureOut">
              <a:rPr lang="zh-CN" altLang="en-US" smtClean="0"/>
              <a:t>2020/4/16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12C64D-6E60-4048-B6AD-0F1699C15E8B}"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6197644-823E-4D3C-9320-92CB9599F165}" type="datetimeFigureOut">
              <a:rPr lang="zh-CN" altLang="en-US" smtClean="0"/>
              <a:t>2020/4/16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12C64D-6E60-4048-B6AD-0F1699C15E8B}"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534584" y="617538"/>
            <a:ext cx="10390716"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5769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6860117" y="2017713"/>
            <a:ext cx="50800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latin typeface="Tahoma" panose="020B0604030504040204" pitchFamily="34" charset="0"/>
              </a:rPr>
              <a:t>‹#›</a:t>
            </a:fld>
            <a:endParaRPr lang="zh-CN" altLang="en-US" dirty="0">
              <a:latin typeface="Tahom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4857" y="96886"/>
            <a:ext cx="7172382" cy="618693"/>
          </a:xfrm>
        </p:spPr>
        <p:txBody>
          <a:bodyPr>
            <a:noAutofit/>
          </a:bodyPr>
          <a:lstStyle>
            <a:lvl1pPr>
              <a:defRPr sz="3600">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hasCustomPrompt="1"/>
          </p:nvPr>
        </p:nvSpPr>
        <p:spPr>
          <a:xfrm>
            <a:off x="838200" y="947253"/>
            <a:ext cx="10515600" cy="5229711"/>
          </a:xfrm>
        </p:spPr>
        <p:txBody>
          <a:bodyPr/>
          <a:lstStyle>
            <a:lvl1pPr marL="228600" indent="-228600">
              <a:buFont typeface="Wingdings" panose="05000000000000000000" pitchFamily="2" charset="2"/>
              <a:buChar char="u"/>
              <a:defRPr>
                <a:latin typeface="微软雅黑" panose="020B0503020204020204" pitchFamily="34" charset="-122"/>
                <a:ea typeface="微软雅黑" panose="020B0503020204020204" pitchFamily="34" charset="-122"/>
              </a:defRPr>
            </a:lvl1pPr>
            <a:lvl2pPr marL="685800" indent="-228600">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marL="1143000" indent="-228600">
              <a:buFont typeface="Wingdings" panose="05000000000000000000" pitchFamily="2" charset="2"/>
              <a:buChar char="ü"/>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 单击此处编辑母版文本样式</a:t>
            </a:r>
          </a:p>
          <a:p>
            <a:pPr lvl="1"/>
            <a:r>
              <a:rPr lang="zh-CN" altLang="en-US" dirty="0"/>
              <a:t> 二级</a:t>
            </a:r>
          </a:p>
          <a:p>
            <a:pPr lvl="2"/>
            <a:r>
              <a:rPr lang="zh-CN" altLang="en-US" dirty="0"/>
              <a:t> 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p>
            <a:fld id="{A6197644-823E-4D3C-9320-92CB9599F165}" type="datetimeFigureOut">
              <a:rPr lang="zh-CN" altLang="en-US" smtClean="0"/>
              <a:t>2020/4/16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12C64D-6E60-4048-B6AD-0F1699C15E8B}" type="slidenum">
              <a:rPr lang="zh-CN" altLang="en-US" smtClean="0"/>
              <a:t>‹#›</a:t>
            </a:fld>
            <a:endParaRPr lang="zh-CN" altLang="en-US"/>
          </a:p>
        </p:txBody>
      </p:sp>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r="62661"/>
          <a:stretch>
            <a:fillRect/>
          </a:stretch>
        </p:blipFill>
        <p:spPr>
          <a:xfrm>
            <a:off x="77115" y="69312"/>
            <a:ext cx="837742" cy="673842"/>
          </a:xfrm>
          <a:prstGeom prst="rect">
            <a:avLst/>
          </a:prstGeom>
        </p:spPr>
      </p:pic>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408550" y="0"/>
            <a:ext cx="858879" cy="777511"/>
          </a:xfrm>
          <a:prstGeom prst="rect">
            <a:avLst/>
          </a:prstGeom>
        </p:spPr>
      </p:pic>
      <p:cxnSp>
        <p:nvCxnSpPr>
          <p:cNvPr id="15" name="直接连接符 14"/>
          <p:cNvCxnSpPr/>
          <p:nvPr userDrawn="1"/>
        </p:nvCxnSpPr>
        <p:spPr>
          <a:xfrm flipV="1">
            <a:off x="0" y="804893"/>
            <a:ext cx="12192000" cy="1"/>
          </a:xfrm>
          <a:prstGeom prst="line">
            <a:avLst/>
          </a:prstGeom>
          <a:ln w="57150">
            <a:solidFill>
              <a:srgbClr val="C00000"/>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6197644-823E-4D3C-9320-92CB9599F165}" type="datetimeFigureOut">
              <a:rPr lang="zh-CN" altLang="en-US" smtClean="0"/>
              <a:t>2020/4/16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12C64D-6E60-4048-B6AD-0F1699C15E8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A6197644-823E-4D3C-9320-92CB9599F165}" type="datetimeFigureOut">
              <a:rPr lang="zh-CN" altLang="en-US" smtClean="0"/>
              <a:t>2020/4/16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612C64D-6E60-4048-B6AD-0F1699C15E8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6197644-823E-4D3C-9320-92CB9599F165}" type="datetimeFigureOut">
              <a:rPr lang="zh-CN" altLang="en-US" smtClean="0"/>
              <a:t>2020/4/16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612C64D-6E60-4048-B6AD-0F1699C15E8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6197644-823E-4D3C-9320-92CB9599F165}" type="datetimeFigureOut">
              <a:rPr lang="zh-CN" altLang="en-US" smtClean="0"/>
              <a:t>2020/4/16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612C64D-6E60-4048-B6AD-0F1699C15E8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6197644-823E-4D3C-9320-92CB9599F165}" type="datetimeFigureOut">
              <a:rPr lang="zh-CN" altLang="en-US" smtClean="0"/>
              <a:t>2020/4/16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12C64D-6E60-4048-B6AD-0F1699C15E8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6197644-823E-4D3C-9320-92CB9599F165}" type="datetimeFigureOut">
              <a:rPr lang="zh-CN" altLang="en-US" smtClean="0"/>
              <a:t>2020/4/16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12C64D-6E60-4048-B6AD-0F1699C15E8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97644-823E-4D3C-9320-92CB9599F165}" type="datetimeFigureOut">
              <a:rPr lang="zh-CN" altLang="en-US" smtClean="0"/>
              <a:t>2020/4/16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12C64D-6E60-4048-B6AD-0F1699C15E8B}" type="slidenum">
              <a:rPr lang="zh-CN" altLang="en-US" smtClean="0"/>
              <a:t>‹#›</a:t>
            </a:fld>
            <a:endParaRPr lang="zh-CN" altLang="en-US"/>
          </a:p>
        </p:txBody>
      </p:sp>
      <p:pic>
        <p:nvPicPr>
          <p:cNvPr id="8" name="图片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08550" y="0"/>
            <a:ext cx="858879" cy="77751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97644-823E-4D3C-9320-92CB9599F165}" type="datetimeFigureOut">
              <a:rPr lang="zh-CN" altLang="en-US" smtClean="0"/>
              <a:t>2020/4/16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12C64D-6E60-4048-B6AD-0F1699C15E8B}" type="slidenum">
              <a:rPr lang="zh-CN" altLang="en-US" smtClean="0"/>
              <a:t>‹#›</a:t>
            </a:fld>
            <a:endParaRPr lang="zh-CN" altLang="en-US"/>
          </a:p>
        </p:txBody>
      </p:sp>
      <p:pic>
        <p:nvPicPr>
          <p:cNvPr id="8" name="图片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08550" y="0"/>
            <a:ext cx="858879" cy="77751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4.xml"/><Relationship Id="rId1" Type="http://schemas.openxmlformats.org/officeDocument/2006/relationships/vmlDrawing" Target="../drawings/vmlDrawing5.v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14.xml"/><Relationship Id="rId7" Type="http://schemas.openxmlformats.org/officeDocument/2006/relationships/image" Target="../media/image6.emf"/><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oleObject" Target="../embeddings/oleObject1.bin"/><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notesSlide" Target="../notesSlides/notesSlide1.xml"/><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关联规则挖掘</a:t>
            </a:r>
          </a:p>
        </p:txBody>
      </p:sp>
      <p:sp>
        <p:nvSpPr>
          <p:cNvPr id="3" name="副标题 2"/>
          <p:cNvSpPr>
            <a:spLocks noGrp="1"/>
          </p:cNvSpPr>
          <p:nvPr>
            <p:ph type="subTitle" idx="1"/>
          </p:nvPr>
        </p:nvSpPr>
        <p:spPr/>
        <p:txBody>
          <a:bodyPr/>
          <a:lstStyle/>
          <a:p>
            <a:r>
              <a:rPr lang="zh-CN" altLang="en-US" dirty="0"/>
              <a:t>宗林林</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关联规则挖掘</a:t>
            </a:r>
          </a:p>
        </p:txBody>
      </p:sp>
      <p:sp>
        <p:nvSpPr>
          <p:cNvPr id="3" name="副标题 2"/>
          <p:cNvSpPr>
            <a:spLocks noGrp="1"/>
          </p:cNvSpPr>
          <p:nvPr>
            <p:ph type="subTitle" idx="1"/>
          </p:nvPr>
        </p:nvSpPr>
        <p:spPr/>
        <p:txBody>
          <a:bodyPr/>
          <a:lstStyle/>
          <a:p>
            <a:r>
              <a:rPr lang="zh-CN" altLang="en-US" dirty="0"/>
              <a:t>寻找频繁项集</a:t>
            </a:r>
          </a:p>
        </p:txBody>
      </p:sp>
    </p:spTree>
    <p:extLst>
      <p:ext uri="{BB962C8B-B14F-4D97-AF65-F5344CB8AC3E}">
        <p14:creationId xmlns:p14="http://schemas.microsoft.com/office/powerpoint/2010/main" val="493552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10D964-BC61-4F0A-94A4-80330158C9D2}"/>
              </a:ext>
            </a:extLst>
          </p:cNvPr>
          <p:cNvSpPr>
            <a:spLocks noGrp="1"/>
          </p:cNvSpPr>
          <p:nvPr>
            <p:ph type="title"/>
          </p:nvPr>
        </p:nvSpPr>
        <p:spPr/>
        <p:txBody>
          <a:bodyPr/>
          <a:lstStyle/>
          <a:p>
            <a:r>
              <a:rPr lang="zh-CN" altLang="zh-CN" dirty="0">
                <a:latin typeface="微软雅黑" panose="020B0503020204020204" pitchFamily="34" charset="-122"/>
                <a:ea typeface="微软雅黑" panose="020B0503020204020204" pitchFamily="34" charset="-122"/>
                <a:cs typeface="微软雅黑" panose="020B0503020204020204" pitchFamily="34" charset="-122"/>
                <a:sym typeface="+mn-ea"/>
              </a:rPr>
              <a:t>关联规则挖掘</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寻找频繁项集</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9FAB572-7D20-44E7-95ED-DDCDA8D4E09C}"/>
                  </a:ext>
                </a:extLst>
              </p:cNvPr>
              <p:cNvSpPr>
                <a:spLocks noGrp="1"/>
              </p:cNvSpPr>
              <p:nvPr>
                <p:ph idx="1"/>
              </p:nvPr>
            </p:nvSpPr>
            <p:spPr/>
            <p:txBody>
              <a:bodyPr>
                <a:normAutofit/>
              </a:bodyPr>
              <a:lstStyle/>
              <a:p>
                <a:pPr>
                  <a:lnSpc>
                    <a:spcPct val="150000"/>
                  </a:lnSpc>
                  <a:spcBef>
                    <a:spcPts val="0"/>
                  </a:spcBef>
                </a:pPr>
                <a:r>
                  <a:rPr lang="zh-CN" altLang="en-US" dirty="0">
                    <a:solidFill>
                      <a:srgbClr val="FF0000"/>
                    </a:solidFill>
                  </a:rPr>
                  <a:t>简单方法</a:t>
                </a:r>
                <a:r>
                  <a:rPr lang="zh-CN" altLang="en-US" dirty="0"/>
                  <a:t>：对出现在事务中的所有项集进行计数。</a:t>
                </a:r>
              </a:p>
              <a:p>
                <a:pPr lvl="1">
                  <a:lnSpc>
                    <a:spcPct val="150000"/>
                  </a:lnSpc>
                  <a:spcBef>
                    <a:spcPts val="0"/>
                  </a:spcBef>
                </a:pPr>
                <a:r>
                  <a:rPr lang="zh-CN" altLang="en-US" dirty="0"/>
                  <a:t>给定一个大小为</a:t>
                </a:r>
                <a:r>
                  <a:rPr lang="en-US" altLang="zh-CN" dirty="0"/>
                  <a:t>m</a:t>
                </a:r>
                <a:r>
                  <a:rPr lang="zh-CN" altLang="en-US" dirty="0"/>
                  <a:t>的项集，共有</a:t>
                </a:r>
                <a14:m>
                  <m:oMath xmlns:m="http://schemas.openxmlformats.org/officeDocument/2006/math">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2</m:t>
                        </m:r>
                      </m:e>
                      <m:sup>
                        <m:r>
                          <a:rPr lang="en-US" altLang="zh-CN" i="1" dirty="0" smtClean="0">
                            <a:latin typeface="Cambria Math" panose="02040503050406030204" pitchFamily="18" charset="0"/>
                          </a:rPr>
                          <m:t>𝑚</m:t>
                        </m:r>
                      </m:sup>
                    </m:sSup>
                  </m:oMath>
                </a14:m>
                <a:r>
                  <a:rPr lang="zh-CN" altLang="en-US" dirty="0"/>
                  <a:t>个子集，去掉空集，则潜在的频繁项集数为</a:t>
                </a:r>
                <a14:m>
                  <m:oMath xmlns:m="http://schemas.openxmlformats.org/officeDocument/2006/math">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2</m:t>
                        </m:r>
                      </m:e>
                      <m:sup>
                        <m:r>
                          <a:rPr lang="en-US" altLang="zh-CN" i="1" dirty="0" smtClean="0">
                            <a:latin typeface="Cambria Math" panose="02040503050406030204" pitchFamily="18" charset="0"/>
                          </a:rPr>
                          <m:t>𝑚</m:t>
                        </m:r>
                      </m:sup>
                    </m:sSup>
                    <m:r>
                      <a:rPr lang="en-US" altLang="zh-CN" i="1" dirty="0" smtClean="0">
                        <a:latin typeface="Cambria Math" panose="02040503050406030204" pitchFamily="18" charset="0"/>
                      </a:rPr>
                      <m:t> − 1</m:t>
                    </m:r>
                  </m:oMath>
                </a14:m>
                <a:r>
                  <a:rPr lang="zh-CN" altLang="en-US" dirty="0"/>
                  <a:t>。随着项数的增多，潜在的频繁项集数成爆炸性增长。（当</a:t>
                </a:r>
                <a:r>
                  <a:rPr lang="en-US" altLang="zh-CN" dirty="0"/>
                  <a:t>m=5</a:t>
                </a:r>
                <a:r>
                  <a:rPr lang="zh-CN" altLang="en-US" dirty="0"/>
                  <a:t>，为</a:t>
                </a:r>
                <a:r>
                  <a:rPr lang="en-US" altLang="zh-CN" dirty="0"/>
                  <a:t>31</a:t>
                </a:r>
                <a:r>
                  <a:rPr lang="zh-CN" altLang="en-US" dirty="0"/>
                  <a:t>个；当</a:t>
                </a:r>
                <a:r>
                  <a:rPr lang="en-US" altLang="zh-CN" dirty="0"/>
                  <a:t>m=30</a:t>
                </a:r>
                <a:r>
                  <a:rPr lang="zh-CN" altLang="en-US" dirty="0"/>
                  <a:t>，变成</a:t>
                </a:r>
                <a:r>
                  <a:rPr lang="en-US" altLang="zh-CN" dirty="0"/>
                  <a:t>1073741823</a:t>
                </a:r>
                <a:r>
                  <a:rPr lang="zh-CN" altLang="en-US" dirty="0"/>
                  <a:t>个）</a:t>
                </a:r>
              </a:p>
              <a:p>
                <a:pPr>
                  <a:lnSpc>
                    <a:spcPct val="150000"/>
                  </a:lnSpc>
                  <a:spcBef>
                    <a:spcPts val="0"/>
                  </a:spcBef>
                </a:pPr>
                <a:r>
                  <a:rPr lang="zh-CN" altLang="en-US" dirty="0">
                    <a:solidFill>
                      <a:srgbClr val="FF0000"/>
                    </a:solidFill>
                  </a:rPr>
                  <a:t>解决问题的难点</a:t>
                </a:r>
                <a:r>
                  <a:rPr lang="zh-CN" altLang="en-US" dirty="0"/>
                  <a:t>：如何高效确定所有频繁项集。</a:t>
                </a:r>
              </a:p>
            </p:txBody>
          </p:sp>
        </mc:Choice>
        <mc:Fallback xmlns="">
          <p:sp>
            <p:nvSpPr>
              <p:cNvPr id="3" name="内容占位符 2">
                <a:extLst>
                  <a:ext uri="{FF2B5EF4-FFF2-40B4-BE49-F238E27FC236}">
                    <a16:creationId xmlns:a16="http://schemas.microsoft.com/office/drawing/2014/main" id="{E9FAB572-7D20-44E7-95ED-DDCDA8D4E09C}"/>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B2957F7A-39D1-46D8-A07F-5F0E0478DB24}"/>
              </a:ext>
            </a:extLst>
          </p:cNvPr>
          <p:cNvSpPr txBox="1"/>
          <p:nvPr/>
        </p:nvSpPr>
        <p:spPr>
          <a:xfrm>
            <a:off x="1780894" y="4706396"/>
            <a:ext cx="8802410" cy="461665"/>
          </a:xfrm>
          <a:prstGeom prst="rect">
            <a:avLst/>
          </a:prstGeom>
          <a:noFill/>
        </p:spPr>
        <p:txBody>
          <a:bodyPr wrap="none" rtlCol="0" anchor="t">
            <a:spAutoFit/>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zh-CN" altLang="zh-CN" sz="2400" b="1" noProof="0" dirty="0">
                <a:ln>
                  <a:noFill/>
                </a:ln>
                <a:solidFill>
                  <a:srgbClr val="FF33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Symbol" panose="05050102010706020507" pitchFamily="18" charset="2"/>
              </a:rPr>
              <a:t>大部分关联规则算法都利用巧妙的方法来减少要计数的项集。</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10D964-BC61-4F0A-94A4-80330158C9D2}"/>
              </a:ext>
            </a:extLst>
          </p:cNvPr>
          <p:cNvSpPr>
            <a:spLocks noGrp="1"/>
          </p:cNvSpPr>
          <p:nvPr>
            <p:ph type="title"/>
          </p:nvPr>
        </p:nvSpPr>
        <p:spPr>
          <a:xfrm>
            <a:off x="914857" y="96886"/>
            <a:ext cx="9101708" cy="618693"/>
          </a:xfrm>
        </p:spPr>
        <p:txBody>
          <a:bodyPr/>
          <a:lstStyle/>
          <a:p>
            <a:r>
              <a:rPr lang="zh-CN" altLang="zh-CN" dirty="0">
                <a:latin typeface="微软雅黑" panose="020B0503020204020204" pitchFamily="34" charset="-122"/>
                <a:ea typeface="微软雅黑" panose="020B0503020204020204" pitchFamily="34" charset="-122"/>
                <a:cs typeface="微软雅黑" panose="020B0503020204020204" pitchFamily="34" charset="-122"/>
                <a:sym typeface="+mn-ea"/>
              </a:rPr>
              <a:t>关联规则挖掘</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寻找频繁项集</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Apriori</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算法</a:t>
            </a:r>
            <a:endParaRPr lang="zh-CN" altLang="en-US" dirty="0"/>
          </a:p>
        </p:txBody>
      </p:sp>
      <p:sp>
        <p:nvSpPr>
          <p:cNvPr id="3" name="内容占位符 2">
            <a:extLst>
              <a:ext uri="{FF2B5EF4-FFF2-40B4-BE49-F238E27FC236}">
                <a16:creationId xmlns:a16="http://schemas.microsoft.com/office/drawing/2014/main" id="{E9FAB572-7D20-44E7-95ED-DDCDA8D4E09C}"/>
              </a:ext>
            </a:extLst>
          </p:cNvPr>
          <p:cNvSpPr>
            <a:spLocks noGrp="1"/>
          </p:cNvSpPr>
          <p:nvPr>
            <p:ph idx="1"/>
          </p:nvPr>
        </p:nvSpPr>
        <p:spPr/>
        <p:txBody>
          <a:bodyPr>
            <a:normAutofit/>
          </a:bodyPr>
          <a:lstStyle/>
          <a:p>
            <a:pPr>
              <a:lnSpc>
                <a:spcPct val="150000"/>
              </a:lnSpc>
              <a:spcBef>
                <a:spcPts val="0"/>
              </a:spcBef>
            </a:pPr>
            <a:r>
              <a:rPr lang="zh-CN" altLang="en-US" dirty="0"/>
              <a:t>根据规则中所处理的数据类型分类</a:t>
            </a:r>
          </a:p>
          <a:p>
            <a:pPr lvl="1">
              <a:lnSpc>
                <a:spcPct val="150000"/>
              </a:lnSpc>
              <a:spcBef>
                <a:spcPts val="0"/>
              </a:spcBef>
            </a:pPr>
            <a:r>
              <a:rPr lang="zh-CN" altLang="en-US" dirty="0"/>
              <a:t>布尔关联规则，也称为二值关联规则，处理的数据都是离散的。</a:t>
            </a:r>
            <a:endParaRPr lang="en-US" altLang="zh-CN" dirty="0"/>
          </a:p>
          <a:p>
            <a:pPr lvl="2">
              <a:lnSpc>
                <a:spcPct val="150000"/>
              </a:lnSpc>
              <a:spcBef>
                <a:spcPts val="0"/>
              </a:spcBef>
            </a:pPr>
            <a:r>
              <a:rPr lang="zh-CN" altLang="en-US" dirty="0"/>
              <a:t>如：尿布</a:t>
            </a:r>
            <a:r>
              <a:rPr lang="zh-CN" altLang="en-US" dirty="0">
                <a:cs typeface="微软雅黑" panose="020B0503020204020204" pitchFamily="34" charset="-122"/>
                <a:sym typeface="Symbol" panose="05050102010706020507" pitchFamily="18" charset="2"/>
              </a:rPr>
              <a:t></a:t>
            </a:r>
            <a:r>
              <a:rPr lang="zh-CN" altLang="en-US" dirty="0"/>
              <a:t>啤酒。</a:t>
            </a:r>
          </a:p>
          <a:p>
            <a:pPr lvl="1">
              <a:lnSpc>
                <a:spcPct val="150000"/>
              </a:lnSpc>
              <a:spcBef>
                <a:spcPts val="0"/>
              </a:spcBef>
            </a:pPr>
            <a:r>
              <a:rPr lang="zh-CN" altLang="en-US" dirty="0"/>
              <a:t>量化关联规则：在关联规则中加入数量信息得到的规则。</a:t>
            </a:r>
            <a:endParaRPr lang="en-US" altLang="zh-CN" dirty="0"/>
          </a:p>
          <a:p>
            <a:pPr lvl="2">
              <a:lnSpc>
                <a:spcPct val="150000"/>
              </a:lnSpc>
              <a:spcBef>
                <a:spcPts val="0"/>
              </a:spcBef>
            </a:pPr>
            <a:r>
              <a:rPr lang="zh-CN" altLang="en-US" dirty="0"/>
              <a:t>如：职业</a:t>
            </a:r>
            <a:r>
              <a:rPr lang="en-US" altLang="zh-CN" dirty="0"/>
              <a:t>=“</a:t>
            </a:r>
            <a:r>
              <a:rPr lang="zh-CN" altLang="en-US" dirty="0"/>
              <a:t>学生” </a:t>
            </a:r>
            <a:r>
              <a:rPr lang="zh-CN" altLang="en-US" dirty="0">
                <a:cs typeface="微软雅黑" panose="020B0503020204020204" pitchFamily="34" charset="-122"/>
                <a:sym typeface="Symbol" panose="05050102010706020507" pitchFamily="18" charset="2"/>
              </a:rPr>
              <a:t></a:t>
            </a:r>
            <a:r>
              <a:rPr lang="zh-CN" altLang="en-US" dirty="0"/>
              <a:t>收入</a:t>
            </a:r>
            <a:r>
              <a:rPr lang="en-US" altLang="zh-CN" dirty="0"/>
              <a:t>=“0...1000”</a:t>
            </a:r>
            <a:r>
              <a:rPr lang="zh-CN" altLang="en-US" dirty="0"/>
              <a:t>。</a:t>
            </a:r>
            <a:endParaRPr lang="en-US" altLang="zh-CN" dirty="0"/>
          </a:p>
          <a:p>
            <a:pPr>
              <a:lnSpc>
                <a:spcPct val="150000"/>
              </a:lnSpc>
              <a:spcBef>
                <a:spcPts val="0"/>
              </a:spcBef>
            </a:pPr>
            <a:r>
              <a:rPr lang="en-US" altLang="zh-CN" dirty="0"/>
              <a:t>Apriori</a:t>
            </a:r>
            <a:r>
              <a:rPr lang="zh-CN" altLang="en-US" dirty="0"/>
              <a:t>算法是挖掘布尔关联规则频繁项集的算法</a:t>
            </a:r>
          </a:p>
          <a:p>
            <a:pPr lvl="2">
              <a:lnSpc>
                <a:spcPct val="150000"/>
              </a:lnSpc>
              <a:spcBef>
                <a:spcPts val="0"/>
              </a:spcBef>
            </a:pPr>
            <a:endParaRPr lang="zh-CN" altLang="en-US" dirty="0"/>
          </a:p>
        </p:txBody>
      </p:sp>
    </p:spTree>
    <p:extLst>
      <p:ext uri="{BB962C8B-B14F-4D97-AF65-F5344CB8AC3E}">
        <p14:creationId xmlns:p14="http://schemas.microsoft.com/office/powerpoint/2010/main" val="452379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5035" y="97155"/>
            <a:ext cx="10318115" cy="618490"/>
          </a:xfrm>
        </p:spPr>
        <p:txBody>
          <a:bodyPr/>
          <a:lstStyle/>
          <a:p>
            <a:r>
              <a:rPr lang="zh-CN" altLang="zh-CN" dirty="0">
                <a:latin typeface="微软雅黑" panose="020B0503020204020204" pitchFamily="34" charset="-122"/>
                <a:ea typeface="微软雅黑" panose="020B0503020204020204" pitchFamily="34" charset="-122"/>
                <a:cs typeface="微软雅黑" panose="020B0503020204020204" pitchFamily="34" charset="-122"/>
                <a:sym typeface="+mn-ea"/>
              </a:rPr>
              <a:t>关联规则挖掘</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寻找频繁项集</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Apriori</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算法</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文本框 16"/>
          <p:cNvSpPr txBox="1"/>
          <p:nvPr/>
        </p:nvSpPr>
        <p:spPr>
          <a:xfrm>
            <a:off x="1039906" y="1096645"/>
            <a:ext cx="10100235" cy="4192943"/>
          </a:xfrm>
          <a:prstGeom prst="rect">
            <a:avLst/>
          </a:prstGeom>
          <a:noFill/>
        </p:spPr>
        <p:txBody>
          <a:bodyPr wrap="square" rtlCol="0" anchor="t">
            <a:spAutoFit/>
          </a:bodyPr>
          <a:lstStyle/>
          <a:p>
            <a:pPr marL="14605" lvl="0" algn="just" eaLnBrk="1" hangingPunct="1">
              <a:lnSpc>
                <a:spcPct val="150000"/>
              </a:lnSpc>
              <a:buClr>
                <a:schemeClr val="accent1"/>
              </a:buClr>
            </a:pP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【公理1】：</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如果一个项集S是频繁的，那么S的任意非空子集也是频繁的。反之，如果一个项集S的某个非空子集不是频繁的，则这个项集也不可能是频繁的。</a:t>
            </a:r>
            <a:endPar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14605" lvl="0" algn="just" eaLnBrk="1" hangingPunct="1">
              <a:lnSpc>
                <a:spcPct val="150000"/>
              </a:lnSpc>
              <a:buClr>
                <a:schemeClr val="accent1"/>
              </a:buClr>
            </a:pP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举例：</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如果一个交易包含{A、B}，则它必然也包含{A、B}的所有子集；反过来，如果{A}或{B}不是频繁项集，即{A}或{B}的出现频度小于最小频度，则{A、B}的出现频度也一定小于最小频度，因此{A、B}也不可能是频繁项集。</a:t>
            </a:r>
          </a:p>
          <a:p>
            <a:pPr marL="14605" lvl="0" algn="just" eaLnBrk="1" hangingPunct="1">
              <a:lnSpc>
                <a:spcPct val="150000"/>
              </a:lnSpc>
              <a:buClr>
                <a:schemeClr val="accent1"/>
              </a:buClr>
            </a:pP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【结论一】：</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假设项集{A、B}具有一个非频繁子集{A}，则根据【公理1】可知，{A、B}不可能是频繁项集。</a:t>
            </a:r>
            <a:endParaRPr lang="zh-CN" altLang="en-US" sz="2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4605" lvl="0" algn="just" eaLnBrk="1" hangingPunct="1">
              <a:lnSpc>
                <a:spcPct val="150000"/>
              </a:lnSpc>
              <a:buClr>
                <a:schemeClr val="accent1"/>
              </a:buClr>
            </a:pPr>
            <a:r>
              <a:rPr lang="en-US" altLang="zh-CN" sz="2000" b="1" dirty="0">
                <a:solidFill>
                  <a:srgbClr val="FF0000"/>
                </a:solidFill>
                <a:latin typeface="微软雅黑" panose="020B0503020204020204" pitchFamily="34" charset="-122"/>
                <a:ea typeface="微软雅黑" panose="020B0503020204020204" pitchFamily="34" charset="-122"/>
                <a:sym typeface="+mn-ea"/>
              </a:rPr>
              <a:t>【</a:t>
            </a:r>
            <a:r>
              <a:rPr lang="zh-CN" altLang="en-US" sz="2000" b="1" dirty="0">
                <a:solidFill>
                  <a:srgbClr val="FF0000"/>
                </a:solidFill>
                <a:latin typeface="微软雅黑" panose="020B0503020204020204" pitchFamily="34" charset="-122"/>
                <a:ea typeface="微软雅黑" panose="020B0503020204020204" pitchFamily="34" charset="-122"/>
                <a:sym typeface="+mn-ea"/>
              </a:rPr>
              <a:t>逆命题</a:t>
            </a:r>
            <a:r>
              <a:rPr lang="en-US" altLang="zh-CN" sz="2000" b="1" dirty="0">
                <a:solidFill>
                  <a:srgbClr val="FF0000"/>
                </a:solidFill>
                <a:latin typeface="微软雅黑" panose="020B0503020204020204" pitchFamily="34" charset="-122"/>
                <a:ea typeface="微软雅黑" panose="020B0503020204020204" pitchFamily="34" charset="-122"/>
                <a:sym typeface="+mn-ea"/>
              </a:rPr>
              <a:t>】</a:t>
            </a:r>
            <a:r>
              <a:rPr lang="zh-CN" altLang="en-US" sz="2000" b="1" dirty="0">
                <a:solidFill>
                  <a:srgbClr val="FF0000"/>
                </a:solidFill>
                <a:latin typeface="微软雅黑" panose="020B0503020204020204" pitchFamily="34" charset="-122"/>
                <a:ea typeface="微软雅黑" panose="020B0503020204020204" pitchFamily="34" charset="-122"/>
                <a:sym typeface="+mn-ea"/>
              </a:rPr>
              <a:t>：</a:t>
            </a:r>
            <a:r>
              <a:rPr lang="zh-CN" altLang="en-US" sz="2000" dirty="0">
                <a:solidFill>
                  <a:schemeClr val="tx1"/>
                </a:solidFill>
                <a:latin typeface="微软雅黑" panose="020B0503020204020204" pitchFamily="34" charset="-122"/>
                <a:ea typeface="微软雅黑" panose="020B0503020204020204" pitchFamily="34" charset="-122"/>
                <a:sym typeface="+mn-ea"/>
              </a:rPr>
              <a:t>如果知道一个项目集是不频繁的，就不需要生成它的任何超集来作为它的候选集，因为它们也一定是不频繁的。</a:t>
            </a:r>
            <a:endPar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10D964-BC61-4F0A-94A4-80330158C9D2}"/>
              </a:ext>
            </a:extLst>
          </p:cNvPr>
          <p:cNvSpPr>
            <a:spLocks noGrp="1"/>
          </p:cNvSpPr>
          <p:nvPr>
            <p:ph type="title"/>
          </p:nvPr>
        </p:nvSpPr>
        <p:spPr>
          <a:xfrm>
            <a:off x="914856" y="96886"/>
            <a:ext cx="9705331" cy="618693"/>
          </a:xfrm>
        </p:spPr>
        <p:txBody>
          <a:bodyPr/>
          <a:lstStyle/>
          <a:p>
            <a:r>
              <a:rPr lang="zh-CN" altLang="zh-CN" dirty="0">
                <a:latin typeface="微软雅黑" panose="020B0503020204020204" pitchFamily="34" charset="-122"/>
                <a:ea typeface="微软雅黑" panose="020B0503020204020204" pitchFamily="34" charset="-122"/>
                <a:cs typeface="微软雅黑" panose="020B0503020204020204" pitchFamily="34" charset="-122"/>
                <a:sym typeface="+mn-ea"/>
              </a:rPr>
              <a:t>关联规则挖掘</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寻找频繁项集</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Apriori</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算法</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9FAB572-7D20-44E7-95ED-DDCDA8D4E09C}"/>
                  </a:ext>
                </a:extLst>
              </p:cNvPr>
              <p:cNvSpPr>
                <a:spLocks noGrp="1"/>
              </p:cNvSpPr>
              <p:nvPr>
                <p:ph idx="1"/>
              </p:nvPr>
            </p:nvSpPr>
            <p:spPr/>
            <p:txBody>
              <a:bodyPr>
                <a:normAutofit/>
              </a:bodyPr>
              <a:lstStyle/>
              <a:p>
                <a:pPr>
                  <a:lnSpc>
                    <a:spcPct val="150000"/>
                  </a:lnSpc>
                  <a:spcBef>
                    <a:spcPts val="0"/>
                  </a:spcBef>
                </a:pPr>
                <a:r>
                  <a:rPr lang="en-US" altLang="zh-CN" dirty="0"/>
                  <a:t>Apriori</a:t>
                </a:r>
                <a:r>
                  <a:rPr lang="zh-CN" altLang="en-US" dirty="0"/>
                  <a:t>算法描述：</a:t>
                </a:r>
              </a:p>
              <a:p>
                <a:pPr lvl="1">
                  <a:lnSpc>
                    <a:spcPct val="150000"/>
                  </a:lnSpc>
                  <a:spcBef>
                    <a:spcPts val="0"/>
                  </a:spcBef>
                </a:pPr>
                <a:r>
                  <a:rPr lang="zh-CN" altLang="en-US" dirty="0"/>
                  <a:t>首先，扫描数据库，计算每个项的支持度计数，收集满足最小支持度的项，找出频繁</a:t>
                </a:r>
                <a:r>
                  <a:rPr lang="en-US" altLang="zh-CN" dirty="0"/>
                  <a:t>1</a:t>
                </a:r>
                <a:r>
                  <a:rPr lang="zh-CN" altLang="en-US" dirty="0"/>
                  <a:t>项集的集合。该集合记为</a:t>
                </a:r>
                <a14:m>
                  <m:oMath xmlns:m="http://schemas.openxmlformats.org/officeDocument/2006/math">
                    <m:sSub>
                      <m:sSubPr>
                        <m:ctrlPr>
                          <a:rPr lang="en-US" altLang="zh-CN" i="1" dirty="0" smtClean="0">
                            <a:latin typeface="Cambria Math" panose="02040503050406030204" pitchFamily="18" charset="0"/>
                          </a:rPr>
                        </m:ctrlPr>
                      </m:sSubPr>
                      <m:e>
                        <m:r>
                          <a:rPr lang="zh-CN" altLang="en-US" i="1" dirty="0" smtClean="0">
                            <a:latin typeface="Cambria Math" panose="02040503050406030204" pitchFamily="18" charset="0"/>
                          </a:rPr>
                          <m:t>𝐿</m:t>
                        </m:r>
                      </m:e>
                      <m:sub>
                        <m:r>
                          <a:rPr lang="en-US" altLang="zh-CN" i="1" dirty="0">
                            <a:latin typeface="Cambria Math" panose="02040503050406030204" pitchFamily="18" charset="0"/>
                          </a:rPr>
                          <m:t>1</m:t>
                        </m:r>
                      </m:sub>
                    </m:sSub>
                  </m:oMath>
                </a14:m>
                <a:r>
                  <a:rPr lang="zh-CN" altLang="en-US" dirty="0"/>
                  <a:t>；</a:t>
                </a:r>
              </a:p>
              <a:p>
                <a:pPr lvl="1">
                  <a:lnSpc>
                    <a:spcPct val="150000"/>
                  </a:lnSpc>
                  <a:spcBef>
                    <a:spcPts val="0"/>
                  </a:spcBef>
                </a:pPr>
                <a:r>
                  <a:rPr lang="zh-CN" altLang="en-US" dirty="0"/>
                  <a:t>然后，基于</a:t>
                </a:r>
                <a14:m>
                  <m:oMath xmlns:m="http://schemas.openxmlformats.org/officeDocument/2006/math">
                    <m:sSub>
                      <m:sSubPr>
                        <m:ctrlPr>
                          <a:rPr lang="en-US" altLang="zh-CN" i="1" dirty="0" smtClean="0">
                            <a:latin typeface="Cambria Math" panose="02040503050406030204" pitchFamily="18" charset="0"/>
                          </a:rPr>
                        </m:ctrlPr>
                      </m:sSubPr>
                      <m:e>
                        <m:r>
                          <a:rPr lang="zh-CN" altLang="en-US" i="1" dirty="0" smtClean="0">
                            <a:latin typeface="Cambria Math" panose="02040503050406030204" pitchFamily="18" charset="0"/>
                          </a:rPr>
                          <m:t>𝐿</m:t>
                        </m:r>
                      </m:e>
                      <m:sub>
                        <m:r>
                          <a:rPr lang="en-US" altLang="zh-CN" i="1" dirty="0">
                            <a:latin typeface="Cambria Math" panose="02040503050406030204" pitchFamily="18" charset="0"/>
                          </a:rPr>
                          <m:t>1</m:t>
                        </m:r>
                      </m:sub>
                    </m:sSub>
                  </m:oMath>
                </a14:m>
                <a:r>
                  <a:rPr lang="zh-CN" altLang="en-US" dirty="0"/>
                  <a:t>和数据库中的数据，产生频繁</a:t>
                </a:r>
                <a:r>
                  <a:rPr lang="en-US" altLang="zh-CN" dirty="0"/>
                  <a:t>2-</a:t>
                </a:r>
                <a:r>
                  <a:rPr lang="zh-CN" altLang="en-US" dirty="0"/>
                  <a:t>项集</a:t>
                </a:r>
                <a14:m>
                  <m:oMath xmlns:m="http://schemas.openxmlformats.org/officeDocument/2006/math">
                    <m:sSub>
                      <m:sSubPr>
                        <m:ctrlPr>
                          <a:rPr lang="en-US" altLang="zh-CN" i="1" dirty="0" smtClean="0">
                            <a:latin typeface="Cambria Math" panose="02040503050406030204" pitchFamily="18" charset="0"/>
                          </a:rPr>
                        </m:ctrlPr>
                      </m:sSubPr>
                      <m:e>
                        <m:r>
                          <a:rPr lang="zh-CN" altLang="en-US" i="1" dirty="0" smtClean="0">
                            <a:latin typeface="Cambria Math" panose="02040503050406030204" pitchFamily="18" charset="0"/>
                          </a:rPr>
                          <m:t>𝐿</m:t>
                        </m:r>
                      </m:e>
                      <m:sub>
                        <m:r>
                          <a:rPr lang="en-US" altLang="zh-CN" i="1" dirty="0">
                            <a:latin typeface="Cambria Math" panose="02040503050406030204" pitchFamily="18" charset="0"/>
                          </a:rPr>
                          <m:t>2</m:t>
                        </m:r>
                      </m:sub>
                    </m:sSub>
                  </m:oMath>
                </a14:m>
                <a:r>
                  <a:rPr lang="zh-CN" altLang="en-US" dirty="0"/>
                  <a:t>；</a:t>
                </a:r>
              </a:p>
              <a:p>
                <a:pPr lvl="1">
                  <a:lnSpc>
                    <a:spcPct val="150000"/>
                  </a:lnSpc>
                  <a:spcBef>
                    <a:spcPts val="0"/>
                  </a:spcBef>
                </a:pPr>
                <a:r>
                  <a:rPr lang="zh-CN" altLang="en-US" dirty="0"/>
                  <a:t>如此下去，直到不能再找到生成频繁</a:t>
                </a:r>
                <a:r>
                  <a:rPr lang="en-US" altLang="zh-CN" dirty="0"/>
                  <a:t>k-</a:t>
                </a:r>
                <a:r>
                  <a:rPr lang="zh-CN" altLang="en-US" dirty="0"/>
                  <a:t>项集</a:t>
                </a:r>
                <a14:m>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𝐿</m:t>
                        </m:r>
                      </m:e>
                      <m:sub>
                        <m:r>
                          <a:rPr lang="en-US" altLang="zh-CN" b="0" i="1" dirty="0" smtClean="0">
                            <a:latin typeface="Cambria Math" panose="02040503050406030204" pitchFamily="18" charset="0"/>
                          </a:rPr>
                          <m:t>𝑘</m:t>
                        </m:r>
                      </m:sub>
                    </m:sSub>
                    <m:r>
                      <a:rPr lang="en-US" altLang="zh-CN" i="1" dirty="0">
                        <a:latin typeface="Cambria Math" panose="02040503050406030204" pitchFamily="18" charset="0"/>
                      </a:rPr>
                      <m:t> </m:t>
                    </m:r>
                  </m:oMath>
                </a14:m>
                <a:r>
                  <a:rPr lang="zh-CN" altLang="en-US" dirty="0"/>
                  <a:t>。</a:t>
                </a:r>
              </a:p>
              <a:p>
                <a:endParaRPr lang="zh-CN" altLang="en-US" dirty="0"/>
              </a:p>
            </p:txBody>
          </p:sp>
        </mc:Choice>
        <mc:Fallback xmlns="">
          <p:sp>
            <p:nvSpPr>
              <p:cNvPr id="3" name="内容占位符 2">
                <a:extLst>
                  <a:ext uri="{FF2B5EF4-FFF2-40B4-BE49-F238E27FC236}">
                    <a16:creationId xmlns:a16="http://schemas.microsoft.com/office/drawing/2014/main" id="{E9FAB572-7D20-44E7-95ED-DDCDA8D4E09C}"/>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64476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10D964-BC61-4F0A-94A4-80330158C9D2}"/>
              </a:ext>
            </a:extLst>
          </p:cNvPr>
          <p:cNvSpPr>
            <a:spLocks noGrp="1"/>
          </p:cNvSpPr>
          <p:nvPr>
            <p:ph type="title"/>
          </p:nvPr>
        </p:nvSpPr>
        <p:spPr>
          <a:xfrm>
            <a:off x="914857" y="96886"/>
            <a:ext cx="9663496" cy="618693"/>
          </a:xfrm>
        </p:spPr>
        <p:txBody>
          <a:bodyPr/>
          <a:lstStyle/>
          <a:p>
            <a:r>
              <a:rPr lang="zh-CN" altLang="zh-CN" dirty="0">
                <a:latin typeface="微软雅黑" panose="020B0503020204020204" pitchFamily="34" charset="-122"/>
                <a:ea typeface="微软雅黑" panose="020B0503020204020204" pitchFamily="34" charset="-122"/>
                <a:cs typeface="微软雅黑" panose="020B0503020204020204" pitchFamily="34" charset="-122"/>
                <a:sym typeface="+mn-ea"/>
              </a:rPr>
              <a:t>关联规则挖掘</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寻找频繁项集</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Apriori</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算法</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9FAB572-7D20-44E7-95ED-DDCDA8D4E09C}"/>
                  </a:ext>
                </a:extLst>
              </p:cNvPr>
              <p:cNvSpPr>
                <a:spLocks noGrp="1"/>
              </p:cNvSpPr>
              <p:nvPr>
                <p:ph idx="1"/>
              </p:nvPr>
            </p:nvSpPr>
            <p:spPr>
              <a:xfrm>
                <a:off x="687294" y="928925"/>
                <a:ext cx="10515600" cy="5229711"/>
              </a:xfrm>
            </p:spPr>
            <p:txBody>
              <a:bodyPr>
                <a:normAutofit/>
              </a:bodyPr>
              <a:lstStyle/>
              <a:p>
                <a:pPr>
                  <a:lnSpc>
                    <a:spcPct val="150000"/>
                  </a:lnSpc>
                  <a:spcBef>
                    <a:spcPts val="0"/>
                  </a:spcBef>
                </a:pPr>
                <a:r>
                  <a:rPr lang="en-US" altLang="zh-CN" dirty="0"/>
                  <a:t>Apriori</a:t>
                </a:r>
                <a:r>
                  <a:rPr lang="zh-CN" altLang="en-US" dirty="0"/>
                  <a:t>算法中的关键步骤是由</a:t>
                </a:r>
                <a14:m>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𝐿</m:t>
                        </m:r>
                      </m:e>
                      <m:sub>
                        <m:r>
                          <a:rPr lang="en-US" altLang="zh-CN" i="1" dirty="0">
                            <a:latin typeface="Cambria Math" panose="02040503050406030204" pitchFamily="18" charset="0"/>
                          </a:rPr>
                          <m:t>𝑘</m:t>
                        </m:r>
                        <m:r>
                          <a:rPr lang="en-US" altLang="zh-CN" b="0" i="1" dirty="0" smtClean="0">
                            <a:latin typeface="Cambria Math" panose="02040503050406030204" pitchFamily="18" charset="0"/>
                          </a:rPr>
                          <m:t>−1</m:t>
                        </m:r>
                      </m:sub>
                    </m:sSub>
                  </m:oMath>
                </a14:m>
                <a:r>
                  <a:rPr lang="zh-CN" altLang="en-US" dirty="0"/>
                  <a:t>找</a:t>
                </a:r>
                <a14:m>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𝐿</m:t>
                        </m:r>
                      </m:e>
                      <m:sub>
                        <m:r>
                          <a:rPr lang="en-US" altLang="zh-CN" i="1" dirty="0">
                            <a:latin typeface="Cambria Math" panose="02040503050406030204" pitchFamily="18" charset="0"/>
                          </a:rPr>
                          <m:t>𝑘</m:t>
                        </m:r>
                      </m:sub>
                    </m:sSub>
                    <m:r>
                      <a:rPr lang="en-US" altLang="zh-CN" i="1" dirty="0">
                        <a:latin typeface="Cambria Math" panose="02040503050406030204" pitchFamily="18" charset="0"/>
                      </a:rPr>
                      <m:t> </m:t>
                    </m:r>
                  </m:oMath>
                </a14:m>
                <a:r>
                  <a:rPr lang="zh-CN" altLang="en-US" dirty="0"/>
                  <a:t>，该步骤可分为两步：</a:t>
                </a:r>
              </a:p>
              <a:p>
                <a:pPr lvl="1">
                  <a:lnSpc>
                    <a:spcPct val="150000"/>
                  </a:lnSpc>
                  <a:spcBef>
                    <a:spcPts val="0"/>
                  </a:spcBef>
                </a:pPr>
                <a:r>
                  <a:rPr lang="zh-CN" altLang="en-US" dirty="0"/>
                  <a:t>第</a:t>
                </a:r>
                <a:r>
                  <a:rPr lang="en-US" altLang="zh-CN" dirty="0"/>
                  <a:t>1</a:t>
                </a:r>
                <a:r>
                  <a:rPr lang="zh-CN" altLang="en-US" dirty="0"/>
                  <a:t>步（连接）</a:t>
                </a:r>
                <a:endParaRPr lang="en-US" altLang="zh-CN" dirty="0"/>
              </a:p>
              <a:p>
                <a:pPr lvl="2">
                  <a:lnSpc>
                    <a:spcPct val="150000"/>
                  </a:lnSpc>
                  <a:spcBef>
                    <a:spcPts val="0"/>
                  </a:spcBef>
                </a:pPr>
                <a:r>
                  <a:rPr lang="zh-CN" altLang="en-US" dirty="0"/>
                  <a:t>为找</a:t>
                </a:r>
                <a14:m>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𝐿</m:t>
                        </m:r>
                      </m:e>
                      <m:sub>
                        <m:r>
                          <a:rPr lang="en-US" altLang="zh-CN" i="1" dirty="0">
                            <a:latin typeface="Cambria Math" panose="02040503050406030204" pitchFamily="18" charset="0"/>
                          </a:rPr>
                          <m:t>𝑘</m:t>
                        </m:r>
                      </m:sub>
                    </m:sSub>
                  </m:oMath>
                </a14:m>
                <a:r>
                  <a:rPr lang="zh-CN" altLang="en-US" dirty="0"/>
                  <a:t>，通过将</a:t>
                </a:r>
                <a14:m>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𝐿</m:t>
                        </m:r>
                      </m:e>
                      <m:sub>
                        <m:r>
                          <a:rPr lang="en-US" altLang="zh-CN" i="1" dirty="0">
                            <a:latin typeface="Cambria Math" panose="02040503050406030204" pitchFamily="18" charset="0"/>
                          </a:rPr>
                          <m:t>𝑘</m:t>
                        </m:r>
                        <m:r>
                          <a:rPr lang="en-US" altLang="zh-CN" i="1" dirty="0">
                            <a:latin typeface="Cambria Math" panose="02040503050406030204" pitchFamily="18" charset="0"/>
                          </a:rPr>
                          <m:t>−1</m:t>
                        </m:r>
                      </m:sub>
                    </m:sSub>
                  </m:oMath>
                </a14:m>
                <a:r>
                  <a:rPr lang="zh-CN" altLang="en-US" dirty="0"/>
                  <a:t>与自身连接产生候选</a:t>
                </a:r>
                <a14:m>
                  <m:oMath xmlns:m="http://schemas.openxmlformats.org/officeDocument/2006/math">
                    <m:r>
                      <a:rPr lang="en-US" altLang="zh-CN" i="1" dirty="0">
                        <a:latin typeface="Cambria Math" panose="02040503050406030204" pitchFamily="18" charset="0"/>
                      </a:rPr>
                      <m:t>𝑘</m:t>
                    </m:r>
                    <m:r>
                      <a:rPr lang="en-US" altLang="zh-CN" i="1" dirty="0">
                        <a:latin typeface="Cambria Math" panose="02040503050406030204" pitchFamily="18" charset="0"/>
                      </a:rPr>
                      <m:t> </m:t>
                    </m:r>
                  </m:oMath>
                </a14:m>
                <a:r>
                  <a:rPr lang="en-US" altLang="zh-CN" dirty="0"/>
                  <a:t>-</a:t>
                </a:r>
                <a:r>
                  <a:rPr lang="zh-CN" altLang="en-US" dirty="0"/>
                  <a:t>项集的集合</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𝐶</m:t>
                        </m:r>
                      </m:e>
                      <m:sub>
                        <m:r>
                          <a:rPr lang="en-US" altLang="zh-CN" i="1" dirty="0" smtClean="0">
                            <a:latin typeface="Cambria Math" panose="02040503050406030204" pitchFamily="18" charset="0"/>
                          </a:rPr>
                          <m:t>𝑘</m:t>
                        </m:r>
                      </m:sub>
                    </m:sSub>
                  </m:oMath>
                </a14:m>
                <a:endParaRPr lang="en-US" altLang="zh-CN" dirty="0"/>
              </a:p>
              <a:p>
                <a:pPr lvl="2">
                  <a:lnSpc>
                    <a:spcPct val="150000"/>
                  </a:lnSpc>
                  <a:spcBef>
                    <a:spcPts val="0"/>
                  </a:spcBef>
                </a:pPr>
                <a:r>
                  <a:rPr lang="zh-CN" altLang="en-US" dirty="0"/>
                  <a:t>执行连接</a:t>
                </a:r>
                <a14:m>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𝐿</m:t>
                        </m:r>
                      </m:e>
                      <m:sub>
                        <m:r>
                          <a:rPr lang="en-US" altLang="zh-CN" i="1" dirty="0">
                            <a:latin typeface="Cambria Math" panose="02040503050406030204" pitchFamily="18" charset="0"/>
                          </a:rPr>
                          <m:t>𝑘</m:t>
                        </m:r>
                        <m:r>
                          <a:rPr lang="en-US" altLang="zh-CN" i="1" dirty="0">
                            <a:latin typeface="Cambria Math" panose="02040503050406030204" pitchFamily="18" charset="0"/>
                          </a:rPr>
                          <m:t>−1</m:t>
                        </m:r>
                      </m:sub>
                    </m:sSub>
                  </m:oMath>
                </a14:m>
                <a:r>
                  <a:rPr lang="zh-CN" altLang="en-US" dirty="0"/>
                  <a:t>和</a:t>
                </a:r>
                <a14:m>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𝐿</m:t>
                        </m:r>
                      </m:e>
                      <m:sub>
                        <m:r>
                          <a:rPr lang="en-US" altLang="zh-CN" i="1" dirty="0">
                            <a:latin typeface="Cambria Math" panose="02040503050406030204" pitchFamily="18" charset="0"/>
                          </a:rPr>
                          <m:t>𝑘</m:t>
                        </m:r>
                        <m:r>
                          <a:rPr lang="en-US" altLang="zh-CN" i="1" dirty="0">
                            <a:latin typeface="Cambria Math" panose="02040503050406030204" pitchFamily="18" charset="0"/>
                          </a:rPr>
                          <m:t>−1</m:t>
                        </m:r>
                      </m:sub>
                    </m:sSub>
                    <m:r>
                      <a:rPr lang="en-US" altLang="zh-CN" i="1" dirty="0">
                        <a:latin typeface="Cambria Math" panose="02040503050406030204" pitchFamily="18" charset="0"/>
                      </a:rPr>
                      <m:t> </m:t>
                    </m:r>
                  </m:oMath>
                </a14:m>
                <a:endParaRPr lang="en-US" altLang="zh-CN" dirty="0"/>
              </a:p>
              <a:p>
                <a:pPr lvl="3">
                  <a:lnSpc>
                    <a:spcPct val="150000"/>
                  </a:lnSpc>
                  <a:spcBef>
                    <a:spcPts val="0"/>
                  </a:spcBef>
                </a:pPr>
                <a:r>
                  <a:rPr lang="zh-CN" altLang="en-US" dirty="0"/>
                  <a:t>为确保不产生重复，假定项集中的项按照字典序排序</a:t>
                </a:r>
                <a:endParaRPr lang="en-US" altLang="zh-CN" dirty="0"/>
              </a:p>
              <a:p>
                <a:pPr lvl="3">
                  <a:lnSpc>
                    <a:spcPct val="150000"/>
                  </a:lnSpc>
                  <a:spcBef>
                    <a:spcPts val="0"/>
                  </a:spcBef>
                </a:pPr>
                <a:r>
                  <a:rPr lang="zh-CN" altLang="en-US" dirty="0"/>
                  <a:t>如果</a:t>
                </a:r>
                <a14:m>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𝐿</m:t>
                        </m:r>
                      </m:e>
                      <m:sub>
                        <m:r>
                          <a:rPr lang="en-US" altLang="zh-CN" i="1" dirty="0">
                            <a:latin typeface="Cambria Math" panose="02040503050406030204" pitchFamily="18" charset="0"/>
                          </a:rPr>
                          <m:t>𝑘</m:t>
                        </m:r>
                        <m:r>
                          <a:rPr lang="en-US" altLang="zh-CN" i="1" dirty="0">
                            <a:latin typeface="Cambria Math" panose="02040503050406030204" pitchFamily="18" charset="0"/>
                          </a:rPr>
                          <m:t>−1</m:t>
                        </m:r>
                      </m:sub>
                    </m:sSub>
                  </m:oMath>
                </a14:m>
                <a:r>
                  <a:rPr lang="zh-CN" altLang="en-US" dirty="0"/>
                  <a:t>前</a:t>
                </a:r>
                <a14:m>
                  <m:oMath xmlns:m="http://schemas.openxmlformats.org/officeDocument/2006/math">
                    <m:r>
                      <a:rPr lang="zh-CN" altLang="en-US" i="1" dirty="0">
                        <a:latin typeface="Cambria Math" panose="02040503050406030204" pitchFamily="18" charset="0"/>
                      </a:rPr>
                      <m:t>（</m:t>
                    </m:r>
                    <m:r>
                      <a:rPr lang="en-US" altLang="zh-CN" i="1" dirty="0">
                        <a:latin typeface="Cambria Math" panose="02040503050406030204" pitchFamily="18" charset="0"/>
                      </a:rPr>
                      <m:t>𝑘</m:t>
                    </m:r>
                    <m:r>
                      <a:rPr lang="en-US" altLang="zh-CN" i="1" dirty="0">
                        <a:latin typeface="Cambria Math" panose="02040503050406030204" pitchFamily="18" charset="0"/>
                      </a:rPr>
                      <m:t>−2</m:t>
                    </m:r>
                    <m:r>
                      <a:rPr lang="zh-CN" altLang="en-US" i="1" dirty="0">
                        <a:latin typeface="Cambria Math" panose="02040503050406030204" pitchFamily="18" charset="0"/>
                      </a:rPr>
                      <m:t>）</m:t>
                    </m:r>
                  </m:oMath>
                </a14:m>
                <a:r>
                  <a:rPr lang="zh-CN" altLang="en-US" dirty="0"/>
                  <a:t>个项相同而且第</a:t>
                </a:r>
                <a14:m>
                  <m:oMath xmlns:m="http://schemas.openxmlformats.org/officeDocument/2006/math">
                    <m:r>
                      <a:rPr lang="zh-CN" altLang="en-US" i="1" dirty="0">
                        <a:latin typeface="Cambria Math" panose="02040503050406030204" pitchFamily="18" charset="0"/>
                      </a:rPr>
                      <m:t>（</m:t>
                    </m:r>
                    <m:r>
                      <a:rPr lang="en-US" altLang="zh-CN" i="1" dirty="0">
                        <a:latin typeface="Cambria Math" panose="02040503050406030204" pitchFamily="18" charset="0"/>
                      </a:rPr>
                      <m:t>𝑘</m:t>
                    </m:r>
                    <m:r>
                      <a:rPr lang="en-US" altLang="zh-CN" i="1" dirty="0">
                        <a:latin typeface="Cambria Math" panose="02040503050406030204" pitchFamily="18" charset="0"/>
                      </a:rPr>
                      <m:t>−1</m:t>
                    </m:r>
                    <m:r>
                      <a:rPr lang="zh-CN" altLang="en-US" i="1" dirty="0">
                        <a:latin typeface="Cambria Math" panose="02040503050406030204" pitchFamily="18" charset="0"/>
                      </a:rPr>
                      <m:t>）</m:t>
                    </m:r>
                  </m:oMath>
                </a14:m>
                <a:r>
                  <a:rPr lang="zh-CN" altLang="en-US" dirty="0"/>
                  <a:t>项不同，则</a:t>
                </a:r>
                <a14:m>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𝐿</m:t>
                        </m:r>
                      </m:e>
                      <m:sub>
                        <m:r>
                          <a:rPr lang="en-US" altLang="zh-CN" i="1" dirty="0">
                            <a:latin typeface="Cambria Math" panose="02040503050406030204" pitchFamily="18" charset="0"/>
                          </a:rPr>
                          <m:t>𝑘</m:t>
                        </m:r>
                        <m:r>
                          <a:rPr lang="en-US" altLang="zh-CN" i="1" dirty="0">
                            <a:latin typeface="Cambria Math" panose="02040503050406030204" pitchFamily="18" charset="0"/>
                          </a:rPr>
                          <m:t>−1</m:t>
                        </m:r>
                      </m:sub>
                    </m:sSub>
                  </m:oMath>
                </a14:m>
                <a:r>
                  <a:rPr lang="zh-CN" altLang="en-US" dirty="0"/>
                  <a:t>的元素是可连接</a:t>
                </a:r>
              </a:p>
              <a:p>
                <a:endParaRPr lang="zh-CN" altLang="en-US" dirty="0"/>
              </a:p>
            </p:txBody>
          </p:sp>
        </mc:Choice>
        <mc:Fallback xmlns="">
          <p:sp>
            <p:nvSpPr>
              <p:cNvPr id="3" name="内容占位符 2">
                <a:extLst>
                  <a:ext uri="{FF2B5EF4-FFF2-40B4-BE49-F238E27FC236}">
                    <a16:creationId xmlns:a16="http://schemas.microsoft.com/office/drawing/2014/main" id="{E9FAB572-7D20-44E7-95ED-DDCDA8D4E09C}"/>
                  </a:ext>
                </a:extLst>
              </p:cNvPr>
              <p:cNvSpPr>
                <a:spLocks noGrp="1" noRot="1" noChangeAspect="1" noMove="1" noResize="1" noEditPoints="1" noAdjustHandles="1" noChangeArrowheads="1" noChangeShapeType="1" noTextEdit="1"/>
              </p:cNvSpPr>
              <p:nvPr>
                <p:ph idx="1"/>
              </p:nvPr>
            </p:nvSpPr>
            <p:spPr>
              <a:xfrm>
                <a:off x="687294" y="928925"/>
                <a:ext cx="10515600" cy="5229711"/>
              </a:xfrm>
              <a:blipFill>
                <a:blip r:embed="rId3"/>
                <a:stretch>
                  <a:fillRect l="-1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4730BA1D-A4C7-4362-85B6-D585F6A9755C}"/>
                  </a:ext>
                </a:extLst>
              </p:cNvPr>
              <p:cNvSpPr/>
              <p:nvPr/>
            </p:nvSpPr>
            <p:spPr>
              <a:xfrm>
                <a:off x="0" y="4425988"/>
                <a:ext cx="10515600" cy="1891159"/>
              </a:xfrm>
              <a:prstGeom prst="rect">
                <a:avLst/>
              </a:prstGeom>
            </p:spPr>
            <p:txBody>
              <a:bodyPr wrap="square">
                <a:spAutoFit/>
              </a:bodyPr>
              <a:lstStyle/>
              <a:p>
                <a:pPr lvl="3">
                  <a:lnSpc>
                    <a:spcPct val="150000"/>
                  </a:lnSpc>
                  <a:spcBef>
                    <a:spcPts val="0"/>
                  </a:spcBef>
                </a:pPr>
                <a:r>
                  <a:rPr lang="zh-CN" altLang="en-US" sz="2000" dirty="0">
                    <a:solidFill>
                      <a:srgbClr val="FF0000"/>
                    </a:solidFill>
                  </a:rPr>
                  <a:t>例如</a:t>
                </a:r>
                <a:r>
                  <a:rPr lang="zh-CN" altLang="en-US" sz="2000" dirty="0"/>
                  <a:t>：设</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𝑙</m:t>
                        </m:r>
                      </m:e>
                      <m:sub>
                        <m:r>
                          <a:rPr lang="en-US" altLang="zh-CN" sz="2000" i="1" dirty="0">
                            <a:latin typeface="Cambria Math" panose="02040503050406030204" pitchFamily="18" charset="0"/>
                          </a:rPr>
                          <m:t>1</m:t>
                        </m:r>
                      </m:sub>
                    </m:sSub>
                  </m:oMath>
                </a14:m>
                <a:r>
                  <a:rPr lang="zh-CN" altLang="en-US" sz="2000" dirty="0"/>
                  <a:t>和</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𝑙</m:t>
                        </m:r>
                      </m:e>
                      <m:sub>
                        <m:r>
                          <a:rPr lang="en-US" altLang="zh-CN" sz="2000" i="1" dirty="0">
                            <a:latin typeface="Cambria Math" panose="02040503050406030204" pitchFamily="18" charset="0"/>
                          </a:rPr>
                          <m:t>2</m:t>
                        </m:r>
                      </m:sub>
                    </m:sSub>
                  </m:oMath>
                </a14:m>
                <a:r>
                  <a:rPr lang="zh-CN" altLang="en-US" sz="2000" dirty="0"/>
                  <a:t>是</a:t>
                </a:r>
                <a14:m>
                  <m:oMath xmlns:m="http://schemas.openxmlformats.org/officeDocument/2006/math">
                    <m:sSub>
                      <m:sSubPr>
                        <m:ctrlPr>
                          <a:rPr lang="en-US" altLang="zh-CN" sz="2000" i="1" dirty="0">
                            <a:latin typeface="Cambria Math" panose="02040503050406030204" pitchFamily="18" charset="0"/>
                          </a:rPr>
                        </m:ctrlPr>
                      </m:sSubPr>
                      <m:e>
                        <m:r>
                          <a:rPr lang="zh-CN" altLang="en-US" sz="2000" i="1" dirty="0">
                            <a:latin typeface="Cambria Math" panose="02040503050406030204" pitchFamily="18" charset="0"/>
                          </a:rPr>
                          <m:t>𝐿</m:t>
                        </m:r>
                      </m:e>
                      <m:sub>
                        <m:r>
                          <a:rPr lang="en-US" altLang="zh-CN" sz="2000" i="1" dirty="0">
                            <a:latin typeface="Cambria Math" panose="02040503050406030204" pitchFamily="18" charset="0"/>
                          </a:rPr>
                          <m:t>𝑘</m:t>
                        </m:r>
                        <m:r>
                          <a:rPr lang="en-US" altLang="zh-CN" sz="2000" i="1" dirty="0">
                            <a:latin typeface="Cambria Math" panose="02040503050406030204" pitchFamily="18" charset="0"/>
                          </a:rPr>
                          <m:t>−1</m:t>
                        </m:r>
                      </m:sub>
                    </m:sSub>
                  </m:oMath>
                </a14:m>
                <a:r>
                  <a:rPr lang="zh-CN" altLang="en-US" sz="2000" dirty="0"/>
                  <a:t>中的项集，记号</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𝑙</m:t>
                        </m:r>
                      </m:e>
                      <m:sub>
                        <m:r>
                          <a:rPr lang="en-US" altLang="zh-CN" sz="2000" i="1" dirty="0">
                            <a:latin typeface="Cambria Math" panose="02040503050406030204" pitchFamily="18" charset="0"/>
                          </a:rPr>
                          <m:t>𝑖</m:t>
                        </m:r>
                      </m:sub>
                    </m:sSub>
                    <m:r>
                      <a:rPr lang="en-US" altLang="zh-CN" sz="2000" i="1" dirty="0">
                        <a:latin typeface="Cambria Math" panose="02040503050406030204" pitchFamily="18" charset="0"/>
                      </a:rPr>
                      <m:t>[</m:t>
                    </m:r>
                    <m:r>
                      <a:rPr lang="en-US" altLang="zh-CN" sz="2000" i="1" dirty="0">
                        <a:latin typeface="Cambria Math" panose="02040503050406030204" pitchFamily="18" charset="0"/>
                      </a:rPr>
                      <m:t>𝑗</m:t>
                    </m:r>
                    <m:r>
                      <a:rPr lang="en-US" altLang="zh-CN" sz="2000" i="1" dirty="0">
                        <a:latin typeface="Cambria Math" panose="02040503050406030204" pitchFamily="18" charset="0"/>
                      </a:rPr>
                      <m:t>]</m:t>
                    </m:r>
                  </m:oMath>
                </a14:m>
                <a:r>
                  <a:rPr lang="zh-CN" altLang="en-US" sz="2000" dirty="0"/>
                  <a:t>表示</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𝑙</m:t>
                        </m:r>
                      </m:e>
                      <m:sub>
                        <m:r>
                          <a:rPr lang="en-US" altLang="zh-CN" sz="2000" i="1" dirty="0">
                            <a:latin typeface="Cambria Math" panose="02040503050406030204" pitchFamily="18" charset="0"/>
                          </a:rPr>
                          <m:t>𝑖</m:t>
                        </m:r>
                      </m:sub>
                    </m:sSub>
                  </m:oMath>
                </a14:m>
                <a:r>
                  <a:rPr lang="zh-CN" altLang="en-US" sz="2000" dirty="0"/>
                  <a:t>的第</a:t>
                </a:r>
                <a14:m>
                  <m:oMath xmlns:m="http://schemas.openxmlformats.org/officeDocument/2006/math">
                    <m:r>
                      <a:rPr lang="en-US" altLang="zh-CN" sz="2000" i="1" dirty="0">
                        <a:latin typeface="Cambria Math" panose="02040503050406030204" pitchFamily="18" charset="0"/>
                      </a:rPr>
                      <m:t>𝑗</m:t>
                    </m:r>
                  </m:oMath>
                </a14:m>
                <a:r>
                  <a:rPr lang="zh-CN" altLang="en-US" sz="2000" dirty="0"/>
                  <a:t>项，且</a:t>
                </a:r>
                <a:endParaRPr lang="en-US" altLang="zh-CN" sz="2000" dirty="0"/>
              </a:p>
              <a:p>
                <a:pPr lvl="3">
                  <a:lnSpc>
                    <a:spcPct val="150000"/>
                  </a:lnSpc>
                  <a:spcBef>
                    <a:spcPts val="0"/>
                  </a:spcBef>
                </a:pPr>
                <a14:m>
                  <m:oMathPara xmlns:m="http://schemas.openxmlformats.org/officeDocument/2006/math">
                    <m:oMathParaPr>
                      <m:jc m:val="centerGroup"/>
                    </m:oMathParaPr>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𝑙</m:t>
                          </m:r>
                        </m:e>
                        <m:sub>
                          <m:r>
                            <a:rPr lang="en-US" altLang="zh-CN" sz="2000" i="1" dirty="0">
                              <a:latin typeface="Cambria Math" panose="02040503050406030204" pitchFamily="18" charset="0"/>
                            </a:rPr>
                            <m:t>1</m:t>
                          </m:r>
                        </m:sub>
                      </m:sSub>
                      <m:r>
                        <a:rPr lang="en-US" altLang="zh-CN" sz="2000" i="1" dirty="0">
                          <a:latin typeface="Cambria Math" panose="02040503050406030204" pitchFamily="18" charset="0"/>
                        </a:rPr>
                        <m:t>[1]= </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𝑙</m:t>
                          </m:r>
                        </m:e>
                        <m:sub>
                          <m:r>
                            <a:rPr lang="en-US" altLang="zh-CN" sz="2000" i="1" dirty="0">
                              <a:latin typeface="Cambria Math" panose="02040503050406030204" pitchFamily="18" charset="0"/>
                            </a:rPr>
                            <m:t>2</m:t>
                          </m:r>
                        </m:sub>
                      </m:sSub>
                      <m:r>
                        <a:rPr lang="en-US" altLang="zh-CN" sz="2000" i="1" dirty="0">
                          <a:latin typeface="Cambria Math" panose="02040503050406030204" pitchFamily="18" charset="0"/>
                        </a:rPr>
                        <m:t>[1]∧</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𝑙</m:t>
                          </m:r>
                        </m:e>
                        <m:sub>
                          <m:r>
                            <a:rPr lang="en-US" altLang="zh-CN" sz="2000" i="1" dirty="0">
                              <a:latin typeface="Cambria Math" panose="02040503050406030204" pitchFamily="18" charset="0"/>
                            </a:rPr>
                            <m:t>1</m:t>
                          </m:r>
                        </m:sub>
                      </m:sSub>
                      <m:r>
                        <a:rPr lang="en-US" altLang="zh-CN" sz="2000" i="1" dirty="0">
                          <a:latin typeface="Cambria Math" panose="02040503050406030204" pitchFamily="18" charset="0"/>
                        </a:rPr>
                        <m:t>[2]=</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𝑙</m:t>
                          </m:r>
                        </m:e>
                        <m:sub>
                          <m:r>
                            <a:rPr lang="en-US" altLang="zh-CN" sz="2000" i="1" dirty="0">
                              <a:latin typeface="Cambria Math" panose="02040503050406030204" pitchFamily="18" charset="0"/>
                            </a:rPr>
                            <m:t>2</m:t>
                          </m:r>
                        </m:sub>
                      </m:sSub>
                      <m:r>
                        <a:rPr lang="en-US" altLang="zh-CN" sz="2000" i="1" dirty="0">
                          <a:latin typeface="Cambria Math" panose="02040503050406030204" pitchFamily="18" charset="0"/>
                        </a:rPr>
                        <m:t>[2]∧…∧</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𝑙</m:t>
                          </m:r>
                        </m:e>
                        <m:sub>
                          <m:r>
                            <a:rPr lang="en-US" altLang="zh-CN" sz="2000" i="1" dirty="0">
                              <a:latin typeface="Cambria Math" panose="02040503050406030204" pitchFamily="18" charset="0"/>
                            </a:rPr>
                            <m:t>1</m:t>
                          </m:r>
                        </m:sub>
                      </m:sSub>
                      <m:r>
                        <a:rPr lang="en-US" altLang="zh-CN" sz="2000" i="1" dirty="0">
                          <a:latin typeface="Cambria Math" panose="02040503050406030204" pitchFamily="18" charset="0"/>
                        </a:rPr>
                        <m:t>[</m:t>
                      </m:r>
                      <m:r>
                        <a:rPr lang="en-US" altLang="zh-CN" sz="2000" i="1" dirty="0">
                          <a:latin typeface="Cambria Math" panose="02040503050406030204" pitchFamily="18" charset="0"/>
                        </a:rPr>
                        <m:t>𝑘</m:t>
                      </m:r>
                      <m:r>
                        <a:rPr lang="en-US" altLang="zh-CN" sz="2000" i="1" dirty="0">
                          <a:latin typeface="Cambria Math" panose="02040503050406030204" pitchFamily="18" charset="0"/>
                        </a:rPr>
                        <m:t>−2]=</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𝑙</m:t>
                          </m:r>
                        </m:e>
                        <m:sub>
                          <m:r>
                            <a:rPr lang="en-US" altLang="zh-CN" sz="2000" i="1" dirty="0">
                              <a:latin typeface="Cambria Math" panose="02040503050406030204" pitchFamily="18" charset="0"/>
                            </a:rPr>
                            <m:t>2</m:t>
                          </m:r>
                        </m:sub>
                      </m:sSub>
                      <m:r>
                        <a:rPr lang="en-US" altLang="zh-CN" sz="2000" i="1" dirty="0">
                          <a:latin typeface="Cambria Math" panose="02040503050406030204" pitchFamily="18" charset="0"/>
                        </a:rPr>
                        <m:t>[</m:t>
                      </m:r>
                      <m:r>
                        <a:rPr lang="en-US" altLang="zh-CN" sz="2000" i="1" dirty="0">
                          <a:latin typeface="Cambria Math" panose="02040503050406030204" pitchFamily="18" charset="0"/>
                        </a:rPr>
                        <m:t>𝑘</m:t>
                      </m:r>
                      <m:r>
                        <a:rPr lang="en-US" altLang="zh-CN" sz="2000" i="1" dirty="0">
                          <a:latin typeface="Cambria Math" panose="02040503050406030204" pitchFamily="18" charset="0"/>
                        </a:rPr>
                        <m:t>−2]∧</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𝑙</m:t>
                          </m:r>
                        </m:e>
                        <m:sub>
                          <m:r>
                            <a:rPr lang="en-US" altLang="zh-CN" sz="2000" i="1" dirty="0">
                              <a:latin typeface="Cambria Math" panose="02040503050406030204" pitchFamily="18" charset="0"/>
                            </a:rPr>
                            <m:t>1</m:t>
                          </m:r>
                        </m:sub>
                      </m:sSub>
                      <m:r>
                        <a:rPr lang="en-US" altLang="zh-CN" sz="2000" i="1" dirty="0">
                          <a:latin typeface="Cambria Math" panose="02040503050406030204" pitchFamily="18" charset="0"/>
                        </a:rPr>
                        <m:t>[</m:t>
                      </m:r>
                      <m:r>
                        <a:rPr lang="en-US" altLang="zh-CN" sz="2000" i="1" dirty="0">
                          <a:latin typeface="Cambria Math" panose="02040503050406030204" pitchFamily="18" charset="0"/>
                        </a:rPr>
                        <m:t>𝑘</m:t>
                      </m:r>
                      <m:r>
                        <a:rPr lang="en-US" altLang="zh-CN" sz="2000" i="1" dirty="0">
                          <a:latin typeface="Cambria Math" panose="02040503050406030204" pitchFamily="18" charset="0"/>
                        </a:rPr>
                        <m:t>−1]&lt;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𝑙</m:t>
                          </m:r>
                        </m:e>
                        <m:sub>
                          <m:r>
                            <a:rPr lang="en-US" altLang="zh-CN" sz="2000" i="1" dirty="0">
                              <a:latin typeface="Cambria Math" panose="02040503050406030204" pitchFamily="18" charset="0"/>
                            </a:rPr>
                            <m:t>2</m:t>
                          </m:r>
                        </m:sub>
                      </m:sSub>
                      <m:r>
                        <a:rPr lang="en-US" altLang="zh-CN" sz="2000" i="1" dirty="0">
                          <a:latin typeface="Cambria Math" panose="02040503050406030204" pitchFamily="18" charset="0"/>
                        </a:rPr>
                        <m:t>[</m:t>
                      </m:r>
                      <m:r>
                        <a:rPr lang="en-US" altLang="zh-CN" sz="2000" i="1" dirty="0">
                          <a:latin typeface="Cambria Math" panose="02040503050406030204" pitchFamily="18" charset="0"/>
                        </a:rPr>
                        <m:t>𝑘</m:t>
                      </m:r>
                      <m:r>
                        <a:rPr lang="en-US" altLang="zh-CN" sz="2000" i="1" dirty="0">
                          <a:latin typeface="Cambria Math" panose="02040503050406030204" pitchFamily="18" charset="0"/>
                        </a:rPr>
                        <m:t>−1]</m:t>
                      </m:r>
                    </m:oMath>
                  </m:oMathPara>
                </a14:m>
                <a:endParaRPr lang="en-US" altLang="zh-CN" sz="2000" dirty="0"/>
              </a:p>
              <a:p>
                <a:pPr lvl="3">
                  <a:lnSpc>
                    <a:spcPct val="150000"/>
                  </a:lnSpc>
                  <a:spcBef>
                    <a:spcPts val="0"/>
                  </a:spcBef>
                </a:pPr>
                <a:r>
                  <a:rPr lang="zh-CN" altLang="en-US" sz="2000" dirty="0"/>
                  <a:t>则</a:t>
                </a:r>
                <a14:m>
                  <m:oMath xmlns:m="http://schemas.openxmlformats.org/officeDocument/2006/math">
                    <m:sSub>
                      <m:sSubPr>
                        <m:ctrlPr>
                          <a:rPr lang="en-US" altLang="zh-CN" sz="2000" i="1" dirty="0">
                            <a:latin typeface="Cambria Math" panose="02040503050406030204" pitchFamily="18" charset="0"/>
                          </a:rPr>
                        </m:ctrlPr>
                      </m:sSubPr>
                      <m:e>
                        <m:r>
                          <a:rPr lang="zh-CN" altLang="en-US" sz="2000" i="1" dirty="0">
                            <a:latin typeface="Cambria Math" panose="02040503050406030204" pitchFamily="18" charset="0"/>
                          </a:rPr>
                          <m:t>𝐿</m:t>
                        </m:r>
                      </m:e>
                      <m:sub>
                        <m:r>
                          <a:rPr lang="en-US" altLang="zh-CN" sz="2000" i="1" dirty="0">
                            <a:latin typeface="Cambria Math" panose="02040503050406030204" pitchFamily="18" charset="0"/>
                          </a:rPr>
                          <m:t>𝑘</m:t>
                        </m:r>
                        <m:r>
                          <a:rPr lang="en-US" altLang="zh-CN" sz="2000" i="1" dirty="0">
                            <a:latin typeface="Cambria Math" panose="02040503050406030204" pitchFamily="18" charset="0"/>
                          </a:rPr>
                          <m:t>−1</m:t>
                        </m:r>
                      </m:sub>
                    </m:sSub>
                  </m:oMath>
                </a14:m>
                <a:r>
                  <a:rPr lang="zh-CN" altLang="en-US" sz="2000" dirty="0"/>
                  <a:t>的元素</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𝑙</m:t>
                        </m:r>
                      </m:e>
                      <m:sub>
                        <m:r>
                          <a:rPr lang="en-US" altLang="zh-CN" sz="2000" i="1" dirty="0">
                            <a:latin typeface="Cambria Math" panose="02040503050406030204" pitchFamily="18" charset="0"/>
                          </a:rPr>
                          <m:t>1</m:t>
                        </m:r>
                      </m:sub>
                    </m:sSub>
                  </m:oMath>
                </a14:m>
                <a:r>
                  <a:rPr lang="zh-CN" altLang="en-US" sz="2000" dirty="0"/>
                  <a:t>和</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𝑙</m:t>
                        </m:r>
                      </m:e>
                      <m:sub>
                        <m:r>
                          <a:rPr lang="en-US" altLang="zh-CN" sz="2000" i="1" dirty="0">
                            <a:latin typeface="Cambria Math" panose="02040503050406030204" pitchFamily="18" charset="0"/>
                          </a:rPr>
                          <m:t>2</m:t>
                        </m:r>
                      </m:sub>
                    </m:sSub>
                  </m:oMath>
                </a14:m>
                <a:r>
                  <a:rPr lang="zh-CN" altLang="en-US" sz="2000" dirty="0"/>
                  <a:t>是可连接的。</a:t>
                </a:r>
                <a:endParaRPr lang="en-US" altLang="zh-CN" sz="2000" dirty="0"/>
              </a:p>
              <a:p>
                <a:pPr lvl="3">
                  <a:lnSpc>
                    <a:spcPct val="150000"/>
                  </a:lnSpc>
                  <a:spcBef>
                    <a:spcPts val="0"/>
                  </a:spcBef>
                </a:pPr>
                <a:r>
                  <a:rPr lang="zh-CN" altLang="en-US" sz="2000" dirty="0"/>
                  <a:t>连接</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𝑙</m:t>
                        </m:r>
                      </m:e>
                      <m:sub>
                        <m:r>
                          <a:rPr lang="en-US" altLang="zh-CN" sz="2000" i="1" dirty="0">
                            <a:latin typeface="Cambria Math" panose="02040503050406030204" pitchFamily="18" charset="0"/>
                          </a:rPr>
                          <m:t>1</m:t>
                        </m:r>
                      </m:sub>
                    </m:sSub>
                  </m:oMath>
                </a14:m>
                <a:r>
                  <a:rPr lang="zh-CN" altLang="en-US" sz="2000" dirty="0"/>
                  <a:t>和</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𝑙</m:t>
                        </m:r>
                      </m:e>
                      <m:sub>
                        <m:r>
                          <a:rPr lang="en-US" altLang="zh-CN" sz="2000" i="1" dirty="0">
                            <a:latin typeface="Cambria Math" panose="02040503050406030204" pitchFamily="18" charset="0"/>
                          </a:rPr>
                          <m:t>2</m:t>
                        </m:r>
                      </m:sub>
                    </m:sSub>
                  </m:oMath>
                </a14:m>
                <a:r>
                  <a:rPr lang="zh-CN" altLang="en-US" sz="2000" dirty="0"/>
                  <a:t>产生的结果的项集是</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𝑙</m:t>
                        </m:r>
                      </m:e>
                      <m:sub>
                        <m:r>
                          <a:rPr lang="en-US" altLang="zh-CN" sz="2000" i="1" dirty="0">
                            <a:latin typeface="Cambria Math" panose="02040503050406030204" pitchFamily="18" charset="0"/>
                          </a:rPr>
                          <m:t>1</m:t>
                        </m:r>
                      </m:sub>
                    </m:sSub>
                    <m:d>
                      <m:dPr>
                        <m:begChr m:val="["/>
                        <m:endChr m:val="]"/>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1</m:t>
                        </m:r>
                      </m:e>
                    </m:d>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𝑙</m:t>
                        </m:r>
                      </m:e>
                      <m:sub>
                        <m:r>
                          <a:rPr lang="en-US" altLang="zh-CN" sz="2000" i="1" dirty="0">
                            <a:latin typeface="Cambria Math" panose="02040503050406030204" pitchFamily="18" charset="0"/>
                          </a:rPr>
                          <m:t>1</m:t>
                        </m:r>
                      </m:sub>
                    </m:sSub>
                    <m:r>
                      <a:rPr lang="en-US" altLang="zh-CN" sz="2000" i="1" dirty="0">
                        <a:latin typeface="Cambria Math" panose="02040503050406030204" pitchFamily="18" charset="0"/>
                      </a:rPr>
                      <m:t>[2]…</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𝑙</m:t>
                        </m:r>
                      </m:e>
                      <m:sub>
                        <m:r>
                          <a:rPr lang="en-US" altLang="zh-CN" sz="2000" i="1" dirty="0">
                            <a:latin typeface="Cambria Math" panose="02040503050406030204" pitchFamily="18" charset="0"/>
                          </a:rPr>
                          <m:t>1</m:t>
                        </m:r>
                      </m:sub>
                    </m:sSub>
                    <m:d>
                      <m:dPr>
                        <m:begChr m:val="["/>
                        <m:endChr m:val="]"/>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𝑘</m:t>
                        </m:r>
                        <m:r>
                          <a:rPr lang="en-US" altLang="zh-CN" sz="2000" i="1" dirty="0">
                            <a:latin typeface="Cambria Math" panose="02040503050406030204" pitchFamily="18" charset="0"/>
                          </a:rPr>
                          <m:t>−1</m:t>
                        </m:r>
                      </m:e>
                    </m:d>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𝑙</m:t>
                        </m:r>
                      </m:e>
                      <m:sub>
                        <m:r>
                          <a:rPr lang="en-US" altLang="zh-CN" sz="2000" i="1" dirty="0">
                            <a:latin typeface="Cambria Math" panose="02040503050406030204" pitchFamily="18" charset="0"/>
                          </a:rPr>
                          <m:t>2</m:t>
                        </m:r>
                      </m:sub>
                    </m:sSub>
                    <m:r>
                      <a:rPr lang="en-US" altLang="zh-CN" sz="2000" i="1" dirty="0">
                        <a:latin typeface="Cambria Math" panose="02040503050406030204" pitchFamily="18" charset="0"/>
                      </a:rPr>
                      <m:t>[</m:t>
                    </m:r>
                    <m:r>
                      <a:rPr lang="en-US" altLang="zh-CN" sz="2000" i="1" dirty="0">
                        <a:latin typeface="Cambria Math" panose="02040503050406030204" pitchFamily="18" charset="0"/>
                      </a:rPr>
                      <m:t>𝑘</m:t>
                    </m:r>
                    <m:r>
                      <a:rPr lang="en-US" altLang="zh-CN" sz="2000" i="1" dirty="0">
                        <a:latin typeface="Cambria Math" panose="02040503050406030204" pitchFamily="18" charset="0"/>
                      </a:rPr>
                      <m:t>−1]</m:t>
                    </m:r>
                  </m:oMath>
                </a14:m>
                <a:r>
                  <a:rPr lang="zh-CN" altLang="en-US" sz="2000" dirty="0"/>
                  <a:t>。</a:t>
                </a:r>
              </a:p>
            </p:txBody>
          </p:sp>
        </mc:Choice>
        <mc:Fallback xmlns="">
          <p:sp>
            <p:nvSpPr>
              <p:cNvPr id="4" name="矩形 3">
                <a:extLst>
                  <a:ext uri="{FF2B5EF4-FFF2-40B4-BE49-F238E27FC236}">
                    <a16:creationId xmlns:a16="http://schemas.microsoft.com/office/drawing/2014/main" id="{4730BA1D-A4C7-4362-85B6-D585F6A9755C}"/>
                  </a:ext>
                </a:extLst>
              </p:cNvPr>
              <p:cNvSpPr>
                <a:spLocks noRot="1" noChangeAspect="1" noMove="1" noResize="1" noEditPoints="1" noAdjustHandles="1" noChangeArrowheads="1" noChangeShapeType="1" noTextEdit="1"/>
              </p:cNvSpPr>
              <p:nvPr/>
            </p:nvSpPr>
            <p:spPr>
              <a:xfrm>
                <a:off x="0" y="4425988"/>
                <a:ext cx="10515600" cy="1891159"/>
              </a:xfrm>
              <a:prstGeom prst="rect">
                <a:avLst/>
              </a:prstGeom>
              <a:blipFill>
                <a:blip r:embed="rId4"/>
                <a:stretch>
                  <a:fillRect b="-4839"/>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9A95CB77-5F43-4354-A92F-EFEE052281C4}"/>
              </a:ext>
            </a:extLst>
          </p:cNvPr>
          <p:cNvSpPr/>
          <p:nvPr/>
        </p:nvSpPr>
        <p:spPr>
          <a:xfrm>
            <a:off x="8495555" y="1608817"/>
            <a:ext cx="3415552" cy="1705403"/>
          </a:xfrm>
          <a:prstGeom prst="rect">
            <a:avLst/>
          </a:prstGeom>
        </p:spPr>
        <p:txBody>
          <a:bodyPr wrap="square">
            <a:spAutoFit/>
          </a:bodyPr>
          <a:lstStyle/>
          <a:p>
            <a:pPr marL="14605" lvl="0" algn="just">
              <a:lnSpc>
                <a:spcPct val="150000"/>
              </a:lnSpc>
              <a:buClr>
                <a:schemeClr val="accent1"/>
              </a:buClr>
            </a:pPr>
            <a:r>
              <a:rPr lang="en-US" altLang="zh-CN" b="1" dirty="0">
                <a:solidFill>
                  <a:srgbClr val="FF0000"/>
                </a:solidFill>
                <a:latin typeface="微软雅黑" panose="020B0503020204020204" pitchFamily="34" charset="-122"/>
                <a:ea typeface="微软雅黑" panose="020B0503020204020204" pitchFamily="34" charset="-122"/>
                <a:sym typeface="+mn-ea"/>
              </a:rPr>
              <a:t>【</a:t>
            </a:r>
            <a:r>
              <a:rPr lang="zh-CN" altLang="en-US" b="1" dirty="0">
                <a:solidFill>
                  <a:srgbClr val="FF0000"/>
                </a:solidFill>
                <a:latin typeface="微软雅黑" panose="020B0503020204020204" pitchFamily="34" charset="-122"/>
                <a:ea typeface="微软雅黑" panose="020B0503020204020204" pitchFamily="34" charset="-122"/>
                <a:sym typeface="+mn-ea"/>
              </a:rPr>
              <a:t>逆命题</a:t>
            </a:r>
            <a:r>
              <a:rPr lang="en-US" altLang="zh-CN" b="1" dirty="0">
                <a:solidFill>
                  <a:srgbClr val="FF0000"/>
                </a:solidFill>
                <a:latin typeface="微软雅黑" panose="020B0503020204020204" pitchFamily="34" charset="-122"/>
                <a:ea typeface="微软雅黑" panose="020B0503020204020204" pitchFamily="34" charset="-122"/>
                <a:sym typeface="+mn-ea"/>
              </a:rPr>
              <a:t>】</a:t>
            </a:r>
            <a:r>
              <a:rPr lang="zh-CN" altLang="en-US" b="1" dirty="0">
                <a:solidFill>
                  <a:srgbClr val="FF0000"/>
                </a:solidFill>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如果知道一个项目集是不频繁的，就不需要生成它的任何超集来作为它的候选集，因为它们也一定是不频繁的。</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extLst>
      <p:ext uri="{BB962C8B-B14F-4D97-AF65-F5344CB8AC3E}">
        <p14:creationId xmlns:p14="http://schemas.microsoft.com/office/powerpoint/2010/main" val="427802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10D964-BC61-4F0A-94A4-80330158C9D2}"/>
              </a:ext>
            </a:extLst>
          </p:cNvPr>
          <p:cNvSpPr>
            <a:spLocks noGrp="1"/>
          </p:cNvSpPr>
          <p:nvPr>
            <p:ph type="title"/>
          </p:nvPr>
        </p:nvSpPr>
        <p:spPr>
          <a:xfrm>
            <a:off x="914857" y="96886"/>
            <a:ext cx="9663496" cy="618693"/>
          </a:xfrm>
        </p:spPr>
        <p:txBody>
          <a:bodyPr/>
          <a:lstStyle/>
          <a:p>
            <a:r>
              <a:rPr lang="zh-CN" altLang="zh-CN" dirty="0">
                <a:latin typeface="微软雅黑" panose="020B0503020204020204" pitchFamily="34" charset="-122"/>
                <a:ea typeface="微软雅黑" panose="020B0503020204020204" pitchFamily="34" charset="-122"/>
                <a:cs typeface="微软雅黑" panose="020B0503020204020204" pitchFamily="34" charset="-122"/>
                <a:sym typeface="+mn-ea"/>
              </a:rPr>
              <a:t>关联规则挖掘</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寻找频繁项集</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Apriori</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算法</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9FAB572-7D20-44E7-95ED-DDCDA8D4E09C}"/>
                  </a:ext>
                </a:extLst>
              </p:cNvPr>
              <p:cNvSpPr>
                <a:spLocks noGrp="1"/>
              </p:cNvSpPr>
              <p:nvPr>
                <p:ph idx="1"/>
              </p:nvPr>
            </p:nvSpPr>
            <p:spPr/>
            <p:txBody>
              <a:bodyPr>
                <a:normAutofit/>
              </a:bodyPr>
              <a:lstStyle/>
              <a:p>
                <a:pPr>
                  <a:lnSpc>
                    <a:spcPct val="150000"/>
                  </a:lnSpc>
                  <a:spcBef>
                    <a:spcPts val="0"/>
                  </a:spcBef>
                </a:pPr>
                <a:r>
                  <a:rPr lang="en-US" altLang="zh-CN" dirty="0"/>
                  <a:t>Apriori</a:t>
                </a:r>
                <a:r>
                  <a:rPr lang="zh-CN" altLang="en-US" dirty="0"/>
                  <a:t>算法中的关键步骤是由</a:t>
                </a:r>
                <a14:m>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𝐿</m:t>
                        </m:r>
                      </m:e>
                      <m:sub>
                        <m:r>
                          <a:rPr lang="en-US" altLang="zh-CN" i="1" dirty="0">
                            <a:latin typeface="Cambria Math" panose="02040503050406030204" pitchFamily="18" charset="0"/>
                          </a:rPr>
                          <m:t>𝑘</m:t>
                        </m:r>
                        <m:r>
                          <a:rPr lang="en-US" altLang="zh-CN" b="0" i="1" dirty="0" smtClean="0">
                            <a:latin typeface="Cambria Math" panose="02040503050406030204" pitchFamily="18" charset="0"/>
                          </a:rPr>
                          <m:t>−1</m:t>
                        </m:r>
                      </m:sub>
                    </m:sSub>
                  </m:oMath>
                </a14:m>
                <a:r>
                  <a:rPr lang="zh-CN" altLang="en-US" dirty="0"/>
                  <a:t>找</a:t>
                </a:r>
                <a14:m>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𝐿</m:t>
                        </m:r>
                      </m:e>
                      <m:sub>
                        <m:r>
                          <a:rPr lang="en-US" altLang="zh-CN" i="1" dirty="0">
                            <a:latin typeface="Cambria Math" panose="02040503050406030204" pitchFamily="18" charset="0"/>
                          </a:rPr>
                          <m:t>𝑘</m:t>
                        </m:r>
                      </m:sub>
                    </m:sSub>
                    <m:r>
                      <a:rPr lang="en-US" altLang="zh-CN" i="1" dirty="0">
                        <a:latin typeface="Cambria Math" panose="02040503050406030204" pitchFamily="18" charset="0"/>
                      </a:rPr>
                      <m:t> </m:t>
                    </m:r>
                  </m:oMath>
                </a14:m>
                <a:r>
                  <a:rPr lang="zh-CN" altLang="en-US" dirty="0"/>
                  <a:t>，该步骤可分为两步：</a:t>
                </a:r>
              </a:p>
              <a:p>
                <a:pPr lvl="1">
                  <a:lnSpc>
                    <a:spcPct val="150000"/>
                  </a:lnSpc>
                  <a:spcBef>
                    <a:spcPts val="0"/>
                  </a:spcBef>
                </a:pPr>
                <a:r>
                  <a:rPr lang="zh-CN" altLang="en-US" dirty="0"/>
                  <a:t>第</a:t>
                </a:r>
                <a:r>
                  <a:rPr lang="en-US" altLang="zh-CN" dirty="0"/>
                  <a:t>2</a:t>
                </a:r>
                <a:r>
                  <a:rPr lang="zh-CN" altLang="en-US" dirty="0"/>
                  <a:t>步（剪枝）</a:t>
                </a:r>
                <a:endParaRPr lang="en-US" altLang="zh-CN" dirty="0"/>
              </a:p>
              <a:p>
                <a:pPr lvl="2">
                  <a:lnSpc>
                    <a:spcPct val="150000"/>
                  </a:lnSpc>
                  <a:spcBef>
                    <a:spcPts val="0"/>
                  </a:spcBef>
                </a:pPr>
                <a:r>
                  <a:rPr lang="zh-CN" altLang="en-US" dirty="0"/>
                  <a:t>候选</a:t>
                </a:r>
                <a14:m>
                  <m:oMath xmlns:m="http://schemas.openxmlformats.org/officeDocument/2006/math">
                    <m:r>
                      <a:rPr lang="en-US" altLang="zh-CN" i="1" dirty="0">
                        <a:latin typeface="Cambria Math" panose="02040503050406030204" pitchFamily="18" charset="0"/>
                      </a:rPr>
                      <m:t>𝑘</m:t>
                    </m:r>
                    <m:r>
                      <a:rPr lang="en-US" altLang="zh-CN" i="1" dirty="0">
                        <a:latin typeface="Cambria Math" panose="02040503050406030204" pitchFamily="18" charset="0"/>
                      </a:rPr>
                      <m:t> </m:t>
                    </m:r>
                  </m:oMath>
                </a14:m>
                <a:r>
                  <a:rPr lang="en-US" altLang="zh-CN" dirty="0"/>
                  <a:t>-</a:t>
                </a:r>
                <a:r>
                  <a:rPr lang="zh-CN" altLang="en-US" dirty="0"/>
                  <a:t>项集</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𝐶</m:t>
                        </m:r>
                      </m:e>
                      <m:sub>
                        <m:r>
                          <a:rPr lang="en-US" altLang="zh-CN" i="1" dirty="0" smtClean="0">
                            <a:latin typeface="Cambria Math" panose="02040503050406030204" pitchFamily="18" charset="0"/>
                          </a:rPr>
                          <m:t>𝑘</m:t>
                        </m:r>
                      </m:sub>
                    </m:sSub>
                  </m:oMath>
                </a14:m>
                <a:r>
                  <a:rPr lang="zh-CN" altLang="en-US" dirty="0"/>
                  <a:t>是</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𝐿</m:t>
                        </m:r>
                      </m:e>
                      <m:sub>
                        <m:r>
                          <a:rPr lang="en-US" altLang="zh-CN" i="1" dirty="0" smtClean="0">
                            <a:latin typeface="Cambria Math" panose="02040503050406030204" pitchFamily="18" charset="0"/>
                          </a:rPr>
                          <m:t>𝑘</m:t>
                        </m:r>
                      </m:sub>
                    </m:sSub>
                  </m:oMath>
                </a14:m>
                <a:r>
                  <a:rPr lang="zh-CN" altLang="en-US" dirty="0"/>
                  <a:t>的超集，即它的成员可以是也可以不是频繁的，但所有的频繁</a:t>
                </a:r>
                <a:r>
                  <a:rPr lang="en-US" altLang="zh-CN" dirty="0"/>
                  <a:t>k-</a:t>
                </a:r>
                <a:r>
                  <a:rPr lang="zh-CN" altLang="en-US" dirty="0"/>
                  <a:t>项集都包含在</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𝐶</m:t>
                        </m:r>
                      </m:e>
                      <m:sub>
                        <m:r>
                          <a:rPr lang="en-US" altLang="zh-CN" i="1" dirty="0" smtClean="0">
                            <a:latin typeface="Cambria Math" panose="02040503050406030204" pitchFamily="18" charset="0"/>
                          </a:rPr>
                          <m:t>𝑘</m:t>
                        </m:r>
                      </m:sub>
                    </m:sSub>
                  </m:oMath>
                </a14:m>
                <a:r>
                  <a:rPr lang="zh-CN" altLang="en-US" dirty="0"/>
                  <a:t>中。扫描数据库，确定</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𝐶</m:t>
                        </m:r>
                      </m:e>
                      <m:sub>
                        <m:r>
                          <a:rPr lang="en-US" altLang="zh-CN" i="1" dirty="0" smtClean="0">
                            <a:latin typeface="Cambria Math" panose="02040503050406030204" pitchFamily="18" charset="0"/>
                          </a:rPr>
                          <m:t>𝑘</m:t>
                        </m:r>
                      </m:sub>
                    </m:sSub>
                  </m:oMath>
                </a14:m>
                <a:r>
                  <a:rPr lang="zh-CN" altLang="en-US" dirty="0"/>
                  <a:t>中每个候选的支持度计数，从而确定</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𝐿</m:t>
                        </m:r>
                      </m:e>
                      <m:sub>
                        <m:r>
                          <a:rPr lang="en-US" altLang="zh-CN" i="1" dirty="0">
                            <a:latin typeface="Cambria Math" panose="02040503050406030204" pitchFamily="18" charset="0"/>
                          </a:rPr>
                          <m:t>𝑘</m:t>
                        </m:r>
                      </m:sub>
                    </m:sSub>
                    <m:r>
                      <a:rPr lang="en-US" altLang="zh-CN" i="1" dirty="0">
                        <a:latin typeface="Cambria Math" panose="02040503050406030204" pitchFamily="18" charset="0"/>
                      </a:rPr>
                      <m:t> </m:t>
                    </m:r>
                  </m:oMath>
                </a14:m>
                <a:r>
                  <a:rPr lang="zh-CN" altLang="en-US" dirty="0"/>
                  <a:t>。</a:t>
                </a:r>
                <a:endParaRPr lang="en-US" altLang="zh-CN" dirty="0"/>
              </a:p>
              <a:p>
                <a:pPr lvl="2">
                  <a:lnSpc>
                    <a:spcPct val="150000"/>
                  </a:lnSpc>
                  <a:spcBef>
                    <a:spcPts val="0"/>
                  </a:spcBef>
                </a:pP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𝐶</m:t>
                        </m:r>
                      </m:e>
                      <m:sub>
                        <m:r>
                          <a:rPr lang="en-US" altLang="zh-CN" i="1" dirty="0">
                            <a:latin typeface="Cambria Math" panose="02040503050406030204" pitchFamily="18" charset="0"/>
                          </a:rPr>
                          <m:t>𝑘</m:t>
                        </m:r>
                      </m:sub>
                    </m:sSub>
                  </m:oMath>
                </a14:m>
                <a:r>
                  <a:rPr lang="zh-CN" altLang="en-US" dirty="0"/>
                  <a:t>可能很大，这样所涉及的计算量就很大。</a:t>
                </a:r>
                <a:endParaRPr lang="en-US" altLang="zh-CN" dirty="0"/>
              </a:p>
              <a:p>
                <a:pPr lvl="3">
                  <a:lnSpc>
                    <a:spcPct val="150000"/>
                  </a:lnSpc>
                  <a:spcBef>
                    <a:spcPts val="0"/>
                  </a:spcBef>
                </a:pPr>
                <a:r>
                  <a:rPr lang="zh-CN" altLang="en-US" dirty="0"/>
                  <a:t>压缩</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𝐶</m:t>
                        </m:r>
                      </m:e>
                      <m:sub>
                        <m:r>
                          <a:rPr lang="en-US" altLang="zh-CN" i="1" dirty="0">
                            <a:latin typeface="Cambria Math" panose="02040503050406030204" pitchFamily="18" charset="0"/>
                          </a:rPr>
                          <m:t>𝑘</m:t>
                        </m:r>
                      </m:sub>
                    </m:sSub>
                    <m:r>
                      <a:rPr lang="en-US" altLang="zh-CN" i="1" dirty="0">
                        <a:latin typeface="Cambria Math" panose="02040503050406030204" pitchFamily="18" charset="0"/>
                      </a:rPr>
                      <m:t> </m:t>
                    </m:r>
                  </m:oMath>
                </a14:m>
                <a:endParaRPr lang="en-US" altLang="zh-CN" dirty="0"/>
              </a:p>
              <a:p>
                <a:pPr lvl="4">
                  <a:lnSpc>
                    <a:spcPct val="150000"/>
                  </a:lnSpc>
                  <a:spcBef>
                    <a:spcPts val="0"/>
                  </a:spcBef>
                </a:pPr>
                <a:r>
                  <a:rPr lang="zh-CN" altLang="en-US" dirty="0"/>
                  <a:t>使用</a:t>
                </a:r>
                <a:r>
                  <a:rPr lang="en-US" altLang="zh-CN" dirty="0"/>
                  <a:t>Apriori</a:t>
                </a:r>
                <a:r>
                  <a:rPr lang="zh-CN" altLang="en-US" dirty="0"/>
                  <a:t>性质：任何非频繁的（</a:t>
                </a:r>
                <a:r>
                  <a:rPr lang="en-US" altLang="zh-CN" dirty="0"/>
                  <a:t>k-1</a:t>
                </a:r>
                <a:r>
                  <a:rPr lang="zh-CN" altLang="en-US" dirty="0"/>
                  <a:t>）</a:t>
                </a:r>
                <a:r>
                  <a:rPr lang="en-US" altLang="zh-CN" dirty="0"/>
                  <a:t>-</a:t>
                </a:r>
                <a:r>
                  <a:rPr lang="zh-CN" altLang="en-US" dirty="0"/>
                  <a:t>项集都不可能是频繁</a:t>
                </a:r>
                <a:r>
                  <a:rPr lang="en-US" altLang="zh-CN" dirty="0"/>
                  <a:t>k-</a:t>
                </a:r>
                <a:r>
                  <a:rPr lang="zh-CN" altLang="en-US" dirty="0"/>
                  <a:t>项集的子集</a:t>
                </a:r>
                <a:endParaRPr lang="en-US" altLang="zh-CN" dirty="0"/>
              </a:p>
              <a:p>
                <a:pPr lvl="4">
                  <a:lnSpc>
                    <a:spcPct val="150000"/>
                  </a:lnSpc>
                  <a:spcBef>
                    <a:spcPts val="0"/>
                  </a:spcBef>
                </a:pPr>
                <a:r>
                  <a:rPr lang="zh-CN" altLang="en-US" dirty="0"/>
                  <a:t>因此，如果一个候选</a:t>
                </a:r>
                <a:r>
                  <a:rPr lang="en-US" altLang="zh-CN" dirty="0"/>
                  <a:t>k-</a:t>
                </a:r>
                <a:r>
                  <a:rPr lang="zh-CN" altLang="en-US" dirty="0"/>
                  <a:t>项集的（</a:t>
                </a:r>
                <a:r>
                  <a:rPr lang="en-US" altLang="zh-CN" dirty="0"/>
                  <a:t>k-1</a:t>
                </a:r>
                <a:r>
                  <a:rPr lang="zh-CN" altLang="en-US" dirty="0"/>
                  <a:t>）</a:t>
                </a:r>
                <a:r>
                  <a:rPr lang="en-US" altLang="zh-CN" dirty="0"/>
                  <a:t>-</a:t>
                </a:r>
                <a:r>
                  <a:rPr lang="zh-CN" altLang="en-US" dirty="0"/>
                  <a:t>子集不在</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𝐿</m:t>
                        </m:r>
                      </m:e>
                      <m:sub>
                        <m:r>
                          <a:rPr lang="en-US" altLang="zh-CN" i="1" dirty="0" smtClean="0">
                            <a:latin typeface="Cambria Math" panose="02040503050406030204" pitchFamily="18" charset="0"/>
                          </a:rPr>
                          <m:t>𝑘</m:t>
                        </m:r>
                        <m:r>
                          <a:rPr lang="en-US" altLang="zh-CN" b="0" i="1" dirty="0" smtClean="0">
                            <a:latin typeface="Cambria Math" panose="02040503050406030204" pitchFamily="18" charset="0"/>
                          </a:rPr>
                          <m:t>−1</m:t>
                        </m:r>
                      </m:sub>
                    </m:sSub>
                  </m:oMath>
                </a14:m>
                <a:r>
                  <a:rPr lang="zh-CN" altLang="en-US" dirty="0"/>
                  <a:t>中，则该候选也不可能是频繁的，从而可以由</a:t>
                </a:r>
                <a:r>
                  <a:rPr lang="en-US" altLang="zh-CN" dirty="0"/>
                  <a:t>Ck</a:t>
                </a:r>
                <a:r>
                  <a:rPr lang="zh-CN" altLang="en-US" dirty="0"/>
                  <a:t>中删除。</a:t>
                </a:r>
              </a:p>
            </p:txBody>
          </p:sp>
        </mc:Choice>
        <mc:Fallback xmlns="">
          <p:sp>
            <p:nvSpPr>
              <p:cNvPr id="3" name="内容占位符 2">
                <a:extLst>
                  <a:ext uri="{FF2B5EF4-FFF2-40B4-BE49-F238E27FC236}">
                    <a16:creationId xmlns:a16="http://schemas.microsoft.com/office/drawing/2014/main" id="{E9FAB572-7D20-44E7-95ED-DDCDA8D4E09C}"/>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3D355A82-A074-4B6A-BB51-6DC121AEAFB6}"/>
              </a:ext>
            </a:extLst>
          </p:cNvPr>
          <p:cNvSpPr/>
          <p:nvPr/>
        </p:nvSpPr>
        <p:spPr>
          <a:xfrm>
            <a:off x="780157" y="5932391"/>
            <a:ext cx="10814196" cy="417358"/>
          </a:xfrm>
          <a:prstGeom prst="rect">
            <a:avLst/>
          </a:prstGeom>
        </p:spPr>
        <p:txBody>
          <a:bodyPr wrap="square">
            <a:spAutoFit/>
          </a:bodyPr>
          <a:lstStyle/>
          <a:p>
            <a:pPr marL="14605" lvl="0" algn="just">
              <a:lnSpc>
                <a:spcPct val="130000"/>
              </a:lnSpc>
              <a:buClr>
                <a:schemeClr val="accent1"/>
              </a:buClr>
            </a:pP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【结论一】：</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假设项集{A、B}具有一个非频繁子集{A}，则根据【公理1】可知，{A、B}不可能是频繁项集。</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extLst>
      <p:ext uri="{BB962C8B-B14F-4D97-AF65-F5344CB8AC3E}">
        <p14:creationId xmlns:p14="http://schemas.microsoft.com/office/powerpoint/2010/main" val="4163482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439" name="Text Box 167"/>
          <p:cNvSpPr txBox="1"/>
          <p:nvPr/>
        </p:nvSpPr>
        <p:spPr>
          <a:xfrm>
            <a:off x="1462396" y="4798919"/>
            <a:ext cx="1752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50000"/>
              </a:spcBef>
              <a:buClrTx/>
              <a:buSzTx/>
              <a:buFontTx/>
              <a:buNone/>
            </a:pPr>
            <a:r>
              <a:rPr lang="en-US" altLang="zh-CN" sz="2400" dirty="0"/>
              <a:t>Sup</a:t>
            </a:r>
            <a:r>
              <a:rPr lang="en-US" altLang="zh-CN" sz="2400" baseline="-25000" dirty="0"/>
              <a:t>min</a:t>
            </a:r>
            <a:r>
              <a:rPr lang="en-US" altLang="zh-CN" sz="2400" dirty="0"/>
              <a:t> = 2</a:t>
            </a:r>
          </a:p>
        </p:txBody>
      </p:sp>
      <p:sp>
        <p:nvSpPr>
          <p:cNvPr id="32" name="标题 1">
            <a:extLst>
              <a:ext uri="{FF2B5EF4-FFF2-40B4-BE49-F238E27FC236}">
                <a16:creationId xmlns:a16="http://schemas.microsoft.com/office/drawing/2014/main" id="{10714A19-6724-4138-8DC5-246A55F5B6D6}"/>
              </a:ext>
            </a:extLst>
          </p:cNvPr>
          <p:cNvSpPr>
            <a:spLocks noGrp="1"/>
          </p:cNvSpPr>
          <p:nvPr>
            <p:ph type="title"/>
          </p:nvPr>
        </p:nvSpPr>
        <p:spPr>
          <a:xfrm>
            <a:off x="914857" y="96886"/>
            <a:ext cx="9663496" cy="618693"/>
          </a:xfrm>
        </p:spPr>
        <p:txBody>
          <a:bodyPr/>
          <a:lstStyle/>
          <a:p>
            <a:r>
              <a:rPr lang="zh-CN" altLang="zh-CN" dirty="0">
                <a:latin typeface="微软雅黑" panose="020B0503020204020204" pitchFamily="34" charset="-122"/>
                <a:ea typeface="微软雅黑" panose="020B0503020204020204" pitchFamily="34" charset="-122"/>
                <a:cs typeface="微软雅黑" panose="020B0503020204020204" pitchFamily="34" charset="-122"/>
                <a:sym typeface="+mn-ea"/>
              </a:rPr>
              <a:t>关联规则挖掘</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寻找频繁项集</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Apriori</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算法</a:t>
            </a:r>
            <a:endParaRPr lang="zh-CN" altLang="en-US" dirty="0"/>
          </a:p>
        </p:txBody>
      </p:sp>
      <p:pic>
        <p:nvPicPr>
          <p:cNvPr id="3" name="图片 2">
            <a:extLst>
              <a:ext uri="{FF2B5EF4-FFF2-40B4-BE49-F238E27FC236}">
                <a16:creationId xmlns:a16="http://schemas.microsoft.com/office/drawing/2014/main" id="{2EE65B52-06AC-4748-A57F-EB358597B87E}"/>
              </a:ext>
            </a:extLst>
          </p:cNvPr>
          <p:cNvPicPr>
            <a:picLocks noChangeAspect="1"/>
          </p:cNvPicPr>
          <p:nvPr/>
        </p:nvPicPr>
        <p:blipFill>
          <a:blip r:embed="rId2"/>
          <a:stretch>
            <a:fillRect/>
          </a:stretch>
        </p:blipFill>
        <p:spPr>
          <a:xfrm>
            <a:off x="3976322" y="877014"/>
            <a:ext cx="7985562" cy="5884099"/>
          </a:xfrm>
          <a:prstGeom prst="rect">
            <a:avLst/>
          </a:prstGeom>
        </p:spPr>
      </p:pic>
      <p:grpSp>
        <p:nvGrpSpPr>
          <p:cNvPr id="6" name="组合 5">
            <a:extLst>
              <a:ext uri="{FF2B5EF4-FFF2-40B4-BE49-F238E27FC236}">
                <a16:creationId xmlns:a16="http://schemas.microsoft.com/office/drawing/2014/main" id="{1CD1FD57-A350-46FF-9681-4E20C77CCCC7}"/>
              </a:ext>
            </a:extLst>
          </p:cNvPr>
          <p:cNvGrpSpPr/>
          <p:nvPr/>
        </p:nvGrpSpPr>
        <p:grpSpPr>
          <a:xfrm>
            <a:off x="574199" y="1249269"/>
            <a:ext cx="2981002" cy="2694522"/>
            <a:chOff x="914857" y="1570488"/>
            <a:chExt cx="2981002" cy="2694522"/>
          </a:xfrm>
        </p:grpSpPr>
        <p:pic>
          <p:nvPicPr>
            <p:cNvPr id="4" name="图片 3">
              <a:extLst>
                <a:ext uri="{FF2B5EF4-FFF2-40B4-BE49-F238E27FC236}">
                  <a16:creationId xmlns:a16="http://schemas.microsoft.com/office/drawing/2014/main" id="{7B6784F1-D302-461B-96D8-E2EE937C0678}"/>
                </a:ext>
              </a:extLst>
            </p:cNvPr>
            <p:cNvPicPr>
              <a:picLocks noChangeAspect="1"/>
            </p:cNvPicPr>
            <p:nvPr/>
          </p:nvPicPr>
          <p:blipFill>
            <a:blip r:embed="rId3"/>
            <a:stretch>
              <a:fillRect/>
            </a:stretch>
          </p:blipFill>
          <p:spPr>
            <a:xfrm>
              <a:off x="998071" y="1570488"/>
              <a:ext cx="2897788" cy="1512816"/>
            </a:xfrm>
            <a:prstGeom prst="rect">
              <a:avLst/>
            </a:prstGeom>
          </p:spPr>
        </p:pic>
        <p:pic>
          <p:nvPicPr>
            <p:cNvPr id="5" name="图片 4">
              <a:extLst>
                <a:ext uri="{FF2B5EF4-FFF2-40B4-BE49-F238E27FC236}">
                  <a16:creationId xmlns:a16="http://schemas.microsoft.com/office/drawing/2014/main" id="{DF843A9A-F153-40E3-8B42-FDC27A56171C}"/>
                </a:ext>
              </a:extLst>
            </p:cNvPr>
            <p:cNvPicPr>
              <a:picLocks noChangeAspect="1"/>
            </p:cNvPicPr>
            <p:nvPr/>
          </p:nvPicPr>
          <p:blipFill>
            <a:blip r:embed="rId4"/>
            <a:stretch>
              <a:fillRect/>
            </a:stretch>
          </p:blipFill>
          <p:spPr>
            <a:xfrm>
              <a:off x="914857" y="3116730"/>
              <a:ext cx="2981002" cy="1148280"/>
            </a:xfrm>
            <a:prstGeom prst="rect">
              <a:avLst/>
            </a:prstGeom>
          </p:spPr>
        </p:pic>
      </p:grpSp>
    </p:spTree>
    <p:extLst>
      <p:ext uri="{BB962C8B-B14F-4D97-AF65-F5344CB8AC3E}">
        <p14:creationId xmlns:p14="http://schemas.microsoft.com/office/powerpoint/2010/main" val="1090722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1">
            <a:extLst>
              <a:ext uri="{FF2B5EF4-FFF2-40B4-BE49-F238E27FC236}">
                <a16:creationId xmlns:a16="http://schemas.microsoft.com/office/drawing/2014/main" id="{10714A19-6724-4138-8DC5-246A55F5B6D6}"/>
              </a:ext>
            </a:extLst>
          </p:cNvPr>
          <p:cNvSpPr>
            <a:spLocks noGrp="1"/>
          </p:cNvSpPr>
          <p:nvPr>
            <p:ph type="title"/>
          </p:nvPr>
        </p:nvSpPr>
        <p:spPr>
          <a:xfrm>
            <a:off x="914857" y="96886"/>
            <a:ext cx="9663496" cy="618693"/>
          </a:xfrm>
        </p:spPr>
        <p:txBody>
          <a:bodyPr/>
          <a:lstStyle/>
          <a:p>
            <a:r>
              <a:rPr lang="zh-CN" altLang="zh-CN" dirty="0">
                <a:latin typeface="微软雅黑" panose="020B0503020204020204" pitchFamily="34" charset="-122"/>
                <a:ea typeface="微软雅黑" panose="020B0503020204020204" pitchFamily="34" charset="-122"/>
                <a:cs typeface="微软雅黑" panose="020B0503020204020204" pitchFamily="34" charset="-122"/>
                <a:sym typeface="+mn-ea"/>
              </a:rPr>
              <a:t>关联规则挖掘</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寻找频繁项集</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Apriori</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算法</a:t>
            </a:r>
            <a:endParaRPr lang="zh-CN" altLang="en-US" dirty="0"/>
          </a:p>
        </p:txBody>
      </p:sp>
      <p:pic>
        <p:nvPicPr>
          <p:cNvPr id="2" name="图片 1">
            <a:extLst>
              <a:ext uri="{FF2B5EF4-FFF2-40B4-BE49-F238E27FC236}">
                <a16:creationId xmlns:a16="http://schemas.microsoft.com/office/drawing/2014/main" id="{E478AD3A-3F58-4AA0-8781-4B35D1BB5841}"/>
              </a:ext>
            </a:extLst>
          </p:cNvPr>
          <p:cNvPicPr>
            <a:picLocks noChangeAspect="1"/>
          </p:cNvPicPr>
          <p:nvPr/>
        </p:nvPicPr>
        <p:blipFill>
          <a:blip r:embed="rId2"/>
          <a:stretch>
            <a:fillRect/>
          </a:stretch>
        </p:blipFill>
        <p:spPr>
          <a:xfrm>
            <a:off x="1344706" y="1032701"/>
            <a:ext cx="9413619" cy="5614400"/>
          </a:xfrm>
          <a:prstGeom prst="rect">
            <a:avLst/>
          </a:prstGeom>
        </p:spPr>
      </p:pic>
    </p:spTree>
    <p:extLst>
      <p:ext uri="{BB962C8B-B14F-4D97-AF65-F5344CB8AC3E}">
        <p14:creationId xmlns:p14="http://schemas.microsoft.com/office/powerpoint/2010/main" val="347197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关联规则挖掘</a:t>
            </a:r>
          </a:p>
        </p:txBody>
      </p:sp>
      <p:sp>
        <p:nvSpPr>
          <p:cNvPr id="3" name="副标题 2"/>
          <p:cNvSpPr>
            <a:spLocks noGrp="1"/>
          </p:cNvSpPr>
          <p:nvPr>
            <p:ph type="subTitle" idx="1"/>
          </p:nvPr>
        </p:nvSpPr>
        <p:spPr/>
        <p:txBody>
          <a:bodyPr/>
          <a:lstStyle/>
          <a:p>
            <a:r>
              <a:rPr lang="zh-CN" altLang="en-US" dirty="0"/>
              <a:t>由频繁项集产生关联规则</a:t>
            </a:r>
          </a:p>
        </p:txBody>
      </p:sp>
    </p:spTree>
    <p:extLst>
      <p:ext uri="{BB962C8B-B14F-4D97-AF65-F5344CB8AC3E}">
        <p14:creationId xmlns:p14="http://schemas.microsoft.com/office/powerpoint/2010/main" val="3146849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关联规则挖掘</a:t>
            </a:r>
          </a:p>
        </p:txBody>
      </p:sp>
      <p:sp>
        <p:nvSpPr>
          <p:cNvPr id="3" name="副标题 2"/>
          <p:cNvSpPr>
            <a:spLocks noGrp="1"/>
          </p:cNvSpPr>
          <p:nvPr>
            <p:ph type="subTitle" idx="1"/>
          </p:nvPr>
        </p:nvSpPr>
        <p:spPr/>
        <p:txBody>
          <a:bodyPr/>
          <a:lstStyle/>
          <a:p>
            <a:r>
              <a:rPr lang="zh-CN" altLang="en-US" dirty="0"/>
              <a:t>问题描述</a:t>
            </a:r>
          </a:p>
        </p:txBody>
      </p:sp>
    </p:spTree>
    <p:extLst>
      <p:ext uri="{BB962C8B-B14F-4D97-AF65-F5344CB8AC3E}">
        <p14:creationId xmlns:p14="http://schemas.microsoft.com/office/powerpoint/2010/main" val="3598389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10D964-BC61-4F0A-94A4-80330158C9D2}"/>
              </a:ext>
            </a:extLst>
          </p:cNvPr>
          <p:cNvSpPr>
            <a:spLocks noGrp="1"/>
          </p:cNvSpPr>
          <p:nvPr>
            <p:ph type="title"/>
          </p:nvPr>
        </p:nvSpPr>
        <p:spPr>
          <a:xfrm>
            <a:off x="914857" y="96886"/>
            <a:ext cx="8826790" cy="618693"/>
          </a:xfrm>
        </p:spPr>
        <p:txBody>
          <a:bodyPr/>
          <a:lstStyle/>
          <a:p>
            <a:r>
              <a:rPr lang="zh-CN" altLang="zh-CN" dirty="0">
                <a:latin typeface="微软雅黑" panose="020B0503020204020204" pitchFamily="34" charset="-122"/>
                <a:ea typeface="微软雅黑" panose="020B0503020204020204" pitchFamily="34" charset="-122"/>
                <a:cs typeface="微软雅黑" panose="020B0503020204020204" pitchFamily="34" charset="-122"/>
                <a:sym typeface="+mn-ea"/>
              </a:rPr>
              <a:t>关联规则挖掘</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由频繁项集产生关联规则</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9FAB572-7D20-44E7-95ED-DDCDA8D4E09C}"/>
                  </a:ext>
                </a:extLst>
              </p:cNvPr>
              <p:cNvSpPr>
                <a:spLocks noGrp="1"/>
              </p:cNvSpPr>
              <p:nvPr>
                <p:ph idx="1"/>
              </p:nvPr>
            </p:nvSpPr>
            <p:spPr/>
            <p:txBody>
              <a:bodyPr>
                <a:normAutofit lnSpcReduction="10000"/>
              </a:bodyPr>
              <a:lstStyle/>
              <a:p>
                <a:pPr>
                  <a:lnSpc>
                    <a:spcPct val="150000"/>
                  </a:lnSpc>
                  <a:spcBef>
                    <a:spcPts val="0"/>
                  </a:spcBef>
                </a:pPr>
                <a:r>
                  <a:rPr lang="zh-CN" altLang="en-US" dirty="0"/>
                  <a:t>强关联规则：满足最小支持度和最小置信度</a:t>
                </a:r>
                <a:endParaRPr lang="en-US" altLang="zh-CN" dirty="0"/>
              </a:p>
              <a:p>
                <a:pPr>
                  <a:lnSpc>
                    <a:spcPct val="150000"/>
                  </a:lnSpc>
                  <a:spcBef>
                    <a:spcPts val="0"/>
                  </a:spcBef>
                </a:pPr>
                <a:endParaRPr lang="en-US" altLang="zh-CN" dirty="0"/>
              </a:p>
              <a:p>
                <a:pPr>
                  <a:lnSpc>
                    <a:spcPct val="150000"/>
                  </a:lnSpc>
                  <a:spcBef>
                    <a:spcPts val="0"/>
                  </a:spcBef>
                </a:pPr>
                <a:endParaRPr lang="en-US" altLang="zh-CN" dirty="0"/>
              </a:p>
              <a:p>
                <a:pPr>
                  <a:lnSpc>
                    <a:spcPct val="150000"/>
                  </a:lnSpc>
                  <a:spcBef>
                    <a:spcPts val="0"/>
                  </a:spcBef>
                </a:pPr>
                <a:r>
                  <a:rPr lang="zh-CN" altLang="en-US" dirty="0"/>
                  <a:t>关联规则产生的步骤：</a:t>
                </a:r>
              </a:p>
              <a:p>
                <a:pPr lvl="1">
                  <a:lnSpc>
                    <a:spcPct val="150000"/>
                  </a:lnSpc>
                  <a:spcBef>
                    <a:spcPts val="0"/>
                  </a:spcBef>
                </a:pPr>
                <a:r>
                  <a:rPr lang="zh-CN" altLang="en-US" dirty="0"/>
                  <a:t>对于每个频繁项集</a:t>
                </a:r>
                <a:r>
                  <a:rPr lang="en-US" altLang="zh-CN" dirty="0"/>
                  <a:t>r</a:t>
                </a:r>
                <a:r>
                  <a:rPr lang="zh-CN" altLang="en-US" dirty="0"/>
                  <a:t>，产生</a:t>
                </a:r>
                <a:r>
                  <a:rPr lang="en-US" altLang="zh-CN" dirty="0"/>
                  <a:t>r</a:t>
                </a:r>
                <a:r>
                  <a:rPr lang="zh-CN" altLang="en-US" dirty="0"/>
                  <a:t>的所有非空子集。</a:t>
                </a:r>
              </a:p>
              <a:p>
                <a:pPr lvl="1">
                  <a:lnSpc>
                    <a:spcPct val="150000"/>
                  </a:lnSpc>
                  <a:spcBef>
                    <a:spcPts val="0"/>
                  </a:spcBef>
                </a:pPr>
                <a:r>
                  <a:rPr lang="zh-CN" altLang="en-US" dirty="0"/>
                  <a:t>对于</a:t>
                </a:r>
                <a:r>
                  <a:rPr lang="en-US" altLang="zh-CN" dirty="0"/>
                  <a:t>r</a:t>
                </a:r>
                <a:r>
                  <a:rPr lang="zh-CN" altLang="en-US" dirty="0"/>
                  <a:t>的每个非空子集</a:t>
                </a:r>
                <a:r>
                  <a:rPr lang="en-US" altLang="zh-CN" dirty="0"/>
                  <a:t>s</a:t>
                </a:r>
                <a:r>
                  <a:rPr lang="zh-CN" altLang="en-US" dirty="0"/>
                  <a:t>，</a:t>
                </a:r>
                <a:endParaRPr lang="en-US" altLang="zh-CN" dirty="0"/>
              </a:p>
              <a:p>
                <a:pPr lvl="2">
                  <a:lnSpc>
                    <a:spcPct val="150000"/>
                  </a:lnSpc>
                  <a:spcBef>
                    <a:spcPts val="0"/>
                  </a:spcBef>
                </a:pPr>
                <a:r>
                  <a:rPr lang="zh-CN" altLang="en-US" dirty="0"/>
                  <a:t>如果</a:t>
                </a:r>
                <a14:m>
                  <m:oMath xmlns:m="http://schemas.openxmlformats.org/officeDocument/2006/math">
                    <m:f>
                      <m:fPr>
                        <m:ctrlPr>
                          <a:rPr lang="en-US" altLang="zh-CN" i="1" dirty="0" smtClean="0">
                            <a:solidFill>
                              <a:srgbClr val="FF0000"/>
                            </a:solidFill>
                            <a:latin typeface="Cambria Math" panose="02040503050406030204" pitchFamily="18" charset="0"/>
                          </a:rPr>
                        </m:ctrlPr>
                      </m:fPr>
                      <m:num>
                        <m:r>
                          <a:rPr lang="en-US" altLang="zh-CN" i="1" dirty="0">
                            <a:solidFill>
                              <a:srgbClr val="FF0000"/>
                            </a:solidFill>
                            <a:latin typeface="Cambria Math" panose="02040503050406030204" pitchFamily="18" charset="0"/>
                          </a:rPr>
                          <m:t>𝑠𝑢𝑝𝑝𝑜𝑟𝑡</m:t>
                        </m:r>
                        <m:r>
                          <a:rPr lang="en-US" altLang="zh-CN" i="1" dirty="0">
                            <a:solidFill>
                              <a:srgbClr val="FF0000"/>
                            </a:solidFill>
                            <a:latin typeface="Cambria Math" panose="02040503050406030204" pitchFamily="18" charset="0"/>
                          </a:rPr>
                          <m:t>_</m:t>
                        </m:r>
                        <m:r>
                          <a:rPr lang="en-US" altLang="zh-CN" i="1" dirty="0">
                            <a:solidFill>
                              <a:srgbClr val="FF0000"/>
                            </a:solidFill>
                            <a:latin typeface="Cambria Math" panose="02040503050406030204" pitchFamily="18" charset="0"/>
                          </a:rPr>
                          <m:t>𝑐𝑜𝑢𝑛𝑡</m:t>
                        </m:r>
                        <m:r>
                          <a:rPr lang="en-US" altLang="zh-CN" i="1" dirty="0">
                            <a:solidFill>
                              <a:srgbClr val="FF0000"/>
                            </a:solidFill>
                            <a:latin typeface="Cambria Math" panose="02040503050406030204" pitchFamily="18" charset="0"/>
                          </a:rPr>
                          <m:t>(</m:t>
                        </m:r>
                        <m:r>
                          <a:rPr lang="en-US" altLang="zh-CN" i="1" dirty="0">
                            <a:solidFill>
                              <a:srgbClr val="FF0000"/>
                            </a:solidFill>
                            <a:latin typeface="Cambria Math" panose="02040503050406030204" pitchFamily="18" charset="0"/>
                          </a:rPr>
                          <m:t>𝑟</m:t>
                        </m:r>
                        <m:r>
                          <a:rPr lang="en-US" altLang="zh-CN" i="1" dirty="0">
                            <a:solidFill>
                              <a:srgbClr val="FF0000"/>
                            </a:solidFill>
                            <a:latin typeface="Cambria Math" panose="02040503050406030204" pitchFamily="18" charset="0"/>
                          </a:rPr>
                          <m:t>)</m:t>
                        </m:r>
                      </m:num>
                      <m:den>
                        <m:r>
                          <a:rPr lang="en-US" altLang="zh-CN" i="1" dirty="0">
                            <a:solidFill>
                              <a:srgbClr val="FF0000"/>
                            </a:solidFill>
                            <a:latin typeface="Cambria Math" panose="02040503050406030204" pitchFamily="18" charset="0"/>
                          </a:rPr>
                          <m:t>𝑠𝑢𝑝𝑝𝑜𝑟𝑡</m:t>
                        </m:r>
                        <m:r>
                          <a:rPr lang="en-US" altLang="zh-CN" i="1" dirty="0">
                            <a:solidFill>
                              <a:srgbClr val="FF0000"/>
                            </a:solidFill>
                            <a:latin typeface="Cambria Math" panose="02040503050406030204" pitchFamily="18" charset="0"/>
                          </a:rPr>
                          <m:t>_</m:t>
                        </m:r>
                        <m:r>
                          <a:rPr lang="en-US" altLang="zh-CN" i="1" dirty="0">
                            <a:solidFill>
                              <a:srgbClr val="FF0000"/>
                            </a:solidFill>
                            <a:latin typeface="Cambria Math" panose="02040503050406030204" pitchFamily="18" charset="0"/>
                          </a:rPr>
                          <m:t>𝑐𝑜𝑢𝑛𝑡</m:t>
                        </m:r>
                        <m:r>
                          <a:rPr lang="en-US" altLang="zh-CN" i="1" dirty="0">
                            <a:solidFill>
                              <a:srgbClr val="FF0000"/>
                            </a:solidFill>
                            <a:latin typeface="Cambria Math" panose="02040503050406030204" pitchFamily="18" charset="0"/>
                          </a:rPr>
                          <m:t>(</m:t>
                        </m:r>
                        <m:r>
                          <a:rPr lang="en-US" altLang="zh-CN" i="1" dirty="0">
                            <a:solidFill>
                              <a:srgbClr val="FF0000"/>
                            </a:solidFill>
                            <a:latin typeface="Cambria Math" panose="02040503050406030204" pitchFamily="18" charset="0"/>
                          </a:rPr>
                          <m:t>𝑠</m:t>
                        </m:r>
                        <m:r>
                          <a:rPr lang="en-US" altLang="zh-CN" i="1" dirty="0">
                            <a:solidFill>
                              <a:srgbClr val="FF0000"/>
                            </a:solidFill>
                            <a:latin typeface="Cambria Math" panose="02040503050406030204" pitchFamily="18" charset="0"/>
                          </a:rPr>
                          <m:t>)</m:t>
                        </m:r>
                      </m:den>
                    </m:f>
                    <m:r>
                      <a:rPr lang="en-US" altLang="zh-CN" i="1" dirty="0">
                        <a:solidFill>
                          <a:srgbClr val="FF0000"/>
                        </a:solidFill>
                        <a:latin typeface="Cambria Math" panose="02040503050406030204" pitchFamily="18" charset="0"/>
                      </a:rPr>
                      <m:t>≧</m:t>
                    </m:r>
                    <m:r>
                      <m:rPr>
                        <m:sty m:val="p"/>
                      </m:rPr>
                      <a:rPr lang="en-US" altLang="zh-CN" i="1" dirty="0" err="1">
                        <a:solidFill>
                          <a:srgbClr val="FF0000"/>
                        </a:solidFill>
                        <a:latin typeface="Cambria Math" panose="02040503050406030204" pitchFamily="18" charset="0"/>
                      </a:rPr>
                      <m:t>min</m:t>
                    </m:r>
                    <m:r>
                      <a:rPr lang="en-US" altLang="zh-CN" i="1" dirty="0" err="1">
                        <a:solidFill>
                          <a:srgbClr val="FF0000"/>
                        </a:solidFill>
                        <a:latin typeface="Cambria Math" panose="02040503050406030204" pitchFamily="18" charset="0"/>
                      </a:rPr>
                      <m:t>⁡_</m:t>
                    </m:r>
                    <m:r>
                      <a:rPr lang="en-US" altLang="zh-CN" i="1" dirty="0" err="1">
                        <a:solidFill>
                          <a:srgbClr val="FF0000"/>
                        </a:solidFill>
                        <a:latin typeface="Cambria Math" panose="02040503050406030204" pitchFamily="18" charset="0"/>
                      </a:rPr>
                      <m:t>𝑐𝑜𝑛𝑓</m:t>
                    </m:r>
                  </m:oMath>
                </a14:m>
                <a:r>
                  <a:rPr lang="zh-CN" altLang="en-US" dirty="0"/>
                  <a:t>，</a:t>
                </a:r>
                <a:endParaRPr lang="en-US" altLang="zh-CN" dirty="0"/>
              </a:p>
              <a:p>
                <a:pPr lvl="2">
                  <a:lnSpc>
                    <a:spcPct val="150000"/>
                  </a:lnSpc>
                  <a:spcBef>
                    <a:spcPts val="0"/>
                  </a:spcBef>
                </a:pPr>
                <a:r>
                  <a:rPr lang="zh-CN" altLang="en-US" dirty="0"/>
                  <a:t>则输出规则</a:t>
                </a:r>
                <a14:m>
                  <m:oMath xmlns:m="http://schemas.openxmlformats.org/officeDocument/2006/math">
                    <m:r>
                      <a:rPr lang="zh-CN" altLang="en-US" i="1" dirty="0" smtClean="0">
                        <a:latin typeface="Cambria Math" panose="02040503050406030204" pitchFamily="18" charset="0"/>
                        <a:cs typeface="微软雅黑" panose="020B0503020204020204" pitchFamily="34" charset="-122"/>
                        <a:sym typeface="Arial" panose="020B0604020202020204" pitchFamily="34" charset="0"/>
                      </a:rPr>
                      <m:t>𝑠</m:t>
                    </m:r>
                    <m:r>
                      <a:rPr lang="zh-CN" altLang="en-US" i="1" dirty="0" smtClean="0">
                        <a:latin typeface="Cambria Math" panose="02040503050406030204" pitchFamily="18" charset="0"/>
                        <a:cs typeface="微软雅黑" panose="020B0503020204020204" pitchFamily="34" charset="-122"/>
                        <a:sym typeface="Symbol" panose="05050102010706020507" pitchFamily="18" charset="2"/>
                      </a:rPr>
                      <m:t>→</m:t>
                    </m:r>
                    <m:r>
                      <a:rPr lang="zh-CN" altLang="en-US" i="1" dirty="0">
                        <a:latin typeface="Cambria Math" panose="02040503050406030204" pitchFamily="18" charset="0"/>
                        <a:cs typeface="微软雅黑" panose="020B0503020204020204" pitchFamily="34" charset="-122"/>
                        <a:sym typeface="Symbol" panose="05050102010706020507" pitchFamily="18" charset="2"/>
                      </a:rPr>
                      <m:t>（</m:t>
                    </m:r>
                    <m:r>
                      <a:rPr lang="zh-CN" altLang="en-US" i="1" dirty="0">
                        <a:latin typeface="Cambria Math" panose="02040503050406030204" pitchFamily="18" charset="0"/>
                        <a:cs typeface="微软雅黑" panose="020B0503020204020204" pitchFamily="34" charset="-122"/>
                        <a:sym typeface="Symbol" panose="05050102010706020507" pitchFamily="18" charset="2"/>
                      </a:rPr>
                      <m:t>𝑟</m:t>
                    </m:r>
                    <m:r>
                      <a:rPr lang="zh-CN" altLang="en-US" i="1" dirty="0">
                        <a:latin typeface="Cambria Math" panose="02040503050406030204" pitchFamily="18" charset="0"/>
                        <a:cs typeface="微软雅黑" panose="020B0503020204020204" pitchFamily="34" charset="-122"/>
                        <a:sym typeface="Symbol" panose="05050102010706020507" pitchFamily="18" charset="2"/>
                      </a:rPr>
                      <m:t>−</m:t>
                    </m:r>
                    <m:r>
                      <a:rPr lang="zh-CN" altLang="en-US" i="1" dirty="0" smtClean="0">
                        <a:latin typeface="Cambria Math" panose="02040503050406030204" pitchFamily="18" charset="0"/>
                        <a:cs typeface="微软雅黑" panose="020B0503020204020204" pitchFamily="34" charset="-122"/>
                        <a:sym typeface="Symbol" panose="05050102010706020507" pitchFamily="18" charset="2"/>
                      </a:rPr>
                      <m:t>𝑠</m:t>
                    </m:r>
                    <m:r>
                      <a:rPr lang="en-US" altLang="zh-CN" i="1" dirty="0" smtClean="0">
                        <a:latin typeface="Cambria Math" panose="02040503050406030204" pitchFamily="18" charset="0"/>
                        <a:cs typeface="微软雅黑" panose="020B0503020204020204" pitchFamily="34" charset="-122"/>
                        <a:sym typeface="Symbol" panose="05050102010706020507" pitchFamily="18" charset="2"/>
                      </a:rPr>
                      <m:t>)</m:t>
                    </m:r>
                  </m:oMath>
                </a14:m>
                <a:r>
                  <a:rPr lang="zh-CN" altLang="en-US" dirty="0">
                    <a:cs typeface="微软雅黑" panose="020B0503020204020204" pitchFamily="34" charset="-122"/>
                    <a:sym typeface="Symbol" panose="05050102010706020507" pitchFamily="18" charset="2"/>
                  </a:rPr>
                  <a:t>。</a:t>
                </a:r>
                <a:endParaRPr lang="en-US" altLang="zh-CN" dirty="0"/>
              </a:p>
              <a:p>
                <a:pPr lvl="2">
                  <a:lnSpc>
                    <a:spcPct val="150000"/>
                  </a:lnSpc>
                  <a:spcBef>
                    <a:spcPts val="0"/>
                  </a:spcBef>
                </a:pPr>
                <a:r>
                  <a:rPr lang="zh-CN" altLang="en-US" dirty="0"/>
                  <a:t>其中，</a:t>
                </a:r>
                <a:r>
                  <a:rPr lang="en-US" altLang="zh-CN" dirty="0">
                    <a:solidFill>
                      <a:srgbClr val="FF0000"/>
                    </a:solidFill>
                  </a:rPr>
                  <a:t> </a:t>
                </a:r>
                <a14:m>
                  <m:oMath xmlns:m="http://schemas.openxmlformats.org/officeDocument/2006/math">
                    <m:r>
                      <a:rPr lang="en-US" altLang="zh-CN" i="1" dirty="0" smtClean="0">
                        <a:solidFill>
                          <a:schemeClr val="tx1"/>
                        </a:solidFill>
                        <a:latin typeface="Cambria Math" panose="02040503050406030204" pitchFamily="18" charset="0"/>
                      </a:rPr>
                      <m:t>𝑠𝑢𝑝𝑝𝑜𝑟𝑡</m:t>
                    </m:r>
                    <m:r>
                      <a:rPr lang="en-US" altLang="zh-CN" i="1" dirty="0" smtClean="0">
                        <a:solidFill>
                          <a:schemeClr val="tx1"/>
                        </a:solidFill>
                        <a:latin typeface="Cambria Math" panose="02040503050406030204" pitchFamily="18" charset="0"/>
                      </a:rPr>
                      <m:t>_</m:t>
                    </m:r>
                    <m:r>
                      <a:rPr lang="en-US" altLang="zh-CN" i="1" dirty="0" smtClean="0">
                        <a:solidFill>
                          <a:schemeClr val="tx1"/>
                        </a:solidFill>
                        <a:latin typeface="Cambria Math" panose="02040503050406030204" pitchFamily="18" charset="0"/>
                      </a:rPr>
                      <m:t>𝑐𝑜𝑢𝑛𝑡</m:t>
                    </m:r>
                    <m:r>
                      <a:rPr lang="en-US" altLang="zh-CN" i="1" dirty="0" smtClean="0">
                        <a:solidFill>
                          <a:schemeClr val="tx1"/>
                        </a:solidFill>
                        <a:latin typeface="Cambria Math" panose="02040503050406030204" pitchFamily="18" charset="0"/>
                      </a:rPr>
                      <m:t>(</m:t>
                    </m:r>
                    <m:r>
                      <a:rPr lang="en-US" altLang="zh-CN" i="1" dirty="0" smtClean="0">
                        <a:solidFill>
                          <a:schemeClr val="tx1"/>
                        </a:solidFill>
                        <a:latin typeface="Cambria Math" panose="02040503050406030204" pitchFamily="18" charset="0"/>
                      </a:rPr>
                      <m:t>𝑟</m:t>
                    </m:r>
                    <m:r>
                      <a:rPr lang="en-US" altLang="zh-CN" i="1" dirty="0" smtClean="0">
                        <a:solidFill>
                          <a:schemeClr val="tx1"/>
                        </a:solidFill>
                        <a:latin typeface="Cambria Math" panose="02040503050406030204" pitchFamily="18" charset="0"/>
                      </a:rPr>
                      <m:t>)</m:t>
                    </m:r>
                  </m:oMath>
                </a14:m>
                <a:r>
                  <a:rPr lang="zh-CN" altLang="en-US" dirty="0"/>
                  <a:t>为包含项集</a:t>
                </a:r>
                <a14:m>
                  <m:oMath xmlns:m="http://schemas.openxmlformats.org/officeDocument/2006/math">
                    <m:r>
                      <a:rPr lang="en-US" altLang="zh-CN" i="1" dirty="0" smtClean="0">
                        <a:solidFill>
                          <a:schemeClr val="tx1"/>
                        </a:solidFill>
                        <a:latin typeface="Cambria Math" panose="02040503050406030204" pitchFamily="18" charset="0"/>
                      </a:rPr>
                      <m:t>𝑟</m:t>
                    </m:r>
                  </m:oMath>
                </a14:m>
                <a:r>
                  <a:rPr lang="zh-CN" altLang="en-US" dirty="0"/>
                  <a:t>的事务数，</a:t>
                </a:r>
                <a:r>
                  <a:rPr lang="en-US" altLang="zh-CN" dirty="0" err="1"/>
                  <a:t>min_conf</a:t>
                </a:r>
                <a:r>
                  <a:rPr lang="zh-CN" altLang="en-US" dirty="0"/>
                  <a:t>为最小置信度阈值。</a:t>
                </a:r>
              </a:p>
              <a:p>
                <a:endParaRPr lang="zh-CN" altLang="en-US" dirty="0"/>
              </a:p>
            </p:txBody>
          </p:sp>
        </mc:Choice>
        <mc:Fallback xmlns="">
          <p:sp>
            <p:nvSpPr>
              <p:cNvPr id="3" name="内容占位符 2">
                <a:extLst>
                  <a:ext uri="{FF2B5EF4-FFF2-40B4-BE49-F238E27FC236}">
                    <a16:creationId xmlns:a16="http://schemas.microsoft.com/office/drawing/2014/main" id="{E9FAB572-7D20-44E7-95ED-DDCDA8D4E09C}"/>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4B4241EA-560F-4578-A4A0-DEF77EBFDE46}"/>
                  </a:ext>
                </a:extLst>
              </p:cNvPr>
              <p:cNvSpPr/>
              <p:nvPr/>
            </p:nvSpPr>
            <p:spPr>
              <a:xfrm>
                <a:off x="3398914" y="1816907"/>
                <a:ext cx="5822748" cy="663964"/>
              </a:xfrm>
              <a:prstGeom prst="rect">
                <a:avLst/>
              </a:prstGeom>
            </p:spPr>
            <p:txBody>
              <a:bodyPr wrap="none">
                <a:spAutoFit/>
              </a:bodyPr>
              <a:lstStyle/>
              <a:p>
                <a14:m>
                  <m:oMath xmlns:m="http://schemas.openxmlformats.org/officeDocument/2006/math">
                    <m:r>
                      <a:rPr lang="en-US" altLang="zh-CN" sz="2000" i="1">
                        <a:solidFill>
                          <a:srgbClr val="000000"/>
                        </a:solidFill>
                        <a:latin typeface="Cambria Math" panose="02040503050406030204" pitchFamily="18" charset="0"/>
                      </a:rPr>
                      <m:t>𝑐</m:t>
                    </m:r>
                    <m:d>
                      <m:dPr>
                        <m:ctrlPr>
                          <a:rPr lang="en-US" altLang="zh-CN" sz="2000" i="1">
                            <a:solidFill>
                              <a:srgbClr val="000000"/>
                            </a:solidFill>
                            <a:latin typeface="Cambria Math" panose="02040503050406030204" pitchFamily="18" charset="0"/>
                          </a:rPr>
                        </m:ctrlPr>
                      </m:dPr>
                      <m:e>
                        <m:r>
                          <a:rPr lang="en-US" altLang="zh-CN" sz="2000" i="1" dirty="0">
                            <a:latin typeface="Cambria Math" panose="02040503050406030204" pitchFamily="18" charset="0"/>
                            <a:cs typeface="微软雅黑" panose="020B0503020204020204" pitchFamily="34" charset="-122"/>
                          </a:rPr>
                          <m:t>𝑋</m:t>
                        </m:r>
                        <m:r>
                          <a:rPr lang="en-US" altLang="zh-CN" sz="2000" i="1" dirty="0">
                            <a:latin typeface="Cambria Math" panose="02040503050406030204" pitchFamily="18" charset="0"/>
                            <a:cs typeface="微软雅黑" panose="020B0503020204020204" pitchFamily="34" charset="-122"/>
                          </a:rPr>
                          <m:t> →</m:t>
                        </m:r>
                        <m:r>
                          <a:rPr lang="zh-CN" altLang="en-US" sz="2000" i="1">
                            <a:solidFill>
                              <a:srgbClr val="000000"/>
                            </a:solidFill>
                            <a:latin typeface="Cambria Math" panose="02040503050406030204" pitchFamily="18" charset="0"/>
                          </a:rPr>
                          <m:t>𝑌</m:t>
                        </m:r>
                        <m:r>
                          <a:rPr lang="zh-CN" altLang="en-US" sz="2000" i="1">
                            <a:solidFill>
                              <a:srgbClr val="000000"/>
                            </a:solidFill>
                            <a:latin typeface="Cambria Math" panose="02040503050406030204" pitchFamily="18" charset="0"/>
                          </a:rPr>
                          <m:t> </m:t>
                        </m:r>
                      </m:e>
                    </m:d>
                    <m:r>
                      <a:rPr lang="en-US" altLang="zh-CN" sz="2000" i="1">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𝑃</m:t>
                    </m:r>
                    <m:d>
                      <m:dPr>
                        <m:ctrlPr>
                          <a:rPr lang="en-US" altLang="zh-CN" sz="2000" i="1">
                            <a:solidFill>
                              <a:srgbClr val="000000"/>
                            </a:solidFill>
                            <a:latin typeface="Cambria Math" panose="02040503050406030204" pitchFamily="18" charset="0"/>
                          </a:rPr>
                        </m:ctrlPr>
                      </m:dPr>
                      <m:e>
                        <m:r>
                          <a:rPr lang="en-US" altLang="zh-CN" sz="2000" i="1">
                            <a:solidFill>
                              <a:srgbClr val="000000"/>
                            </a:solidFill>
                            <a:latin typeface="Cambria Math" panose="02040503050406030204" pitchFamily="18" charset="0"/>
                          </a:rPr>
                          <m:t>𝑌</m:t>
                        </m:r>
                      </m:e>
                      <m:e>
                        <m:r>
                          <a:rPr lang="en-US" altLang="zh-CN" sz="2000" i="1">
                            <a:solidFill>
                              <a:srgbClr val="000000"/>
                            </a:solidFill>
                            <a:latin typeface="Cambria Math" panose="02040503050406030204" pitchFamily="18" charset="0"/>
                          </a:rPr>
                          <m:t>𝑋</m:t>
                        </m:r>
                      </m:e>
                    </m:d>
                    <m:r>
                      <a:rPr lang="en-US" altLang="zh-CN" sz="2000" i="1">
                        <a:solidFill>
                          <a:srgbClr val="000000"/>
                        </a:solidFill>
                        <a:latin typeface="Cambria Math" panose="02040503050406030204" pitchFamily="18" charset="0"/>
                      </a:rPr>
                      <m:t>=</m:t>
                    </m:r>
                    <m:f>
                      <m:fPr>
                        <m:ctrlPr>
                          <a:rPr lang="en-US" altLang="zh-CN" sz="2000" i="1">
                            <a:solidFill>
                              <a:srgbClr val="000000"/>
                            </a:solidFill>
                            <a:latin typeface="Cambria Math" panose="02040503050406030204" pitchFamily="18" charset="0"/>
                          </a:rPr>
                        </m:ctrlPr>
                      </m:fPr>
                      <m:num>
                        <m:r>
                          <a:rPr lang="en-US" altLang="zh-CN" sz="2000" i="1" dirty="0">
                            <a:latin typeface="Cambria Math" panose="02040503050406030204" pitchFamily="18" charset="0"/>
                          </a:rPr>
                          <m:t>𝑃</m:t>
                        </m:r>
                        <m:r>
                          <a:rPr lang="en-US" altLang="zh-CN" sz="2000" i="1" dirty="0">
                            <a:latin typeface="Cambria Math" panose="02040503050406030204" pitchFamily="18" charset="0"/>
                          </a:rPr>
                          <m:t>(</m:t>
                        </m:r>
                        <m:r>
                          <a:rPr lang="en-US" altLang="zh-CN" sz="2000" i="1" dirty="0">
                            <a:latin typeface="Cambria Math" panose="02040503050406030204" pitchFamily="18" charset="0"/>
                          </a:rPr>
                          <m:t>𝑋</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rPr>
                          <m:t>𝑌</m:t>
                        </m:r>
                        <m:r>
                          <a:rPr lang="zh-CN" altLang="en-US" sz="2000" i="1" dirty="0">
                            <a:latin typeface="Cambria Math" panose="02040503050406030204" pitchFamily="18" charset="0"/>
                          </a:rPr>
                          <m:t>）</m:t>
                        </m:r>
                        <m:r>
                          <m:rPr>
                            <m:nor/>
                          </m:rPr>
                          <a:rPr lang="zh-CN" altLang="en-US" sz="2000" dirty="0"/>
                          <m:t> </m:t>
                        </m:r>
                      </m:num>
                      <m:den>
                        <m:r>
                          <a:rPr lang="en-US" altLang="zh-CN" sz="2000" i="1">
                            <a:solidFill>
                              <a:srgbClr val="000000"/>
                            </a:solidFill>
                            <a:latin typeface="Cambria Math" panose="02040503050406030204" pitchFamily="18" charset="0"/>
                          </a:rPr>
                          <m:t>𝑃</m:t>
                        </m:r>
                        <m:r>
                          <a:rPr lang="en-US" altLang="zh-CN" sz="2000" i="1" dirty="0">
                            <a:latin typeface="Cambria Math" panose="02040503050406030204" pitchFamily="18" charset="0"/>
                          </a:rPr>
                          <m:t>(</m:t>
                        </m:r>
                        <m:r>
                          <a:rPr lang="en-US" altLang="zh-CN" sz="2000" i="1" dirty="0">
                            <a:latin typeface="Cambria Math" panose="02040503050406030204" pitchFamily="18" charset="0"/>
                          </a:rPr>
                          <m:t>𝑋</m:t>
                        </m:r>
                        <m:r>
                          <a:rPr lang="zh-CN" altLang="en-US" sz="2000" i="1" dirty="0">
                            <a:latin typeface="Cambria Math" panose="02040503050406030204" pitchFamily="18" charset="0"/>
                          </a:rPr>
                          <m:t>）</m:t>
                        </m:r>
                        <m:r>
                          <m:rPr>
                            <m:nor/>
                          </m:rPr>
                          <a:rPr lang="zh-CN" altLang="en-US" sz="2000" dirty="0"/>
                          <m:t> </m:t>
                        </m:r>
                      </m:den>
                    </m:f>
                  </m:oMath>
                </a14:m>
                <a:r>
                  <a:rPr lang="en-US" altLang="zh-CN" sz="2000" dirty="0"/>
                  <a:t>=</a:t>
                </a:r>
                <a:r>
                  <a:rPr lang="en-US" altLang="zh-CN" sz="2000" dirty="0">
                    <a:solidFill>
                      <a:srgbClr val="FF0000"/>
                    </a:solidFill>
                  </a:rPr>
                  <a:t> </a:t>
                </a:r>
                <a14:m>
                  <m:oMath xmlns:m="http://schemas.openxmlformats.org/officeDocument/2006/math">
                    <m:f>
                      <m:fPr>
                        <m:ctrlPr>
                          <a:rPr lang="en-US" altLang="zh-CN" sz="2000" i="1" dirty="0">
                            <a:latin typeface="Cambria Math" panose="02040503050406030204" pitchFamily="18" charset="0"/>
                          </a:rPr>
                        </m:ctrlPr>
                      </m:fPr>
                      <m:num>
                        <m:r>
                          <a:rPr lang="en-US" altLang="zh-CN" sz="2000" i="1" dirty="0">
                            <a:latin typeface="Cambria Math" panose="02040503050406030204" pitchFamily="18" charset="0"/>
                          </a:rPr>
                          <m:t>𝑠𝑢𝑝𝑝𝑜𝑟𝑡</m:t>
                        </m:r>
                        <m:r>
                          <a:rPr lang="en-US" altLang="zh-CN" sz="2000" i="1" dirty="0">
                            <a:latin typeface="Cambria Math" panose="02040503050406030204" pitchFamily="18" charset="0"/>
                          </a:rPr>
                          <m:t>_</m:t>
                        </m:r>
                        <m:r>
                          <a:rPr lang="en-US" altLang="zh-CN" sz="2000" i="1" dirty="0">
                            <a:latin typeface="Cambria Math" panose="02040503050406030204" pitchFamily="18" charset="0"/>
                          </a:rPr>
                          <m:t>𝑐𝑜𝑢𝑛𝑡</m:t>
                        </m:r>
                        <m:r>
                          <a:rPr lang="en-US" altLang="zh-CN" sz="2000" i="1" dirty="0">
                            <a:latin typeface="Cambria Math" panose="02040503050406030204" pitchFamily="18" charset="0"/>
                          </a:rPr>
                          <m:t>(</m:t>
                        </m:r>
                        <m:r>
                          <a:rPr lang="en-US" altLang="zh-CN" sz="2000" i="1" dirty="0">
                            <a:latin typeface="Cambria Math" panose="02040503050406030204" pitchFamily="18" charset="0"/>
                          </a:rPr>
                          <m:t>𝑋</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rPr>
                          <m:t>𝑌</m:t>
                        </m:r>
                        <m:r>
                          <a:rPr lang="en-US" altLang="zh-CN" sz="2000" i="1" dirty="0">
                            <a:latin typeface="Cambria Math" panose="02040503050406030204" pitchFamily="18" charset="0"/>
                          </a:rPr>
                          <m:t>)</m:t>
                        </m:r>
                      </m:num>
                      <m:den>
                        <m:r>
                          <a:rPr lang="en-US" altLang="zh-CN" sz="2000" i="1" dirty="0">
                            <a:latin typeface="Cambria Math" panose="02040503050406030204" pitchFamily="18" charset="0"/>
                          </a:rPr>
                          <m:t>𝑠𝑢𝑝𝑝𝑜𝑟𝑡</m:t>
                        </m:r>
                        <m:r>
                          <a:rPr lang="en-US" altLang="zh-CN" sz="2000" i="1" dirty="0">
                            <a:latin typeface="Cambria Math" panose="02040503050406030204" pitchFamily="18" charset="0"/>
                          </a:rPr>
                          <m:t>_</m:t>
                        </m:r>
                        <m:r>
                          <a:rPr lang="en-US" altLang="zh-CN" sz="2000" i="1" dirty="0">
                            <a:latin typeface="Cambria Math" panose="02040503050406030204" pitchFamily="18" charset="0"/>
                          </a:rPr>
                          <m:t>𝑐𝑜𝑢𝑛𝑡</m:t>
                        </m:r>
                        <m:r>
                          <a:rPr lang="en-US" altLang="zh-CN" sz="2000" i="1" dirty="0">
                            <a:latin typeface="Cambria Math" panose="02040503050406030204" pitchFamily="18" charset="0"/>
                          </a:rPr>
                          <m:t>(</m:t>
                        </m:r>
                        <m:r>
                          <a:rPr lang="en-US" altLang="zh-CN" sz="2000" i="1" dirty="0">
                            <a:latin typeface="Cambria Math" panose="02040503050406030204" pitchFamily="18" charset="0"/>
                          </a:rPr>
                          <m:t>𝑋</m:t>
                        </m:r>
                        <m:r>
                          <a:rPr lang="en-US" altLang="zh-CN" sz="2000" i="1" dirty="0">
                            <a:latin typeface="Cambria Math" panose="02040503050406030204" pitchFamily="18" charset="0"/>
                          </a:rPr>
                          <m:t>)</m:t>
                        </m:r>
                      </m:den>
                    </m:f>
                  </m:oMath>
                </a14:m>
                <a:endParaRPr lang="zh-CN" altLang="en-US" sz="2000" dirty="0"/>
              </a:p>
            </p:txBody>
          </p:sp>
        </mc:Choice>
        <mc:Fallback xmlns="">
          <p:sp>
            <p:nvSpPr>
              <p:cNvPr id="6" name="矩形 5">
                <a:extLst>
                  <a:ext uri="{FF2B5EF4-FFF2-40B4-BE49-F238E27FC236}">
                    <a16:creationId xmlns:a16="http://schemas.microsoft.com/office/drawing/2014/main" id="{4B4241EA-560F-4578-A4A0-DEF77EBFDE46}"/>
                  </a:ext>
                </a:extLst>
              </p:cNvPr>
              <p:cNvSpPr>
                <a:spLocks noRot="1" noChangeAspect="1" noMove="1" noResize="1" noEditPoints="1" noAdjustHandles="1" noChangeArrowheads="1" noChangeShapeType="1" noTextEdit="1"/>
              </p:cNvSpPr>
              <p:nvPr/>
            </p:nvSpPr>
            <p:spPr>
              <a:xfrm>
                <a:off x="3398914" y="1816907"/>
                <a:ext cx="5822748" cy="663964"/>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92929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10D964-BC61-4F0A-94A4-80330158C9D2}"/>
              </a:ext>
            </a:extLst>
          </p:cNvPr>
          <p:cNvSpPr>
            <a:spLocks noGrp="1"/>
          </p:cNvSpPr>
          <p:nvPr>
            <p:ph type="title"/>
          </p:nvPr>
        </p:nvSpPr>
        <p:spPr>
          <a:xfrm>
            <a:off x="914857" y="96886"/>
            <a:ext cx="8826790" cy="618693"/>
          </a:xfrm>
        </p:spPr>
        <p:txBody>
          <a:bodyPr/>
          <a:lstStyle/>
          <a:p>
            <a:r>
              <a:rPr lang="zh-CN" altLang="zh-CN" dirty="0">
                <a:latin typeface="微软雅黑" panose="020B0503020204020204" pitchFamily="34" charset="-122"/>
                <a:ea typeface="微软雅黑" panose="020B0503020204020204" pitchFamily="34" charset="-122"/>
                <a:cs typeface="微软雅黑" panose="020B0503020204020204" pitchFamily="34" charset="-122"/>
                <a:sym typeface="+mn-ea"/>
              </a:rPr>
              <a:t>关联规则挖掘</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由频繁项集产生关联规则</a:t>
            </a:r>
            <a:endParaRPr lang="zh-CN" altLang="en-US" dirty="0"/>
          </a:p>
        </p:txBody>
      </p:sp>
      <p:sp>
        <p:nvSpPr>
          <p:cNvPr id="3" name="内容占位符 2">
            <a:extLst>
              <a:ext uri="{FF2B5EF4-FFF2-40B4-BE49-F238E27FC236}">
                <a16:creationId xmlns:a16="http://schemas.microsoft.com/office/drawing/2014/main" id="{E9FAB572-7D20-44E7-95ED-DDCDA8D4E09C}"/>
              </a:ext>
            </a:extLst>
          </p:cNvPr>
          <p:cNvSpPr>
            <a:spLocks noGrp="1"/>
          </p:cNvSpPr>
          <p:nvPr>
            <p:ph idx="1"/>
          </p:nvPr>
        </p:nvSpPr>
        <p:spPr/>
        <p:txBody>
          <a:bodyPr>
            <a:normAutofit/>
          </a:bodyPr>
          <a:lstStyle/>
          <a:p>
            <a:pPr>
              <a:lnSpc>
                <a:spcPct val="150000"/>
              </a:lnSpc>
              <a:spcBef>
                <a:spcPts val="0"/>
              </a:spcBef>
            </a:pPr>
            <a:r>
              <a:rPr lang="zh-CN" altLang="en-US" dirty="0"/>
              <a:t>结合下图数据库举例，产生关联规则方法。</a:t>
            </a:r>
          </a:p>
          <a:p>
            <a:endParaRPr lang="zh-CN" altLang="en-US" dirty="0"/>
          </a:p>
        </p:txBody>
      </p:sp>
      <p:graphicFrame>
        <p:nvGraphicFramePr>
          <p:cNvPr id="4" name="Group 26">
            <a:extLst>
              <a:ext uri="{FF2B5EF4-FFF2-40B4-BE49-F238E27FC236}">
                <a16:creationId xmlns:a16="http://schemas.microsoft.com/office/drawing/2014/main" id="{ACB66EC5-C6B3-437B-BBEA-A343151E1F0D}"/>
              </a:ext>
            </a:extLst>
          </p:cNvPr>
          <p:cNvGraphicFramePr>
            <a:graphicFrameLocks/>
          </p:cNvGraphicFramePr>
          <p:nvPr>
            <p:custDataLst>
              <p:tags r:id="rId1"/>
            </p:custDataLst>
            <p:extLst>
              <p:ext uri="{D42A27DB-BD31-4B8C-83A1-F6EECF244321}">
                <p14:modId xmlns:p14="http://schemas.microsoft.com/office/powerpoint/2010/main" val="3544381887"/>
              </p:ext>
            </p:extLst>
          </p:nvPr>
        </p:nvGraphicFramePr>
        <p:xfrm>
          <a:off x="505405" y="1881375"/>
          <a:ext cx="4967287" cy="2743200"/>
        </p:xfrm>
        <a:graphic>
          <a:graphicData uri="http://schemas.openxmlformats.org/drawingml/2006/table">
            <a:tbl>
              <a:tblPr/>
              <a:tblGrid>
                <a:gridCol w="1241425">
                  <a:extLst>
                    <a:ext uri="{9D8B030D-6E8A-4147-A177-3AD203B41FA5}">
                      <a16:colId xmlns:a16="http://schemas.microsoft.com/office/drawing/2014/main" val="20000"/>
                    </a:ext>
                  </a:extLst>
                </a:gridCol>
                <a:gridCol w="3725862">
                  <a:extLst>
                    <a:ext uri="{9D8B030D-6E8A-4147-A177-3AD203B41FA5}">
                      <a16:colId xmlns:a16="http://schemas.microsoft.com/office/drawing/2014/main" val="20001"/>
                    </a:ext>
                  </a:extLst>
                </a:gridCol>
              </a:tblGrid>
              <a:tr h="457200">
                <a:tc gridSpan="2">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571500" indent="-114300">
                        <a:spcBef>
                          <a:spcPct val="20000"/>
                        </a:spcBef>
                        <a:defRPr sz="2400">
                          <a:solidFill>
                            <a:schemeClr val="tx1"/>
                          </a:solidFill>
                          <a:latin typeface="Times New Roman" panose="02020603050405020304" pitchFamily="18" charset="0"/>
                          <a:ea typeface="宋体" panose="02010600030101010101" pitchFamily="2" charset="-122"/>
                        </a:defRPr>
                      </a:lvl2pPr>
                      <a:lvl3pPr marL="1141730" indent="-227330">
                        <a:spcBef>
                          <a:spcPct val="20000"/>
                        </a:spcBef>
                        <a:defRPr sz="2000">
                          <a:solidFill>
                            <a:schemeClr val="tx1"/>
                          </a:solidFill>
                          <a:latin typeface="Times New Roman" panose="02020603050405020304" pitchFamily="18" charset="0"/>
                          <a:ea typeface="宋体" panose="02010600030101010101" pitchFamily="2" charset="-122"/>
                        </a:defRPr>
                      </a:lvl3pPr>
                      <a:lvl4pPr marL="1484630" indent="-113030">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zh-CN" sz="2400" b="1" i="0" u="none" strike="noStrike" cap="none" normalizeH="0" baseline="0">
                          <a:ln>
                            <a:noFill/>
                          </a:ln>
                          <a:solidFill>
                            <a:srgbClr val="FF3300"/>
                          </a:solidFill>
                          <a:effectLst/>
                          <a:latin typeface="Times New Roman" panose="02020603050405020304" pitchFamily="18" charset="0"/>
                          <a:ea typeface="华文新魏" pitchFamily="2" charset="-122"/>
                        </a:rPr>
                        <a:t>演示关联规则的样本数据</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0"/>
                  </a:ext>
                </a:extLst>
              </a:tr>
              <a:tr h="457200">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571500" indent="-114300">
                        <a:spcBef>
                          <a:spcPct val="20000"/>
                        </a:spcBef>
                        <a:defRPr sz="2400">
                          <a:solidFill>
                            <a:schemeClr val="tx1"/>
                          </a:solidFill>
                          <a:latin typeface="Times New Roman" panose="02020603050405020304" pitchFamily="18" charset="0"/>
                          <a:ea typeface="宋体" panose="02010600030101010101" pitchFamily="2" charset="-122"/>
                        </a:defRPr>
                      </a:lvl2pPr>
                      <a:lvl3pPr marL="1141730" indent="-227330">
                        <a:spcBef>
                          <a:spcPct val="20000"/>
                        </a:spcBef>
                        <a:defRPr sz="2000">
                          <a:solidFill>
                            <a:schemeClr val="tx1"/>
                          </a:solidFill>
                          <a:latin typeface="Times New Roman" panose="02020603050405020304" pitchFamily="18" charset="0"/>
                          <a:ea typeface="宋体" panose="02010600030101010101" pitchFamily="2" charset="-122"/>
                        </a:defRPr>
                      </a:lvl3pPr>
                      <a:lvl4pPr marL="1484630" indent="-113030">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rgbClr val="000000"/>
                          </a:solidFill>
                          <a:effectLst/>
                          <a:latin typeface="Times New Roman" panose="02020603050405020304" pitchFamily="18" charset="0"/>
                          <a:ea typeface="华文新魏" pitchFamily="2" charset="-122"/>
                        </a:rPr>
                        <a:t>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571500" indent="-114300">
                        <a:spcBef>
                          <a:spcPct val="20000"/>
                        </a:spcBef>
                        <a:defRPr sz="2400">
                          <a:solidFill>
                            <a:schemeClr val="tx1"/>
                          </a:solidFill>
                          <a:latin typeface="Times New Roman" panose="02020603050405020304" pitchFamily="18" charset="0"/>
                          <a:ea typeface="宋体" panose="02010600030101010101" pitchFamily="2" charset="-122"/>
                        </a:defRPr>
                      </a:lvl2pPr>
                      <a:lvl3pPr marL="1141730" indent="-227330">
                        <a:spcBef>
                          <a:spcPct val="20000"/>
                        </a:spcBef>
                        <a:defRPr sz="2000">
                          <a:solidFill>
                            <a:schemeClr val="tx1"/>
                          </a:solidFill>
                          <a:latin typeface="Times New Roman" panose="02020603050405020304" pitchFamily="18" charset="0"/>
                          <a:ea typeface="宋体" panose="02010600030101010101" pitchFamily="2" charset="-122"/>
                        </a:defRPr>
                      </a:lvl3pPr>
                      <a:lvl4pPr marL="1484630" indent="-113030">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zh-CN" sz="2400" b="1" i="0" u="none" strike="noStrike" cap="none" normalizeH="0" baseline="0">
                          <a:ln>
                            <a:noFill/>
                          </a:ln>
                          <a:solidFill>
                            <a:srgbClr val="000000"/>
                          </a:solidFill>
                          <a:effectLst/>
                          <a:latin typeface="Times New Roman" panose="02020603050405020304" pitchFamily="18" charset="0"/>
                          <a:ea typeface="华文新魏" pitchFamily="2" charset="-122"/>
                        </a:rPr>
                        <a:t>项目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571500" indent="-114300">
                        <a:spcBef>
                          <a:spcPct val="20000"/>
                        </a:spcBef>
                        <a:defRPr sz="2400">
                          <a:solidFill>
                            <a:schemeClr val="tx1"/>
                          </a:solidFill>
                          <a:latin typeface="Times New Roman" panose="02020603050405020304" pitchFamily="18" charset="0"/>
                          <a:ea typeface="宋体" panose="02010600030101010101" pitchFamily="2" charset="-122"/>
                        </a:defRPr>
                      </a:lvl2pPr>
                      <a:lvl3pPr marL="1141730" indent="-227330">
                        <a:spcBef>
                          <a:spcPct val="20000"/>
                        </a:spcBef>
                        <a:defRPr sz="2000">
                          <a:solidFill>
                            <a:schemeClr val="tx1"/>
                          </a:solidFill>
                          <a:latin typeface="Times New Roman" panose="02020603050405020304" pitchFamily="18" charset="0"/>
                          <a:ea typeface="宋体" panose="02010600030101010101" pitchFamily="2" charset="-122"/>
                        </a:defRPr>
                      </a:lvl3pPr>
                      <a:lvl4pPr marL="1484630" indent="-113030">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571500" indent="-114300">
                        <a:spcBef>
                          <a:spcPct val="20000"/>
                        </a:spcBef>
                        <a:defRPr sz="2400">
                          <a:solidFill>
                            <a:schemeClr val="tx1"/>
                          </a:solidFill>
                          <a:latin typeface="Times New Roman" panose="02020603050405020304" pitchFamily="18" charset="0"/>
                          <a:ea typeface="宋体" panose="02010600030101010101" pitchFamily="2" charset="-122"/>
                        </a:defRPr>
                      </a:lvl2pPr>
                      <a:lvl3pPr marL="1141730" indent="-227330">
                        <a:spcBef>
                          <a:spcPct val="20000"/>
                        </a:spcBef>
                        <a:defRPr sz="2000">
                          <a:solidFill>
                            <a:schemeClr val="tx1"/>
                          </a:solidFill>
                          <a:latin typeface="Times New Roman" panose="02020603050405020304" pitchFamily="18" charset="0"/>
                          <a:ea typeface="宋体" panose="02010600030101010101" pitchFamily="2" charset="-122"/>
                        </a:defRPr>
                      </a:lvl3pPr>
                      <a:lvl4pPr marL="1484630" indent="-113030">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a、b、d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571500" indent="-114300">
                        <a:spcBef>
                          <a:spcPct val="20000"/>
                        </a:spcBef>
                        <a:defRPr sz="2400">
                          <a:solidFill>
                            <a:schemeClr val="tx1"/>
                          </a:solidFill>
                          <a:latin typeface="Times New Roman" panose="02020603050405020304" pitchFamily="18" charset="0"/>
                          <a:ea typeface="宋体" panose="02010600030101010101" pitchFamily="2" charset="-122"/>
                        </a:defRPr>
                      </a:lvl2pPr>
                      <a:lvl3pPr marL="1141730" indent="-227330">
                        <a:spcBef>
                          <a:spcPct val="20000"/>
                        </a:spcBef>
                        <a:defRPr sz="2000">
                          <a:solidFill>
                            <a:schemeClr val="tx1"/>
                          </a:solidFill>
                          <a:latin typeface="Times New Roman" panose="02020603050405020304" pitchFamily="18" charset="0"/>
                          <a:ea typeface="宋体" panose="02010600030101010101" pitchFamily="2" charset="-122"/>
                        </a:defRPr>
                      </a:lvl3pPr>
                      <a:lvl4pPr marL="1484630" indent="-113030">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571500" indent="-114300">
                        <a:spcBef>
                          <a:spcPct val="20000"/>
                        </a:spcBef>
                        <a:defRPr sz="2400">
                          <a:solidFill>
                            <a:schemeClr val="tx1"/>
                          </a:solidFill>
                          <a:latin typeface="Times New Roman" panose="02020603050405020304" pitchFamily="18" charset="0"/>
                          <a:ea typeface="宋体" panose="02010600030101010101" pitchFamily="2" charset="-122"/>
                        </a:defRPr>
                      </a:lvl2pPr>
                      <a:lvl3pPr marL="1141730" indent="-227330">
                        <a:spcBef>
                          <a:spcPct val="20000"/>
                        </a:spcBef>
                        <a:defRPr sz="2000">
                          <a:solidFill>
                            <a:schemeClr val="tx1"/>
                          </a:solidFill>
                          <a:latin typeface="Times New Roman" panose="02020603050405020304" pitchFamily="18" charset="0"/>
                          <a:ea typeface="宋体" panose="02010600030101010101" pitchFamily="2" charset="-122"/>
                        </a:defRPr>
                      </a:lvl3pPr>
                      <a:lvl4pPr marL="1484630" indent="-113030">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b、c、e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571500" indent="-114300">
                        <a:spcBef>
                          <a:spcPct val="20000"/>
                        </a:spcBef>
                        <a:defRPr sz="2400">
                          <a:solidFill>
                            <a:schemeClr val="tx1"/>
                          </a:solidFill>
                          <a:latin typeface="Times New Roman" panose="02020603050405020304" pitchFamily="18" charset="0"/>
                          <a:ea typeface="宋体" panose="02010600030101010101" pitchFamily="2" charset="-122"/>
                        </a:defRPr>
                      </a:lvl2pPr>
                      <a:lvl3pPr marL="1141730" indent="-227330">
                        <a:spcBef>
                          <a:spcPct val="20000"/>
                        </a:spcBef>
                        <a:defRPr sz="2000">
                          <a:solidFill>
                            <a:schemeClr val="tx1"/>
                          </a:solidFill>
                          <a:latin typeface="Times New Roman" panose="02020603050405020304" pitchFamily="18" charset="0"/>
                          <a:ea typeface="宋体" panose="02010600030101010101" pitchFamily="2" charset="-122"/>
                        </a:defRPr>
                      </a:lvl3pPr>
                      <a:lvl4pPr marL="1484630" indent="-113030">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571500" indent="-114300">
                        <a:spcBef>
                          <a:spcPct val="20000"/>
                        </a:spcBef>
                        <a:defRPr sz="2400">
                          <a:solidFill>
                            <a:schemeClr val="tx1"/>
                          </a:solidFill>
                          <a:latin typeface="Times New Roman" panose="02020603050405020304" pitchFamily="18" charset="0"/>
                          <a:ea typeface="宋体" panose="02010600030101010101" pitchFamily="2" charset="-122"/>
                        </a:defRPr>
                      </a:lvl2pPr>
                      <a:lvl3pPr marL="1141730" indent="-227330">
                        <a:spcBef>
                          <a:spcPct val="20000"/>
                        </a:spcBef>
                        <a:defRPr sz="2000">
                          <a:solidFill>
                            <a:schemeClr val="tx1"/>
                          </a:solidFill>
                          <a:latin typeface="Times New Roman" panose="02020603050405020304" pitchFamily="18" charset="0"/>
                          <a:ea typeface="宋体" panose="02010600030101010101" pitchFamily="2" charset="-122"/>
                        </a:defRPr>
                      </a:lvl3pPr>
                      <a:lvl4pPr marL="1484630" indent="-113030">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a、b、c、e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571500" indent="-114300">
                        <a:spcBef>
                          <a:spcPct val="20000"/>
                        </a:spcBef>
                        <a:defRPr sz="2400">
                          <a:solidFill>
                            <a:schemeClr val="tx1"/>
                          </a:solidFill>
                          <a:latin typeface="Times New Roman" panose="02020603050405020304" pitchFamily="18" charset="0"/>
                          <a:ea typeface="宋体" panose="02010600030101010101" pitchFamily="2" charset="-122"/>
                        </a:defRPr>
                      </a:lvl2pPr>
                      <a:lvl3pPr marL="1141730" indent="-227330">
                        <a:spcBef>
                          <a:spcPct val="20000"/>
                        </a:spcBef>
                        <a:defRPr sz="2000">
                          <a:solidFill>
                            <a:schemeClr val="tx1"/>
                          </a:solidFill>
                          <a:latin typeface="Times New Roman" panose="02020603050405020304" pitchFamily="18" charset="0"/>
                          <a:ea typeface="宋体" panose="02010600030101010101" pitchFamily="2" charset="-122"/>
                        </a:defRPr>
                      </a:lvl3pPr>
                      <a:lvl4pPr marL="1484630" indent="-113030">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571500" indent="-114300">
                        <a:spcBef>
                          <a:spcPct val="20000"/>
                        </a:spcBef>
                        <a:defRPr sz="2400">
                          <a:solidFill>
                            <a:schemeClr val="tx1"/>
                          </a:solidFill>
                          <a:latin typeface="Times New Roman" panose="02020603050405020304" pitchFamily="18" charset="0"/>
                          <a:ea typeface="宋体" panose="02010600030101010101" pitchFamily="2" charset="-122"/>
                        </a:defRPr>
                      </a:lvl2pPr>
                      <a:lvl3pPr marL="1141730" indent="-227330">
                        <a:spcBef>
                          <a:spcPct val="20000"/>
                        </a:spcBef>
                        <a:defRPr sz="2000">
                          <a:solidFill>
                            <a:schemeClr val="tx1"/>
                          </a:solidFill>
                          <a:latin typeface="Times New Roman" panose="02020603050405020304" pitchFamily="18" charset="0"/>
                          <a:ea typeface="宋体" panose="02010600030101010101" pitchFamily="2" charset="-122"/>
                        </a:defRPr>
                      </a:lvl3pPr>
                      <a:lvl4pPr marL="1484630" indent="-113030">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b、e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 name="矩形 4">
            <a:extLst>
              <a:ext uri="{FF2B5EF4-FFF2-40B4-BE49-F238E27FC236}">
                <a16:creationId xmlns:a16="http://schemas.microsoft.com/office/drawing/2014/main" id="{FF566B57-6187-4B57-BADB-7694817AD2D7}"/>
              </a:ext>
            </a:extLst>
          </p:cNvPr>
          <p:cNvSpPr/>
          <p:nvPr/>
        </p:nvSpPr>
        <p:spPr>
          <a:xfrm>
            <a:off x="360082" y="5081086"/>
            <a:ext cx="6542741" cy="853567"/>
          </a:xfrm>
          <a:prstGeom prst="rect">
            <a:avLst/>
          </a:prstGeom>
        </p:spPr>
        <p:txBody>
          <a:bodyPr wrap="square">
            <a:spAutoFit/>
          </a:bodyPr>
          <a:lstStyle/>
          <a:p>
            <a:pPr marL="14605" lvl="0" algn="just">
              <a:lnSpc>
                <a:spcPct val="130000"/>
              </a:lnSpc>
              <a:buClr>
                <a:schemeClr val="accent1"/>
              </a:buClr>
            </a:pPr>
            <a:r>
              <a:rPr lang="zh-CN" altLang="en-US" sz="2000" dirty="0">
                <a:latin typeface="微软雅黑" panose="020B0503020204020204" pitchFamily="34" charset="-122"/>
                <a:ea typeface="微软雅黑" panose="020B0503020204020204" pitchFamily="34" charset="-122"/>
              </a:rPr>
              <a:t>频繁</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项集</a:t>
            </a:r>
            <a:r>
              <a:rPr lang="en-US" altLang="zh-CN" sz="2000" dirty="0">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为{b、c、e}。</a:t>
            </a:r>
          </a:p>
          <a:p>
            <a:pPr marL="14605" lvl="0" algn="just">
              <a:lnSpc>
                <a:spcPct val="130000"/>
              </a:lnSpc>
              <a:buClr>
                <a:schemeClr val="accent1"/>
              </a:buClr>
            </a:pPr>
            <a:r>
              <a:rPr lang="zh-CN" altLang="en-US" sz="2000" dirty="0">
                <a:latin typeface="微软雅黑" panose="020B0503020204020204" pitchFamily="34" charset="-122"/>
                <a:ea typeface="微软雅黑" panose="020B0503020204020204" pitchFamily="34" charset="-122"/>
              </a:rPr>
              <a:t>所有非空子集</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为{b、c}、{b、e}、{c、e}、{b}、{c}、{e}。</a:t>
            </a:r>
            <a:endParaRPr lang="zh-CN" altLang="en-US" sz="2000" dirty="0">
              <a:latin typeface="微软雅黑" panose="020B0503020204020204" pitchFamily="34" charset="-122"/>
              <a:ea typeface="微软雅黑" panose="020B0503020204020204" pitchFamily="34" charset="-122"/>
              <a:sym typeface="Symbol" panose="05050102010706020507" pitchFamily="18" charset="2"/>
            </a:endParaRPr>
          </a:p>
        </p:txBody>
      </p:sp>
      <p:graphicFrame>
        <p:nvGraphicFramePr>
          <p:cNvPr id="6" name="Group 26">
            <a:extLst>
              <a:ext uri="{FF2B5EF4-FFF2-40B4-BE49-F238E27FC236}">
                <a16:creationId xmlns:a16="http://schemas.microsoft.com/office/drawing/2014/main" id="{C25B4186-5E0B-4C2D-AFA6-CC16138879BE}"/>
              </a:ext>
            </a:extLst>
          </p:cNvPr>
          <p:cNvGraphicFramePr>
            <a:graphicFrameLocks/>
          </p:cNvGraphicFramePr>
          <p:nvPr>
            <p:custDataLst>
              <p:tags r:id="rId2"/>
            </p:custDataLst>
            <p:extLst>
              <p:ext uri="{D42A27DB-BD31-4B8C-83A1-F6EECF244321}">
                <p14:modId xmlns:p14="http://schemas.microsoft.com/office/powerpoint/2010/main" val="612242033"/>
              </p:ext>
            </p:extLst>
          </p:nvPr>
        </p:nvGraphicFramePr>
        <p:xfrm>
          <a:off x="6630615" y="1840276"/>
          <a:ext cx="5399087" cy="3502027"/>
        </p:xfrm>
        <a:graphic>
          <a:graphicData uri="http://schemas.openxmlformats.org/drawingml/2006/table">
            <a:tbl>
              <a:tblPr/>
              <a:tblGrid>
                <a:gridCol w="1946275">
                  <a:extLst>
                    <a:ext uri="{9D8B030D-6E8A-4147-A177-3AD203B41FA5}">
                      <a16:colId xmlns:a16="http://schemas.microsoft.com/office/drawing/2014/main" val="20000"/>
                    </a:ext>
                  </a:extLst>
                </a:gridCol>
                <a:gridCol w="3452812">
                  <a:extLst>
                    <a:ext uri="{9D8B030D-6E8A-4147-A177-3AD203B41FA5}">
                      <a16:colId xmlns:a16="http://schemas.microsoft.com/office/drawing/2014/main" val="20001"/>
                    </a:ext>
                  </a:extLst>
                </a:gridCol>
              </a:tblGrid>
              <a:tr h="500063">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571500" indent="-114300">
                        <a:spcBef>
                          <a:spcPct val="20000"/>
                        </a:spcBef>
                        <a:defRPr sz="2400">
                          <a:solidFill>
                            <a:schemeClr val="tx1"/>
                          </a:solidFill>
                          <a:latin typeface="Times New Roman" panose="02020603050405020304" pitchFamily="18" charset="0"/>
                          <a:ea typeface="宋体" panose="02010600030101010101" pitchFamily="2" charset="-122"/>
                        </a:defRPr>
                      </a:lvl2pPr>
                      <a:lvl3pPr marL="1141730" indent="-227330">
                        <a:spcBef>
                          <a:spcPct val="20000"/>
                        </a:spcBef>
                        <a:defRPr sz="2000">
                          <a:solidFill>
                            <a:schemeClr val="tx1"/>
                          </a:solidFill>
                          <a:latin typeface="Times New Roman" panose="02020603050405020304" pitchFamily="18" charset="0"/>
                          <a:ea typeface="宋体" panose="02010600030101010101" pitchFamily="2" charset="-122"/>
                        </a:defRPr>
                      </a:lvl3pPr>
                      <a:lvl4pPr marL="1484630" indent="-113030">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rgbClr val="000000"/>
                          </a:solidFill>
                          <a:effectLst/>
                          <a:latin typeface="Times New Roman" panose="02020603050405020304" pitchFamily="18" charset="0"/>
                          <a:ea typeface="华文新魏" pitchFamily="2" charset="-122"/>
                        </a:rPr>
                        <a:t>规则</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571500" indent="-114300">
                        <a:spcBef>
                          <a:spcPct val="20000"/>
                        </a:spcBef>
                        <a:defRPr sz="2400">
                          <a:solidFill>
                            <a:schemeClr val="tx1"/>
                          </a:solidFill>
                          <a:latin typeface="Times New Roman" panose="02020603050405020304" pitchFamily="18" charset="0"/>
                          <a:ea typeface="宋体" panose="02010600030101010101" pitchFamily="2" charset="-122"/>
                        </a:defRPr>
                      </a:lvl2pPr>
                      <a:lvl3pPr marL="1141730" indent="-227330">
                        <a:spcBef>
                          <a:spcPct val="20000"/>
                        </a:spcBef>
                        <a:defRPr sz="2000">
                          <a:solidFill>
                            <a:schemeClr val="tx1"/>
                          </a:solidFill>
                          <a:latin typeface="Times New Roman" panose="02020603050405020304" pitchFamily="18" charset="0"/>
                          <a:ea typeface="宋体" panose="02010600030101010101" pitchFamily="2" charset="-122"/>
                        </a:defRPr>
                      </a:lvl3pPr>
                      <a:lvl4pPr marL="1484630" indent="-113030">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rgbClr val="000000"/>
                          </a:solidFill>
                          <a:effectLst/>
                          <a:latin typeface="Times New Roman" panose="02020603050405020304" pitchFamily="18" charset="0"/>
                          <a:ea typeface="华文新魏" pitchFamily="2" charset="-122"/>
                        </a:rPr>
                        <a:t>置信度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0063">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571500" indent="-114300">
                        <a:spcBef>
                          <a:spcPct val="20000"/>
                        </a:spcBef>
                        <a:defRPr sz="2400">
                          <a:solidFill>
                            <a:schemeClr val="tx1"/>
                          </a:solidFill>
                          <a:latin typeface="Times New Roman" panose="02020603050405020304" pitchFamily="18" charset="0"/>
                          <a:ea typeface="宋体" panose="02010600030101010101" pitchFamily="2" charset="-122"/>
                        </a:defRPr>
                      </a:lvl2pPr>
                      <a:lvl3pPr marL="1141730" indent="-227330">
                        <a:spcBef>
                          <a:spcPct val="20000"/>
                        </a:spcBef>
                        <a:defRPr sz="2000">
                          <a:solidFill>
                            <a:schemeClr val="tx1"/>
                          </a:solidFill>
                          <a:latin typeface="Times New Roman" panose="02020603050405020304" pitchFamily="18" charset="0"/>
                          <a:ea typeface="宋体" panose="02010600030101010101" pitchFamily="2" charset="-122"/>
                        </a:defRPr>
                      </a:lvl3pPr>
                      <a:lvl4pPr marL="1484630" indent="-113030">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dirty="0">
                          <a:ln>
                            <a:noFill/>
                          </a:ln>
                          <a:solidFill>
                            <a:schemeClr val="accent2"/>
                          </a:solidFill>
                          <a:effectLst/>
                          <a:latin typeface="华文新魏" pitchFamily="2" charset="-122"/>
                          <a:ea typeface="华文新魏" pitchFamily="2" charset="-122"/>
                        </a:rPr>
                        <a:t>b∧c</a:t>
                      </a:r>
                      <a:r>
                        <a:rPr kumimoji="0" lang="zh-CN" altLang="en-US" sz="2400" b="1" i="0" u="none" strike="noStrike" cap="none" normalizeH="0" baseline="0" dirty="0">
                          <a:ln>
                            <a:noFill/>
                          </a:ln>
                          <a:solidFill>
                            <a:schemeClr val="accent2"/>
                          </a:solidFill>
                          <a:effectLst/>
                          <a:latin typeface="华文新魏" pitchFamily="2" charset="-122"/>
                          <a:ea typeface="华文新魏" pitchFamily="2" charset="-122"/>
                          <a:sym typeface="Symbol" panose="05050102010706020507" pitchFamily="18" charset="2"/>
                        </a:rPr>
                        <a:t></a:t>
                      </a:r>
                      <a:r>
                        <a:rPr kumimoji="0" lang="zh-CN" altLang="en-US" sz="2400" b="1" i="0" u="none" strike="noStrike" cap="none" normalizeH="0" baseline="0" dirty="0">
                          <a:ln>
                            <a:noFill/>
                          </a:ln>
                          <a:solidFill>
                            <a:schemeClr val="accent2"/>
                          </a:solidFill>
                          <a:effectLst/>
                          <a:latin typeface="华文新魏" pitchFamily="2" charset="-122"/>
                          <a:ea typeface="华文新魏" pitchFamily="2" charset="-122"/>
                        </a:rPr>
                        <a:t>e</a:t>
                      </a:r>
                      <a:endParaRPr kumimoji="0" lang="zh-CN" altLang="en-US" sz="2400" b="1" i="0" u="none" strike="noStrike" cap="none" normalizeH="0" baseline="0" dirty="0">
                        <a:ln>
                          <a:noFill/>
                        </a:ln>
                        <a:solidFill>
                          <a:schemeClr val="accent2"/>
                        </a:solidFill>
                        <a:effectLst/>
                        <a:latin typeface="华文新魏" pitchFamily="2" charset="-122"/>
                        <a:ea typeface="华文新魏" pitchFamily="2" charset="-122"/>
                        <a:sym typeface="Symbol" panose="05050102010706020507" pitchFamily="18"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571500" indent="-114300">
                        <a:spcBef>
                          <a:spcPct val="20000"/>
                        </a:spcBef>
                        <a:defRPr sz="2400">
                          <a:solidFill>
                            <a:schemeClr val="tx1"/>
                          </a:solidFill>
                          <a:latin typeface="Times New Roman" panose="02020603050405020304" pitchFamily="18" charset="0"/>
                          <a:ea typeface="宋体" panose="02010600030101010101" pitchFamily="2" charset="-122"/>
                        </a:defRPr>
                      </a:lvl2pPr>
                      <a:lvl3pPr marL="1141730" indent="-227330">
                        <a:spcBef>
                          <a:spcPct val="20000"/>
                        </a:spcBef>
                        <a:defRPr sz="2000">
                          <a:solidFill>
                            <a:schemeClr val="tx1"/>
                          </a:solidFill>
                          <a:latin typeface="Times New Roman" panose="02020603050405020304" pitchFamily="18" charset="0"/>
                          <a:ea typeface="宋体" panose="02010600030101010101" pitchFamily="2" charset="-122"/>
                        </a:defRPr>
                      </a:lvl3pPr>
                      <a:lvl4pPr marL="1484630" indent="-113030">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rgbClr val="FF0000"/>
                          </a:solidFill>
                          <a:effectLst/>
                          <a:latin typeface="华文新魏" pitchFamily="2" charset="-122"/>
                          <a:ea typeface="华文新魏" pitchFamily="2" charset="-122"/>
                        </a:rPr>
                        <a:t>2/2=100%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571500" indent="-114300">
                        <a:spcBef>
                          <a:spcPct val="20000"/>
                        </a:spcBef>
                        <a:defRPr sz="2400">
                          <a:solidFill>
                            <a:schemeClr val="tx1"/>
                          </a:solidFill>
                          <a:latin typeface="Times New Roman" panose="02020603050405020304" pitchFamily="18" charset="0"/>
                          <a:ea typeface="宋体" panose="02010600030101010101" pitchFamily="2" charset="-122"/>
                        </a:defRPr>
                      </a:lvl2pPr>
                      <a:lvl3pPr marL="1141730" indent="-227330">
                        <a:spcBef>
                          <a:spcPct val="20000"/>
                        </a:spcBef>
                        <a:defRPr sz="2000">
                          <a:solidFill>
                            <a:schemeClr val="tx1"/>
                          </a:solidFill>
                          <a:latin typeface="Times New Roman" panose="02020603050405020304" pitchFamily="18" charset="0"/>
                          <a:ea typeface="宋体" panose="02010600030101010101" pitchFamily="2" charset="-122"/>
                        </a:defRPr>
                      </a:lvl3pPr>
                      <a:lvl4pPr marL="1484630" indent="-113030">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chemeClr val="accent2"/>
                          </a:solidFill>
                          <a:effectLst/>
                          <a:latin typeface="华文新魏" pitchFamily="2" charset="-122"/>
                          <a:ea typeface="华文新魏" pitchFamily="2" charset="-122"/>
                        </a:rPr>
                        <a:t>b∧e</a:t>
                      </a:r>
                      <a:r>
                        <a:rPr kumimoji="0" lang="zh-CN" altLang="en-US" sz="2400" b="1" i="0" u="none" strike="noStrike" cap="none" normalizeH="0" baseline="0">
                          <a:ln>
                            <a:noFill/>
                          </a:ln>
                          <a:solidFill>
                            <a:schemeClr val="accent2"/>
                          </a:solidFill>
                          <a:effectLst/>
                          <a:latin typeface="华文新魏" pitchFamily="2" charset="-122"/>
                          <a:ea typeface="华文新魏" pitchFamily="2" charset="-122"/>
                          <a:sym typeface="Symbol" panose="05050102010706020507" pitchFamily="18" charset="2"/>
                        </a:rPr>
                        <a:t></a:t>
                      </a:r>
                      <a:r>
                        <a:rPr kumimoji="0" lang="zh-CN" altLang="en-US" sz="2400" b="1" i="0" u="none" strike="noStrike" cap="none" normalizeH="0" baseline="0">
                          <a:ln>
                            <a:noFill/>
                          </a:ln>
                          <a:solidFill>
                            <a:schemeClr val="accent2"/>
                          </a:solidFill>
                          <a:effectLst/>
                          <a:latin typeface="华文新魏" pitchFamily="2" charset="-122"/>
                          <a:ea typeface="华文新魏" pitchFamily="2"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571500" indent="-114300">
                        <a:spcBef>
                          <a:spcPct val="20000"/>
                        </a:spcBef>
                        <a:defRPr sz="2400">
                          <a:solidFill>
                            <a:schemeClr val="tx1"/>
                          </a:solidFill>
                          <a:latin typeface="Times New Roman" panose="02020603050405020304" pitchFamily="18" charset="0"/>
                          <a:ea typeface="宋体" panose="02010600030101010101" pitchFamily="2" charset="-122"/>
                        </a:defRPr>
                      </a:lvl2pPr>
                      <a:lvl3pPr marL="1141730" indent="-227330">
                        <a:spcBef>
                          <a:spcPct val="20000"/>
                        </a:spcBef>
                        <a:defRPr sz="2000">
                          <a:solidFill>
                            <a:schemeClr val="tx1"/>
                          </a:solidFill>
                          <a:latin typeface="Times New Roman" panose="02020603050405020304" pitchFamily="18" charset="0"/>
                          <a:ea typeface="宋体" panose="02010600030101010101" pitchFamily="2" charset="-122"/>
                        </a:defRPr>
                      </a:lvl3pPr>
                      <a:lvl4pPr marL="1484630" indent="-113030">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rgbClr val="FF0000"/>
                          </a:solidFill>
                          <a:effectLst/>
                          <a:latin typeface="华文新魏" pitchFamily="2" charset="-122"/>
                          <a:ea typeface="华文新魏" pitchFamily="2" charset="-122"/>
                        </a:rPr>
                        <a:t>2/3=66%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8475">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571500" indent="-114300">
                        <a:spcBef>
                          <a:spcPct val="20000"/>
                        </a:spcBef>
                        <a:defRPr sz="2400">
                          <a:solidFill>
                            <a:schemeClr val="tx1"/>
                          </a:solidFill>
                          <a:latin typeface="Times New Roman" panose="02020603050405020304" pitchFamily="18" charset="0"/>
                          <a:ea typeface="宋体" panose="02010600030101010101" pitchFamily="2" charset="-122"/>
                        </a:defRPr>
                      </a:lvl2pPr>
                      <a:lvl3pPr marL="1141730" indent="-227330">
                        <a:spcBef>
                          <a:spcPct val="20000"/>
                        </a:spcBef>
                        <a:defRPr sz="2000">
                          <a:solidFill>
                            <a:schemeClr val="tx1"/>
                          </a:solidFill>
                          <a:latin typeface="Times New Roman" panose="02020603050405020304" pitchFamily="18" charset="0"/>
                          <a:ea typeface="宋体" panose="02010600030101010101" pitchFamily="2" charset="-122"/>
                        </a:defRPr>
                      </a:lvl3pPr>
                      <a:lvl4pPr marL="1484630" indent="-113030">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chemeClr val="accent2"/>
                          </a:solidFill>
                          <a:effectLst/>
                          <a:latin typeface="华文新魏" pitchFamily="2" charset="-122"/>
                          <a:ea typeface="华文新魏" pitchFamily="2" charset="-122"/>
                        </a:rPr>
                        <a:t>c∧e</a:t>
                      </a:r>
                      <a:r>
                        <a:rPr kumimoji="0" lang="zh-CN" altLang="en-US" sz="2400" b="1" i="0" u="none" strike="noStrike" cap="none" normalizeH="0" baseline="0">
                          <a:ln>
                            <a:noFill/>
                          </a:ln>
                          <a:solidFill>
                            <a:schemeClr val="accent2"/>
                          </a:solidFill>
                          <a:effectLst/>
                          <a:latin typeface="华文新魏" pitchFamily="2" charset="-122"/>
                          <a:ea typeface="华文新魏" pitchFamily="2" charset="-122"/>
                          <a:sym typeface="Symbol" panose="05050102010706020507" pitchFamily="18" charset="2"/>
                        </a:rPr>
                        <a:t></a:t>
                      </a:r>
                      <a:r>
                        <a:rPr kumimoji="0" lang="zh-CN" altLang="en-US" sz="2400" b="1" i="0" u="none" strike="noStrike" cap="none" normalizeH="0" baseline="0">
                          <a:ln>
                            <a:noFill/>
                          </a:ln>
                          <a:solidFill>
                            <a:schemeClr val="accent2"/>
                          </a:solidFill>
                          <a:effectLst/>
                          <a:latin typeface="华文新魏" pitchFamily="2" charset="-122"/>
                          <a:ea typeface="华文新魏" pitchFamily="2"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571500" indent="-114300">
                        <a:spcBef>
                          <a:spcPct val="20000"/>
                        </a:spcBef>
                        <a:defRPr sz="2400">
                          <a:solidFill>
                            <a:schemeClr val="tx1"/>
                          </a:solidFill>
                          <a:latin typeface="Times New Roman" panose="02020603050405020304" pitchFamily="18" charset="0"/>
                          <a:ea typeface="宋体" panose="02010600030101010101" pitchFamily="2" charset="-122"/>
                        </a:defRPr>
                      </a:lvl2pPr>
                      <a:lvl3pPr marL="1141730" indent="-227330">
                        <a:spcBef>
                          <a:spcPct val="20000"/>
                        </a:spcBef>
                        <a:defRPr sz="2000">
                          <a:solidFill>
                            <a:schemeClr val="tx1"/>
                          </a:solidFill>
                          <a:latin typeface="Times New Roman" panose="02020603050405020304" pitchFamily="18" charset="0"/>
                          <a:ea typeface="宋体" panose="02010600030101010101" pitchFamily="2" charset="-122"/>
                        </a:defRPr>
                      </a:lvl3pPr>
                      <a:lvl4pPr marL="1484630" indent="-113030">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rgbClr val="FF0000"/>
                          </a:solidFill>
                          <a:effectLst/>
                          <a:latin typeface="华文新魏" pitchFamily="2" charset="-122"/>
                          <a:ea typeface="华文新魏" pitchFamily="2" charset="-122"/>
                        </a:rPr>
                        <a:t>2/2=100%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0063">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571500" indent="-114300">
                        <a:spcBef>
                          <a:spcPct val="20000"/>
                        </a:spcBef>
                        <a:defRPr sz="2400">
                          <a:solidFill>
                            <a:schemeClr val="tx1"/>
                          </a:solidFill>
                          <a:latin typeface="Times New Roman" panose="02020603050405020304" pitchFamily="18" charset="0"/>
                          <a:ea typeface="宋体" panose="02010600030101010101" pitchFamily="2" charset="-122"/>
                        </a:defRPr>
                      </a:lvl2pPr>
                      <a:lvl3pPr marL="1141730" indent="-227330">
                        <a:spcBef>
                          <a:spcPct val="20000"/>
                        </a:spcBef>
                        <a:defRPr sz="2000">
                          <a:solidFill>
                            <a:schemeClr val="tx1"/>
                          </a:solidFill>
                          <a:latin typeface="Times New Roman" panose="02020603050405020304" pitchFamily="18" charset="0"/>
                          <a:ea typeface="宋体" panose="02010600030101010101" pitchFamily="2" charset="-122"/>
                        </a:defRPr>
                      </a:lvl3pPr>
                      <a:lvl4pPr marL="1484630" indent="-113030">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chemeClr val="accent2"/>
                          </a:solidFill>
                          <a:effectLst/>
                          <a:latin typeface="华文新魏" pitchFamily="2" charset="-122"/>
                          <a:ea typeface="华文新魏" pitchFamily="2" charset="-122"/>
                        </a:rPr>
                        <a:t>b</a:t>
                      </a:r>
                      <a:r>
                        <a:rPr kumimoji="0" lang="zh-CN" altLang="en-US" sz="2400" b="1" i="0" u="none" strike="noStrike" cap="none" normalizeH="0" baseline="0">
                          <a:ln>
                            <a:noFill/>
                          </a:ln>
                          <a:solidFill>
                            <a:schemeClr val="accent2"/>
                          </a:solidFill>
                          <a:effectLst/>
                          <a:latin typeface="华文新魏" pitchFamily="2" charset="-122"/>
                          <a:ea typeface="华文新魏" pitchFamily="2" charset="-122"/>
                          <a:sym typeface="Symbol" panose="05050102010706020507" pitchFamily="18" charset="2"/>
                        </a:rPr>
                        <a:t></a:t>
                      </a:r>
                      <a:r>
                        <a:rPr kumimoji="0" lang="zh-CN" altLang="en-US" sz="2400" b="1" i="0" u="none" strike="noStrike" cap="none" normalizeH="0" baseline="0">
                          <a:ln>
                            <a:noFill/>
                          </a:ln>
                          <a:solidFill>
                            <a:schemeClr val="accent2"/>
                          </a:solidFill>
                          <a:effectLst/>
                          <a:latin typeface="华文新魏" pitchFamily="2" charset="-122"/>
                          <a:ea typeface="华文新魏" pitchFamily="2" charset="-122"/>
                        </a:rPr>
                        <a:t>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571500" indent="-114300">
                        <a:spcBef>
                          <a:spcPct val="20000"/>
                        </a:spcBef>
                        <a:defRPr sz="2400">
                          <a:solidFill>
                            <a:schemeClr val="tx1"/>
                          </a:solidFill>
                          <a:latin typeface="Times New Roman" panose="02020603050405020304" pitchFamily="18" charset="0"/>
                          <a:ea typeface="宋体" panose="02010600030101010101" pitchFamily="2" charset="-122"/>
                        </a:defRPr>
                      </a:lvl2pPr>
                      <a:lvl3pPr marL="1141730" indent="-227330">
                        <a:spcBef>
                          <a:spcPct val="20000"/>
                        </a:spcBef>
                        <a:defRPr sz="2000">
                          <a:solidFill>
                            <a:schemeClr val="tx1"/>
                          </a:solidFill>
                          <a:latin typeface="Times New Roman" panose="02020603050405020304" pitchFamily="18" charset="0"/>
                          <a:ea typeface="宋体" panose="02010600030101010101" pitchFamily="2" charset="-122"/>
                        </a:defRPr>
                      </a:lvl3pPr>
                      <a:lvl4pPr marL="1484630" indent="-113030">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rgbClr val="FF0000"/>
                          </a:solidFill>
                          <a:effectLst/>
                          <a:latin typeface="华文新魏" pitchFamily="2" charset="-122"/>
                          <a:ea typeface="华文新魏" pitchFamily="2" charset="-122"/>
                        </a:rPr>
                        <a:t>2/4=50%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1650">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571500" indent="-114300">
                        <a:spcBef>
                          <a:spcPct val="20000"/>
                        </a:spcBef>
                        <a:defRPr sz="2400">
                          <a:solidFill>
                            <a:schemeClr val="tx1"/>
                          </a:solidFill>
                          <a:latin typeface="Times New Roman" panose="02020603050405020304" pitchFamily="18" charset="0"/>
                          <a:ea typeface="宋体" panose="02010600030101010101" pitchFamily="2" charset="-122"/>
                        </a:defRPr>
                      </a:lvl2pPr>
                      <a:lvl3pPr marL="1141730" indent="-227330">
                        <a:spcBef>
                          <a:spcPct val="20000"/>
                        </a:spcBef>
                        <a:defRPr sz="2000">
                          <a:solidFill>
                            <a:schemeClr val="tx1"/>
                          </a:solidFill>
                          <a:latin typeface="Times New Roman" panose="02020603050405020304" pitchFamily="18" charset="0"/>
                          <a:ea typeface="宋体" panose="02010600030101010101" pitchFamily="2" charset="-122"/>
                        </a:defRPr>
                      </a:lvl3pPr>
                      <a:lvl4pPr marL="1484630" indent="-113030">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chemeClr val="accent2"/>
                          </a:solidFill>
                          <a:effectLst/>
                          <a:latin typeface="华文新魏" pitchFamily="2" charset="-122"/>
                          <a:ea typeface="华文新魏" pitchFamily="2" charset="-122"/>
                          <a:sym typeface="Symbol" panose="05050102010706020507" pitchFamily="18" charset="2"/>
                        </a:rPr>
                        <a:t>cb</a:t>
                      </a:r>
                      <a:r>
                        <a:rPr kumimoji="0" lang="zh-CN" altLang="en-US" sz="2400" b="1" i="0" u="none" strike="noStrike" cap="none" normalizeH="0" baseline="0">
                          <a:ln>
                            <a:noFill/>
                          </a:ln>
                          <a:solidFill>
                            <a:schemeClr val="accent2"/>
                          </a:solidFill>
                          <a:effectLst/>
                          <a:latin typeface="华文新魏" pitchFamily="2" charset="-122"/>
                          <a:ea typeface="华文新魏" pitchFamily="2" charset="-122"/>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571500" indent="-114300">
                        <a:spcBef>
                          <a:spcPct val="20000"/>
                        </a:spcBef>
                        <a:defRPr sz="2400">
                          <a:solidFill>
                            <a:schemeClr val="tx1"/>
                          </a:solidFill>
                          <a:latin typeface="Times New Roman" panose="02020603050405020304" pitchFamily="18" charset="0"/>
                          <a:ea typeface="宋体" panose="02010600030101010101" pitchFamily="2" charset="-122"/>
                        </a:defRPr>
                      </a:lvl2pPr>
                      <a:lvl3pPr marL="1141730" indent="-227330">
                        <a:spcBef>
                          <a:spcPct val="20000"/>
                        </a:spcBef>
                        <a:defRPr sz="2000">
                          <a:solidFill>
                            <a:schemeClr val="tx1"/>
                          </a:solidFill>
                          <a:latin typeface="Times New Roman" panose="02020603050405020304" pitchFamily="18" charset="0"/>
                          <a:ea typeface="宋体" panose="02010600030101010101" pitchFamily="2" charset="-122"/>
                        </a:defRPr>
                      </a:lvl3pPr>
                      <a:lvl4pPr marL="1484630" indent="-113030">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rgbClr val="FF0000"/>
                          </a:solidFill>
                          <a:effectLst/>
                          <a:latin typeface="华文新魏" pitchFamily="2" charset="-122"/>
                          <a:ea typeface="华文新魏" pitchFamily="2" charset="-122"/>
                        </a:rPr>
                        <a:t>2/2=100%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0063">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571500" indent="-114300">
                        <a:spcBef>
                          <a:spcPct val="20000"/>
                        </a:spcBef>
                        <a:defRPr sz="2400">
                          <a:solidFill>
                            <a:schemeClr val="tx1"/>
                          </a:solidFill>
                          <a:latin typeface="Times New Roman" panose="02020603050405020304" pitchFamily="18" charset="0"/>
                          <a:ea typeface="宋体" panose="02010600030101010101" pitchFamily="2" charset="-122"/>
                        </a:defRPr>
                      </a:lvl2pPr>
                      <a:lvl3pPr marL="1141730" indent="-227330">
                        <a:spcBef>
                          <a:spcPct val="20000"/>
                        </a:spcBef>
                        <a:defRPr sz="2000">
                          <a:solidFill>
                            <a:schemeClr val="tx1"/>
                          </a:solidFill>
                          <a:latin typeface="Times New Roman" panose="02020603050405020304" pitchFamily="18" charset="0"/>
                          <a:ea typeface="宋体" panose="02010600030101010101" pitchFamily="2" charset="-122"/>
                        </a:defRPr>
                      </a:lvl3pPr>
                      <a:lvl4pPr marL="1484630" indent="-113030">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chemeClr val="accent2"/>
                          </a:solidFill>
                          <a:effectLst/>
                          <a:latin typeface="华文新魏" pitchFamily="2" charset="-122"/>
                          <a:ea typeface="华文新魏" pitchFamily="2" charset="-122"/>
                          <a:sym typeface="Symbol" panose="05050102010706020507" pitchFamily="18" charset="2"/>
                        </a:rPr>
                        <a:t>eb</a:t>
                      </a:r>
                      <a:r>
                        <a:rPr kumimoji="0" lang="zh-CN" altLang="en-US" sz="2400" b="1" i="0" u="none" strike="noStrike" cap="none" normalizeH="0" baseline="0">
                          <a:ln>
                            <a:noFill/>
                          </a:ln>
                          <a:solidFill>
                            <a:schemeClr val="accent2"/>
                          </a:solidFill>
                          <a:effectLst/>
                          <a:latin typeface="华文新魏" pitchFamily="2" charset="-122"/>
                          <a:ea typeface="华文新魏" pitchFamily="2"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571500" indent="-114300">
                        <a:spcBef>
                          <a:spcPct val="20000"/>
                        </a:spcBef>
                        <a:defRPr sz="2400">
                          <a:solidFill>
                            <a:schemeClr val="tx1"/>
                          </a:solidFill>
                          <a:latin typeface="Times New Roman" panose="02020603050405020304" pitchFamily="18" charset="0"/>
                          <a:ea typeface="宋体" panose="02010600030101010101" pitchFamily="2" charset="-122"/>
                        </a:defRPr>
                      </a:lvl2pPr>
                      <a:lvl3pPr marL="1141730" indent="-227330">
                        <a:spcBef>
                          <a:spcPct val="20000"/>
                        </a:spcBef>
                        <a:defRPr sz="2000">
                          <a:solidFill>
                            <a:schemeClr val="tx1"/>
                          </a:solidFill>
                          <a:latin typeface="Times New Roman" panose="02020603050405020304" pitchFamily="18" charset="0"/>
                          <a:ea typeface="宋体" panose="02010600030101010101" pitchFamily="2" charset="-122"/>
                        </a:defRPr>
                      </a:lvl3pPr>
                      <a:lvl4pPr marL="1484630" indent="-113030">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dirty="0">
                          <a:ln>
                            <a:noFill/>
                          </a:ln>
                          <a:solidFill>
                            <a:srgbClr val="FF0000"/>
                          </a:solidFill>
                          <a:effectLst/>
                          <a:latin typeface="华文新魏" pitchFamily="2" charset="-122"/>
                          <a:ea typeface="华文新魏" pitchFamily="2" charset="-122"/>
                        </a:rPr>
                        <a:t>2/3=66%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EE9122FD-9600-4DF3-985D-25348D8FFFF9}"/>
                  </a:ext>
                </a:extLst>
              </p:cNvPr>
              <p:cNvSpPr/>
              <p:nvPr/>
            </p:nvSpPr>
            <p:spPr>
              <a:xfrm>
                <a:off x="302957" y="6056617"/>
                <a:ext cx="3362459"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dirty="0">
                              <a:solidFill>
                                <a:srgbClr val="FF0000"/>
                              </a:solidFill>
                              <a:latin typeface="Cambria Math" panose="02040503050406030204" pitchFamily="18" charset="0"/>
                            </a:rPr>
                          </m:ctrlPr>
                        </m:fPr>
                        <m:num>
                          <m:r>
                            <a:rPr lang="en-US" altLang="zh-CN" i="1" dirty="0">
                              <a:solidFill>
                                <a:srgbClr val="FF0000"/>
                              </a:solidFill>
                              <a:latin typeface="Cambria Math" panose="02040503050406030204" pitchFamily="18" charset="0"/>
                            </a:rPr>
                            <m:t>𝑠𝑢𝑝𝑝𝑜𝑟𝑡</m:t>
                          </m:r>
                          <m:r>
                            <a:rPr lang="en-US" altLang="zh-CN" i="1" dirty="0">
                              <a:solidFill>
                                <a:srgbClr val="FF0000"/>
                              </a:solidFill>
                              <a:latin typeface="Cambria Math" panose="02040503050406030204" pitchFamily="18" charset="0"/>
                            </a:rPr>
                            <m:t>_</m:t>
                          </m:r>
                          <m:r>
                            <a:rPr lang="en-US" altLang="zh-CN" i="1" dirty="0">
                              <a:solidFill>
                                <a:srgbClr val="FF0000"/>
                              </a:solidFill>
                              <a:latin typeface="Cambria Math" panose="02040503050406030204" pitchFamily="18" charset="0"/>
                            </a:rPr>
                            <m:t>𝑐𝑜𝑢𝑛𝑡</m:t>
                          </m:r>
                          <m:r>
                            <a:rPr lang="en-US" altLang="zh-CN" i="1" dirty="0">
                              <a:solidFill>
                                <a:srgbClr val="FF0000"/>
                              </a:solidFill>
                              <a:latin typeface="Cambria Math" panose="02040503050406030204" pitchFamily="18" charset="0"/>
                            </a:rPr>
                            <m:t>(</m:t>
                          </m:r>
                          <m:r>
                            <a:rPr lang="en-US" altLang="zh-CN" i="1" dirty="0">
                              <a:solidFill>
                                <a:srgbClr val="FF0000"/>
                              </a:solidFill>
                              <a:latin typeface="Cambria Math" panose="02040503050406030204" pitchFamily="18" charset="0"/>
                            </a:rPr>
                            <m:t>𝑟</m:t>
                          </m:r>
                          <m:r>
                            <a:rPr lang="en-US" altLang="zh-CN" i="1" dirty="0">
                              <a:solidFill>
                                <a:srgbClr val="FF0000"/>
                              </a:solidFill>
                              <a:latin typeface="Cambria Math" panose="02040503050406030204" pitchFamily="18" charset="0"/>
                            </a:rPr>
                            <m:t>)</m:t>
                          </m:r>
                        </m:num>
                        <m:den>
                          <m:r>
                            <a:rPr lang="en-US" altLang="zh-CN" i="1" dirty="0">
                              <a:solidFill>
                                <a:srgbClr val="FF0000"/>
                              </a:solidFill>
                              <a:latin typeface="Cambria Math" panose="02040503050406030204" pitchFamily="18" charset="0"/>
                            </a:rPr>
                            <m:t>𝑠𝑢𝑝𝑝𝑜𝑟𝑡</m:t>
                          </m:r>
                          <m:r>
                            <a:rPr lang="en-US" altLang="zh-CN" i="1" dirty="0">
                              <a:solidFill>
                                <a:srgbClr val="FF0000"/>
                              </a:solidFill>
                              <a:latin typeface="Cambria Math" panose="02040503050406030204" pitchFamily="18" charset="0"/>
                            </a:rPr>
                            <m:t>_</m:t>
                          </m:r>
                          <m:r>
                            <a:rPr lang="en-US" altLang="zh-CN" i="1" dirty="0">
                              <a:solidFill>
                                <a:srgbClr val="FF0000"/>
                              </a:solidFill>
                              <a:latin typeface="Cambria Math" panose="02040503050406030204" pitchFamily="18" charset="0"/>
                            </a:rPr>
                            <m:t>𝑐𝑜𝑢𝑛𝑡</m:t>
                          </m:r>
                          <m:r>
                            <a:rPr lang="en-US" altLang="zh-CN" i="1" dirty="0">
                              <a:solidFill>
                                <a:srgbClr val="FF0000"/>
                              </a:solidFill>
                              <a:latin typeface="Cambria Math" panose="02040503050406030204" pitchFamily="18" charset="0"/>
                            </a:rPr>
                            <m:t>(</m:t>
                          </m:r>
                          <m:r>
                            <a:rPr lang="en-US" altLang="zh-CN" i="1" dirty="0">
                              <a:solidFill>
                                <a:srgbClr val="FF0000"/>
                              </a:solidFill>
                              <a:latin typeface="Cambria Math" panose="02040503050406030204" pitchFamily="18" charset="0"/>
                            </a:rPr>
                            <m:t>𝑠</m:t>
                          </m:r>
                          <m:r>
                            <a:rPr lang="en-US" altLang="zh-CN" i="1" dirty="0">
                              <a:solidFill>
                                <a:srgbClr val="FF0000"/>
                              </a:solidFill>
                              <a:latin typeface="Cambria Math" panose="02040503050406030204" pitchFamily="18" charset="0"/>
                            </a:rPr>
                            <m:t>)</m:t>
                          </m:r>
                        </m:den>
                      </m:f>
                      <m:r>
                        <a:rPr lang="en-US" altLang="zh-CN" i="1" dirty="0">
                          <a:solidFill>
                            <a:srgbClr val="FF0000"/>
                          </a:solidFill>
                          <a:latin typeface="Cambria Math" panose="02040503050406030204" pitchFamily="18" charset="0"/>
                        </a:rPr>
                        <m:t>≧</m:t>
                      </m:r>
                      <m:r>
                        <m:rPr>
                          <m:sty m:val="p"/>
                        </m:rPr>
                        <a:rPr lang="en-US" altLang="zh-CN" i="1" dirty="0" err="1">
                          <a:solidFill>
                            <a:srgbClr val="FF0000"/>
                          </a:solidFill>
                          <a:latin typeface="Cambria Math" panose="02040503050406030204" pitchFamily="18" charset="0"/>
                        </a:rPr>
                        <m:t>min</m:t>
                      </m:r>
                      <m:r>
                        <a:rPr lang="en-US" altLang="zh-CN" i="1" dirty="0" err="1">
                          <a:solidFill>
                            <a:srgbClr val="FF0000"/>
                          </a:solidFill>
                          <a:latin typeface="Cambria Math" panose="02040503050406030204" pitchFamily="18" charset="0"/>
                        </a:rPr>
                        <m:t>⁡_</m:t>
                      </m:r>
                      <m:r>
                        <a:rPr lang="en-US" altLang="zh-CN" i="1" dirty="0" err="1">
                          <a:solidFill>
                            <a:srgbClr val="FF0000"/>
                          </a:solidFill>
                          <a:latin typeface="Cambria Math" panose="02040503050406030204" pitchFamily="18" charset="0"/>
                        </a:rPr>
                        <m:t>𝑐𝑜𝑛𝑓</m:t>
                      </m:r>
                    </m:oMath>
                  </m:oMathPara>
                </a14:m>
                <a:endParaRPr lang="zh-CN" altLang="en-US" dirty="0"/>
              </a:p>
            </p:txBody>
          </p:sp>
        </mc:Choice>
        <mc:Fallback xmlns="">
          <p:sp>
            <p:nvSpPr>
              <p:cNvPr id="8" name="矩形 7">
                <a:extLst>
                  <a:ext uri="{FF2B5EF4-FFF2-40B4-BE49-F238E27FC236}">
                    <a16:creationId xmlns:a16="http://schemas.microsoft.com/office/drawing/2014/main" id="{EE9122FD-9600-4DF3-985D-25348D8FFFF9}"/>
                  </a:ext>
                </a:extLst>
              </p:cNvPr>
              <p:cNvSpPr>
                <a:spLocks noRot="1" noChangeAspect="1" noMove="1" noResize="1" noEditPoints="1" noAdjustHandles="1" noChangeArrowheads="1" noChangeShapeType="1" noTextEdit="1"/>
              </p:cNvSpPr>
              <p:nvPr/>
            </p:nvSpPr>
            <p:spPr>
              <a:xfrm>
                <a:off x="302957" y="6056617"/>
                <a:ext cx="3362459" cy="66909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52169BA5-2850-4FE2-ABB7-37D2DA03D5D1}"/>
                  </a:ext>
                </a:extLst>
              </p:cNvPr>
              <p:cNvSpPr/>
              <p:nvPr/>
            </p:nvSpPr>
            <p:spPr>
              <a:xfrm>
                <a:off x="3569761" y="6199923"/>
                <a:ext cx="2602123" cy="369332"/>
              </a:xfrm>
              <a:prstGeom prst="rect">
                <a:avLst/>
              </a:prstGeom>
            </p:spPr>
            <p:txBody>
              <a:bodyPr wrap="none">
                <a:spAutoFit/>
              </a:bodyPr>
              <a:lstStyle/>
              <a:p>
                <a:r>
                  <a:rPr lang="zh-CN" altLang="en-US" dirty="0">
                    <a:solidFill>
                      <a:srgbClr val="FF0000"/>
                    </a:solidFill>
                  </a:rPr>
                  <a:t>则输出规则</a:t>
                </a:r>
                <a14:m>
                  <m:oMath xmlns:m="http://schemas.openxmlformats.org/officeDocument/2006/math">
                    <m:r>
                      <a:rPr lang="zh-CN" altLang="en-US" i="1" dirty="0">
                        <a:solidFill>
                          <a:srgbClr val="FF0000"/>
                        </a:solidFill>
                        <a:latin typeface="Cambria Math" panose="02040503050406030204" pitchFamily="18" charset="0"/>
                        <a:cs typeface="微软雅黑" panose="020B0503020204020204" pitchFamily="34" charset="-122"/>
                        <a:sym typeface="Arial" panose="020B0604020202020204" pitchFamily="34" charset="0"/>
                      </a:rPr>
                      <m:t>𝑠</m:t>
                    </m:r>
                    <m:r>
                      <a:rPr lang="zh-CN" altLang="en-US" i="1" dirty="0">
                        <a:solidFill>
                          <a:srgbClr val="FF0000"/>
                        </a:solidFill>
                        <a:latin typeface="Cambria Math" panose="02040503050406030204" pitchFamily="18" charset="0"/>
                        <a:cs typeface="微软雅黑" panose="020B0503020204020204" pitchFamily="34" charset="-122"/>
                        <a:sym typeface="Symbol" panose="05050102010706020507" pitchFamily="18" charset="2"/>
                      </a:rPr>
                      <m:t>→</m:t>
                    </m:r>
                    <m:r>
                      <a:rPr lang="zh-CN" altLang="en-US" i="1" dirty="0">
                        <a:solidFill>
                          <a:srgbClr val="FF0000"/>
                        </a:solidFill>
                        <a:latin typeface="Cambria Math" panose="02040503050406030204" pitchFamily="18" charset="0"/>
                        <a:cs typeface="微软雅黑" panose="020B0503020204020204" pitchFamily="34" charset="-122"/>
                        <a:sym typeface="Symbol" panose="05050102010706020507" pitchFamily="18" charset="2"/>
                      </a:rPr>
                      <m:t>（</m:t>
                    </m:r>
                    <m:r>
                      <a:rPr lang="zh-CN" altLang="en-US" i="1" dirty="0">
                        <a:solidFill>
                          <a:srgbClr val="FF0000"/>
                        </a:solidFill>
                        <a:latin typeface="Cambria Math" panose="02040503050406030204" pitchFamily="18" charset="0"/>
                        <a:cs typeface="微软雅黑" panose="020B0503020204020204" pitchFamily="34" charset="-122"/>
                        <a:sym typeface="Symbol" panose="05050102010706020507" pitchFamily="18" charset="2"/>
                      </a:rPr>
                      <m:t>𝑟</m:t>
                    </m:r>
                    <m:r>
                      <a:rPr lang="zh-CN" altLang="en-US" i="1" dirty="0">
                        <a:solidFill>
                          <a:srgbClr val="FF0000"/>
                        </a:solidFill>
                        <a:latin typeface="Cambria Math" panose="02040503050406030204" pitchFamily="18" charset="0"/>
                        <a:cs typeface="微软雅黑" panose="020B0503020204020204" pitchFamily="34" charset="-122"/>
                        <a:sym typeface="Symbol" panose="05050102010706020507" pitchFamily="18" charset="2"/>
                      </a:rPr>
                      <m:t>−</m:t>
                    </m:r>
                    <m:r>
                      <a:rPr lang="zh-CN" altLang="en-US" i="1" dirty="0">
                        <a:solidFill>
                          <a:srgbClr val="FF0000"/>
                        </a:solidFill>
                        <a:latin typeface="Cambria Math" panose="02040503050406030204" pitchFamily="18" charset="0"/>
                        <a:cs typeface="微软雅黑" panose="020B0503020204020204" pitchFamily="34" charset="-122"/>
                        <a:sym typeface="Symbol" panose="05050102010706020507" pitchFamily="18" charset="2"/>
                      </a:rPr>
                      <m:t>𝑠</m:t>
                    </m:r>
                    <m:r>
                      <a:rPr lang="en-US" altLang="zh-CN" i="1" dirty="0">
                        <a:solidFill>
                          <a:srgbClr val="FF0000"/>
                        </a:solidFill>
                        <a:latin typeface="Cambria Math" panose="02040503050406030204" pitchFamily="18" charset="0"/>
                        <a:cs typeface="微软雅黑" panose="020B0503020204020204" pitchFamily="34" charset="-122"/>
                        <a:sym typeface="Symbol" panose="05050102010706020507" pitchFamily="18" charset="2"/>
                      </a:rPr>
                      <m:t>)</m:t>
                    </m:r>
                  </m:oMath>
                </a14:m>
                <a:endParaRPr lang="zh-CN" altLang="en-US" dirty="0">
                  <a:solidFill>
                    <a:srgbClr val="FF0000"/>
                  </a:solidFill>
                </a:endParaRPr>
              </a:p>
            </p:txBody>
          </p:sp>
        </mc:Choice>
        <mc:Fallback xmlns="">
          <p:sp>
            <p:nvSpPr>
              <p:cNvPr id="10" name="矩形 9">
                <a:extLst>
                  <a:ext uri="{FF2B5EF4-FFF2-40B4-BE49-F238E27FC236}">
                    <a16:creationId xmlns:a16="http://schemas.microsoft.com/office/drawing/2014/main" id="{52169BA5-2850-4FE2-ABB7-37D2DA03D5D1}"/>
                  </a:ext>
                </a:extLst>
              </p:cNvPr>
              <p:cNvSpPr>
                <a:spLocks noRot="1" noChangeAspect="1" noMove="1" noResize="1" noEditPoints="1" noAdjustHandles="1" noChangeArrowheads="1" noChangeShapeType="1" noTextEdit="1"/>
              </p:cNvSpPr>
              <p:nvPr/>
            </p:nvSpPr>
            <p:spPr>
              <a:xfrm>
                <a:off x="3569761" y="6199923"/>
                <a:ext cx="2602123" cy="369332"/>
              </a:xfrm>
              <a:prstGeom prst="rect">
                <a:avLst/>
              </a:prstGeom>
              <a:blipFill>
                <a:blip r:embed="rId6"/>
                <a:stretch>
                  <a:fillRect l="-2113" t="-8197" r="-469"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73165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关联规则挖掘</a:t>
            </a:r>
          </a:p>
        </p:txBody>
      </p:sp>
      <p:sp>
        <p:nvSpPr>
          <p:cNvPr id="3" name="副标题 2"/>
          <p:cNvSpPr>
            <a:spLocks noGrp="1"/>
          </p:cNvSpPr>
          <p:nvPr>
            <p:ph type="subTitle" idx="1"/>
          </p:nvPr>
        </p:nvSpPr>
        <p:spPr/>
        <p:txBody>
          <a:bodyPr/>
          <a:lstStyle/>
          <a:p>
            <a:r>
              <a:rPr lang="zh-CN" altLang="en-US" dirty="0"/>
              <a:t>模式评估</a:t>
            </a:r>
          </a:p>
        </p:txBody>
      </p:sp>
    </p:spTree>
    <p:extLst>
      <p:ext uri="{BB962C8B-B14F-4D97-AF65-F5344CB8AC3E}">
        <p14:creationId xmlns:p14="http://schemas.microsoft.com/office/powerpoint/2010/main" val="2136498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16AD3D-1710-4F13-A2B5-4076C0791F64}"/>
              </a:ext>
            </a:extLst>
          </p:cNvPr>
          <p:cNvSpPr>
            <a:spLocks noGrp="1"/>
          </p:cNvSpPr>
          <p:nvPr>
            <p:ph type="title"/>
          </p:nvPr>
        </p:nvSpPr>
        <p:spPr/>
        <p:txBody>
          <a:bodyPr/>
          <a:lstStyle/>
          <a:p>
            <a:r>
              <a:rPr lang="zh-CN" altLang="en-US" dirty="0"/>
              <a:t>强关联规则不一定是有趣的</a:t>
            </a:r>
          </a:p>
        </p:txBody>
      </p:sp>
      <p:graphicFrame>
        <p:nvGraphicFramePr>
          <p:cNvPr id="4" name="Group 35">
            <a:extLst>
              <a:ext uri="{FF2B5EF4-FFF2-40B4-BE49-F238E27FC236}">
                <a16:creationId xmlns:a16="http://schemas.microsoft.com/office/drawing/2014/main" id="{D86ACD5C-4981-454E-9E11-CE454178E21C}"/>
              </a:ext>
            </a:extLst>
          </p:cNvPr>
          <p:cNvGraphicFramePr>
            <a:graphicFrameLocks noGrp="1"/>
          </p:cNvGraphicFramePr>
          <p:nvPr>
            <p:extLst>
              <p:ext uri="{D42A27DB-BD31-4B8C-83A1-F6EECF244321}">
                <p14:modId xmlns:p14="http://schemas.microsoft.com/office/powerpoint/2010/main" val="1922804443"/>
              </p:ext>
            </p:extLst>
          </p:nvPr>
        </p:nvGraphicFramePr>
        <p:xfrm>
          <a:off x="1374668" y="1383174"/>
          <a:ext cx="4471340" cy="2633663"/>
        </p:xfrm>
        <a:graphic>
          <a:graphicData uri="http://schemas.openxmlformats.org/drawingml/2006/table">
            <a:tbl>
              <a:tblPr/>
              <a:tblGrid>
                <a:gridCol w="1117835">
                  <a:extLst>
                    <a:ext uri="{9D8B030D-6E8A-4147-A177-3AD203B41FA5}">
                      <a16:colId xmlns:a16="http://schemas.microsoft.com/office/drawing/2014/main" val="20000"/>
                    </a:ext>
                  </a:extLst>
                </a:gridCol>
                <a:gridCol w="1117835">
                  <a:extLst>
                    <a:ext uri="{9D8B030D-6E8A-4147-A177-3AD203B41FA5}">
                      <a16:colId xmlns:a16="http://schemas.microsoft.com/office/drawing/2014/main" val="20001"/>
                    </a:ext>
                  </a:extLst>
                </a:gridCol>
                <a:gridCol w="1117835">
                  <a:extLst>
                    <a:ext uri="{9D8B030D-6E8A-4147-A177-3AD203B41FA5}">
                      <a16:colId xmlns:a16="http://schemas.microsoft.com/office/drawing/2014/main" val="20002"/>
                    </a:ext>
                  </a:extLst>
                </a:gridCol>
                <a:gridCol w="1117835">
                  <a:extLst>
                    <a:ext uri="{9D8B030D-6E8A-4147-A177-3AD203B41FA5}">
                      <a16:colId xmlns:a16="http://schemas.microsoft.com/office/drawing/2014/main" val="20003"/>
                    </a:ext>
                  </a:extLst>
                </a:gridCol>
              </a:tblGrid>
              <a:tr h="1261964">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rPr>
                        <a:t>Coffee</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rPr>
                        <a:t>Coffee</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33">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rPr>
                        <a:t>Tea</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Tahoma" pitchFamily="34" charset="0"/>
                          <a:ea typeface="宋体" pitchFamily="2" charset="-122"/>
                        </a:rPr>
                        <a:t>40</a:t>
                      </a:r>
                      <a:endParaRPr kumimoji="1" lang="zh-CN" altLang="en-US" sz="2400" b="0" i="0" u="none" strike="noStrike" cap="none" normalizeH="0" baseline="0" dirty="0">
                        <a:ln>
                          <a:noFill/>
                        </a:ln>
                        <a:solidFill>
                          <a:schemeClr val="tx1"/>
                        </a:solidFill>
                        <a:effectLst/>
                        <a:latin typeface="Tahoma" pitchFamily="34" charset="0"/>
                        <a:ea typeface="宋体" pitchFamily="2" charset="-122"/>
                      </a:endParaRP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Tahoma" pitchFamily="34" charset="0"/>
                          <a:ea typeface="宋体" pitchFamily="2" charset="-122"/>
                        </a:rPr>
                        <a:t>3</a:t>
                      </a:r>
                      <a:r>
                        <a:rPr kumimoji="1" lang="zh-CN" altLang="en-US" sz="2400" b="0" i="0" u="none" strike="noStrike" cap="none" normalizeH="0" baseline="0" dirty="0">
                          <a:ln>
                            <a:noFill/>
                          </a:ln>
                          <a:solidFill>
                            <a:schemeClr val="tx1"/>
                          </a:solidFill>
                          <a:effectLst/>
                          <a:latin typeface="Tahoma" pitchFamily="34" charset="0"/>
                          <a:ea typeface="宋体" pitchFamily="2" charset="-122"/>
                        </a:rPr>
                        <a:t>5</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Tahoma" pitchFamily="34" charset="0"/>
                          <a:ea typeface="宋体" pitchFamily="2" charset="-122"/>
                        </a:rPr>
                        <a:t>75</a:t>
                      </a:r>
                      <a:endParaRPr kumimoji="1" lang="zh-CN" altLang="en-US" sz="2400" b="0" i="0" u="none" strike="noStrike" cap="none" normalizeH="0" baseline="0" dirty="0">
                        <a:ln>
                          <a:noFill/>
                        </a:ln>
                        <a:solidFill>
                          <a:schemeClr val="tx1"/>
                        </a:solidFill>
                        <a:effectLst/>
                        <a:latin typeface="Tahoma" pitchFamily="34" charset="0"/>
                        <a:ea typeface="宋体" pitchFamily="2" charset="-122"/>
                      </a:endParaRP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33">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rPr>
                        <a:t>Tea</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Tahoma" pitchFamily="34" charset="0"/>
                          <a:ea typeface="宋体" pitchFamily="2" charset="-122"/>
                        </a:rPr>
                        <a:t>20</a:t>
                      </a:r>
                      <a:endParaRPr kumimoji="1" lang="zh-CN" altLang="en-US" sz="2400" b="0" i="0" u="none" strike="noStrike" cap="none" normalizeH="0" baseline="0" dirty="0">
                        <a:ln>
                          <a:noFill/>
                        </a:ln>
                        <a:solidFill>
                          <a:schemeClr val="tx1"/>
                        </a:solidFill>
                        <a:effectLst/>
                        <a:latin typeface="Tahoma" pitchFamily="34" charset="0"/>
                        <a:ea typeface="宋体" pitchFamily="2" charset="-122"/>
                      </a:endParaRP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Tahoma" pitchFamily="34" charset="0"/>
                          <a:ea typeface="宋体" pitchFamily="2" charset="-122"/>
                        </a:rPr>
                        <a:t>5</a:t>
                      </a:r>
                      <a:endParaRPr kumimoji="1" lang="zh-CN" altLang="en-US" sz="2400" b="0" i="0" u="none" strike="noStrike" cap="none" normalizeH="0" baseline="0" dirty="0">
                        <a:ln>
                          <a:noFill/>
                        </a:ln>
                        <a:solidFill>
                          <a:schemeClr val="tx1"/>
                        </a:solidFill>
                        <a:effectLst/>
                        <a:latin typeface="Tahoma" pitchFamily="34" charset="0"/>
                        <a:ea typeface="宋体" pitchFamily="2" charset="-122"/>
                      </a:endParaRP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Tahoma" pitchFamily="34" charset="0"/>
                          <a:ea typeface="宋体" pitchFamily="2" charset="-122"/>
                        </a:rPr>
                        <a:t>25</a:t>
                      </a:r>
                      <a:endParaRPr kumimoji="1" lang="zh-CN" altLang="en-US" sz="2400" b="0" i="0" u="none" strike="noStrike" cap="none" normalizeH="0" baseline="0" dirty="0">
                        <a:ln>
                          <a:noFill/>
                        </a:ln>
                        <a:solidFill>
                          <a:schemeClr val="tx1"/>
                        </a:solidFill>
                        <a:effectLst/>
                        <a:latin typeface="Tahoma" pitchFamily="34" charset="0"/>
                        <a:ea typeface="宋体" pitchFamily="2" charset="-122"/>
                      </a:endParaRP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33">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Tahoma" pitchFamily="34" charset="0"/>
                          <a:ea typeface="宋体" pitchFamily="2" charset="-122"/>
                        </a:rPr>
                        <a:t>60</a:t>
                      </a:r>
                      <a:endParaRPr kumimoji="1" lang="zh-CN" altLang="en-US" sz="2400" b="0" i="0" u="none" strike="noStrike" cap="none" normalizeH="0" baseline="0" dirty="0">
                        <a:ln>
                          <a:noFill/>
                        </a:ln>
                        <a:solidFill>
                          <a:schemeClr val="tx1"/>
                        </a:solidFill>
                        <a:effectLst/>
                        <a:latin typeface="Tahoma" pitchFamily="34" charset="0"/>
                        <a:ea typeface="宋体" pitchFamily="2" charset="-122"/>
                      </a:endParaRP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Tahoma" pitchFamily="34" charset="0"/>
                          <a:ea typeface="宋体" pitchFamily="2" charset="-122"/>
                        </a:rPr>
                        <a:t>40</a:t>
                      </a:r>
                      <a:endParaRPr kumimoji="1" lang="zh-CN" altLang="en-US" sz="2400" b="0" i="0" u="none" strike="noStrike" cap="none" normalizeH="0" baseline="0" dirty="0">
                        <a:ln>
                          <a:noFill/>
                        </a:ln>
                        <a:solidFill>
                          <a:schemeClr val="tx1"/>
                        </a:solidFill>
                        <a:effectLst/>
                        <a:latin typeface="Tahoma" pitchFamily="34" charset="0"/>
                        <a:ea typeface="宋体" pitchFamily="2" charset="-122"/>
                      </a:endParaRP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dirty="0">
                          <a:ln>
                            <a:noFill/>
                          </a:ln>
                          <a:solidFill>
                            <a:schemeClr val="tx1"/>
                          </a:solidFill>
                          <a:effectLst/>
                          <a:latin typeface="Tahoma" pitchFamily="34" charset="0"/>
                          <a:ea typeface="宋体" pitchFamily="2" charset="-122"/>
                        </a:rPr>
                        <a:t>100</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Line 30">
            <a:extLst>
              <a:ext uri="{FF2B5EF4-FFF2-40B4-BE49-F238E27FC236}">
                <a16:creationId xmlns:a16="http://schemas.microsoft.com/office/drawing/2014/main" id="{8EAB6E21-1B44-4EB6-9B7C-05F2E3E3492B}"/>
              </a:ext>
            </a:extLst>
          </p:cNvPr>
          <p:cNvSpPr>
            <a:spLocks noChangeShapeType="1"/>
          </p:cNvSpPr>
          <p:nvPr/>
        </p:nvSpPr>
        <p:spPr bwMode="auto">
          <a:xfrm>
            <a:off x="3768454" y="1796843"/>
            <a:ext cx="762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31">
            <a:extLst>
              <a:ext uri="{FF2B5EF4-FFF2-40B4-BE49-F238E27FC236}">
                <a16:creationId xmlns:a16="http://schemas.microsoft.com/office/drawing/2014/main" id="{D9B1D67F-3A56-451E-96DA-7AD2E50823C0}"/>
              </a:ext>
            </a:extLst>
          </p:cNvPr>
          <p:cNvSpPr>
            <a:spLocks noChangeShapeType="1"/>
          </p:cNvSpPr>
          <p:nvPr/>
        </p:nvSpPr>
        <p:spPr bwMode="auto">
          <a:xfrm>
            <a:off x="1755547" y="3148053"/>
            <a:ext cx="381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8" name="Text Box 33">
                <a:extLst>
                  <a:ext uri="{FF2B5EF4-FFF2-40B4-BE49-F238E27FC236}">
                    <a16:creationId xmlns:a16="http://schemas.microsoft.com/office/drawing/2014/main" id="{50B66875-C348-424F-9BF9-8F22CC1FC7D6}"/>
                  </a:ext>
                </a:extLst>
              </p:cNvPr>
              <p:cNvSpPr txBox="1">
                <a:spLocks noChangeArrowheads="1"/>
              </p:cNvSpPr>
              <p:nvPr/>
            </p:nvSpPr>
            <p:spPr bwMode="auto">
              <a:xfrm>
                <a:off x="1091098" y="4112622"/>
                <a:ext cx="7391400" cy="230832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zh-CN" altLang="en-US" sz="2000" dirty="0"/>
                  <a:t>           </a:t>
                </a:r>
                <a:r>
                  <a:rPr kumimoji="0" lang="zh-CN" altLang="en-US" sz="2400" dirty="0">
                    <a:solidFill>
                      <a:srgbClr val="CC3300"/>
                    </a:solidFill>
                  </a:rPr>
                  <a:t>关联规则：</a:t>
                </a:r>
                <a:r>
                  <a:rPr kumimoji="0" lang="en-US" altLang="zh-CN" sz="2400" dirty="0">
                    <a:solidFill>
                      <a:srgbClr val="CC3300"/>
                    </a:solidFill>
                  </a:rPr>
                  <a:t> </a:t>
                </a:r>
                <a:r>
                  <a:rPr kumimoji="0" lang="en-US" altLang="zh-CN" sz="2400" dirty="0">
                    <a:solidFill>
                      <a:srgbClr val="CC3300"/>
                    </a:solidFill>
                    <a:sym typeface="Symbol" panose="05050102010706020507" pitchFamily="18" charset="2"/>
                  </a:rPr>
                  <a:t>Coffee </a:t>
                </a:r>
                <a:r>
                  <a:rPr kumimoji="0" lang="en-US" altLang="zh-CN" sz="2400" dirty="0">
                    <a:solidFill>
                      <a:srgbClr val="CC3300"/>
                    </a:solidFill>
                  </a:rPr>
                  <a:t>Tea</a:t>
                </a:r>
              </a:p>
              <a:p>
                <a:pPr eaLnBrk="1" hangingPunct="1">
                  <a:spcBef>
                    <a:spcPct val="50000"/>
                  </a:spcBef>
                  <a:buClrTx/>
                  <a:buSzTx/>
                  <a:buFontTx/>
                  <a:buNone/>
                </a:pPr>
                <a:r>
                  <a:rPr kumimoji="0" lang="en-US" altLang="zh-CN" sz="2000" dirty="0"/>
                  <a:t>Support=P(</a:t>
                </a:r>
                <a:r>
                  <a:rPr kumimoji="0" lang="en-US" altLang="zh-CN" sz="2000" dirty="0" err="1"/>
                  <a:t>Tea</a:t>
                </a:r>
                <a:r>
                  <a:rPr lang="en-US" altLang="zh-CN" sz="2000" dirty="0">
                    <a:ea typeface="Cambria Math" panose="02040503050406030204" pitchFamily="18" charset="0"/>
                  </a:rPr>
                  <a:t> </a:t>
                </a:r>
                <a14:m>
                  <m:oMath xmlns:m="http://schemas.openxmlformats.org/officeDocument/2006/math">
                    <m:r>
                      <a:rPr lang="en-US" altLang="zh-CN" sz="2000" i="1" dirty="0">
                        <a:latin typeface="Cambria Math" panose="02040503050406030204" pitchFamily="18" charset="0"/>
                        <a:ea typeface="Cambria Math" panose="02040503050406030204" pitchFamily="18" charset="0"/>
                      </a:rPr>
                      <m:t>∪ </m:t>
                    </m:r>
                  </m:oMath>
                </a14:m>
                <a:r>
                  <a:rPr kumimoji="0" lang="en-US" altLang="zh-CN" sz="2000" dirty="0"/>
                  <a:t>Coffee)=</a:t>
                </a:r>
                <a:r>
                  <a:rPr kumimoji="0" lang="en-US" altLang="zh-CN" sz="2000" dirty="0">
                    <a:solidFill>
                      <a:srgbClr val="FF0000"/>
                    </a:solidFill>
                  </a:rPr>
                  <a:t>0.4</a:t>
                </a:r>
              </a:p>
              <a:p>
                <a:pPr eaLnBrk="1" hangingPunct="1">
                  <a:spcBef>
                    <a:spcPct val="50000"/>
                  </a:spcBef>
                  <a:buClrTx/>
                  <a:buSzTx/>
                  <a:buFontTx/>
                  <a:buNone/>
                </a:pPr>
                <a:r>
                  <a:rPr kumimoji="0" lang="en-US" altLang="zh-CN" sz="2000" dirty="0"/>
                  <a:t>Confidence= P(</a:t>
                </a:r>
                <a:r>
                  <a:rPr kumimoji="0" lang="en-US" altLang="zh-CN" sz="2000" dirty="0" err="1"/>
                  <a:t>Tea|Coffee</a:t>
                </a:r>
                <a:r>
                  <a:rPr kumimoji="0" lang="en-US" altLang="zh-CN" sz="2000" dirty="0"/>
                  <a:t>) = 40/60=</a:t>
                </a:r>
                <a:r>
                  <a:rPr kumimoji="0" lang="en-US" altLang="zh-CN" sz="2000" dirty="0">
                    <a:solidFill>
                      <a:srgbClr val="FF0000"/>
                    </a:solidFill>
                  </a:rPr>
                  <a:t>0.66</a:t>
                </a:r>
              </a:p>
              <a:p>
                <a:pPr eaLnBrk="1" hangingPunct="1">
                  <a:spcBef>
                    <a:spcPct val="50000"/>
                  </a:spcBef>
                  <a:buClrTx/>
                  <a:buSzTx/>
                  <a:buFontTx/>
                  <a:buNone/>
                </a:pPr>
                <a:r>
                  <a:rPr kumimoji="0" lang="en-US" altLang="zh-CN" sz="2000" dirty="0"/>
                  <a:t>P(Tea) = </a:t>
                </a:r>
                <a:r>
                  <a:rPr kumimoji="0" lang="en-US" altLang="zh-CN" sz="2000" dirty="0">
                    <a:solidFill>
                      <a:srgbClr val="FF0000"/>
                    </a:solidFill>
                  </a:rPr>
                  <a:t>0.75</a:t>
                </a:r>
              </a:p>
              <a:p>
                <a:pPr eaLnBrk="1" hangingPunct="1">
                  <a:spcBef>
                    <a:spcPct val="50000"/>
                  </a:spcBef>
                  <a:buClrTx/>
                  <a:buSzTx/>
                  <a:buFont typeface="Symbol" panose="05050102010706020507" pitchFamily="18" charset="2"/>
                  <a:buChar char="Þ"/>
                </a:pPr>
                <a:r>
                  <a:rPr kumimoji="0" lang="en-US" altLang="zh-CN" sz="2000" dirty="0">
                    <a:sym typeface="Symbol" panose="05050102010706020507" pitchFamily="18" charset="2"/>
                  </a:rPr>
                  <a:t> </a:t>
                </a:r>
                <a:r>
                  <a:rPr kumimoji="0" lang="zh-CN" altLang="en-US" sz="2000" dirty="0">
                    <a:sym typeface="Symbol" panose="05050102010706020507" pitchFamily="18" charset="2"/>
                  </a:rPr>
                  <a:t>尽管置信度很高，但这个规则有误导性</a:t>
                </a:r>
              </a:p>
            </p:txBody>
          </p:sp>
        </mc:Choice>
        <mc:Fallback xmlns="">
          <p:sp>
            <p:nvSpPr>
              <p:cNvPr id="8" name="Text Box 33">
                <a:extLst>
                  <a:ext uri="{FF2B5EF4-FFF2-40B4-BE49-F238E27FC236}">
                    <a16:creationId xmlns:a16="http://schemas.microsoft.com/office/drawing/2014/main" id="{50B66875-C348-424F-9BF9-8F22CC1FC7D6}"/>
                  </a:ext>
                </a:extLst>
              </p:cNvPr>
              <p:cNvSpPr txBox="1">
                <a:spLocks noRot="1" noChangeAspect="1" noMove="1" noResize="1" noEditPoints="1" noAdjustHandles="1" noChangeArrowheads="1" noChangeShapeType="1" noTextEdit="1"/>
              </p:cNvSpPr>
              <p:nvPr/>
            </p:nvSpPr>
            <p:spPr bwMode="auto">
              <a:xfrm>
                <a:off x="1091098" y="4112622"/>
                <a:ext cx="7391400" cy="2308324"/>
              </a:xfrm>
              <a:prstGeom prst="rect">
                <a:avLst/>
              </a:prstGeom>
              <a:blipFill>
                <a:blip r:embed="rId2"/>
                <a:stretch>
                  <a:fillRect l="-908" t="-2646" b="-42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4224C59C-B080-4B3E-BE1D-5C88AE063439}"/>
                  </a:ext>
                </a:extLst>
              </p:cNvPr>
              <p:cNvSpPr/>
              <p:nvPr/>
            </p:nvSpPr>
            <p:spPr>
              <a:xfrm>
                <a:off x="5242169" y="1528819"/>
                <a:ext cx="7859059" cy="794192"/>
              </a:xfrm>
              <a:prstGeom prst="rect">
                <a:avLst/>
              </a:prstGeom>
            </p:spPr>
            <p:txBody>
              <a:bodyPr wrap="square">
                <a:spAutoFit/>
              </a:bodyPr>
              <a:lstStyle/>
              <a:p>
                <a:pPr lvl="3">
                  <a:lnSpc>
                    <a:spcPct val="110000"/>
                  </a:lnSpc>
                </a:pPr>
                <a14:m>
                  <m:oMathPara xmlns:m="http://schemas.openxmlformats.org/officeDocument/2006/math">
                    <m:oMathParaPr>
                      <m:jc m:val="centerGroup"/>
                    </m:oMathParaPr>
                    <m:oMath xmlns:m="http://schemas.openxmlformats.org/officeDocument/2006/math">
                      <m:r>
                        <a:rPr lang="en-US" altLang="zh-CN" sz="2000" i="1" dirty="0" smtClean="0">
                          <a:latin typeface="Cambria Math" panose="02040503050406030204" pitchFamily="18" charset="0"/>
                        </a:rPr>
                        <m:t>𝑠</m:t>
                      </m:r>
                      <m:d>
                        <m:dPr>
                          <m:begChr m:val="（"/>
                          <m:endChr m:val="）"/>
                          <m:ctrlPr>
                            <a:rPr lang="zh-CN" altLang="en-US" sz="2000" i="1" dirty="0">
                              <a:latin typeface="Cambria Math" panose="02040503050406030204" pitchFamily="18" charset="0"/>
                            </a:rPr>
                          </m:ctrlPr>
                        </m:dPr>
                        <m:e>
                          <m:r>
                            <a:rPr lang="en-US" altLang="zh-CN" sz="2000" i="1" dirty="0">
                              <a:latin typeface="Cambria Math" panose="02040503050406030204" pitchFamily="18" charset="0"/>
                              <a:cs typeface="微软雅黑" panose="020B0503020204020204" pitchFamily="34" charset="-122"/>
                            </a:rPr>
                            <m:t> </m:t>
                          </m:r>
                          <m:r>
                            <a:rPr lang="en-US" altLang="zh-CN" sz="2000" i="1" dirty="0">
                              <a:latin typeface="Cambria Math" panose="02040503050406030204" pitchFamily="18" charset="0"/>
                              <a:cs typeface="微软雅黑" panose="020B0503020204020204" pitchFamily="34" charset="-122"/>
                            </a:rPr>
                            <m:t>𝑋</m:t>
                          </m:r>
                          <m:r>
                            <a:rPr lang="en-US" altLang="zh-CN" sz="2000" i="1" dirty="0">
                              <a:latin typeface="Cambria Math" panose="02040503050406030204" pitchFamily="18" charset="0"/>
                              <a:cs typeface="微软雅黑" panose="020B0503020204020204" pitchFamily="34" charset="-122"/>
                            </a:rPr>
                            <m:t>→</m:t>
                          </m:r>
                          <m:r>
                            <a:rPr lang="en-US" altLang="zh-CN" sz="2000" i="1" dirty="0">
                              <a:latin typeface="Cambria Math" panose="02040503050406030204" pitchFamily="18" charset="0"/>
                              <a:cs typeface="微软雅黑" panose="020B0503020204020204" pitchFamily="34" charset="-122"/>
                              <a:sym typeface="Symbol" panose="05050102010706020507" pitchFamily="18" charset="2"/>
                            </a:rPr>
                            <m:t>𝑌</m:t>
                          </m:r>
                          <m:r>
                            <a:rPr lang="en-US" altLang="zh-CN" sz="2000" i="1" dirty="0">
                              <a:latin typeface="Cambria Math" panose="02040503050406030204" pitchFamily="18" charset="0"/>
                              <a:cs typeface="微软雅黑" panose="020B0503020204020204" pitchFamily="34" charset="-122"/>
                              <a:sym typeface="Symbol" panose="05050102010706020507" pitchFamily="18" charset="2"/>
                            </a:rPr>
                            <m:t> </m:t>
                          </m:r>
                        </m:e>
                      </m:d>
                      <m:r>
                        <a:rPr lang="en-US" altLang="zh-CN" sz="2000" i="1" dirty="0">
                          <a:latin typeface="Cambria Math" panose="02040503050406030204" pitchFamily="18" charset="0"/>
                        </a:rPr>
                        <m:t>=</m:t>
                      </m:r>
                      <m:r>
                        <a:rPr lang="en-US" altLang="zh-CN" sz="2000" i="1" dirty="0">
                          <a:latin typeface="Cambria Math" panose="02040503050406030204" pitchFamily="18" charset="0"/>
                        </a:rPr>
                        <m:t>𝑃</m:t>
                      </m:r>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𝑋</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rPr>
                            <m:t>𝑌</m:t>
                          </m:r>
                        </m:e>
                      </m:d>
                      <m:r>
                        <m:rPr>
                          <m:nor/>
                        </m:rPr>
                        <a:rPr lang="en-US" altLang="zh-CN" sz="2000" dirty="0"/>
                        <m:t>=</m:t>
                      </m:r>
                      <m:r>
                        <m:rPr>
                          <m:nor/>
                        </m:rPr>
                        <a:rPr lang="en-US" altLang="zh-CN" sz="2000" dirty="0">
                          <a:solidFill>
                            <a:srgbClr val="FF0000"/>
                          </a:solidFill>
                        </a:rPr>
                        <m:t> </m:t>
                      </m:r>
                      <m:f>
                        <m:fPr>
                          <m:ctrlPr>
                            <a:rPr lang="en-US" altLang="zh-CN" sz="2000" i="1" dirty="0">
                              <a:latin typeface="Cambria Math" panose="02040503050406030204" pitchFamily="18" charset="0"/>
                            </a:rPr>
                          </m:ctrlPr>
                        </m:fPr>
                        <m:num>
                          <m:r>
                            <a:rPr lang="en-US" altLang="zh-CN" sz="2000" i="1" dirty="0">
                              <a:latin typeface="Cambria Math" panose="02040503050406030204" pitchFamily="18" charset="0"/>
                            </a:rPr>
                            <m:t>𝑠𝑢𝑝𝑝𝑜𝑟𝑡</m:t>
                          </m:r>
                          <m:r>
                            <a:rPr lang="en-US" altLang="zh-CN" sz="2000" i="1" dirty="0">
                              <a:latin typeface="Cambria Math" panose="02040503050406030204" pitchFamily="18" charset="0"/>
                            </a:rPr>
                            <m:t>_</m:t>
                          </m:r>
                          <m:r>
                            <a:rPr lang="en-US" altLang="zh-CN" sz="2000" i="1" dirty="0">
                              <a:latin typeface="Cambria Math" panose="02040503050406030204" pitchFamily="18" charset="0"/>
                            </a:rPr>
                            <m:t>𝑐𝑜𝑢𝑛𝑡</m:t>
                          </m:r>
                          <m:r>
                            <a:rPr lang="en-US" altLang="zh-CN" sz="2000" i="1" dirty="0">
                              <a:latin typeface="Cambria Math" panose="02040503050406030204" pitchFamily="18" charset="0"/>
                            </a:rPr>
                            <m:t>(</m:t>
                          </m:r>
                          <m:r>
                            <a:rPr lang="en-US" altLang="zh-CN" sz="2000" i="1" dirty="0">
                              <a:latin typeface="Cambria Math" panose="02040503050406030204" pitchFamily="18" charset="0"/>
                            </a:rPr>
                            <m:t>𝑋</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rPr>
                            <m:t>𝑌</m:t>
                          </m:r>
                          <m:r>
                            <a:rPr lang="en-US" altLang="zh-CN" sz="2000" i="1" dirty="0">
                              <a:latin typeface="Cambria Math" panose="02040503050406030204" pitchFamily="18" charset="0"/>
                            </a:rPr>
                            <m:t>)</m:t>
                          </m:r>
                        </m:num>
                        <m:den>
                          <m:r>
                            <a:rPr lang="zh-CN" altLang="en-US" sz="2000" i="1">
                              <a:solidFill>
                                <a:srgbClr val="000000"/>
                              </a:solidFill>
                              <a:latin typeface="Cambria Math" panose="02040503050406030204" pitchFamily="18" charset="0"/>
                            </a:rPr>
                            <m:t>|</m:t>
                          </m:r>
                          <m:r>
                            <m:rPr>
                              <m:sty m:val="p"/>
                            </m:rPr>
                            <a:rPr lang="zh-CN" altLang="en-US" sz="2000">
                              <a:solidFill>
                                <a:srgbClr val="000000"/>
                              </a:solidFill>
                              <a:latin typeface="Cambria Math" panose="02040503050406030204" pitchFamily="18" charset="0"/>
                            </a:rPr>
                            <m:t>T</m:t>
                          </m:r>
                          <m:r>
                            <a:rPr lang="en-US" altLang="zh-CN" sz="2000" i="1">
                              <a:solidFill>
                                <a:srgbClr val="000000"/>
                              </a:solidFill>
                              <a:latin typeface="Cambria Math" panose="02040503050406030204" pitchFamily="18" charset="0"/>
                            </a:rPr>
                            <m:t>|</m:t>
                          </m:r>
                        </m:den>
                      </m:f>
                    </m:oMath>
                  </m:oMathPara>
                </a14:m>
                <a:endParaRPr lang="zh-CN" altLang="en-US" sz="2000" dirty="0"/>
              </a:p>
            </p:txBody>
          </p:sp>
        </mc:Choice>
        <mc:Fallback xmlns="">
          <p:sp>
            <p:nvSpPr>
              <p:cNvPr id="10" name="矩形 9">
                <a:extLst>
                  <a:ext uri="{FF2B5EF4-FFF2-40B4-BE49-F238E27FC236}">
                    <a16:creationId xmlns:a16="http://schemas.microsoft.com/office/drawing/2014/main" id="{4224C59C-B080-4B3E-BE1D-5C88AE063439}"/>
                  </a:ext>
                </a:extLst>
              </p:cNvPr>
              <p:cNvSpPr>
                <a:spLocks noRot="1" noChangeAspect="1" noMove="1" noResize="1" noEditPoints="1" noAdjustHandles="1" noChangeArrowheads="1" noChangeShapeType="1" noTextEdit="1"/>
              </p:cNvSpPr>
              <p:nvPr/>
            </p:nvSpPr>
            <p:spPr>
              <a:xfrm>
                <a:off x="5242169" y="1528819"/>
                <a:ext cx="7859059" cy="79419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A2C8AA75-78F6-4C45-897D-08680CA68DB0}"/>
                  </a:ext>
                </a:extLst>
              </p:cNvPr>
              <p:cNvSpPr/>
              <p:nvPr/>
            </p:nvSpPr>
            <p:spPr>
              <a:xfrm>
                <a:off x="5084071" y="2415092"/>
                <a:ext cx="8725649" cy="721159"/>
              </a:xfrm>
              <a:prstGeom prst="rect">
                <a:avLst/>
              </a:prstGeom>
            </p:spPr>
            <p:txBody>
              <a:bodyPr wrap="square">
                <a:spAutoFit/>
              </a:bodyPr>
              <a:lstStyle/>
              <a:p>
                <a:pPr lvl="3">
                  <a:lnSpc>
                    <a:spcPct val="110000"/>
                  </a:lnSpc>
                </a:pPr>
                <a14:m>
                  <m:oMath xmlns:m="http://schemas.openxmlformats.org/officeDocument/2006/math">
                    <m:r>
                      <a:rPr lang="en-US" altLang="zh-CN" sz="2000" i="1">
                        <a:solidFill>
                          <a:srgbClr val="000000"/>
                        </a:solidFill>
                        <a:latin typeface="Cambria Math" panose="02040503050406030204" pitchFamily="18" charset="0"/>
                      </a:rPr>
                      <m:t>𝑐</m:t>
                    </m:r>
                    <m:d>
                      <m:dPr>
                        <m:ctrlPr>
                          <a:rPr lang="en-US" altLang="zh-CN" sz="2000" i="1">
                            <a:solidFill>
                              <a:srgbClr val="000000"/>
                            </a:solidFill>
                            <a:latin typeface="Cambria Math" panose="02040503050406030204" pitchFamily="18" charset="0"/>
                          </a:rPr>
                        </m:ctrlPr>
                      </m:dPr>
                      <m:e>
                        <m:r>
                          <a:rPr lang="en-US" altLang="zh-CN" sz="2000" i="1" dirty="0">
                            <a:latin typeface="Cambria Math" panose="02040503050406030204" pitchFamily="18" charset="0"/>
                            <a:cs typeface="微软雅黑" panose="020B0503020204020204" pitchFamily="34" charset="-122"/>
                          </a:rPr>
                          <m:t>𝑋</m:t>
                        </m:r>
                        <m:r>
                          <a:rPr lang="en-US" altLang="zh-CN" sz="2000" i="1" dirty="0">
                            <a:latin typeface="Cambria Math" panose="02040503050406030204" pitchFamily="18" charset="0"/>
                            <a:cs typeface="微软雅黑" panose="020B0503020204020204" pitchFamily="34" charset="-122"/>
                          </a:rPr>
                          <m:t> →</m:t>
                        </m:r>
                        <m:r>
                          <a:rPr lang="zh-CN" altLang="en-US" sz="2000" i="1">
                            <a:solidFill>
                              <a:srgbClr val="000000"/>
                            </a:solidFill>
                            <a:latin typeface="Cambria Math" panose="02040503050406030204" pitchFamily="18" charset="0"/>
                          </a:rPr>
                          <m:t>𝑌</m:t>
                        </m:r>
                        <m:r>
                          <a:rPr lang="zh-CN" altLang="en-US" sz="2000" i="1">
                            <a:solidFill>
                              <a:srgbClr val="000000"/>
                            </a:solidFill>
                            <a:latin typeface="Cambria Math" panose="02040503050406030204" pitchFamily="18" charset="0"/>
                          </a:rPr>
                          <m:t> </m:t>
                        </m:r>
                      </m:e>
                    </m:d>
                    <m:r>
                      <a:rPr lang="en-US" altLang="zh-CN" sz="2000" i="1">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𝑃</m:t>
                    </m:r>
                    <m:d>
                      <m:dPr>
                        <m:ctrlPr>
                          <a:rPr lang="en-US" altLang="zh-CN" sz="2000" i="1">
                            <a:solidFill>
                              <a:srgbClr val="000000"/>
                            </a:solidFill>
                            <a:latin typeface="Cambria Math" panose="02040503050406030204" pitchFamily="18" charset="0"/>
                          </a:rPr>
                        </m:ctrlPr>
                      </m:dPr>
                      <m:e>
                        <m:r>
                          <a:rPr lang="en-US" altLang="zh-CN" sz="2000" i="1">
                            <a:solidFill>
                              <a:srgbClr val="000000"/>
                            </a:solidFill>
                            <a:latin typeface="Cambria Math" panose="02040503050406030204" pitchFamily="18" charset="0"/>
                          </a:rPr>
                          <m:t>𝑌</m:t>
                        </m:r>
                      </m:e>
                      <m:e>
                        <m:r>
                          <a:rPr lang="en-US" altLang="zh-CN" sz="2000" i="1">
                            <a:solidFill>
                              <a:srgbClr val="000000"/>
                            </a:solidFill>
                            <a:latin typeface="Cambria Math" panose="02040503050406030204" pitchFamily="18" charset="0"/>
                          </a:rPr>
                          <m:t>𝑋</m:t>
                        </m:r>
                      </m:e>
                    </m:d>
                    <m:r>
                      <a:rPr lang="en-US" altLang="zh-CN" sz="2000" i="1">
                        <a:solidFill>
                          <a:srgbClr val="000000"/>
                        </a:solidFill>
                        <a:latin typeface="Cambria Math" panose="02040503050406030204" pitchFamily="18" charset="0"/>
                      </a:rPr>
                      <m:t>=</m:t>
                    </m:r>
                    <m:f>
                      <m:fPr>
                        <m:ctrlPr>
                          <a:rPr lang="en-US" altLang="zh-CN" sz="2000" i="1">
                            <a:solidFill>
                              <a:srgbClr val="000000"/>
                            </a:solidFill>
                            <a:latin typeface="Cambria Math" panose="02040503050406030204" pitchFamily="18" charset="0"/>
                          </a:rPr>
                        </m:ctrlPr>
                      </m:fPr>
                      <m:num>
                        <m:r>
                          <a:rPr lang="en-US" altLang="zh-CN" sz="2000" i="1" dirty="0">
                            <a:latin typeface="Cambria Math" panose="02040503050406030204" pitchFamily="18" charset="0"/>
                          </a:rPr>
                          <m:t>𝑃</m:t>
                        </m:r>
                        <m:r>
                          <a:rPr lang="en-US" altLang="zh-CN" sz="2000" i="1" dirty="0">
                            <a:latin typeface="Cambria Math" panose="02040503050406030204" pitchFamily="18" charset="0"/>
                          </a:rPr>
                          <m:t>(</m:t>
                        </m:r>
                        <m:r>
                          <a:rPr lang="en-US" altLang="zh-CN" sz="2000" i="1" dirty="0">
                            <a:latin typeface="Cambria Math" panose="02040503050406030204" pitchFamily="18" charset="0"/>
                          </a:rPr>
                          <m:t>𝑋</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rPr>
                          <m:t>𝑌</m:t>
                        </m:r>
                        <m:r>
                          <a:rPr lang="zh-CN" altLang="en-US" sz="2000" i="1" dirty="0">
                            <a:latin typeface="Cambria Math" panose="02040503050406030204" pitchFamily="18" charset="0"/>
                          </a:rPr>
                          <m:t>）</m:t>
                        </m:r>
                        <m:r>
                          <m:rPr>
                            <m:nor/>
                          </m:rPr>
                          <a:rPr lang="zh-CN" altLang="en-US" sz="2000" dirty="0"/>
                          <m:t> </m:t>
                        </m:r>
                      </m:num>
                      <m:den>
                        <m:r>
                          <a:rPr lang="en-US" altLang="zh-CN" sz="2000" i="1">
                            <a:solidFill>
                              <a:srgbClr val="000000"/>
                            </a:solidFill>
                            <a:latin typeface="Cambria Math" panose="02040503050406030204" pitchFamily="18" charset="0"/>
                          </a:rPr>
                          <m:t>𝑃</m:t>
                        </m:r>
                        <m:r>
                          <a:rPr lang="en-US" altLang="zh-CN" sz="2000" i="1" dirty="0">
                            <a:latin typeface="Cambria Math" panose="02040503050406030204" pitchFamily="18" charset="0"/>
                          </a:rPr>
                          <m:t>(</m:t>
                        </m:r>
                        <m:r>
                          <a:rPr lang="en-US" altLang="zh-CN" sz="2000" i="1" dirty="0">
                            <a:latin typeface="Cambria Math" panose="02040503050406030204" pitchFamily="18" charset="0"/>
                          </a:rPr>
                          <m:t>𝑋</m:t>
                        </m:r>
                        <m:r>
                          <a:rPr lang="zh-CN" altLang="en-US" sz="2000" i="1" dirty="0">
                            <a:latin typeface="Cambria Math" panose="02040503050406030204" pitchFamily="18" charset="0"/>
                          </a:rPr>
                          <m:t>）</m:t>
                        </m:r>
                        <m:r>
                          <m:rPr>
                            <m:nor/>
                          </m:rPr>
                          <a:rPr lang="zh-CN" altLang="en-US" sz="2000" dirty="0"/>
                          <m:t> </m:t>
                        </m:r>
                      </m:den>
                    </m:f>
                  </m:oMath>
                </a14:m>
                <a:r>
                  <a:rPr lang="en-US" altLang="zh-CN" sz="2000" dirty="0"/>
                  <a:t>=</a:t>
                </a:r>
                <a:r>
                  <a:rPr lang="en-US" altLang="zh-CN" sz="2000" dirty="0">
                    <a:solidFill>
                      <a:srgbClr val="FF0000"/>
                    </a:solidFill>
                  </a:rPr>
                  <a:t> </a:t>
                </a:r>
                <a14:m>
                  <m:oMath xmlns:m="http://schemas.openxmlformats.org/officeDocument/2006/math">
                    <m:f>
                      <m:fPr>
                        <m:ctrlPr>
                          <a:rPr lang="en-US" altLang="zh-CN" sz="2000" i="1" dirty="0">
                            <a:latin typeface="Cambria Math" panose="02040503050406030204" pitchFamily="18" charset="0"/>
                          </a:rPr>
                        </m:ctrlPr>
                      </m:fPr>
                      <m:num>
                        <m:r>
                          <a:rPr lang="en-US" altLang="zh-CN" sz="2000" i="1" dirty="0">
                            <a:latin typeface="Cambria Math" panose="02040503050406030204" pitchFamily="18" charset="0"/>
                          </a:rPr>
                          <m:t>𝑠𝑢𝑝𝑝𝑜𝑟𝑡</m:t>
                        </m:r>
                        <m:r>
                          <a:rPr lang="en-US" altLang="zh-CN" sz="2000" i="1" dirty="0">
                            <a:latin typeface="Cambria Math" panose="02040503050406030204" pitchFamily="18" charset="0"/>
                          </a:rPr>
                          <m:t>_</m:t>
                        </m:r>
                        <m:r>
                          <a:rPr lang="en-US" altLang="zh-CN" sz="2000" i="1" dirty="0">
                            <a:latin typeface="Cambria Math" panose="02040503050406030204" pitchFamily="18" charset="0"/>
                          </a:rPr>
                          <m:t>𝑐𝑜𝑢𝑛𝑡</m:t>
                        </m:r>
                        <m:r>
                          <a:rPr lang="en-US" altLang="zh-CN" sz="2000" i="1" dirty="0">
                            <a:latin typeface="Cambria Math" panose="02040503050406030204" pitchFamily="18" charset="0"/>
                          </a:rPr>
                          <m:t>(</m:t>
                        </m:r>
                        <m:r>
                          <a:rPr lang="en-US" altLang="zh-CN" sz="2000" i="1" dirty="0">
                            <a:latin typeface="Cambria Math" panose="02040503050406030204" pitchFamily="18" charset="0"/>
                          </a:rPr>
                          <m:t>𝑋</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rPr>
                          <m:t>𝑌</m:t>
                        </m:r>
                        <m:r>
                          <a:rPr lang="en-US" altLang="zh-CN" sz="2000" i="1" dirty="0">
                            <a:latin typeface="Cambria Math" panose="02040503050406030204" pitchFamily="18" charset="0"/>
                          </a:rPr>
                          <m:t>)</m:t>
                        </m:r>
                      </m:num>
                      <m:den>
                        <m:r>
                          <a:rPr lang="en-US" altLang="zh-CN" sz="2000" i="1" dirty="0">
                            <a:latin typeface="Cambria Math" panose="02040503050406030204" pitchFamily="18" charset="0"/>
                          </a:rPr>
                          <m:t>𝑠𝑢𝑝𝑝𝑜𝑟𝑡</m:t>
                        </m:r>
                        <m:r>
                          <a:rPr lang="en-US" altLang="zh-CN" sz="2000" i="1" dirty="0">
                            <a:latin typeface="Cambria Math" panose="02040503050406030204" pitchFamily="18" charset="0"/>
                          </a:rPr>
                          <m:t>_</m:t>
                        </m:r>
                        <m:r>
                          <a:rPr lang="en-US" altLang="zh-CN" sz="2000" i="1" dirty="0">
                            <a:latin typeface="Cambria Math" panose="02040503050406030204" pitchFamily="18" charset="0"/>
                          </a:rPr>
                          <m:t>𝑐𝑜𝑢𝑛𝑡</m:t>
                        </m:r>
                        <m:r>
                          <a:rPr lang="en-US" altLang="zh-CN" sz="2000" i="1" dirty="0">
                            <a:latin typeface="Cambria Math" panose="02040503050406030204" pitchFamily="18" charset="0"/>
                          </a:rPr>
                          <m:t>(</m:t>
                        </m:r>
                        <m:r>
                          <a:rPr lang="en-US" altLang="zh-CN" sz="2000" i="1" dirty="0">
                            <a:latin typeface="Cambria Math" panose="02040503050406030204" pitchFamily="18" charset="0"/>
                          </a:rPr>
                          <m:t>𝑋</m:t>
                        </m:r>
                        <m:r>
                          <a:rPr lang="en-US" altLang="zh-CN" sz="2000" i="1" dirty="0">
                            <a:latin typeface="Cambria Math" panose="02040503050406030204" pitchFamily="18" charset="0"/>
                          </a:rPr>
                          <m:t>)</m:t>
                        </m:r>
                      </m:den>
                    </m:f>
                  </m:oMath>
                </a14:m>
                <a:endParaRPr lang="zh-CN" altLang="en-US" sz="2000" i="1" dirty="0"/>
              </a:p>
            </p:txBody>
          </p:sp>
        </mc:Choice>
        <mc:Fallback xmlns="">
          <p:sp>
            <p:nvSpPr>
              <p:cNvPr id="11" name="矩形 10">
                <a:extLst>
                  <a:ext uri="{FF2B5EF4-FFF2-40B4-BE49-F238E27FC236}">
                    <a16:creationId xmlns:a16="http://schemas.microsoft.com/office/drawing/2014/main" id="{A2C8AA75-78F6-4C45-897D-08680CA68DB0}"/>
                  </a:ext>
                </a:extLst>
              </p:cNvPr>
              <p:cNvSpPr>
                <a:spLocks noRot="1" noChangeAspect="1" noMove="1" noResize="1" noEditPoints="1" noAdjustHandles="1" noChangeArrowheads="1" noChangeShapeType="1" noTextEdit="1"/>
              </p:cNvSpPr>
              <p:nvPr/>
            </p:nvSpPr>
            <p:spPr>
              <a:xfrm>
                <a:off x="5084071" y="2415092"/>
                <a:ext cx="8725649" cy="721159"/>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51595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8FF2EF-0432-49A7-B939-1358B47DD4B5}"/>
              </a:ext>
            </a:extLst>
          </p:cNvPr>
          <p:cNvSpPr>
            <a:spLocks noGrp="1"/>
          </p:cNvSpPr>
          <p:nvPr>
            <p:ph type="title"/>
          </p:nvPr>
        </p:nvSpPr>
        <p:spPr/>
        <p:txBody>
          <a:bodyPr/>
          <a:lstStyle/>
          <a:p>
            <a:r>
              <a:rPr lang="zh-CN" altLang="en-US" dirty="0"/>
              <a:t>基于统计的度量－提升度</a:t>
            </a:r>
          </a:p>
        </p:txBody>
      </p:sp>
      <p:sp>
        <p:nvSpPr>
          <p:cNvPr id="3" name="内容占位符 2">
            <a:extLst>
              <a:ext uri="{FF2B5EF4-FFF2-40B4-BE49-F238E27FC236}">
                <a16:creationId xmlns:a16="http://schemas.microsoft.com/office/drawing/2014/main" id="{E5EA117C-0744-4524-873B-2D01968A6F74}"/>
              </a:ext>
            </a:extLst>
          </p:cNvPr>
          <p:cNvSpPr>
            <a:spLocks noGrp="1"/>
          </p:cNvSpPr>
          <p:nvPr>
            <p:ph idx="1"/>
          </p:nvPr>
        </p:nvSpPr>
        <p:spPr/>
        <p:txBody>
          <a:bodyPr/>
          <a:lstStyle/>
          <a:p>
            <a:r>
              <a:rPr lang="en-US" altLang="zh-CN" dirty="0"/>
              <a:t>List(A,B)=P(AB)/(P(A)*P(B))</a:t>
            </a:r>
          </a:p>
          <a:p>
            <a:pPr lvl="1"/>
            <a:r>
              <a:rPr lang="en-US" altLang="zh-CN" dirty="0"/>
              <a:t>List</a:t>
            </a:r>
            <a:r>
              <a:rPr lang="zh-CN" altLang="en-US" dirty="0"/>
              <a:t>（</a:t>
            </a:r>
            <a:r>
              <a:rPr lang="en-US" altLang="zh-CN" dirty="0"/>
              <a:t>A,B</a:t>
            </a:r>
            <a:r>
              <a:rPr lang="zh-CN" altLang="en-US" dirty="0"/>
              <a:t>）</a:t>
            </a:r>
            <a:r>
              <a:rPr lang="en-US" altLang="zh-CN" dirty="0"/>
              <a:t>=1; A</a:t>
            </a:r>
            <a:r>
              <a:rPr lang="zh-CN" altLang="en-US" dirty="0"/>
              <a:t>与</a:t>
            </a:r>
            <a:r>
              <a:rPr lang="en-US" altLang="zh-CN" dirty="0"/>
              <a:t>B</a:t>
            </a:r>
            <a:r>
              <a:rPr lang="zh-CN" altLang="en-US" dirty="0"/>
              <a:t>独立，不相关</a:t>
            </a:r>
            <a:endParaRPr lang="en-US" altLang="zh-CN" dirty="0"/>
          </a:p>
          <a:p>
            <a:pPr lvl="1"/>
            <a:r>
              <a:rPr lang="en-US" altLang="zh-CN" dirty="0"/>
              <a:t>List</a:t>
            </a:r>
            <a:r>
              <a:rPr lang="zh-CN" altLang="en-US" dirty="0"/>
              <a:t>（</a:t>
            </a:r>
            <a:r>
              <a:rPr lang="en-US" altLang="zh-CN" dirty="0"/>
              <a:t>A,B</a:t>
            </a:r>
            <a:r>
              <a:rPr lang="zh-CN" altLang="en-US" dirty="0"/>
              <a:t>）</a:t>
            </a:r>
            <a:r>
              <a:rPr lang="en-US" altLang="zh-CN" dirty="0"/>
              <a:t>&gt;1; A</a:t>
            </a:r>
            <a:r>
              <a:rPr lang="zh-CN" altLang="en-US" dirty="0"/>
              <a:t>与</a:t>
            </a:r>
            <a:r>
              <a:rPr lang="en-US" altLang="zh-CN" dirty="0"/>
              <a:t>B</a:t>
            </a:r>
            <a:r>
              <a:rPr lang="zh-CN" altLang="en-US" dirty="0"/>
              <a:t>正相关</a:t>
            </a:r>
            <a:endParaRPr lang="en-US" altLang="zh-CN" dirty="0"/>
          </a:p>
          <a:p>
            <a:pPr lvl="1"/>
            <a:r>
              <a:rPr lang="en-US" altLang="zh-CN" dirty="0"/>
              <a:t>List</a:t>
            </a:r>
            <a:r>
              <a:rPr lang="zh-CN" altLang="en-US" dirty="0"/>
              <a:t>（</a:t>
            </a:r>
            <a:r>
              <a:rPr lang="en-US" altLang="zh-CN" dirty="0"/>
              <a:t>A,B</a:t>
            </a:r>
            <a:r>
              <a:rPr lang="zh-CN" altLang="en-US" dirty="0"/>
              <a:t>）</a:t>
            </a:r>
            <a:r>
              <a:rPr lang="en-US" altLang="zh-CN" dirty="0"/>
              <a:t>&lt;1; A</a:t>
            </a:r>
            <a:r>
              <a:rPr lang="zh-CN" altLang="en-US" dirty="0"/>
              <a:t>与</a:t>
            </a:r>
            <a:r>
              <a:rPr lang="en-US" altLang="zh-CN" dirty="0"/>
              <a:t>B</a:t>
            </a:r>
            <a:r>
              <a:rPr lang="zh-CN" altLang="en-US" dirty="0"/>
              <a:t>负相关</a:t>
            </a:r>
            <a:endParaRPr lang="en-US" altLang="zh-CN" dirty="0"/>
          </a:p>
          <a:p>
            <a:pPr lvl="1"/>
            <a:endParaRPr lang="en-US" altLang="zh-CN" dirty="0"/>
          </a:p>
          <a:p>
            <a:pPr lvl="1"/>
            <a:endParaRPr lang="zh-CN" altLang="en-US" dirty="0"/>
          </a:p>
        </p:txBody>
      </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3E7390CD-E36E-4088-9039-A4167B461ADC}"/>
                  </a:ext>
                </a:extLst>
              </p:cNvPr>
              <p:cNvSpPr/>
              <p:nvPr/>
            </p:nvSpPr>
            <p:spPr>
              <a:xfrm>
                <a:off x="3118592" y="3323068"/>
                <a:ext cx="5579669" cy="478080"/>
              </a:xfrm>
              <a:prstGeom prst="rect">
                <a:avLst/>
              </a:prstGeom>
            </p:spPr>
            <p:txBody>
              <a:bodyPr wrap="none">
                <a:spAutoFit/>
              </a:bodyPr>
              <a:lstStyle/>
              <a:p>
                <a:pPr lvl="2">
                  <a:lnSpc>
                    <a:spcPct val="110000"/>
                  </a:lnSpc>
                </a:pPr>
                <a14:m>
                  <m:oMath xmlns:m="http://schemas.openxmlformats.org/officeDocument/2006/math">
                    <m:r>
                      <a:rPr lang="en-US" altLang="zh-CN" sz="2400" i="1" dirty="0" smtClean="0">
                        <a:latin typeface="Cambria Math" panose="02040503050406030204" pitchFamily="18" charset="0"/>
                        <a:cs typeface="微软雅黑" panose="020B0503020204020204" pitchFamily="34" charset="-122"/>
                      </a:rPr>
                      <m:t>𝑋</m:t>
                    </m:r>
                    <m:r>
                      <a:rPr lang="en-US" altLang="zh-CN" sz="2400" i="1" dirty="0">
                        <a:latin typeface="Cambria Math" panose="02040503050406030204" pitchFamily="18" charset="0"/>
                        <a:cs typeface="微软雅黑" panose="020B0503020204020204" pitchFamily="34" charset="-122"/>
                      </a:rPr>
                      <m:t>→</m:t>
                    </m:r>
                    <m:r>
                      <a:rPr lang="en-US" altLang="zh-CN" sz="2400" i="1" dirty="0">
                        <a:latin typeface="Cambria Math" panose="02040503050406030204" pitchFamily="18" charset="0"/>
                        <a:cs typeface="微软雅黑" panose="020B0503020204020204" pitchFamily="34" charset="-122"/>
                        <a:sym typeface="Symbol" panose="05050102010706020507" pitchFamily="18" charset="2"/>
                      </a:rPr>
                      <m:t>𝑌</m:t>
                    </m:r>
                    <m:r>
                      <a:rPr lang="en-US" altLang="zh-CN" sz="2400" i="1" dirty="0">
                        <a:latin typeface="Cambria Math" panose="02040503050406030204" pitchFamily="18" charset="0"/>
                        <a:cs typeface="微软雅黑" panose="020B0503020204020204" pitchFamily="34" charset="-122"/>
                        <a:sym typeface="Symbol" panose="05050102010706020507" pitchFamily="18" charset="2"/>
                      </a:rPr>
                      <m:t> [</m:t>
                    </m:r>
                    <m:r>
                      <a:rPr lang="en-US" altLang="zh-CN" sz="2400" i="1" dirty="0">
                        <a:latin typeface="Cambria Math" panose="02040503050406030204" pitchFamily="18" charset="0"/>
                        <a:cs typeface="微软雅黑" panose="020B0503020204020204" pitchFamily="34" charset="-122"/>
                        <a:sym typeface="Symbol" panose="05050102010706020507" pitchFamily="18" charset="2"/>
                      </a:rPr>
                      <m:t>𝑠𝑢𝑝𝑝𝑜𝑟𝑡</m:t>
                    </m:r>
                    <m:r>
                      <a:rPr lang="en-US" altLang="zh-CN" sz="2400" i="1" dirty="0">
                        <a:latin typeface="Cambria Math" panose="02040503050406030204" pitchFamily="18" charset="0"/>
                        <a:cs typeface="微软雅黑" panose="020B0503020204020204" pitchFamily="34" charset="-122"/>
                        <a:sym typeface="Symbol" panose="05050102010706020507" pitchFamily="18" charset="2"/>
                      </a:rPr>
                      <m:t>, </m:t>
                    </m:r>
                    <m:r>
                      <a:rPr lang="en-US" altLang="zh-CN" sz="2400" i="1" dirty="0">
                        <a:latin typeface="Cambria Math" panose="02040503050406030204" pitchFamily="18" charset="0"/>
                        <a:cs typeface="微软雅黑" panose="020B0503020204020204" pitchFamily="34" charset="-122"/>
                        <a:sym typeface="Symbol" panose="05050102010706020507" pitchFamily="18" charset="2"/>
                      </a:rPr>
                      <m:t>𝑐𝑜𝑛𝑓𝑖𝑑𝑒</m:t>
                    </m:r>
                    <m:r>
                      <a:rPr lang="en-US" altLang="zh-CN" sz="2400" b="0" i="1" dirty="0" smtClean="0">
                        <a:latin typeface="Cambria Math" panose="02040503050406030204" pitchFamily="18" charset="0"/>
                        <a:cs typeface="微软雅黑" panose="020B0503020204020204" pitchFamily="34" charset="-122"/>
                        <a:sym typeface="Symbol" panose="05050102010706020507" pitchFamily="18" charset="2"/>
                      </a:rPr>
                      <m:t>𝑛𝑐𝑒</m:t>
                    </m:r>
                    <m:r>
                      <a:rPr lang="en-US" altLang="zh-CN" sz="2400" b="0" i="1" dirty="0" smtClean="0">
                        <a:latin typeface="Cambria Math" panose="02040503050406030204" pitchFamily="18" charset="0"/>
                        <a:cs typeface="微软雅黑" panose="020B0503020204020204" pitchFamily="34" charset="-122"/>
                        <a:sym typeface="Symbol" panose="05050102010706020507" pitchFamily="18" charset="2"/>
                      </a:rPr>
                      <m:t>,</m:t>
                    </m:r>
                    <m:r>
                      <a:rPr lang="en-US" altLang="zh-CN" sz="2400" b="0" i="1" dirty="0" smtClean="0">
                        <a:latin typeface="Cambria Math" panose="02040503050406030204" pitchFamily="18" charset="0"/>
                        <a:cs typeface="微软雅黑" panose="020B0503020204020204" pitchFamily="34" charset="-122"/>
                        <a:sym typeface="Symbol" panose="05050102010706020507" pitchFamily="18" charset="2"/>
                      </a:rPr>
                      <m:t>𝑙𝑖𝑓𝑡</m:t>
                    </m:r>
                  </m:oMath>
                </a14:m>
                <a:r>
                  <a:rPr lang="en-US" altLang="zh-CN" sz="2400" dirty="0">
                    <a:cs typeface="微软雅黑" panose="020B0503020204020204" pitchFamily="34" charset="-122"/>
                    <a:sym typeface="Symbol" panose="05050102010706020507" pitchFamily="18" charset="2"/>
                  </a:rPr>
                  <a:t>]</a:t>
                </a:r>
              </a:p>
            </p:txBody>
          </p:sp>
        </mc:Choice>
        <mc:Fallback xmlns="">
          <p:sp>
            <p:nvSpPr>
              <p:cNvPr id="18" name="矩形 17">
                <a:extLst>
                  <a:ext uri="{FF2B5EF4-FFF2-40B4-BE49-F238E27FC236}">
                    <a16:creationId xmlns:a16="http://schemas.microsoft.com/office/drawing/2014/main" id="{3E7390CD-E36E-4088-9039-A4167B461ADC}"/>
                  </a:ext>
                </a:extLst>
              </p:cNvPr>
              <p:cNvSpPr>
                <a:spLocks noRot="1" noChangeAspect="1" noMove="1" noResize="1" noEditPoints="1" noAdjustHandles="1" noChangeArrowheads="1" noChangeShapeType="1" noTextEdit="1"/>
              </p:cNvSpPr>
              <p:nvPr/>
            </p:nvSpPr>
            <p:spPr>
              <a:xfrm>
                <a:off x="3118592" y="3323068"/>
                <a:ext cx="5579669" cy="478080"/>
              </a:xfrm>
              <a:prstGeom prst="rect">
                <a:avLst/>
              </a:prstGeom>
              <a:blipFill>
                <a:blip r:embed="rId2"/>
                <a:stretch>
                  <a:fillRect t="-5063" r="-765" b="-291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0454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8FF2EF-0432-49A7-B939-1358B47DD4B5}"/>
              </a:ext>
            </a:extLst>
          </p:cNvPr>
          <p:cNvSpPr>
            <a:spLocks noGrp="1"/>
          </p:cNvSpPr>
          <p:nvPr>
            <p:ph type="title"/>
          </p:nvPr>
        </p:nvSpPr>
        <p:spPr/>
        <p:txBody>
          <a:bodyPr/>
          <a:lstStyle/>
          <a:p>
            <a:r>
              <a:rPr lang="zh-CN" altLang="en-US" dirty="0"/>
              <a:t>基于统计的度量－提升度</a:t>
            </a:r>
          </a:p>
        </p:txBody>
      </p:sp>
      <p:sp>
        <p:nvSpPr>
          <p:cNvPr id="3" name="内容占位符 2">
            <a:extLst>
              <a:ext uri="{FF2B5EF4-FFF2-40B4-BE49-F238E27FC236}">
                <a16:creationId xmlns:a16="http://schemas.microsoft.com/office/drawing/2014/main" id="{E5EA117C-0744-4524-873B-2D01968A6F74}"/>
              </a:ext>
            </a:extLst>
          </p:cNvPr>
          <p:cNvSpPr>
            <a:spLocks noGrp="1"/>
          </p:cNvSpPr>
          <p:nvPr>
            <p:ph idx="1"/>
          </p:nvPr>
        </p:nvSpPr>
        <p:spPr/>
        <p:txBody>
          <a:bodyPr/>
          <a:lstStyle/>
          <a:p>
            <a:r>
              <a:rPr lang="en-US" altLang="zh-CN" dirty="0"/>
              <a:t>List(A,B)=P(AB)/(P(A)*P(B))</a:t>
            </a:r>
          </a:p>
          <a:p>
            <a:endParaRPr lang="zh-CN" altLang="en-US" dirty="0"/>
          </a:p>
        </p:txBody>
      </p:sp>
      <p:graphicFrame>
        <p:nvGraphicFramePr>
          <p:cNvPr id="10" name="Group 40">
            <a:extLst>
              <a:ext uri="{FF2B5EF4-FFF2-40B4-BE49-F238E27FC236}">
                <a16:creationId xmlns:a16="http://schemas.microsoft.com/office/drawing/2014/main" id="{43EA3E22-55EB-493D-87BF-90557D4FBAC5}"/>
              </a:ext>
            </a:extLst>
          </p:cNvPr>
          <p:cNvGraphicFramePr>
            <a:graphicFrameLocks noGrp="1"/>
          </p:cNvGraphicFramePr>
          <p:nvPr>
            <p:extLst>
              <p:ext uri="{D42A27DB-BD31-4B8C-83A1-F6EECF244321}">
                <p14:modId xmlns:p14="http://schemas.microsoft.com/office/powerpoint/2010/main" val="4107712282"/>
              </p:ext>
            </p:extLst>
          </p:nvPr>
        </p:nvGraphicFramePr>
        <p:xfrm>
          <a:off x="1102659" y="2588167"/>
          <a:ext cx="4378325" cy="1947881"/>
        </p:xfrm>
        <a:graphic>
          <a:graphicData uri="http://schemas.openxmlformats.org/drawingml/2006/table">
            <a:tbl>
              <a:tblPr/>
              <a:tblGrid>
                <a:gridCol w="1095375">
                  <a:extLst>
                    <a:ext uri="{9D8B030D-6E8A-4147-A177-3AD203B41FA5}">
                      <a16:colId xmlns:a16="http://schemas.microsoft.com/office/drawing/2014/main" val="20000"/>
                    </a:ext>
                  </a:extLst>
                </a:gridCol>
                <a:gridCol w="1093788">
                  <a:extLst>
                    <a:ext uri="{9D8B030D-6E8A-4147-A177-3AD203B41FA5}">
                      <a16:colId xmlns:a16="http://schemas.microsoft.com/office/drawing/2014/main" val="20001"/>
                    </a:ext>
                  </a:extLst>
                </a:gridCol>
                <a:gridCol w="1095375">
                  <a:extLst>
                    <a:ext uri="{9D8B030D-6E8A-4147-A177-3AD203B41FA5}">
                      <a16:colId xmlns:a16="http://schemas.microsoft.com/office/drawing/2014/main" val="20002"/>
                    </a:ext>
                  </a:extLst>
                </a:gridCol>
                <a:gridCol w="1093787">
                  <a:extLst>
                    <a:ext uri="{9D8B030D-6E8A-4147-A177-3AD203B41FA5}">
                      <a16:colId xmlns:a16="http://schemas.microsoft.com/office/drawing/2014/main" val="20003"/>
                    </a:ext>
                  </a:extLst>
                </a:gridCol>
              </a:tblGrid>
              <a:tr h="576263">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rPr>
                        <a:t>Coffee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rPr>
                        <a:t>Coffee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rPr>
                        <a:t>Tea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Tahoma" pitchFamily="34" charset="0"/>
                          <a:ea typeface="宋体" pitchFamily="2" charset="-122"/>
                        </a:rPr>
                        <a:t>40</a:t>
                      </a:r>
                      <a:endParaRPr kumimoji="1" lang="zh-CN" altLang="en-US" sz="2400" b="0" i="0" u="none" strike="noStrike" cap="none" normalizeH="0" baseline="0" dirty="0">
                        <a:ln>
                          <a:noFill/>
                        </a:ln>
                        <a:solidFill>
                          <a:schemeClr val="tx1"/>
                        </a:solidFill>
                        <a:effectLst/>
                        <a:latin typeface="Tahoma" pitchFamily="34" charset="0"/>
                        <a:ea typeface="宋体" pitchFamily="2" charset="-122"/>
                      </a:endParaRP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Tahoma" pitchFamily="34" charset="0"/>
                          <a:ea typeface="宋体" pitchFamily="2" charset="-122"/>
                        </a:rPr>
                        <a:t>3</a:t>
                      </a:r>
                      <a:r>
                        <a:rPr kumimoji="1" lang="zh-CN" altLang="en-US" sz="2400" b="0" i="0" u="none" strike="noStrike" cap="none" normalizeH="0" baseline="0" dirty="0">
                          <a:ln>
                            <a:noFill/>
                          </a:ln>
                          <a:solidFill>
                            <a:schemeClr val="tx1"/>
                          </a:solidFill>
                          <a:effectLst/>
                          <a:latin typeface="Tahoma" pitchFamily="34" charset="0"/>
                          <a:ea typeface="宋体" pitchFamily="2" charset="-122"/>
                        </a:rPr>
                        <a:t>5</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Tahoma" pitchFamily="34" charset="0"/>
                          <a:ea typeface="宋体" pitchFamily="2" charset="-122"/>
                        </a:rPr>
                        <a:t>75</a:t>
                      </a:r>
                      <a:endParaRPr kumimoji="1" lang="zh-CN" altLang="en-US" sz="2400" b="0" i="0" u="none" strike="noStrike" cap="none" normalizeH="0" baseline="0" dirty="0">
                        <a:ln>
                          <a:noFill/>
                        </a:ln>
                        <a:solidFill>
                          <a:schemeClr val="tx1"/>
                        </a:solidFill>
                        <a:effectLst/>
                        <a:latin typeface="Tahoma" pitchFamily="34" charset="0"/>
                        <a:ea typeface="宋体" pitchFamily="2" charset="-122"/>
                      </a:endParaRP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rPr>
                        <a:t>Tea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Tahoma" pitchFamily="34" charset="0"/>
                          <a:ea typeface="宋体" pitchFamily="2" charset="-122"/>
                        </a:rPr>
                        <a:t>20</a:t>
                      </a:r>
                      <a:endParaRPr kumimoji="1" lang="zh-CN" altLang="en-US" sz="2400" b="0" i="0" u="none" strike="noStrike" cap="none" normalizeH="0" baseline="0" dirty="0">
                        <a:ln>
                          <a:noFill/>
                        </a:ln>
                        <a:solidFill>
                          <a:schemeClr val="tx1"/>
                        </a:solidFill>
                        <a:effectLst/>
                        <a:latin typeface="Tahoma" pitchFamily="34" charset="0"/>
                        <a:ea typeface="宋体" pitchFamily="2" charset="-122"/>
                      </a:endParaRP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Tahoma" pitchFamily="34" charset="0"/>
                          <a:ea typeface="宋体" pitchFamily="2" charset="-122"/>
                        </a:rPr>
                        <a:t>5</a:t>
                      </a:r>
                      <a:endParaRPr kumimoji="1" lang="zh-CN" altLang="en-US" sz="2400" b="0" i="0" u="none" strike="noStrike" cap="none" normalizeH="0" baseline="0" dirty="0">
                        <a:ln>
                          <a:noFill/>
                        </a:ln>
                        <a:solidFill>
                          <a:schemeClr val="tx1"/>
                        </a:solidFill>
                        <a:effectLst/>
                        <a:latin typeface="Tahoma" pitchFamily="34" charset="0"/>
                        <a:ea typeface="宋体" pitchFamily="2" charset="-122"/>
                      </a:endParaRP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Tahoma" pitchFamily="34" charset="0"/>
                          <a:ea typeface="宋体" pitchFamily="2" charset="-122"/>
                        </a:rPr>
                        <a:t>25</a:t>
                      </a:r>
                      <a:endParaRPr kumimoji="1" lang="zh-CN" altLang="en-US" sz="2400" b="0" i="0" u="none" strike="noStrike" cap="none" normalizeH="0" baseline="0" dirty="0">
                        <a:ln>
                          <a:noFill/>
                        </a:ln>
                        <a:solidFill>
                          <a:schemeClr val="tx1"/>
                        </a:solidFill>
                        <a:effectLst/>
                        <a:latin typeface="Tahoma" pitchFamily="34" charset="0"/>
                        <a:ea typeface="宋体" pitchFamily="2" charset="-122"/>
                      </a:endParaRP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Tahoma" pitchFamily="34" charset="0"/>
                          <a:ea typeface="宋体" pitchFamily="2" charset="-122"/>
                        </a:rPr>
                        <a:t>60</a:t>
                      </a:r>
                      <a:endParaRPr kumimoji="1" lang="zh-CN" altLang="en-US" sz="2400" b="0" i="0" u="none" strike="noStrike" cap="none" normalizeH="0" baseline="0" dirty="0">
                        <a:ln>
                          <a:noFill/>
                        </a:ln>
                        <a:solidFill>
                          <a:schemeClr val="tx1"/>
                        </a:solidFill>
                        <a:effectLst/>
                        <a:latin typeface="Tahoma" pitchFamily="34" charset="0"/>
                        <a:ea typeface="宋体" pitchFamily="2" charset="-122"/>
                      </a:endParaRP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Tahoma" pitchFamily="34" charset="0"/>
                          <a:ea typeface="宋体" pitchFamily="2" charset="-122"/>
                        </a:rPr>
                        <a:t>40</a:t>
                      </a:r>
                      <a:endParaRPr kumimoji="1" lang="zh-CN" altLang="en-US" sz="2400" b="0" i="0" u="none" strike="noStrike" cap="none" normalizeH="0" baseline="0" dirty="0">
                        <a:ln>
                          <a:noFill/>
                        </a:ln>
                        <a:solidFill>
                          <a:schemeClr val="tx1"/>
                        </a:solidFill>
                        <a:effectLst/>
                        <a:latin typeface="Tahoma" pitchFamily="34" charset="0"/>
                        <a:ea typeface="宋体" pitchFamily="2" charset="-122"/>
                      </a:endParaRP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dirty="0">
                          <a:ln>
                            <a:noFill/>
                          </a:ln>
                          <a:solidFill>
                            <a:schemeClr val="tx1"/>
                          </a:solidFill>
                          <a:effectLst/>
                          <a:latin typeface="Tahoma" pitchFamily="34" charset="0"/>
                          <a:ea typeface="宋体" pitchFamily="2" charset="-122"/>
                        </a:rPr>
                        <a:t>100</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 name="Line 30">
            <a:extLst>
              <a:ext uri="{FF2B5EF4-FFF2-40B4-BE49-F238E27FC236}">
                <a16:creationId xmlns:a16="http://schemas.microsoft.com/office/drawing/2014/main" id="{03B10F3B-74EC-4AC5-BFA1-9CA2432F78CB}"/>
              </a:ext>
            </a:extLst>
          </p:cNvPr>
          <p:cNvSpPr>
            <a:spLocks noChangeShapeType="1"/>
          </p:cNvSpPr>
          <p:nvPr/>
        </p:nvSpPr>
        <p:spPr bwMode="auto">
          <a:xfrm>
            <a:off x="3423584" y="2659604"/>
            <a:ext cx="762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31">
            <a:extLst>
              <a:ext uri="{FF2B5EF4-FFF2-40B4-BE49-F238E27FC236}">
                <a16:creationId xmlns:a16="http://schemas.microsoft.com/office/drawing/2014/main" id="{DA797B91-F19A-4C81-877C-2BECB74AE0AE}"/>
              </a:ext>
            </a:extLst>
          </p:cNvPr>
          <p:cNvSpPr>
            <a:spLocks noChangeShapeType="1"/>
          </p:cNvSpPr>
          <p:nvPr/>
        </p:nvSpPr>
        <p:spPr bwMode="auto">
          <a:xfrm>
            <a:off x="1448734" y="3667667"/>
            <a:ext cx="381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mc:Choice xmlns:a14="http://schemas.microsoft.com/office/drawing/2010/main" Requires="a14">
          <p:sp>
            <p:nvSpPr>
              <p:cNvPr id="13" name="Text Box 32">
                <a:extLst>
                  <a:ext uri="{FF2B5EF4-FFF2-40B4-BE49-F238E27FC236}">
                    <a16:creationId xmlns:a16="http://schemas.microsoft.com/office/drawing/2014/main" id="{1ED5CE2B-0F96-43A3-BA5F-C10D49BA0C3A}"/>
                  </a:ext>
                </a:extLst>
              </p:cNvPr>
              <p:cNvSpPr txBox="1">
                <a:spLocks noChangeArrowheads="1"/>
              </p:cNvSpPr>
              <p:nvPr/>
            </p:nvSpPr>
            <p:spPr bwMode="auto">
              <a:xfrm>
                <a:off x="6711018" y="1362025"/>
                <a:ext cx="4679950" cy="492442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sz="2400" dirty="0">
                    <a:solidFill>
                      <a:srgbClr val="CC3300"/>
                    </a:solidFill>
                  </a:rPr>
                  <a:t>Coffee</a:t>
                </a:r>
                <a:r>
                  <a:rPr lang="en-US" altLang="zh-CN" sz="2400" dirty="0">
                    <a:solidFill>
                      <a:srgbClr val="CC3300"/>
                    </a:solidFill>
                    <a:sym typeface="Symbol" panose="05050102010706020507" pitchFamily="18" charset="2"/>
                  </a:rPr>
                  <a:t> </a:t>
                </a:r>
                <a:r>
                  <a:rPr kumimoji="0" lang="en-US" altLang="zh-CN" sz="2400" dirty="0">
                    <a:solidFill>
                      <a:srgbClr val="CC3300"/>
                    </a:solidFill>
                  </a:rPr>
                  <a:t> Tea</a:t>
                </a:r>
              </a:p>
              <a:p>
                <a:pPr eaLnBrk="1" hangingPunct="1">
                  <a:spcBef>
                    <a:spcPct val="50000"/>
                  </a:spcBef>
                  <a:buClrTx/>
                  <a:buSzTx/>
                  <a:buFontTx/>
                  <a:buNone/>
                </a:pPr>
                <a:r>
                  <a:rPr kumimoji="0" lang="en-US" altLang="zh-CN" sz="2000" dirty="0"/>
                  <a:t>Support=P(</a:t>
                </a:r>
                <a:r>
                  <a:rPr kumimoji="0" lang="en-US" altLang="zh-CN" sz="2000" dirty="0" err="1"/>
                  <a:t>Tea</a:t>
                </a:r>
                <a:r>
                  <a:rPr lang="en-US" altLang="zh-CN" sz="2000" dirty="0">
                    <a:ea typeface="Cambria Math" panose="02040503050406030204" pitchFamily="18" charset="0"/>
                  </a:rPr>
                  <a:t> </a:t>
                </a:r>
                <a14:m>
                  <m:oMath xmlns:m="http://schemas.openxmlformats.org/officeDocument/2006/math">
                    <m:r>
                      <a:rPr lang="en-US" altLang="zh-CN" sz="2000" i="1" dirty="0">
                        <a:latin typeface="Cambria Math" panose="02040503050406030204" pitchFamily="18" charset="0"/>
                        <a:ea typeface="Cambria Math" panose="02040503050406030204" pitchFamily="18" charset="0"/>
                      </a:rPr>
                      <m:t>∪ </m:t>
                    </m:r>
                  </m:oMath>
                </a14:m>
                <a:r>
                  <a:rPr kumimoji="0" lang="en-US" altLang="zh-CN" sz="2000" dirty="0"/>
                  <a:t>Coffee)=</a:t>
                </a:r>
                <a:r>
                  <a:rPr kumimoji="0" lang="en-US" altLang="zh-CN" sz="2000" dirty="0">
                    <a:solidFill>
                      <a:srgbClr val="FF0000"/>
                    </a:solidFill>
                  </a:rPr>
                  <a:t>0.4</a:t>
                </a:r>
              </a:p>
              <a:p>
                <a:pPr eaLnBrk="1" hangingPunct="1">
                  <a:spcBef>
                    <a:spcPct val="50000"/>
                  </a:spcBef>
                  <a:buClrTx/>
                  <a:buSzTx/>
                  <a:buFontTx/>
                  <a:buNone/>
                </a:pPr>
                <a:r>
                  <a:rPr kumimoji="0" lang="en-US" altLang="zh-CN" sz="2000" dirty="0"/>
                  <a:t>Confidence= P(</a:t>
                </a:r>
                <a:r>
                  <a:rPr kumimoji="0" lang="en-US" altLang="zh-CN" sz="2000" dirty="0" err="1"/>
                  <a:t>Tea|Coffee</a:t>
                </a:r>
                <a:r>
                  <a:rPr kumimoji="0" lang="en-US" altLang="zh-CN" sz="2000" dirty="0"/>
                  <a:t>) = 40/60=</a:t>
                </a:r>
                <a:r>
                  <a:rPr kumimoji="0" lang="en-US" altLang="zh-CN" sz="2000" dirty="0">
                    <a:solidFill>
                      <a:srgbClr val="FF0000"/>
                    </a:solidFill>
                  </a:rPr>
                  <a:t>0.66</a:t>
                </a:r>
              </a:p>
              <a:p>
                <a:pPr eaLnBrk="1" hangingPunct="1">
                  <a:spcBef>
                    <a:spcPct val="50000"/>
                  </a:spcBef>
                  <a:buClrTx/>
                  <a:buSzTx/>
                  <a:buFontTx/>
                  <a:buNone/>
                </a:pPr>
                <a:r>
                  <a:rPr kumimoji="0" lang="en-US" altLang="zh-CN" sz="2000" dirty="0"/>
                  <a:t>P(Tea) = </a:t>
                </a:r>
                <a:r>
                  <a:rPr kumimoji="0" lang="en-US" altLang="zh-CN" sz="2000" dirty="0">
                    <a:solidFill>
                      <a:srgbClr val="FF0000"/>
                    </a:solidFill>
                  </a:rPr>
                  <a:t>0.75</a:t>
                </a:r>
                <a:endParaRPr kumimoji="0" lang="en-US" altLang="zh-CN" sz="2000" dirty="0"/>
              </a:p>
              <a:p>
                <a:pPr eaLnBrk="1" hangingPunct="1">
                  <a:spcBef>
                    <a:spcPct val="50000"/>
                  </a:spcBef>
                  <a:buClrTx/>
                  <a:buSzTx/>
                  <a:buFontTx/>
                  <a:buNone/>
                </a:pPr>
                <a:endParaRPr kumimoji="0" lang="en-US" altLang="zh-CN" sz="2000" dirty="0"/>
              </a:p>
              <a:p>
                <a:pPr eaLnBrk="1" hangingPunct="1">
                  <a:spcBef>
                    <a:spcPct val="50000"/>
                  </a:spcBef>
                  <a:buClrTx/>
                  <a:buSzTx/>
                  <a:buFontTx/>
                  <a:buNone/>
                </a:pPr>
                <a:r>
                  <a:rPr kumimoji="0" lang="en-US" altLang="zh-CN" sz="2000" dirty="0"/>
                  <a:t>P(</a:t>
                </a:r>
                <a:r>
                  <a:rPr kumimoji="0" lang="en-US" altLang="zh-CN" sz="2000" dirty="0" err="1"/>
                  <a:t>Coffee,Tea</a:t>
                </a:r>
                <a:r>
                  <a:rPr kumimoji="0" lang="en-US" altLang="zh-CN" sz="2000" dirty="0"/>
                  <a:t>) = 0.4</a:t>
                </a:r>
              </a:p>
              <a:p>
                <a:pPr eaLnBrk="1" hangingPunct="1">
                  <a:spcBef>
                    <a:spcPct val="50000"/>
                  </a:spcBef>
                  <a:buClrTx/>
                  <a:buSzTx/>
                  <a:buFontTx/>
                  <a:buNone/>
                </a:pPr>
                <a:r>
                  <a:rPr kumimoji="0" lang="en-US" altLang="zh-CN" sz="2000" dirty="0"/>
                  <a:t>P(Coffee) = 0.6</a:t>
                </a:r>
              </a:p>
              <a:p>
                <a:pPr eaLnBrk="1" hangingPunct="1">
                  <a:spcBef>
                    <a:spcPct val="50000"/>
                  </a:spcBef>
                  <a:buClrTx/>
                  <a:buSzTx/>
                  <a:buFontTx/>
                  <a:buNone/>
                </a:pPr>
                <a:r>
                  <a:rPr kumimoji="0" lang="en-US" altLang="zh-CN" sz="2000" dirty="0"/>
                  <a:t>P(Tea) = 0.75</a:t>
                </a:r>
              </a:p>
              <a:p>
                <a:pPr eaLnBrk="1" hangingPunct="1">
                  <a:spcBef>
                    <a:spcPct val="50000"/>
                  </a:spcBef>
                  <a:buClrTx/>
                  <a:buSzTx/>
                  <a:buFont typeface="Symbol" panose="05050102010706020507" pitchFamily="18" charset="2"/>
                  <a:buChar char="Þ"/>
                </a:pPr>
                <a:r>
                  <a:rPr kumimoji="0" lang="en-US" altLang="zh-CN" sz="2000" dirty="0">
                    <a:sym typeface="Symbol" panose="05050102010706020507" pitchFamily="18" charset="2"/>
                  </a:rPr>
                  <a:t> List =</a:t>
                </a:r>
                <a:r>
                  <a:rPr kumimoji="0" lang="en-US" altLang="zh-CN" sz="2000" dirty="0"/>
                  <a:t> 0.4/(0.6*0.75)= 0.89</a:t>
                </a:r>
              </a:p>
              <a:p>
                <a:pPr eaLnBrk="1" hangingPunct="1">
                  <a:spcBef>
                    <a:spcPct val="50000"/>
                  </a:spcBef>
                  <a:buClrTx/>
                  <a:buSzTx/>
                  <a:buFont typeface="Symbol" panose="05050102010706020507" pitchFamily="18" charset="2"/>
                  <a:buChar char="Þ"/>
                </a:pPr>
                <a:r>
                  <a:rPr kumimoji="0" lang="en-US" altLang="zh-CN" sz="2000" dirty="0"/>
                  <a:t>(&lt; 1，</a:t>
                </a:r>
                <a:r>
                  <a:rPr kumimoji="0" lang="zh-CN" altLang="en-US" sz="2000" dirty="0"/>
                  <a:t>因此是负关联</a:t>
                </a:r>
                <a:r>
                  <a:rPr kumimoji="0" lang="en-US" altLang="zh-CN" sz="2000" dirty="0"/>
                  <a:t>)</a:t>
                </a:r>
              </a:p>
            </p:txBody>
          </p:sp>
        </mc:Choice>
        <mc:Fallback>
          <p:sp>
            <p:nvSpPr>
              <p:cNvPr id="13" name="Text Box 32">
                <a:extLst>
                  <a:ext uri="{FF2B5EF4-FFF2-40B4-BE49-F238E27FC236}">
                    <a16:creationId xmlns:a16="http://schemas.microsoft.com/office/drawing/2014/main" id="{1ED5CE2B-0F96-43A3-BA5F-C10D49BA0C3A}"/>
                  </a:ext>
                </a:extLst>
              </p:cNvPr>
              <p:cNvSpPr txBox="1">
                <a:spLocks noRot="1" noChangeAspect="1" noMove="1" noResize="1" noEditPoints="1" noAdjustHandles="1" noChangeArrowheads="1" noChangeShapeType="1" noTextEdit="1"/>
              </p:cNvSpPr>
              <p:nvPr/>
            </p:nvSpPr>
            <p:spPr bwMode="auto">
              <a:xfrm>
                <a:off x="6711018" y="1362025"/>
                <a:ext cx="4679950" cy="4924425"/>
              </a:xfrm>
              <a:prstGeom prst="rect">
                <a:avLst/>
              </a:prstGeom>
              <a:blipFill>
                <a:blip r:embed="rId2"/>
                <a:stretch>
                  <a:fillRect l="-2083" t="-1114" b="-14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006408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F1445D-37D5-4605-A7CE-471586C3963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3B6A0A3-5078-4A8B-B721-ABF2253A457F}"/>
              </a:ext>
            </a:extLst>
          </p:cNvPr>
          <p:cNvSpPr>
            <a:spLocks noGrp="1"/>
          </p:cNvSpPr>
          <p:nvPr>
            <p:ph idx="1"/>
          </p:nvPr>
        </p:nvSpPr>
        <p:spPr/>
        <p:txBody>
          <a:bodyPr/>
          <a:lstStyle/>
          <a:p>
            <a:endParaRPr lang="zh-CN" altLang="en-US"/>
          </a:p>
        </p:txBody>
      </p:sp>
      <p:graphicFrame>
        <p:nvGraphicFramePr>
          <p:cNvPr id="4" name="Object 2">
            <a:extLst>
              <a:ext uri="{FF2B5EF4-FFF2-40B4-BE49-F238E27FC236}">
                <a16:creationId xmlns:a16="http://schemas.microsoft.com/office/drawing/2014/main" id="{B0AD19E3-AF71-493C-A1B6-08D741630AA8}"/>
              </a:ext>
            </a:extLst>
          </p:cNvPr>
          <p:cNvGraphicFramePr>
            <a:graphicFrameLocks noChangeAspect="1"/>
          </p:cNvGraphicFramePr>
          <p:nvPr>
            <p:extLst>
              <p:ext uri="{D42A27DB-BD31-4B8C-83A1-F6EECF244321}">
                <p14:modId xmlns:p14="http://schemas.microsoft.com/office/powerpoint/2010/main" val="2418111846"/>
              </p:ext>
            </p:extLst>
          </p:nvPr>
        </p:nvGraphicFramePr>
        <p:xfrm>
          <a:off x="1350682" y="96886"/>
          <a:ext cx="8817713" cy="6664228"/>
        </p:xfrm>
        <a:graphic>
          <a:graphicData uri="http://schemas.openxmlformats.org/presentationml/2006/ole">
            <mc:AlternateContent xmlns:mc="http://schemas.openxmlformats.org/markup-compatibility/2006">
              <mc:Choice xmlns:v="urn:schemas-microsoft-com:vml" Requires="v">
                <p:oleObj spid="_x0000_s16397" name="Bitmap Image" r:id="rId3" imgW="7438095" imgH="7430537" progId="Paint.Picture">
                  <p:embed/>
                </p:oleObj>
              </mc:Choice>
              <mc:Fallback>
                <p:oleObj name="Bitmap Image" r:id="rId3" imgW="7438095" imgH="7430537" progId="Paint.Picture">
                  <p:embed/>
                  <p:pic>
                    <p:nvPicPr>
                      <p:cNvPr id="96258" name="Object 2">
                        <a:extLst>
                          <a:ext uri="{FF2B5EF4-FFF2-40B4-BE49-F238E27FC236}">
                            <a16:creationId xmlns:a16="http://schemas.microsoft.com/office/drawing/2014/main" id="{0C6E5A91-942D-40E6-94D7-82BB8641D2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0682" y="96886"/>
                        <a:ext cx="8817713" cy="666422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802433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频繁模式挖掘</a:t>
            </a:r>
          </a:p>
        </p:txBody>
      </p:sp>
      <p:sp>
        <p:nvSpPr>
          <p:cNvPr id="3" name="副标题 2"/>
          <p:cNvSpPr>
            <a:spLocks noGrp="1"/>
          </p:cNvSpPr>
          <p:nvPr>
            <p:ph type="subTitle" idx="1"/>
          </p:nvPr>
        </p:nvSpPr>
        <p:spPr/>
        <p:txBody>
          <a:bodyPr/>
          <a:lstStyle/>
          <a:p>
            <a:r>
              <a:rPr lang="zh-CN" altLang="en-US" dirty="0"/>
              <a:t>宗林林</a:t>
            </a:r>
          </a:p>
        </p:txBody>
      </p:sp>
    </p:spTree>
    <p:extLst>
      <p:ext uri="{BB962C8B-B14F-4D97-AF65-F5344CB8AC3E}">
        <p14:creationId xmlns:p14="http://schemas.microsoft.com/office/powerpoint/2010/main" val="4081396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551475-F530-4F2D-8074-202976D06636}"/>
              </a:ext>
            </a:extLst>
          </p:cNvPr>
          <p:cNvSpPr>
            <a:spLocks noGrp="1"/>
          </p:cNvSpPr>
          <p:nvPr>
            <p:ph type="title"/>
          </p:nvPr>
        </p:nvSpPr>
        <p:spPr>
          <a:xfrm>
            <a:off x="914856" y="96886"/>
            <a:ext cx="8223167" cy="618693"/>
          </a:xfrm>
        </p:spPr>
        <p:txBody>
          <a:bodyPr/>
          <a:lstStyle/>
          <a:p>
            <a:r>
              <a:rPr lang="zh-CN" altLang="en-US" dirty="0"/>
              <a:t>购物篮分析－引发关联规则挖掘的例子 </a:t>
            </a:r>
          </a:p>
        </p:txBody>
      </p:sp>
      <p:sp>
        <p:nvSpPr>
          <p:cNvPr id="3" name="内容占位符 2">
            <a:extLst>
              <a:ext uri="{FF2B5EF4-FFF2-40B4-BE49-F238E27FC236}">
                <a16:creationId xmlns:a16="http://schemas.microsoft.com/office/drawing/2014/main" id="{DF6B9DD7-5C3E-489F-A7A5-CF88BFFA7120}"/>
              </a:ext>
            </a:extLst>
          </p:cNvPr>
          <p:cNvSpPr>
            <a:spLocks noGrp="1"/>
          </p:cNvSpPr>
          <p:nvPr>
            <p:ph idx="1"/>
          </p:nvPr>
        </p:nvSpPr>
        <p:spPr/>
        <p:txBody>
          <a:bodyPr>
            <a:normAutofit/>
          </a:bodyPr>
          <a:lstStyle/>
          <a:p>
            <a:pPr>
              <a:lnSpc>
                <a:spcPct val="150000"/>
              </a:lnSpc>
              <a:spcBef>
                <a:spcPts val="0"/>
              </a:spcBef>
            </a:pPr>
            <a:r>
              <a:rPr lang="zh-CN" altLang="en-US" dirty="0"/>
              <a:t>购物篮分析</a:t>
            </a:r>
          </a:p>
        </p:txBody>
      </p:sp>
      <p:pic>
        <p:nvPicPr>
          <p:cNvPr id="4" name="图片 3">
            <a:extLst>
              <a:ext uri="{FF2B5EF4-FFF2-40B4-BE49-F238E27FC236}">
                <a16:creationId xmlns:a16="http://schemas.microsoft.com/office/drawing/2014/main" id="{AFA9E8F9-02C9-4EA4-B139-BB7AF3FB5160}"/>
              </a:ext>
            </a:extLst>
          </p:cNvPr>
          <p:cNvPicPr>
            <a:picLocks noChangeAspect="1"/>
          </p:cNvPicPr>
          <p:nvPr/>
        </p:nvPicPr>
        <p:blipFill>
          <a:blip r:embed="rId2"/>
          <a:stretch>
            <a:fillRect/>
          </a:stretch>
        </p:blipFill>
        <p:spPr>
          <a:xfrm>
            <a:off x="3215343" y="1740961"/>
            <a:ext cx="5531286" cy="4280230"/>
          </a:xfrm>
          <a:prstGeom prst="rect">
            <a:avLst/>
          </a:prstGeom>
        </p:spPr>
      </p:pic>
    </p:spTree>
    <p:extLst>
      <p:ext uri="{BB962C8B-B14F-4D97-AF65-F5344CB8AC3E}">
        <p14:creationId xmlns:p14="http://schemas.microsoft.com/office/powerpoint/2010/main" val="2681595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551475-F530-4F2D-8074-202976D06636}"/>
              </a:ext>
            </a:extLst>
          </p:cNvPr>
          <p:cNvSpPr>
            <a:spLocks noGrp="1"/>
          </p:cNvSpPr>
          <p:nvPr>
            <p:ph type="title"/>
          </p:nvPr>
        </p:nvSpPr>
        <p:spPr>
          <a:xfrm>
            <a:off x="914856" y="96886"/>
            <a:ext cx="8223167" cy="618693"/>
          </a:xfrm>
        </p:spPr>
        <p:txBody>
          <a:bodyPr/>
          <a:lstStyle/>
          <a:p>
            <a:r>
              <a:rPr lang="zh-CN" altLang="en-US" dirty="0"/>
              <a:t>购物篮分析－引发关联规则挖掘的例子 </a:t>
            </a:r>
          </a:p>
        </p:txBody>
      </p:sp>
      <p:sp>
        <p:nvSpPr>
          <p:cNvPr id="3" name="内容占位符 2">
            <a:extLst>
              <a:ext uri="{FF2B5EF4-FFF2-40B4-BE49-F238E27FC236}">
                <a16:creationId xmlns:a16="http://schemas.microsoft.com/office/drawing/2014/main" id="{DF6B9DD7-5C3E-489F-A7A5-CF88BFFA7120}"/>
              </a:ext>
            </a:extLst>
          </p:cNvPr>
          <p:cNvSpPr>
            <a:spLocks noGrp="1"/>
          </p:cNvSpPr>
          <p:nvPr>
            <p:ph idx="1"/>
          </p:nvPr>
        </p:nvSpPr>
        <p:spPr/>
        <p:txBody>
          <a:bodyPr>
            <a:normAutofit/>
          </a:bodyPr>
          <a:lstStyle/>
          <a:p>
            <a:pPr>
              <a:lnSpc>
                <a:spcPct val="150000"/>
              </a:lnSpc>
              <a:spcBef>
                <a:spcPts val="0"/>
              </a:spcBef>
            </a:pPr>
            <a:r>
              <a:rPr lang="zh-CN" altLang="en-US" dirty="0"/>
              <a:t>购物篮分析</a:t>
            </a:r>
          </a:p>
          <a:p>
            <a:pPr lvl="1">
              <a:lnSpc>
                <a:spcPct val="150000"/>
              </a:lnSpc>
              <a:spcBef>
                <a:spcPts val="0"/>
              </a:spcBef>
            </a:pPr>
            <a:r>
              <a:rPr lang="zh-CN" altLang="en-US" dirty="0"/>
              <a:t>设全域为商店出售的商品的集合，一次购物购买的商品为项目全集的子集，若每种商品用一个布尔变量表示该商品的有无，则每个购物篮可用一个布尔向量表示。通过对布尔向量的分析，得到反映商品</a:t>
            </a:r>
            <a:r>
              <a:rPr lang="zh-CN" altLang="en-US" dirty="0">
                <a:solidFill>
                  <a:srgbClr val="FF0000"/>
                </a:solidFill>
              </a:rPr>
              <a:t>频繁关联</a:t>
            </a:r>
            <a:r>
              <a:rPr lang="zh-CN" altLang="en-US" dirty="0"/>
              <a:t>或</a:t>
            </a:r>
            <a:r>
              <a:rPr lang="zh-CN" altLang="en-US" dirty="0">
                <a:solidFill>
                  <a:srgbClr val="FF0000"/>
                </a:solidFill>
              </a:rPr>
              <a:t>同时购买的购买模式</a:t>
            </a:r>
            <a:r>
              <a:rPr lang="zh-CN" altLang="en-US" dirty="0"/>
              <a:t>。这些模式可用关联规则描述</a:t>
            </a:r>
            <a:endParaRPr lang="en-US" altLang="zh-CN" dirty="0"/>
          </a:p>
          <a:p>
            <a:pPr marL="457200" lvl="1" indent="0">
              <a:lnSpc>
                <a:spcPct val="150000"/>
              </a:lnSpc>
              <a:spcBef>
                <a:spcPts val="0"/>
              </a:spcBef>
              <a:buNone/>
            </a:pPr>
            <a:r>
              <a:rPr lang="en-US" altLang="zh-CN" dirty="0"/>
              <a:t>                             Computer-&gt;</a:t>
            </a:r>
            <a:r>
              <a:rPr lang="en-US" altLang="zh-CN" dirty="0" err="1"/>
              <a:t>antivirus_software</a:t>
            </a:r>
            <a:endParaRPr lang="zh-CN" altLang="en-US" dirty="0"/>
          </a:p>
        </p:txBody>
      </p:sp>
    </p:spTree>
    <p:extLst>
      <p:ext uri="{BB962C8B-B14F-4D97-AF65-F5344CB8AC3E}">
        <p14:creationId xmlns:p14="http://schemas.microsoft.com/office/powerpoint/2010/main" val="29101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4F2FC4-A52A-4230-89E3-CA085C9A5DDD}"/>
              </a:ext>
            </a:extLst>
          </p:cNvPr>
          <p:cNvSpPr>
            <a:spLocks noGrp="1"/>
          </p:cNvSpPr>
          <p:nvPr>
            <p:ph type="title"/>
          </p:nvPr>
        </p:nvSpPr>
        <p:spPr/>
        <p:txBody>
          <a:bodyPr/>
          <a:lstStyle/>
          <a:p>
            <a:r>
              <a:rPr lang="zh-CN" altLang="en-US" dirty="0"/>
              <a:t>问题描述</a:t>
            </a:r>
          </a:p>
        </p:txBody>
      </p:sp>
      <p:sp>
        <p:nvSpPr>
          <p:cNvPr id="3" name="内容占位符 2">
            <a:extLst>
              <a:ext uri="{FF2B5EF4-FFF2-40B4-BE49-F238E27FC236}">
                <a16:creationId xmlns:a16="http://schemas.microsoft.com/office/drawing/2014/main" id="{737D2F25-A360-48C2-AEFD-E53E6D29DCBC}"/>
              </a:ext>
            </a:extLst>
          </p:cNvPr>
          <p:cNvSpPr>
            <a:spLocks noGrp="1"/>
          </p:cNvSpPr>
          <p:nvPr>
            <p:ph idx="1"/>
          </p:nvPr>
        </p:nvSpPr>
        <p:spPr/>
        <p:txBody>
          <a:bodyPr/>
          <a:lstStyle/>
          <a:p>
            <a:pPr>
              <a:lnSpc>
                <a:spcPct val="150000"/>
              </a:lnSpc>
              <a:spcBef>
                <a:spcPts val="0"/>
              </a:spcBef>
            </a:pPr>
            <a:r>
              <a:rPr lang="zh-CN" altLang="en-US" dirty="0">
                <a:solidFill>
                  <a:srgbClr val="FF0000"/>
                </a:solidFill>
              </a:rPr>
              <a:t>举例</a:t>
            </a:r>
            <a:endParaRPr lang="en-US" altLang="zh-CN" dirty="0">
              <a:solidFill>
                <a:srgbClr val="FF0000"/>
              </a:solidFill>
            </a:endParaRPr>
          </a:p>
          <a:p>
            <a:pPr lvl="1">
              <a:lnSpc>
                <a:spcPct val="150000"/>
              </a:lnSpc>
              <a:spcBef>
                <a:spcPts val="0"/>
              </a:spcBef>
            </a:pPr>
            <a:r>
              <a:rPr lang="zh-CN" altLang="en-US" dirty="0"/>
              <a:t>某一个时间段内顾客购物的记录形成一个交易数据库，每一条记录代表一次交易，包含一个交易标识符（</a:t>
            </a:r>
            <a:r>
              <a:rPr lang="en-US" altLang="zh-CN" dirty="0"/>
              <a:t>TID</a:t>
            </a:r>
            <a:r>
              <a:rPr lang="zh-CN" altLang="en-US" dirty="0"/>
              <a:t>）和本次交易所购买的商品。</a:t>
            </a:r>
          </a:p>
        </p:txBody>
      </p:sp>
      <p:graphicFrame>
        <p:nvGraphicFramePr>
          <p:cNvPr id="6" name="Object 4">
            <a:extLst>
              <a:ext uri="{FF2B5EF4-FFF2-40B4-BE49-F238E27FC236}">
                <a16:creationId xmlns:a16="http://schemas.microsoft.com/office/drawing/2014/main" id="{439F67E9-3683-42FC-81A2-83566EF77985}"/>
              </a:ext>
            </a:extLst>
          </p:cNvPr>
          <p:cNvGraphicFramePr>
            <a:graphicFrameLocks noChangeAspect="1"/>
          </p:cNvGraphicFramePr>
          <p:nvPr>
            <p:custDataLst>
              <p:tags r:id="rId2"/>
            </p:custDataLst>
            <p:extLst>
              <p:ext uri="{D42A27DB-BD31-4B8C-83A1-F6EECF244321}">
                <p14:modId xmlns:p14="http://schemas.microsoft.com/office/powerpoint/2010/main" val="474947694"/>
              </p:ext>
            </p:extLst>
          </p:nvPr>
        </p:nvGraphicFramePr>
        <p:xfrm>
          <a:off x="3895389" y="3221579"/>
          <a:ext cx="4806315" cy="2884805"/>
        </p:xfrm>
        <a:graphic>
          <a:graphicData uri="http://schemas.openxmlformats.org/presentationml/2006/ole">
            <mc:AlternateContent xmlns:mc="http://schemas.openxmlformats.org/markup-compatibility/2006">
              <mc:Choice xmlns:v="urn:schemas-microsoft-com:vml" Requires="v">
                <p:oleObj spid="_x0000_s9247" r:id="rId4" imgW="3354705" imgH="2014220" progId="Word.Document.8">
                  <p:embed/>
                </p:oleObj>
              </mc:Choice>
              <mc:Fallback>
                <p:oleObj r:id="rId4" imgW="3354705" imgH="2014220" progId="Word.Document.8">
                  <p:embed/>
                  <p:pic>
                    <p:nvPicPr>
                      <p:cNvPr id="8196" name="Object 4"/>
                      <p:cNvPicPr/>
                      <p:nvPr/>
                    </p:nvPicPr>
                    <p:blipFill>
                      <a:blip r:embed="rId5"/>
                      <a:srcRect/>
                      <a:stretch>
                        <a:fillRect/>
                      </a:stretch>
                    </p:blipFill>
                    <p:spPr>
                      <a:xfrm>
                        <a:off x="3895389" y="3221579"/>
                        <a:ext cx="4806315" cy="2884805"/>
                      </a:xfrm>
                      <a:prstGeom prst="rect">
                        <a:avLst/>
                      </a:prstGeom>
                      <a:noFill/>
                      <a:ln w="38100">
                        <a:miter/>
                      </a:ln>
                    </p:spPr>
                  </p:pic>
                </p:oleObj>
              </mc:Fallback>
            </mc:AlternateContent>
          </a:graphicData>
        </a:graphic>
      </p:graphicFrame>
    </p:spTree>
    <p:extLst>
      <p:ext uri="{BB962C8B-B14F-4D97-AF65-F5344CB8AC3E}">
        <p14:creationId xmlns:p14="http://schemas.microsoft.com/office/powerpoint/2010/main" val="1026478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10D964-BC61-4F0A-94A4-80330158C9D2}"/>
              </a:ext>
            </a:extLst>
          </p:cNvPr>
          <p:cNvSpPr>
            <a:spLocks noGrp="1"/>
          </p:cNvSpPr>
          <p:nvPr>
            <p:ph type="title"/>
          </p:nvPr>
        </p:nvSpPr>
        <p:spPr/>
        <p:txBody>
          <a:bodyPr/>
          <a:lstStyle/>
          <a:p>
            <a:r>
              <a:rPr lang="zh-CN" altLang="en-US" dirty="0"/>
              <a:t>问题描述</a:t>
            </a:r>
          </a:p>
        </p:txBody>
      </p:sp>
      <p:sp>
        <p:nvSpPr>
          <p:cNvPr id="3" name="内容占位符 2">
            <a:extLst>
              <a:ext uri="{FF2B5EF4-FFF2-40B4-BE49-F238E27FC236}">
                <a16:creationId xmlns:a16="http://schemas.microsoft.com/office/drawing/2014/main" id="{E9FAB572-7D20-44E7-95ED-DDCDA8D4E09C}"/>
              </a:ext>
            </a:extLst>
          </p:cNvPr>
          <p:cNvSpPr>
            <a:spLocks noGrp="1"/>
          </p:cNvSpPr>
          <p:nvPr>
            <p:ph idx="1"/>
          </p:nvPr>
        </p:nvSpPr>
        <p:spPr/>
        <p:txBody>
          <a:bodyPr>
            <a:normAutofit/>
          </a:bodyPr>
          <a:lstStyle/>
          <a:p>
            <a:pPr>
              <a:lnSpc>
                <a:spcPct val="100000"/>
              </a:lnSpc>
            </a:pPr>
            <a:r>
              <a:rPr lang="zh-CN" altLang="en-US" dirty="0"/>
              <a:t>基本概念</a:t>
            </a:r>
            <a:endParaRPr lang="en-US" altLang="zh-CN" dirty="0"/>
          </a:p>
          <a:p>
            <a:pPr lvl="1">
              <a:lnSpc>
                <a:spcPct val="100000"/>
              </a:lnSpc>
            </a:pPr>
            <a:r>
              <a:rPr lang="zh-CN" altLang="en-US" dirty="0"/>
              <a:t>事务（</a:t>
            </a:r>
            <a:r>
              <a:rPr lang="en-US" altLang="zh-CN" dirty="0"/>
              <a:t>Transaction</a:t>
            </a:r>
            <a:r>
              <a:rPr lang="zh-CN" altLang="en-US" dirty="0"/>
              <a:t>）</a:t>
            </a:r>
          </a:p>
          <a:p>
            <a:pPr lvl="2">
              <a:lnSpc>
                <a:spcPct val="100000"/>
              </a:lnSpc>
            </a:pPr>
            <a:r>
              <a:rPr lang="zh-CN" altLang="en-US" dirty="0"/>
              <a:t>由事务号和项集组成</a:t>
            </a:r>
          </a:p>
          <a:p>
            <a:pPr lvl="2">
              <a:lnSpc>
                <a:spcPct val="100000"/>
              </a:lnSpc>
            </a:pPr>
            <a:r>
              <a:rPr lang="zh-CN" altLang="en-US" dirty="0"/>
              <a:t>例如：</a:t>
            </a:r>
            <a:r>
              <a:rPr lang="en-US" altLang="zh-CN" dirty="0"/>
              <a:t>&lt;1, {Bread, Milk}&gt;</a:t>
            </a:r>
          </a:p>
          <a:p>
            <a:pPr lvl="1">
              <a:lnSpc>
                <a:spcPct val="100000"/>
              </a:lnSpc>
            </a:pPr>
            <a:r>
              <a:rPr lang="zh-CN" altLang="en-US" dirty="0"/>
              <a:t>项（</a:t>
            </a:r>
            <a:r>
              <a:rPr lang="en-US" altLang="zh-CN" dirty="0"/>
              <a:t>Item</a:t>
            </a:r>
            <a:r>
              <a:rPr lang="zh-CN" altLang="en-US" dirty="0"/>
              <a:t>）</a:t>
            </a:r>
            <a:endParaRPr lang="en-US" altLang="zh-CN" dirty="0"/>
          </a:p>
          <a:p>
            <a:pPr lvl="2">
              <a:lnSpc>
                <a:spcPct val="100000"/>
              </a:lnSpc>
            </a:pPr>
            <a:r>
              <a:rPr lang="zh-CN" altLang="en-US" dirty="0"/>
              <a:t>最小的处理单位</a:t>
            </a:r>
          </a:p>
          <a:p>
            <a:pPr lvl="2">
              <a:lnSpc>
                <a:spcPct val="100000"/>
              </a:lnSpc>
            </a:pPr>
            <a:r>
              <a:rPr lang="zh-CN" altLang="en-US" dirty="0"/>
              <a:t>例如：</a:t>
            </a:r>
            <a:r>
              <a:rPr lang="en-US" altLang="zh-CN" dirty="0"/>
              <a:t>Bread, Milk</a:t>
            </a:r>
          </a:p>
          <a:p>
            <a:pPr lvl="1">
              <a:lnSpc>
                <a:spcPct val="100000"/>
              </a:lnSpc>
            </a:pPr>
            <a:r>
              <a:rPr lang="zh-CN" altLang="en-US" dirty="0"/>
              <a:t>项集</a:t>
            </a:r>
          </a:p>
          <a:p>
            <a:pPr lvl="2">
              <a:lnSpc>
                <a:spcPct val="100000"/>
              </a:lnSpc>
            </a:pPr>
            <a:r>
              <a:rPr lang="zh-CN" altLang="en-US" dirty="0"/>
              <a:t>一个或多个项 </a:t>
            </a:r>
            <a:r>
              <a:rPr lang="en-US" altLang="zh-CN" dirty="0"/>
              <a:t>(item) </a:t>
            </a:r>
            <a:r>
              <a:rPr lang="zh-CN" altLang="en-US" dirty="0"/>
              <a:t>的集</a:t>
            </a:r>
          </a:p>
          <a:p>
            <a:pPr lvl="2">
              <a:lnSpc>
                <a:spcPct val="100000"/>
              </a:lnSpc>
            </a:pPr>
            <a:r>
              <a:rPr lang="zh-CN" altLang="en-US" dirty="0"/>
              <a:t>例如：</a:t>
            </a:r>
            <a:r>
              <a:rPr lang="en-US" altLang="zh-CN" dirty="0"/>
              <a:t>{Milk, Bread, Diaper}</a:t>
            </a:r>
          </a:p>
          <a:p>
            <a:pPr lvl="1">
              <a:lnSpc>
                <a:spcPct val="100000"/>
              </a:lnSpc>
            </a:pPr>
            <a:r>
              <a:rPr lang="en-US" altLang="zh-CN" dirty="0"/>
              <a:t>k-</a:t>
            </a:r>
            <a:r>
              <a:rPr lang="zh-CN" altLang="en-US" dirty="0"/>
              <a:t>项集 </a:t>
            </a:r>
            <a:r>
              <a:rPr lang="en-US" altLang="zh-CN" dirty="0"/>
              <a:t>(k-itemset)</a:t>
            </a:r>
          </a:p>
          <a:p>
            <a:pPr lvl="2">
              <a:lnSpc>
                <a:spcPct val="100000"/>
              </a:lnSpc>
            </a:pPr>
            <a:r>
              <a:rPr lang="zh-CN" altLang="en-US" dirty="0"/>
              <a:t>包含</a:t>
            </a:r>
            <a:r>
              <a:rPr lang="en-US" altLang="zh-CN" dirty="0"/>
              <a:t>k</a:t>
            </a:r>
            <a:r>
              <a:rPr lang="zh-CN" altLang="en-US" dirty="0"/>
              <a:t>个项的集合</a:t>
            </a:r>
          </a:p>
          <a:p>
            <a:pPr lvl="2">
              <a:lnSpc>
                <a:spcPct val="100000"/>
              </a:lnSpc>
            </a:pPr>
            <a:r>
              <a:rPr lang="zh-CN" altLang="en-US" dirty="0"/>
              <a:t>例如：</a:t>
            </a:r>
            <a:r>
              <a:rPr lang="en-US" altLang="zh-CN" dirty="0"/>
              <a:t> {Bread, Milk}</a:t>
            </a:r>
            <a:r>
              <a:rPr lang="zh-CN" altLang="en-US" dirty="0"/>
              <a:t>为</a:t>
            </a:r>
            <a:r>
              <a:rPr lang="en-US" altLang="zh-CN" dirty="0"/>
              <a:t>2-</a:t>
            </a:r>
            <a:r>
              <a:rPr lang="zh-CN" altLang="en-US" dirty="0"/>
              <a:t>项集，</a:t>
            </a:r>
            <a:r>
              <a:rPr lang="en-US" altLang="zh-CN" dirty="0"/>
              <a:t>{Milk, Bread, Diaper}</a:t>
            </a:r>
            <a:r>
              <a:rPr lang="zh-CN" altLang="en-US" dirty="0"/>
              <a:t>为</a:t>
            </a:r>
            <a:r>
              <a:rPr lang="en-US" altLang="zh-CN" dirty="0"/>
              <a:t>3-</a:t>
            </a:r>
            <a:r>
              <a:rPr lang="zh-CN" altLang="en-US" dirty="0"/>
              <a:t>项集	</a:t>
            </a:r>
          </a:p>
          <a:p>
            <a:endParaRPr lang="zh-CN" altLang="en-US" dirty="0"/>
          </a:p>
        </p:txBody>
      </p:sp>
      <p:graphicFrame>
        <p:nvGraphicFramePr>
          <p:cNvPr id="4" name="Object 4">
            <a:extLst>
              <a:ext uri="{FF2B5EF4-FFF2-40B4-BE49-F238E27FC236}">
                <a16:creationId xmlns:a16="http://schemas.microsoft.com/office/drawing/2014/main" id="{46CB2395-031C-4256-AE48-74C55F4B19D8}"/>
              </a:ext>
            </a:extLst>
          </p:cNvPr>
          <p:cNvGraphicFramePr>
            <a:graphicFrameLocks noChangeAspect="1"/>
          </p:cNvGraphicFramePr>
          <p:nvPr>
            <p:custDataLst>
              <p:tags r:id="rId2"/>
            </p:custDataLst>
            <p:extLst>
              <p:ext uri="{D42A27DB-BD31-4B8C-83A1-F6EECF244321}">
                <p14:modId xmlns:p14="http://schemas.microsoft.com/office/powerpoint/2010/main" val="711869081"/>
              </p:ext>
            </p:extLst>
          </p:nvPr>
        </p:nvGraphicFramePr>
        <p:xfrm>
          <a:off x="6919483" y="2235461"/>
          <a:ext cx="4806315" cy="2884805"/>
        </p:xfrm>
        <a:graphic>
          <a:graphicData uri="http://schemas.openxmlformats.org/presentationml/2006/ole">
            <mc:AlternateContent xmlns:mc="http://schemas.openxmlformats.org/markup-compatibility/2006">
              <mc:Choice xmlns:v="urn:schemas-microsoft-com:vml" Requires="v">
                <p:oleObj spid="_x0000_s10271" r:id="rId4" imgW="3354705" imgH="2014220" progId="Word.Document.8">
                  <p:embed/>
                </p:oleObj>
              </mc:Choice>
              <mc:Fallback>
                <p:oleObj r:id="rId4" imgW="3354705" imgH="2014220" progId="Word.Document.8">
                  <p:embed/>
                  <p:pic>
                    <p:nvPicPr>
                      <p:cNvPr id="8196" name="Object 4"/>
                      <p:cNvPicPr/>
                      <p:nvPr/>
                    </p:nvPicPr>
                    <p:blipFill>
                      <a:blip r:embed="rId5"/>
                      <a:srcRect/>
                      <a:stretch>
                        <a:fillRect/>
                      </a:stretch>
                    </p:blipFill>
                    <p:spPr>
                      <a:xfrm>
                        <a:off x="6919483" y="2235461"/>
                        <a:ext cx="4806315" cy="2884805"/>
                      </a:xfrm>
                      <a:prstGeom prst="rect">
                        <a:avLst/>
                      </a:prstGeom>
                      <a:noFill/>
                      <a:ln w="38100">
                        <a:miter/>
                      </a:ln>
                    </p:spPr>
                  </p:pic>
                </p:oleObj>
              </mc:Fallback>
            </mc:AlternateContent>
          </a:graphicData>
        </a:graphic>
      </p:graphicFrame>
    </p:spTree>
    <p:extLst>
      <p:ext uri="{BB962C8B-B14F-4D97-AF65-F5344CB8AC3E}">
        <p14:creationId xmlns:p14="http://schemas.microsoft.com/office/powerpoint/2010/main" val="3962927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10D964-BC61-4F0A-94A4-80330158C9D2}"/>
              </a:ext>
            </a:extLst>
          </p:cNvPr>
          <p:cNvSpPr>
            <a:spLocks noGrp="1"/>
          </p:cNvSpPr>
          <p:nvPr>
            <p:ph type="title"/>
          </p:nvPr>
        </p:nvSpPr>
        <p:spPr/>
        <p:txBody>
          <a:bodyPr/>
          <a:lstStyle/>
          <a:p>
            <a:r>
              <a:rPr lang="zh-CN" altLang="en-US" dirty="0"/>
              <a:t>问题描述</a:t>
            </a:r>
          </a:p>
        </p:txBody>
      </p:sp>
      <p:sp>
        <p:nvSpPr>
          <p:cNvPr id="3" name="内容占位符 2">
            <a:extLst>
              <a:ext uri="{FF2B5EF4-FFF2-40B4-BE49-F238E27FC236}">
                <a16:creationId xmlns:a16="http://schemas.microsoft.com/office/drawing/2014/main" id="{E9FAB572-7D20-44E7-95ED-DDCDA8D4E09C}"/>
              </a:ext>
            </a:extLst>
          </p:cNvPr>
          <p:cNvSpPr>
            <a:spLocks noGrp="1"/>
          </p:cNvSpPr>
          <p:nvPr>
            <p:ph idx="1"/>
          </p:nvPr>
        </p:nvSpPr>
        <p:spPr>
          <a:xfrm>
            <a:off x="103094" y="1066782"/>
            <a:ext cx="10515600" cy="5229711"/>
          </a:xfrm>
        </p:spPr>
        <p:txBody>
          <a:bodyPr>
            <a:normAutofit/>
          </a:bodyPr>
          <a:lstStyle/>
          <a:p>
            <a:pPr>
              <a:lnSpc>
                <a:spcPct val="150000"/>
              </a:lnSpc>
              <a:spcBef>
                <a:spcPts val="0"/>
              </a:spcBef>
            </a:pPr>
            <a:r>
              <a:rPr lang="zh-CN" altLang="en-US" dirty="0"/>
              <a:t>基本概念</a:t>
            </a:r>
            <a:endParaRPr lang="en-US" altLang="zh-CN" dirty="0"/>
          </a:p>
          <a:p>
            <a:pPr lvl="1">
              <a:lnSpc>
                <a:spcPct val="150000"/>
              </a:lnSpc>
              <a:spcBef>
                <a:spcPts val="0"/>
              </a:spcBef>
            </a:pPr>
            <a:r>
              <a:rPr lang="zh-CN" altLang="en-US" dirty="0"/>
              <a:t>支持度计数 </a:t>
            </a:r>
            <a:r>
              <a:rPr lang="en-US" altLang="zh-CN" dirty="0"/>
              <a:t>(Support count)</a:t>
            </a:r>
          </a:p>
          <a:p>
            <a:pPr lvl="2">
              <a:lnSpc>
                <a:spcPct val="150000"/>
              </a:lnSpc>
              <a:spcBef>
                <a:spcPts val="0"/>
              </a:spcBef>
            </a:pPr>
            <a:r>
              <a:rPr lang="zh-CN" altLang="en-US" dirty="0">
                <a:sym typeface="+mn-ea"/>
              </a:rPr>
              <a:t>事务数据库中包含某个项集的事务的个数</a:t>
            </a:r>
            <a:endParaRPr lang="en-US" altLang="zh-CN" dirty="0">
              <a:sym typeface="+mn-ea"/>
            </a:endParaRPr>
          </a:p>
          <a:p>
            <a:pPr lvl="2">
              <a:lnSpc>
                <a:spcPct val="150000"/>
              </a:lnSpc>
              <a:spcBef>
                <a:spcPts val="0"/>
              </a:spcBef>
            </a:pPr>
            <a:r>
              <a:rPr lang="zh-CN" altLang="en-US" dirty="0">
                <a:sym typeface="+mn-ea"/>
              </a:rPr>
              <a:t>例如： </a:t>
            </a:r>
            <a:r>
              <a:rPr lang="en-US" altLang="zh-CN" dirty="0">
                <a:sym typeface="Symbol" panose="05050102010706020507" pitchFamily="18" charset="2"/>
              </a:rPr>
              <a:t>({Milk, </a:t>
            </a:r>
            <a:r>
              <a:rPr lang="en-US" altLang="zh-CN" dirty="0" err="1">
                <a:sym typeface="Symbol" panose="05050102010706020507" pitchFamily="18" charset="2"/>
              </a:rPr>
              <a:t>Bread,Diaper</a:t>
            </a:r>
            <a:r>
              <a:rPr lang="en-US" altLang="zh-CN" dirty="0">
                <a:sym typeface="Symbol" panose="05050102010706020507" pitchFamily="18" charset="2"/>
              </a:rPr>
              <a:t>}) = 2 </a:t>
            </a:r>
          </a:p>
          <a:p>
            <a:pPr lvl="1">
              <a:lnSpc>
                <a:spcPct val="150000"/>
              </a:lnSpc>
              <a:spcBef>
                <a:spcPts val="0"/>
              </a:spcBef>
            </a:pPr>
            <a:r>
              <a:rPr lang="zh-CN" altLang="en-US" dirty="0"/>
              <a:t>支持度 </a:t>
            </a:r>
            <a:r>
              <a:rPr lang="en-US" altLang="zh-CN" dirty="0"/>
              <a:t>(Support)</a:t>
            </a:r>
          </a:p>
          <a:p>
            <a:pPr lvl="2">
              <a:lnSpc>
                <a:spcPct val="150000"/>
              </a:lnSpc>
              <a:spcBef>
                <a:spcPts val="0"/>
              </a:spcBef>
            </a:pPr>
            <a:r>
              <a:rPr lang="zh-CN" altLang="en-US" dirty="0"/>
              <a:t>事务数据库中包含某个项集的事务占事务总数的比例。</a:t>
            </a:r>
            <a:endParaRPr lang="en-US" altLang="zh-CN" dirty="0"/>
          </a:p>
          <a:p>
            <a:pPr lvl="2">
              <a:lnSpc>
                <a:spcPct val="150000"/>
              </a:lnSpc>
              <a:spcBef>
                <a:spcPts val="0"/>
              </a:spcBef>
            </a:pPr>
            <a:r>
              <a:rPr lang="zh-CN" altLang="en-US" dirty="0"/>
              <a:t>例如：</a:t>
            </a:r>
            <a:r>
              <a:rPr lang="en-US" altLang="zh-CN" dirty="0"/>
              <a:t>{Milk, Bread, Diaper}</a:t>
            </a:r>
            <a:r>
              <a:rPr lang="zh-CN" altLang="en-US" dirty="0"/>
              <a:t>的支持度为</a:t>
            </a:r>
            <a:r>
              <a:rPr lang="en-US" altLang="zh-CN" dirty="0"/>
              <a:t>40%</a:t>
            </a:r>
          </a:p>
          <a:p>
            <a:pPr lvl="1">
              <a:lnSpc>
                <a:spcPct val="150000"/>
              </a:lnSpc>
              <a:spcBef>
                <a:spcPts val="0"/>
              </a:spcBef>
            </a:pPr>
            <a:r>
              <a:rPr lang="zh-CN" altLang="en-US" dirty="0"/>
              <a:t>频繁项集 </a:t>
            </a:r>
            <a:r>
              <a:rPr lang="en-US" altLang="zh-CN" dirty="0"/>
              <a:t>(Frequent Itemset)</a:t>
            </a:r>
          </a:p>
          <a:p>
            <a:pPr lvl="2">
              <a:lnSpc>
                <a:spcPct val="150000"/>
              </a:lnSpc>
              <a:spcBef>
                <a:spcPts val="0"/>
              </a:spcBef>
            </a:pPr>
            <a:r>
              <a:rPr lang="zh-CN" altLang="en-US" dirty="0"/>
              <a:t>令</a:t>
            </a:r>
            <a:r>
              <a:rPr lang="en-US" altLang="zh-CN" dirty="0"/>
              <a:t>P</a:t>
            </a:r>
            <a:r>
              <a:rPr lang="zh-CN" altLang="en-US" dirty="0"/>
              <a:t>为任何一个项集，称</a:t>
            </a:r>
            <a:r>
              <a:rPr lang="en-US" altLang="zh-CN" dirty="0"/>
              <a:t>P</a:t>
            </a:r>
            <a:r>
              <a:rPr lang="zh-CN" altLang="en-US" dirty="0"/>
              <a:t>为频繁项集，如果</a:t>
            </a:r>
            <a:r>
              <a:rPr lang="en-US" altLang="zh-CN" dirty="0"/>
              <a:t>P</a:t>
            </a:r>
            <a:r>
              <a:rPr lang="zh-CN" altLang="en-US" dirty="0"/>
              <a:t>的支持度不小于指定的最小阈值 </a:t>
            </a:r>
            <a:r>
              <a:rPr lang="en-US" altLang="zh-CN" dirty="0"/>
              <a:t>(</a:t>
            </a:r>
            <a:r>
              <a:rPr lang="en-US" altLang="zh-CN" dirty="0" err="1"/>
              <a:t>minsup</a:t>
            </a:r>
            <a:r>
              <a:rPr lang="en-US" altLang="zh-CN" dirty="0"/>
              <a:t> threshold)</a:t>
            </a:r>
          </a:p>
        </p:txBody>
      </p:sp>
      <p:graphicFrame>
        <p:nvGraphicFramePr>
          <p:cNvPr id="4" name="Object 4">
            <a:extLst>
              <a:ext uri="{FF2B5EF4-FFF2-40B4-BE49-F238E27FC236}">
                <a16:creationId xmlns:a16="http://schemas.microsoft.com/office/drawing/2014/main" id="{46CB2395-031C-4256-AE48-74C55F4B19D8}"/>
              </a:ext>
            </a:extLst>
          </p:cNvPr>
          <p:cNvGraphicFramePr>
            <a:graphicFrameLocks noChangeAspect="1"/>
          </p:cNvGraphicFramePr>
          <p:nvPr>
            <p:custDataLst>
              <p:tags r:id="rId2"/>
            </p:custDataLst>
            <p:extLst>
              <p:ext uri="{D42A27DB-BD31-4B8C-83A1-F6EECF244321}">
                <p14:modId xmlns:p14="http://schemas.microsoft.com/office/powerpoint/2010/main" val="3892022269"/>
              </p:ext>
            </p:extLst>
          </p:nvPr>
        </p:nvGraphicFramePr>
        <p:xfrm>
          <a:off x="7021121" y="938139"/>
          <a:ext cx="4806315" cy="2884805"/>
        </p:xfrm>
        <a:graphic>
          <a:graphicData uri="http://schemas.openxmlformats.org/presentationml/2006/ole">
            <mc:AlternateContent xmlns:mc="http://schemas.openxmlformats.org/markup-compatibility/2006">
              <mc:Choice xmlns:v="urn:schemas-microsoft-com:vml" Requires="v">
                <p:oleObj spid="_x0000_s15390" r:id="rId4" imgW="3354705" imgH="2014220" progId="Word.Document.8">
                  <p:embed/>
                </p:oleObj>
              </mc:Choice>
              <mc:Fallback>
                <p:oleObj r:id="rId4" imgW="3354705" imgH="2014220" progId="Word.Document.8">
                  <p:embed/>
                  <p:pic>
                    <p:nvPicPr>
                      <p:cNvPr id="4" name="Object 4">
                        <a:extLst>
                          <a:ext uri="{FF2B5EF4-FFF2-40B4-BE49-F238E27FC236}">
                            <a16:creationId xmlns:a16="http://schemas.microsoft.com/office/drawing/2014/main" id="{46CB2395-031C-4256-AE48-74C55F4B19D8}"/>
                          </a:ext>
                        </a:extLst>
                      </p:cNvPr>
                      <p:cNvPicPr/>
                      <p:nvPr/>
                    </p:nvPicPr>
                    <p:blipFill>
                      <a:blip r:embed="rId5"/>
                      <a:srcRect/>
                      <a:stretch>
                        <a:fillRect/>
                      </a:stretch>
                    </p:blipFill>
                    <p:spPr>
                      <a:xfrm>
                        <a:off x="7021121" y="938139"/>
                        <a:ext cx="4806315" cy="2884805"/>
                      </a:xfrm>
                      <a:prstGeom prst="rect">
                        <a:avLst/>
                      </a:prstGeom>
                      <a:noFill/>
                      <a:ln w="38100">
                        <a:miter/>
                      </a:ln>
                    </p:spPr>
                  </p:pic>
                </p:oleObj>
              </mc:Fallback>
            </mc:AlternateContent>
          </a:graphicData>
        </a:graphic>
      </p:graphicFrame>
    </p:spTree>
    <p:extLst>
      <p:ext uri="{BB962C8B-B14F-4D97-AF65-F5344CB8AC3E}">
        <p14:creationId xmlns:p14="http://schemas.microsoft.com/office/powerpoint/2010/main" val="2253241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10D964-BC61-4F0A-94A4-80330158C9D2}"/>
              </a:ext>
            </a:extLst>
          </p:cNvPr>
          <p:cNvSpPr>
            <a:spLocks noGrp="1"/>
          </p:cNvSpPr>
          <p:nvPr>
            <p:ph type="title"/>
          </p:nvPr>
        </p:nvSpPr>
        <p:spPr/>
        <p:txBody>
          <a:bodyPr/>
          <a:lstStyle/>
          <a:p>
            <a:r>
              <a:rPr lang="zh-CN" altLang="en-US" dirty="0"/>
              <a:t>问题描述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9FAB572-7D20-44E7-95ED-DDCDA8D4E09C}"/>
                  </a:ext>
                </a:extLst>
              </p:cNvPr>
              <p:cNvSpPr>
                <a:spLocks noGrp="1"/>
              </p:cNvSpPr>
              <p:nvPr>
                <p:ph idx="1"/>
              </p:nvPr>
            </p:nvSpPr>
            <p:spPr>
              <a:xfrm>
                <a:off x="0" y="1060502"/>
                <a:ext cx="11582400" cy="5229711"/>
              </a:xfrm>
            </p:spPr>
            <p:txBody>
              <a:bodyPr>
                <a:normAutofit lnSpcReduction="10000"/>
              </a:bodyPr>
              <a:lstStyle/>
              <a:p>
                <a:pPr>
                  <a:lnSpc>
                    <a:spcPct val="110000"/>
                  </a:lnSpc>
                </a:pPr>
                <a:r>
                  <a:rPr lang="zh-CN" altLang="en-US" dirty="0"/>
                  <a:t>基本概念</a:t>
                </a:r>
                <a:endParaRPr lang="en-US" altLang="zh-CN" dirty="0"/>
              </a:p>
              <a:p>
                <a:pPr lvl="1">
                  <a:lnSpc>
                    <a:spcPct val="110000"/>
                  </a:lnSpc>
                </a:pPr>
                <a:r>
                  <a:rPr lang="zh-CN" altLang="en-US" dirty="0"/>
                  <a:t>关联规则 </a:t>
                </a:r>
                <a:r>
                  <a:rPr lang="en-US" altLang="zh-CN" dirty="0"/>
                  <a:t>(Association Rule)</a:t>
                </a:r>
              </a:p>
              <a:p>
                <a:pPr lvl="2">
                  <a:lnSpc>
                    <a:spcPct val="110000"/>
                  </a:lnSpc>
                </a:pPr>
                <a:r>
                  <a:rPr lang="zh-CN" altLang="en-US" dirty="0"/>
                  <a:t>表达形式：</a:t>
                </a:r>
                <a14:m>
                  <m:oMath xmlns:m="http://schemas.openxmlformats.org/officeDocument/2006/math">
                    <m:r>
                      <a:rPr lang="en-US" altLang="zh-CN" i="1" dirty="0" smtClean="0">
                        <a:latin typeface="Cambria Math" panose="02040503050406030204" pitchFamily="18" charset="0"/>
                        <a:cs typeface="微软雅黑" panose="020B0503020204020204" pitchFamily="34" charset="-122"/>
                      </a:rPr>
                      <m:t>𝑋</m:t>
                    </m:r>
                    <m:r>
                      <a:rPr lang="en-US" altLang="zh-CN" i="1" dirty="0">
                        <a:latin typeface="Cambria Math" panose="02040503050406030204" pitchFamily="18" charset="0"/>
                        <a:cs typeface="微软雅黑" panose="020B0503020204020204" pitchFamily="34" charset="-122"/>
                      </a:rPr>
                      <m:t>→</m:t>
                    </m:r>
                    <m:r>
                      <a:rPr lang="en-US" altLang="zh-CN" i="1" dirty="0">
                        <a:latin typeface="Cambria Math" panose="02040503050406030204" pitchFamily="18" charset="0"/>
                        <a:cs typeface="微软雅黑" panose="020B0503020204020204" pitchFamily="34" charset="-122"/>
                        <a:sym typeface="Symbol" panose="05050102010706020507" pitchFamily="18" charset="2"/>
                      </a:rPr>
                      <m:t>𝑌</m:t>
                    </m:r>
                    <m:r>
                      <a:rPr lang="en-US" altLang="zh-CN" i="1" dirty="0">
                        <a:latin typeface="Cambria Math" panose="02040503050406030204" pitchFamily="18" charset="0"/>
                        <a:cs typeface="微软雅黑" panose="020B0503020204020204" pitchFamily="34" charset="-122"/>
                        <a:sym typeface="Symbol" panose="05050102010706020507" pitchFamily="18" charset="2"/>
                      </a:rPr>
                      <m:t> (</m:t>
                    </m:r>
                    <m:r>
                      <a:rPr lang="en-US" altLang="zh-CN" i="1" dirty="0">
                        <a:latin typeface="Cambria Math" panose="02040503050406030204" pitchFamily="18" charset="0"/>
                        <a:cs typeface="微软雅黑" panose="020B0503020204020204" pitchFamily="34" charset="-122"/>
                        <a:sym typeface="Symbol" panose="05050102010706020507" pitchFamily="18" charset="2"/>
                      </a:rPr>
                      <m:t>𝑠</m:t>
                    </m:r>
                    <m:r>
                      <a:rPr lang="en-US" altLang="zh-CN" i="1" dirty="0">
                        <a:latin typeface="Cambria Math" panose="02040503050406030204" pitchFamily="18" charset="0"/>
                        <a:cs typeface="微软雅黑" panose="020B0503020204020204" pitchFamily="34" charset="-122"/>
                        <a:sym typeface="Symbol" panose="05050102010706020507" pitchFamily="18" charset="2"/>
                      </a:rPr>
                      <m:t>, </m:t>
                    </m:r>
                    <m:r>
                      <a:rPr lang="en-US" altLang="zh-CN" i="1" dirty="0">
                        <a:latin typeface="Cambria Math" panose="02040503050406030204" pitchFamily="18" charset="0"/>
                        <a:cs typeface="微软雅黑" panose="020B0503020204020204" pitchFamily="34" charset="-122"/>
                        <a:sym typeface="Symbol" panose="05050102010706020507" pitchFamily="18" charset="2"/>
                      </a:rPr>
                      <m:t>𝑐</m:t>
                    </m:r>
                    <m:r>
                      <a:rPr lang="en-US" altLang="zh-CN" i="1" dirty="0">
                        <a:latin typeface="Cambria Math" panose="02040503050406030204" pitchFamily="18" charset="0"/>
                        <a:cs typeface="微软雅黑" panose="020B0503020204020204" pitchFamily="34" charset="-122"/>
                        <a:sym typeface="Symbol" panose="05050102010706020507" pitchFamily="18" charset="2"/>
                      </a:rPr>
                      <m:t>)</m:t>
                    </m:r>
                  </m:oMath>
                </a14:m>
                <a:endParaRPr lang="en-US" altLang="zh-CN" dirty="0">
                  <a:cs typeface="微软雅黑" panose="020B0503020204020204" pitchFamily="34" charset="-122"/>
                  <a:sym typeface="Symbol" panose="05050102010706020507" pitchFamily="18" charset="2"/>
                </a:endParaRPr>
              </a:p>
              <a:p>
                <a:pPr lvl="2">
                  <a:lnSpc>
                    <a:spcPct val="110000"/>
                  </a:lnSpc>
                </a:pPr>
                <a:r>
                  <a:rPr lang="zh-CN" altLang="en-US" dirty="0"/>
                  <a:t>其中， </a:t>
                </a:r>
                <a:r>
                  <a:rPr lang="en-US" altLang="zh-CN" dirty="0"/>
                  <a:t>X </a:t>
                </a:r>
                <a:r>
                  <a:rPr lang="zh-CN" altLang="en-US" dirty="0"/>
                  <a:t>和 </a:t>
                </a:r>
                <a:r>
                  <a:rPr lang="en-US" altLang="zh-CN" dirty="0"/>
                  <a:t>Y </a:t>
                </a:r>
                <a:r>
                  <a:rPr lang="zh-CN" altLang="en-US" dirty="0"/>
                  <a:t>都是项集，</a:t>
                </a:r>
                <a:r>
                  <a:rPr lang="en-US" altLang="zh-CN" dirty="0"/>
                  <a:t>s</a:t>
                </a:r>
                <a:r>
                  <a:rPr lang="zh-CN" altLang="en-US" dirty="0"/>
                  <a:t>是规则的支持度，</a:t>
                </a:r>
                <a:r>
                  <a:rPr lang="en-US" altLang="zh-CN" dirty="0"/>
                  <a:t>c</a:t>
                </a:r>
                <a:r>
                  <a:rPr lang="zh-CN" altLang="en-US" dirty="0"/>
                  <a:t>是置信度</a:t>
                </a:r>
                <a:endParaRPr lang="en-US" altLang="zh-CN" dirty="0"/>
              </a:p>
              <a:p>
                <a:pPr lvl="1">
                  <a:lnSpc>
                    <a:spcPct val="110000"/>
                  </a:lnSpc>
                </a:pPr>
                <a:r>
                  <a:rPr lang="zh-CN" altLang="en-US" dirty="0"/>
                  <a:t>规则评估度量指标</a:t>
                </a:r>
              </a:p>
              <a:p>
                <a:pPr lvl="2">
                  <a:lnSpc>
                    <a:spcPct val="110000"/>
                  </a:lnSpc>
                </a:pPr>
                <a:r>
                  <a:rPr lang="zh-CN" altLang="en-US" sz="2200" dirty="0"/>
                  <a:t>支持度－</a:t>
                </a:r>
                <a:r>
                  <a:rPr lang="en-US" altLang="zh-CN" sz="2200" dirty="0"/>
                  <a:t>Support (s)</a:t>
                </a:r>
              </a:p>
              <a:p>
                <a:pPr lvl="3">
                  <a:lnSpc>
                    <a:spcPct val="110000"/>
                  </a:lnSpc>
                </a:pPr>
                <a:r>
                  <a:rPr lang="zh-CN" altLang="en-US" sz="2000" dirty="0"/>
                  <a:t>同时包含</a:t>
                </a:r>
                <a:r>
                  <a:rPr lang="en-US" altLang="zh-CN" sz="2000" dirty="0"/>
                  <a:t>X</a:t>
                </a:r>
                <a:r>
                  <a:rPr lang="zh-CN" altLang="en-US" sz="2000" dirty="0"/>
                  <a:t>和</a:t>
                </a:r>
                <a:r>
                  <a:rPr lang="en-US" altLang="zh-CN" sz="2000" dirty="0"/>
                  <a:t>Y</a:t>
                </a:r>
                <a:r>
                  <a:rPr lang="zh-CN" altLang="en-US" sz="2000" dirty="0"/>
                  <a:t>的事务占事务总数的比例</a:t>
                </a:r>
                <a:endParaRPr lang="en-US" altLang="zh-CN" sz="2000" dirty="0"/>
              </a:p>
              <a:p>
                <a:pPr lvl="3">
                  <a:lnSpc>
                    <a:spcPct val="110000"/>
                  </a:lnSpc>
                </a:pPr>
                <a14:m>
                  <m:oMath xmlns:m="http://schemas.openxmlformats.org/officeDocument/2006/math">
                    <m:r>
                      <a:rPr lang="en-US" altLang="zh-CN" sz="2000" b="0" i="1" dirty="0" smtClean="0">
                        <a:latin typeface="Cambria Math" panose="02040503050406030204" pitchFamily="18" charset="0"/>
                      </a:rPr>
                      <m:t>𝑠</m:t>
                    </m:r>
                    <m:r>
                      <a:rPr lang="zh-CN" altLang="en-US" sz="2000" i="1" dirty="0" smtClean="0">
                        <a:latin typeface="Cambria Math" panose="02040503050406030204" pitchFamily="18" charset="0"/>
                      </a:rPr>
                      <m:t>（</m:t>
                    </m:r>
                    <m:r>
                      <a:rPr lang="en-US" altLang="zh-CN" sz="2000" i="1" dirty="0">
                        <a:latin typeface="Cambria Math" panose="02040503050406030204" pitchFamily="18" charset="0"/>
                        <a:cs typeface="微软雅黑" panose="020B0503020204020204" pitchFamily="34" charset="-122"/>
                      </a:rPr>
                      <m:t> </m:t>
                    </m:r>
                    <m:r>
                      <a:rPr lang="en-US" altLang="zh-CN" sz="2000" i="1" dirty="0">
                        <a:latin typeface="Cambria Math" panose="02040503050406030204" pitchFamily="18" charset="0"/>
                        <a:cs typeface="微软雅黑" panose="020B0503020204020204" pitchFamily="34" charset="-122"/>
                      </a:rPr>
                      <m:t>𝑋</m:t>
                    </m:r>
                    <m:r>
                      <a:rPr lang="en-US" altLang="zh-CN" sz="2000" i="1" dirty="0">
                        <a:latin typeface="Cambria Math" panose="02040503050406030204" pitchFamily="18" charset="0"/>
                        <a:cs typeface="微软雅黑" panose="020B0503020204020204" pitchFamily="34" charset="-122"/>
                      </a:rPr>
                      <m:t>→</m:t>
                    </m:r>
                    <m:r>
                      <a:rPr lang="en-US" altLang="zh-CN" sz="2000" i="1" dirty="0">
                        <a:latin typeface="Cambria Math" panose="02040503050406030204" pitchFamily="18" charset="0"/>
                        <a:cs typeface="微软雅黑" panose="020B0503020204020204" pitchFamily="34" charset="-122"/>
                        <a:sym typeface="Symbol" panose="05050102010706020507" pitchFamily="18" charset="2"/>
                      </a:rPr>
                      <m:t>𝑌</m:t>
                    </m:r>
                    <m:r>
                      <a:rPr lang="en-US" altLang="zh-CN" sz="2000" i="1" dirty="0">
                        <a:latin typeface="Cambria Math" panose="02040503050406030204" pitchFamily="18" charset="0"/>
                        <a:cs typeface="微软雅黑" panose="020B0503020204020204" pitchFamily="34" charset="-122"/>
                        <a:sym typeface="Symbol" panose="05050102010706020507" pitchFamily="18" charset="2"/>
                      </a:rPr>
                      <m:t> </m:t>
                    </m:r>
                    <m:r>
                      <a:rPr lang="zh-CN" altLang="en-US" sz="2000" i="1" dirty="0" smtClean="0">
                        <a:latin typeface="Cambria Math" panose="02040503050406030204" pitchFamily="18" charset="0"/>
                      </a:rPr>
                      <m:t>）</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𝑃</m:t>
                    </m:r>
                    <m:r>
                      <a:rPr lang="en-US" altLang="zh-CN" sz="2000" b="0" i="1" dirty="0" smtClean="0">
                        <a:latin typeface="Cambria Math" panose="02040503050406030204" pitchFamily="18" charset="0"/>
                      </a:rPr>
                      <m:t>(</m:t>
                    </m:r>
                    <m:r>
                      <a:rPr lang="en-US" altLang="zh-CN" sz="2000" i="1" dirty="0" smtClean="0">
                        <a:latin typeface="Cambria Math" panose="02040503050406030204" pitchFamily="18" charset="0"/>
                      </a:rPr>
                      <m:t>𝑋</m:t>
                    </m:r>
                    <m:r>
                      <a:rPr lang="en-US" altLang="zh-CN" sz="2000" i="1" dirty="0" smtClean="0">
                        <a:latin typeface="Cambria Math" panose="02040503050406030204" pitchFamily="18" charset="0"/>
                        <a:ea typeface="Cambria Math" panose="02040503050406030204" pitchFamily="18" charset="0"/>
                      </a:rPr>
                      <m:t>∪</m:t>
                    </m:r>
                    <m:r>
                      <a:rPr lang="en-US" altLang="zh-CN" sz="2000" i="1" dirty="0" smtClean="0">
                        <a:latin typeface="Cambria Math" panose="02040503050406030204" pitchFamily="18" charset="0"/>
                      </a:rPr>
                      <m:t>𝑌</m:t>
                    </m:r>
                    <m:r>
                      <a:rPr lang="zh-CN" altLang="en-US" sz="2000" i="1" dirty="0" smtClean="0">
                        <a:latin typeface="Cambria Math" panose="02040503050406030204" pitchFamily="18" charset="0"/>
                      </a:rPr>
                      <m:t>）</m:t>
                    </m:r>
                    <m:r>
                      <m:rPr>
                        <m:nor/>
                      </m:rPr>
                      <a:rPr lang="en-US" altLang="zh-CN" sz="2000" dirty="0"/>
                      <m:t>=</m:t>
                    </m:r>
                    <m:r>
                      <m:rPr>
                        <m:nor/>
                      </m:rPr>
                      <a:rPr lang="en-US" altLang="zh-CN" sz="2000" dirty="0">
                        <a:solidFill>
                          <a:srgbClr val="FF0000"/>
                        </a:solidFill>
                      </a:rPr>
                      <m:t> </m:t>
                    </m:r>
                    <m:f>
                      <m:fPr>
                        <m:ctrlPr>
                          <a:rPr lang="en-US" altLang="zh-CN" sz="2000" i="1" dirty="0">
                            <a:latin typeface="Cambria Math" panose="02040503050406030204" pitchFamily="18" charset="0"/>
                          </a:rPr>
                        </m:ctrlPr>
                      </m:fPr>
                      <m:num>
                        <m:r>
                          <a:rPr lang="en-US" altLang="zh-CN" sz="2000" i="1" dirty="0">
                            <a:latin typeface="Cambria Math" panose="02040503050406030204" pitchFamily="18" charset="0"/>
                          </a:rPr>
                          <m:t>𝑠𝑢𝑝𝑝𝑜𝑟𝑡</m:t>
                        </m:r>
                        <m:r>
                          <a:rPr lang="en-US" altLang="zh-CN" sz="2000" i="1" dirty="0">
                            <a:latin typeface="Cambria Math" panose="02040503050406030204" pitchFamily="18" charset="0"/>
                          </a:rPr>
                          <m:t>_</m:t>
                        </m:r>
                        <m:r>
                          <a:rPr lang="en-US" altLang="zh-CN" sz="2000" i="1" dirty="0">
                            <a:latin typeface="Cambria Math" panose="02040503050406030204" pitchFamily="18" charset="0"/>
                          </a:rPr>
                          <m:t>𝑐𝑜𝑢𝑛𝑡</m:t>
                        </m:r>
                        <m:r>
                          <a:rPr lang="en-US" altLang="zh-CN" sz="2000" i="1" dirty="0">
                            <a:latin typeface="Cambria Math" panose="02040503050406030204" pitchFamily="18" charset="0"/>
                          </a:rPr>
                          <m:t>(</m:t>
                        </m:r>
                        <m:r>
                          <a:rPr lang="en-US" altLang="zh-CN" sz="2000" i="1" dirty="0">
                            <a:latin typeface="Cambria Math" panose="02040503050406030204" pitchFamily="18" charset="0"/>
                          </a:rPr>
                          <m:t>𝑋</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rPr>
                          <m:t>𝑌</m:t>
                        </m:r>
                        <m:r>
                          <a:rPr lang="en-US" altLang="zh-CN" sz="2000" i="1" dirty="0">
                            <a:latin typeface="Cambria Math" panose="02040503050406030204" pitchFamily="18" charset="0"/>
                          </a:rPr>
                          <m:t>)</m:t>
                        </m:r>
                      </m:num>
                      <m:den>
                        <m:r>
                          <a:rPr lang="zh-CN" altLang="en-US" sz="2000" i="1">
                            <a:solidFill>
                              <a:srgbClr val="000000"/>
                            </a:solidFill>
                            <a:latin typeface="Cambria Math" panose="02040503050406030204" pitchFamily="18" charset="0"/>
                          </a:rPr>
                          <m:t>|</m:t>
                        </m:r>
                        <m:r>
                          <m:rPr>
                            <m:sty m:val="p"/>
                          </m:rPr>
                          <a:rPr lang="zh-CN" altLang="en-US" sz="2000">
                            <a:solidFill>
                              <a:srgbClr val="000000"/>
                            </a:solidFill>
                            <a:latin typeface="Cambria Math" panose="02040503050406030204" pitchFamily="18" charset="0"/>
                          </a:rPr>
                          <m:t>T</m:t>
                        </m:r>
                        <m:r>
                          <a:rPr lang="en-US" altLang="zh-CN" sz="2000" i="1">
                            <a:solidFill>
                              <a:srgbClr val="000000"/>
                            </a:solidFill>
                            <a:latin typeface="Cambria Math" panose="02040503050406030204" pitchFamily="18" charset="0"/>
                          </a:rPr>
                          <m:t>|</m:t>
                        </m:r>
                      </m:den>
                    </m:f>
                  </m:oMath>
                </a14:m>
                <a:endParaRPr lang="zh-CN" altLang="en-US" sz="2000" dirty="0"/>
              </a:p>
              <a:p>
                <a:pPr lvl="2">
                  <a:lnSpc>
                    <a:spcPct val="110000"/>
                  </a:lnSpc>
                </a:pPr>
                <a:r>
                  <a:rPr lang="zh-CN" altLang="en-US" sz="2200" dirty="0"/>
                  <a:t>置信度－</a:t>
                </a:r>
                <a:r>
                  <a:rPr lang="en-US" altLang="zh-CN" sz="2200" dirty="0"/>
                  <a:t>Confidence (c)</a:t>
                </a:r>
              </a:p>
              <a:p>
                <a:pPr lvl="3">
                  <a:lnSpc>
                    <a:spcPct val="110000"/>
                  </a:lnSpc>
                </a:pPr>
                <a:r>
                  <a:rPr lang="zh-CN" altLang="en-US" sz="2000" dirty="0"/>
                  <a:t>在所有包含</a:t>
                </a:r>
                <a:r>
                  <a:rPr lang="en-US" altLang="zh-CN" sz="2000" dirty="0"/>
                  <a:t>X</a:t>
                </a:r>
                <a:r>
                  <a:rPr lang="zh-CN" altLang="en-US" sz="2000" dirty="0"/>
                  <a:t>的事务中包含</a:t>
                </a:r>
                <a:r>
                  <a:rPr lang="en-US" altLang="zh-CN" sz="2000" dirty="0"/>
                  <a:t>Y</a:t>
                </a:r>
                <a:r>
                  <a:rPr lang="zh-CN" altLang="en-US" sz="2000" dirty="0"/>
                  <a:t>的事务所占比例</a:t>
                </a:r>
                <a:endParaRPr lang="en-US" altLang="zh-CN" sz="2000" dirty="0"/>
              </a:p>
              <a:p>
                <a:pPr lvl="3">
                  <a:lnSpc>
                    <a:spcPct val="110000"/>
                  </a:lnSpc>
                </a:pPr>
                <a14:m>
                  <m:oMath xmlns:m="http://schemas.openxmlformats.org/officeDocument/2006/math">
                    <m:r>
                      <a:rPr lang="en-US" altLang="zh-CN" sz="2000" b="0" i="1" smtClean="0">
                        <a:solidFill>
                          <a:srgbClr val="000000"/>
                        </a:solidFill>
                        <a:latin typeface="Cambria Math" panose="02040503050406030204" pitchFamily="18" charset="0"/>
                      </a:rPr>
                      <m:t>𝑐</m:t>
                    </m:r>
                    <m:d>
                      <m:dPr>
                        <m:ctrlPr>
                          <a:rPr lang="en-US" altLang="zh-CN" sz="2000" b="0" i="1" smtClean="0">
                            <a:solidFill>
                              <a:srgbClr val="000000"/>
                            </a:solidFill>
                            <a:latin typeface="Cambria Math" panose="02040503050406030204" pitchFamily="18" charset="0"/>
                          </a:rPr>
                        </m:ctrlPr>
                      </m:dPr>
                      <m:e>
                        <m:r>
                          <a:rPr lang="en-US" altLang="zh-CN" sz="2000" i="1" dirty="0">
                            <a:latin typeface="Cambria Math" panose="02040503050406030204" pitchFamily="18" charset="0"/>
                            <a:cs typeface="微软雅黑" panose="020B0503020204020204" pitchFamily="34" charset="-122"/>
                          </a:rPr>
                          <m:t>𝑋</m:t>
                        </m:r>
                        <m:r>
                          <a:rPr lang="en-US" altLang="zh-CN" sz="2000" i="1" dirty="0">
                            <a:latin typeface="Cambria Math" panose="02040503050406030204" pitchFamily="18" charset="0"/>
                            <a:cs typeface="微软雅黑" panose="020B0503020204020204" pitchFamily="34" charset="-122"/>
                          </a:rPr>
                          <m:t> →</m:t>
                        </m:r>
                        <m:r>
                          <a:rPr lang="zh-CN" altLang="en-US" sz="2000" i="1">
                            <a:solidFill>
                              <a:srgbClr val="000000"/>
                            </a:solidFill>
                            <a:latin typeface="Cambria Math" panose="02040503050406030204" pitchFamily="18" charset="0"/>
                          </a:rPr>
                          <m:t>𝑌</m:t>
                        </m:r>
                        <m:r>
                          <a:rPr lang="zh-CN" altLang="en-US" sz="2000" i="1">
                            <a:solidFill>
                              <a:srgbClr val="000000"/>
                            </a:solidFill>
                            <a:latin typeface="Cambria Math" panose="02040503050406030204" pitchFamily="18" charset="0"/>
                          </a:rPr>
                          <m:t> </m:t>
                        </m:r>
                      </m:e>
                    </m:d>
                    <m:r>
                      <a:rPr lang="en-US" altLang="zh-CN" sz="2000" b="0" i="1" smtClean="0">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𝑃</m:t>
                    </m:r>
                    <m:d>
                      <m:dPr>
                        <m:ctrlPr>
                          <a:rPr lang="en-US" altLang="zh-CN" sz="2000" b="0" i="1" smtClean="0">
                            <a:solidFill>
                              <a:srgbClr val="000000"/>
                            </a:solidFill>
                            <a:latin typeface="Cambria Math" panose="02040503050406030204" pitchFamily="18" charset="0"/>
                          </a:rPr>
                        </m:ctrlPr>
                      </m:dPr>
                      <m:e>
                        <m:r>
                          <a:rPr lang="en-US" altLang="zh-CN" sz="2000" b="0" i="1" smtClean="0">
                            <a:solidFill>
                              <a:srgbClr val="000000"/>
                            </a:solidFill>
                            <a:latin typeface="Cambria Math" panose="02040503050406030204" pitchFamily="18" charset="0"/>
                          </a:rPr>
                          <m:t>𝑌</m:t>
                        </m:r>
                      </m:e>
                      <m:e>
                        <m:r>
                          <a:rPr lang="en-US" altLang="zh-CN" sz="2000" b="0" i="1" smtClean="0">
                            <a:solidFill>
                              <a:srgbClr val="000000"/>
                            </a:solidFill>
                            <a:latin typeface="Cambria Math" panose="02040503050406030204" pitchFamily="18" charset="0"/>
                          </a:rPr>
                          <m:t>𝑋</m:t>
                        </m:r>
                      </m:e>
                    </m:d>
                    <m:r>
                      <a:rPr lang="en-US" altLang="zh-CN" sz="2000" b="0" i="1" smtClean="0">
                        <a:solidFill>
                          <a:srgbClr val="000000"/>
                        </a:solidFill>
                        <a:latin typeface="Cambria Math" panose="02040503050406030204" pitchFamily="18" charset="0"/>
                      </a:rPr>
                      <m:t>=</m:t>
                    </m:r>
                    <m:f>
                      <m:fPr>
                        <m:ctrlPr>
                          <a:rPr lang="en-US" altLang="zh-CN" sz="2000" b="0" i="1" smtClean="0">
                            <a:solidFill>
                              <a:srgbClr val="000000"/>
                            </a:solidFill>
                            <a:latin typeface="Cambria Math" panose="02040503050406030204" pitchFamily="18" charset="0"/>
                          </a:rPr>
                        </m:ctrlPr>
                      </m:fPr>
                      <m:num>
                        <m:r>
                          <a:rPr lang="en-US" altLang="zh-CN" sz="2000" i="1" dirty="0">
                            <a:latin typeface="Cambria Math" panose="02040503050406030204" pitchFamily="18" charset="0"/>
                          </a:rPr>
                          <m:t>𝑃</m:t>
                        </m:r>
                        <m:r>
                          <a:rPr lang="en-US" altLang="zh-CN" sz="2000" i="1" dirty="0">
                            <a:latin typeface="Cambria Math" panose="02040503050406030204" pitchFamily="18" charset="0"/>
                          </a:rPr>
                          <m:t>(</m:t>
                        </m:r>
                        <m:r>
                          <a:rPr lang="en-US" altLang="zh-CN" sz="2000" i="1" dirty="0">
                            <a:latin typeface="Cambria Math" panose="02040503050406030204" pitchFamily="18" charset="0"/>
                          </a:rPr>
                          <m:t>𝑋</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rPr>
                          <m:t>𝑌</m:t>
                        </m:r>
                        <m:r>
                          <a:rPr lang="zh-CN" altLang="en-US" sz="2000" i="1" dirty="0">
                            <a:latin typeface="Cambria Math" panose="02040503050406030204" pitchFamily="18" charset="0"/>
                          </a:rPr>
                          <m:t>）</m:t>
                        </m:r>
                        <m:r>
                          <m:rPr>
                            <m:nor/>
                          </m:rPr>
                          <a:rPr lang="zh-CN" altLang="en-US" sz="2000" dirty="0"/>
                          <m:t> </m:t>
                        </m:r>
                      </m:num>
                      <m:den>
                        <m:r>
                          <a:rPr lang="en-US" altLang="zh-CN" sz="2000" b="0" i="1" smtClean="0">
                            <a:solidFill>
                              <a:srgbClr val="000000"/>
                            </a:solidFill>
                            <a:latin typeface="Cambria Math" panose="02040503050406030204" pitchFamily="18" charset="0"/>
                          </a:rPr>
                          <m:t>𝑃</m:t>
                        </m:r>
                        <m:r>
                          <a:rPr lang="en-US" altLang="zh-CN" sz="2000" i="1" dirty="0">
                            <a:latin typeface="Cambria Math" panose="02040503050406030204" pitchFamily="18" charset="0"/>
                          </a:rPr>
                          <m:t>(</m:t>
                        </m:r>
                        <m:r>
                          <a:rPr lang="en-US" altLang="zh-CN" sz="2000" i="1" dirty="0">
                            <a:latin typeface="Cambria Math" panose="02040503050406030204" pitchFamily="18" charset="0"/>
                          </a:rPr>
                          <m:t>𝑋</m:t>
                        </m:r>
                        <m:r>
                          <a:rPr lang="zh-CN" altLang="en-US" sz="2000" i="1" dirty="0">
                            <a:latin typeface="Cambria Math" panose="02040503050406030204" pitchFamily="18" charset="0"/>
                          </a:rPr>
                          <m:t>）</m:t>
                        </m:r>
                        <m:r>
                          <m:rPr>
                            <m:nor/>
                          </m:rPr>
                          <a:rPr lang="zh-CN" altLang="en-US" sz="2000" dirty="0"/>
                          <m:t> </m:t>
                        </m:r>
                      </m:den>
                    </m:f>
                  </m:oMath>
                </a14:m>
                <a:r>
                  <a:rPr lang="en-US" altLang="zh-CN" sz="2000" dirty="0"/>
                  <a:t>=</a:t>
                </a:r>
                <a:r>
                  <a:rPr lang="en-US" altLang="zh-CN" sz="2000" dirty="0">
                    <a:solidFill>
                      <a:srgbClr val="FF0000"/>
                    </a:solidFill>
                  </a:rPr>
                  <a:t> </a:t>
                </a:r>
                <a14:m>
                  <m:oMath xmlns:m="http://schemas.openxmlformats.org/officeDocument/2006/math">
                    <m:f>
                      <m:fPr>
                        <m:ctrlPr>
                          <a:rPr lang="en-US" altLang="zh-CN" sz="2000" i="1" dirty="0" smtClean="0">
                            <a:solidFill>
                              <a:schemeClr val="tx1"/>
                            </a:solidFill>
                            <a:latin typeface="Cambria Math" panose="02040503050406030204" pitchFamily="18" charset="0"/>
                          </a:rPr>
                        </m:ctrlPr>
                      </m:fPr>
                      <m:num>
                        <m:r>
                          <a:rPr lang="en-US" altLang="zh-CN" sz="2000" i="1" dirty="0">
                            <a:solidFill>
                              <a:schemeClr val="tx1"/>
                            </a:solidFill>
                            <a:latin typeface="Cambria Math" panose="02040503050406030204" pitchFamily="18" charset="0"/>
                          </a:rPr>
                          <m:t>𝑠𝑢𝑝𝑝𝑜𝑟𝑡</m:t>
                        </m:r>
                        <m:r>
                          <a:rPr lang="en-US" altLang="zh-CN" sz="2000" i="1" dirty="0">
                            <a:solidFill>
                              <a:schemeClr val="tx1"/>
                            </a:solidFill>
                            <a:latin typeface="Cambria Math" panose="02040503050406030204" pitchFamily="18" charset="0"/>
                          </a:rPr>
                          <m:t>_</m:t>
                        </m:r>
                        <m:r>
                          <a:rPr lang="en-US" altLang="zh-CN" sz="2000" i="1" dirty="0">
                            <a:solidFill>
                              <a:schemeClr val="tx1"/>
                            </a:solidFill>
                            <a:latin typeface="Cambria Math" panose="02040503050406030204" pitchFamily="18" charset="0"/>
                          </a:rPr>
                          <m:t>𝑐𝑜𝑢𝑛𝑡</m:t>
                        </m:r>
                        <m:r>
                          <a:rPr lang="en-US" altLang="zh-CN" sz="2000" i="1" dirty="0">
                            <a:solidFill>
                              <a:schemeClr val="tx1"/>
                            </a:solidFill>
                            <a:latin typeface="Cambria Math" panose="02040503050406030204" pitchFamily="18" charset="0"/>
                          </a:rPr>
                          <m:t>(</m:t>
                        </m:r>
                        <m:r>
                          <a:rPr lang="en-US" altLang="zh-CN" sz="2000" i="1" dirty="0">
                            <a:solidFill>
                              <a:schemeClr val="tx1"/>
                            </a:solidFill>
                            <a:latin typeface="Cambria Math" panose="02040503050406030204" pitchFamily="18" charset="0"/>
                          </a:rPr>
                          <m:t>𝑋</m:t>
                        </m:r>
                        <m:r>
                          <a:rPr lang="en-US" altLang="zh-CN" sz="2000" i="1" dirty="0">
                            <a:solidFill>
                              <a:schemeClr val="tx1"/>
                            </a:solidFill>
                            <a:latin typeface="Cambria Math" panose="02040503050406030204" pitchFamily="18" charset="0"/>
                            <a:ea typeface="Cambria Math" panose="02040503050406030204" pitchFamily="18" charset="0"/>
                          </a:rPr>
                          <m:t>∪</m:t>
                        </m:r>
                        <m:r>
                          <a:rPr lang="en-US" altLang="zh-CN" sz="2000" i="1" dirty="0">
                            <a:solidFill>
                              <a:schemeClr val="tx1"/>
                            </a:solidFill>
                            <a:latin typeface="Cambria Math" panose="02040503050406030204" pitchFamily="18" charset="0"/>
                          </a:rPr>
                          <m:t>𝑌</m:t>
                        </m:r>
                        <m:r>
                          <a:rPr lang="en-US" altLang="zh-CN" sz="2000" i="1" dirty="0">
                            <a:solidFill>
                              <a:schemeClr val="tx1"/>
                            </a:solidFill>
                            <a:latin typeface="Cambria Math" panose="02040503050406030204" pitchFamily="18" charset="0"/>
                          </a:rPr>
                          <m:t>)</m:t>
                        </m:r>
                      </m:num>
                      <m:den>
                        <m:r>
                          <a:rPr lang="en-US" altLang="zh-CN" sz="2000" i="1" dirty="0">
                            <a:solidFill>
                              <a:schemeClr val="tx1"/>
                            </a:solidFill>
                            <a:latin typeface="Cambria Math" panose="02040503050406030204" pitchFamily="18" charset="0"/>
                          </a:rPr>
                          <m:t>𝑠𝑢𝑝𝑝𝑜𝑟𝑡</m:t>
                        </m:r>
                        <m:r>
                          <a:rPr lang="en-US" altLang="zh-CN" sz="2000" i="1" dirty="0">
                            <a:solidFill>
                              <a:schemeClr val="tx1"/>
                            </a:solidFill>
                            <a:latin typeface="Cambria Math" panose="02040503050406030204" pitchFamily="18" charset="0"/>
                          </a:rPr>
                          <m:t>_</m:t>
                        </m:r>
                        <m:r>
                          <a:rPr lang="en-US" altLang="zh-CN" sz="2000" i="1" dirty="0">
                            <a:solidFill>
                              <a:schemeClr val="tx1"/>
                            </a:solidFill>
                            <a:latin typeface="Cambria Math" panose="02040503050406030204" pitchFamily="18" charset="0"/>
                          </a:rPr>
                          <m:t>𝑐𝑜𝑢𝑛𝑡</m:t>
                        </m:r>
                        <m:r>
                          <a:rPr lang="en-US" altLang="zh-CN" sz="2000" i="1" dirty="0">
                            <a:solidFill>
                              <a:schemeClr val="tx1"/>
                            </a:solidFill>
                            <a:latin typeface="Cambria Math" panose="02040503050406030204" pitchFamily="18" charset="0"/>
                          </a:rPr>
                          <m:t>(</m:t>
                        </m:r>
                        <m:r>
                          <a:rPr lang="en-US" altLang="zh-CN" sz="2000" i="1" dirty="0">
                            <a:solidFill>
                              <a:schemeClr val="tx1"/>
                            </a:solidFill>
                            <a:latin typeface="Cambria Math" panose="02040503050406030204" pitchFamily="18" charset="0"/>
                          </a:rPr>
                          <m:t>𝑋</m:t>
                        </m:r>
                        <m:r>
                          <a:rPr lang="en-US" altLang="zh-CN" sz="2000" i="1" dirty="0">
                            <a:solidFill>
                              <a:schemeClr val="tx1"/>
                            </a:solidFill>
                            <a:latin typeface="Cambria Math" panose="02040503050406030204" pitchFamily="18" charset="0"/>
                          </a:rPr>
                          <m:t>)</m:t>
                        </m:r>
                      </m:den>
                    </m:f>
                  </m:oMath>
                </a14:m>
                <a:endParaRPr lang="zh-CN" altLang="en-US" sz="2000" i="1" dirty="0"/>
              </a:p>
            </p:txBody>
          </p:sp>
        </mc:Choice>
        <mc:Fallback xmlns="">
          <p:sp>
            <p:nvSpPr>
              <p:cNvPr id="3" name="内容占位符 2">
                <a:extLst>
                  <a:ext uri="{FF2B5EF4-FFF2-40B4-BE49-F238E27FC236}">
                    <a16:creationId xmlns:a16="http://schemas.microsoft.com/office/drawing/2014/main" id="{E9FAB572-7D20-44E7-95ED-DDCDA8D4E09C}"/>
                  </a:ext>
                </a:extLst>
              </p:cNvPr>
              <p:cNvSpPr>
                <a:spLocks noGrp="1" noRot="1" noChangeAspect="1" noMove="1" noResize="1" noEditPoints="1" noAdjustHandles="1" noChangeArrowheads="1" noChangeShapeType="1" noTextEdit="1"/>
              </p:cNvSpPr>
              <p:nvPr>
                <p:ph idx="1"/>
              </p:nvPr>
            </p:nvSpPr>
            <p:spPr>
              <a:xfrm>
                <a:off x="0" y="1060502"/>
                <a:ext cx="11582400" cy="5229711"/>
              </a:xfrm>
              <a:blipFill>
                <a:blip r:embed="rId5"/>
                <a:stretch>
                  <a:fillRect l="-895" t="-1282"/>
                </a:stretch>
              </a:blipFill>
            </p:spPr>
            <p:txBody>
              <a:bodyPr/>
              <a:lstStyle/>
              <a:p>
                <a:r>
                  <a:rPr lang="zh-CN" altLang="en-US">
                    <a:noFill/>
                  </a:rPr>
                  <a:t> </a:t>
                </a:r>
              </a:p>
            </p:txBody>
          </p:sp>
        </mc:Fallback>
      </mc:AlternateContent>
      <p:graphicFrame>
        <p:nvGraphicFramePr>
          <p:cNvPr id="4" name="Object 4">
            <a:extLst>
              <a:ext uri="{FF2B5EF4-FFF2-40B4-BE49-F238E27FC236}">
                <a16:creationId xmlns:a16="http://schemas.microsoft.com/office/drawing/2014/main" id="{46CB2395-031C-4256-AE48-74C55F4B19D8}"/>
              </a:ext>
            </a:extLst>
          </p:cNvPr>
          <p:cNvGraphicFramePr>
            <a:graphicFrameLocks noChangeAspect="1"/>
          </p:cNvGraphicFramePr>
          <p:nvPr>
            <p:custDataLst>
              <p:tags r:id="rId2"/>
            </p:custDataLst>
            <p:extLst>
              <p:ext uri="{D42A27DB-BD31-4B8C-83A1-F6EECF244321}">
                <p14:modId xmlns:p14="http://schemas.microsoft.com/office/powerpoint/2010/main" val="34866006"/>
              </p:ext>
            </p:extLst>
          </p:nvPr>
        </p:nvGraphicFramePr>
        <p:xfrm>
          <a:off x="7523105" y="1224726"/>
          <a:ext cx="4806315" cy="2884805"/>
        </p:xfrm>
        <a:graphic>
          <a:graphicData uri="http://schemas.openxmlformats.org/presentationml/2006/ole">
            <mc:AlternateContent xmlns:mc="http://schemas.openxmlformats.org/markup-compatibility/2006">
              <mc:Choice xmlns:v="urn:schemas-microsoft-com:vml" Requires="v">
                <p:oleObj spid="_x0000_s12337" r:id="rId6" imgW="3354705" imgH="2014220" progId="Word.Document.8">
                  <p:embed/>
                </p:oleObj>
              </mc:Choice>
              <mc:Fallback>
                <p:oleObj r:id="rId6" imgW="3354705" imgH="2014220" progId="Word.Document.8">
                  <p:embed/>
                  <p:pic>
                    <p:nvPicPr>
                      <p:cNvPr id="4" name="Object 4">
                        <a:extLst>
                          <a:ext uri="{FF2B5EF4-FFF2-40B4-BE49-F238E27FC236}">
                            <a16:creationId xmlns:a16="http://schemas.microsoft.com/office/drawing/2014/main" id="{46CB2395-031C-4256-AE48-74C55F4B19D8}"/>
                          </a:ext>
                        </a:extLst>
                      </p:cNvPr>
                      <p:cNvPicPr/>
                      <p:nvPr/>
                    </p:nvPicPr>
                    <p:blipFill>
                      <a:blip r:embed="rId7"/>
                      <a:srcRect/>
                      <a:stretch>
                        <a:fillRect/>
                      </a:stretch>
                    </p:blipFill>
                    <p:spPr>
                      <a:xfrm>
                        <a:off x="7523105" y="1224726"/>
                        <a:ext cx="4806315" cy="2884805"/>
                      </a:xfrm>
                      <a:prstGeom prst="rect">
                        <a:avLst/>
                      </a:prstGeom>
                      <a:noFill/>
                      <a:ln w="38100">
                        <a:miter/>
                      </a:ln>
                    </p:spPr>
                  </p:pic>
                </p:oleObj>
              </mc:Fallback>
            </mc:AlternateContent>
          </a:graphicData>
        </a:graphic>
      </p:graphicFrame>
      <p:grpSp>
        <p:nvGrpSpPr>
          <p:cNvPr id="5" name="Group 3">
            <a:extLst>
              <a:ext uri="{FF2B5EF4-FFF2-40B4-BE49-F238E27FC236}">
                <a16:creationId xmlns:a16="http://schemas.microsoft.com/office/drawing/2014/main" id="{B285C9D1-D0A4-4DCE-A826-A76C8D1866DD}"/>
              </a:ext>
            </a:extLst>
          </p:cNvPr>
          <p:cNvGrpSpPr/>
          <p:nvPr/>
        </p:nvGrpSpPr>
        <p:grpSpPr>
          <a:xfrm>
            <a:off x="7750284" y="4014045"/>
            <a:ext cx="3934999" cy="2535780"/>
            <a:chOff x="2974" y="2249"/>
            <a:chExt cx="2546" cy="1647"/>
          </a:xfrm>
        </p:grpSpPr>
        <p:sp>
          <p:nvSpPr>
            <p:cNvPr id="6" name="Text Box 4">
              <a:extLst>
                <a:ext uri="{FF2B5EF4-FFF2-40B4-BE49-F238E27FC236}">
                  <a16:creationId xmlns:a16="http://schemas.microsoft.com/office/drawing/2014/main" id="{5384D9B8-5D40-4AA8-A254-2677DFA1A9C0}"/>
                </a:ext>
              </a:extLst>
            </p:cNvPr>
            <p:cNvSpPr txBox="1"/>
            <p:nvPr/>
          </p:nvSpPr>
          <p:spPr>
            <a:xfrm>
              <a:off x="2974" y="2249"/>
              <a:ext cx="754" cy="26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spcBef>
                  <a:spcPct val="0"/>
                </a:spcBef>
                <a:buClrTx/>
                <a:buSzTx/>
                <a:buFontTx/>
                <a:buNone/>
              </a:pPr>
              <a:r>
                <a:rPr lang="en-US" altLang="zh-CN" sz="2000" dirty="0">
                  <a:solidFill>
                    <a:srgbClr val="FF0000"/>
                  </a:solidFill>
                  <a:latin typeface="Times New Roman" panose="02020603050405020304" pitchFamily="18" charset="0"/>
                </a:rPr>
                <a:t>Example:</a:t>
              </a:r>
            </a:p>
          </p:txBody>
        </p:sp>
        <mc:AlternateContent xmlns:mc="http://schemas.openxmlformats.org/markup-compatibility/2006" xmlns:a14="http://schemas.microsoft.com/office/drawing/2010/main">
          <mc:Choice Requires="a14">
            <p:sp>
              <p:nvSpPr>
                <p:cNvPr id="7" name="Object 5">
                  <a:extLst>
                    <a:ext uri="{FF2B5EF4-FFF2-40B4-BE49-F238E27FC236}">
                      <a16:creationId xmlns:a16="http://schemas.microsoft.com/office/drawing/2014/main" id="{9F6DAB60-FE39-4E07-8F4C-23D1C2AA3987}"/>
                    </a:ext>
                  </a:extLst>
                </p:cNvPr>
                <p:cNvSpPr txBox="1"/>
                <p:nvPr/>
              </p:nvSpPr>
              <p:spPr>
                <a:xfrm>
                  <a:off x="3014" y="2573"/>
                  <a:ext cx="1877" cy="239"/>
                </a:xfrm>
                <a:prstGeom prst="rect">
                  <a:avLst/>
                </a:prstGeom>
                <a:noFill/>
                <a:ln w="38100">
                  <a:noFill/>
                  <a:miter/>
                </a:ln>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r>
                          <m:rPr>
                            <m:nor/>
                          </m:rPr>
                          <a:rPr lang="zh-CN" altLang="en-US" i="0">
                            <a:solidFill>
                              <a:srgbClr val="000000"/>
                            </a:solidFill>
                            <a:latin typeface="Cambria Math" panose="02040503050406030204" pitchFamily="18" charset="0"/>
                          </a:rPr>
                          <m:t>Milk</m:t>
                        </m:r>
                        <m:r>
                          <a:rPr lang="zh-CN" altLang="en-US" i="1">
                            <a:solidFill>
                              <a:srgbClr val="000000"/>
                            </a:solidFill>
                            <a:latin typeface="Cambria Math" panose="02040503050406030204" pitchFamily="18" charset="0"/>
                          </a:rPr>
                          <m:t>,</m:t>
                        </m:r>
                        <m:r>
                          <m:rPr>
                            <m:nor/>
                          </m:rPr>
                          <a:rPr lang="zh-CN" altLang="en-US" i="0">
                            <a:solidFill>
                              <a:srgbClr val="000000"/>
                            </a:solidFill>
                            <a:latin typeface="Cambria Math" panose="02040503050406030204" pitchFamily="18" charset="0"/>
                          </a:rPr>
                          <m:t>Diaper</m:t>
                        </m:r>
                        <m:r>
                          <a:rPr lang="zh-CN" altLang="en-US" i="1">
                            <a:solidFill>
                              <a:srgbClr val="000000"/>
                            </a:solidFill>
                            <a:latin typeface="Cambria Math" panose="02040503050406030204" pitchFamily="18" charset="0"/>
                          </a:rPr>
                          <m:t>}⇒{</m:t>
                        </m:r>
                        <m:r>
                          <m:rPr>
                            <m:nor/>
                          </m:rPr>
                          <a:rPr lang="zh-CN" altLang="en-US" i="0">
                            <a:solidFill>
                              <a:srgbClr val="000000"/>
                            </a:solidFill>
                            <a:latin typeface="Cambria Math" panose="02040503050406030204" pitchFamily="18" charset="0"/>
                          </a:rPr>
                          <m:t>Beer</m:t>
                        </m:r>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7" name="Object 5">
                  <a:extLst>
                    <a:ext uri="{FF2B5EF4-FFF2-40B4-BE49-F238E27FC236}">
                      <a16:creationId xmlns:a16="http://schemas.microsoft.com/office/drawing/2014/main" id="{9F6DAB60-FE39-4E07-8F4C-23D1C2AA3987}"/>
                    </a:ext>
                  </a:extLst>
                </p:cNvPr>
                <p:cNvSpPr txBox="1">
                  <a:spLocks noRot="1" noChangeAspect="1" noMove="1" noResize="1" noEditPoints="1" noAdjustHandles="1" noChangeArrowheads="1" noChangeShapeType="1" noTextEdit="1"/>
                </p:cNvSpPr>
                <p:nvPr/>
              </p:nvSpPr>
              <p:spPr>
                <a:xfrm>
                  <a:off x="3014" y="2573"/>
                  <a:ext cx="1877" cy="239"/>
                </a:xfrm>
                <a:prstGeom prst="rect">
                  <a:avLst/>
                </a:prstGeom>
                <a:blipFill>
                  <a:blip r:embed="rId8"/>
                  <a:stretch>
                    <a:fillRect l="-842" b="-14754"/>
                  </a:stretch>
                </a:blipFill>
                <a:ln w="38100">
                  <a:noFill/>
                  <a:miter/>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Object 6">
                  <a:extLst>
                    <a:ext uri="{FF2B5EF4-FFF2-40B4-BE49-F238E27FC236}">
                      <a16:creationId xmlns:a16="http://schemas.microsoft.com/office/drawing/2014/main" id="{391A9D22-C11A-45A5-90FB-78B3E51C85C4}"/>
                    </a:ext>
                  </a:extLst>
                </p:cNvPr>
                <p:cNvSpPr txBox="1"/>
                <p:nvPr/>
              </p:nvSpPr>
              <p:spPr>
                <a:xfrm>
                  <a:off x="3060" y="2928"/>
                  <a:ext cx="2460" cy="445"/>
                </a:xfrm>
                <a:prstGeom prst="rect">
                  <a:avLst/>
                </a:prstGeom>
                <a:noFill/>
                <a:ln w="38100">
                  <a:noFill/>
                  <a:miter/>
                </a:ln>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𝑠</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𝜎</m:t>
                            </m:r>
                            <m:r>
                              <a:rPr lang="zh-CN" altLang="en-US" i="1">
                                <a:solidFill>
                                  <a:srgbClr val="000000"/>
                                </a:solidFill>
                                <a:latin typeface="Cambria Math" panose="02040503050406030204" pitchFamily="18" charset="0"/>
                              </a:rPr>
                              <m:t>(</m:t>
                            </m:r>
                            <m:r>
                              <m:rPr>
                                <m:nor/>
                              </m:rPr>
                              <a:rPr lang="zh-CN" altLang="en-US" i="0">
                                <a:solidFill>
                                  <a:srgbClr val="000000"/>
                                </a:solidFill>
                                <a:latin typeface="Cambria Math" panose="02040503050406030204" pitchFamily="18" charset="0"/>
                              </a:rPr>
                              <m:t>Milk</m:t>
                            </m:r>
                            <m:r>
                              <a:rPr lang="zh-CN" altLang="en-US" i="1">
                                <a:solidFill>
                                  <a:srgbClr val="000000"/>
                                </a:solidFill>
                                <a:latin typeface="Cambria Math" panose="02040503050406030204" pitchFamily="18" charset="0"/>
                              </a:rPr>
                              <m:t>,</m:t>
                            </m:r>
                            <m:r>
                              <m:rPr>
                                <m:nor/>
                              </m:rPr>
                              <a:rPr lang="zh-CN" altLang="en-US" i="0">
                                <a:solidFill>
                                  <a:srgbClr val="000000"/>
                                </a:solidFill>
                                <a:latin typeface="Cambria Math" panose="02040503050406030204" pitchFamily="18" charset="0"/>
                              </a:rPr>
                              <m:t>Diaper</m:t>
                            </m:r>
                            <m:r>
                              <m:rPr>
                                <m:nor/>
                              </m:rPr>
                              <a:rPr lang="zh-CN" altLang="en-US" i="0">
                                <a:solidFill>
                                  <a:srgbClr val="000000"/>
                                </a:solidFill>
                                <a:latin typeface="Cambria Math" panose="02040503050406030204" pitchFamily="18" charset="0"/>
                              </a:rPr>
                              <m:t>,</m:t>
                            </m:r>
                            <m:r>
                              <m:rPr>
                                <m:nor/>
                              </m:rPr>
                              <a:rPr lang="zh-CN" altLang="en-US" i="0">
                                <a:solidFill>
                                  <a:srgbClr val="000000"/>
                                </a:solidFill>
                                <a:latin typeface="Cambria Math" panose="02040503050406030204" pitchFamily="18" charset="0"/>
                              </a:rPr>
                              <m:t>Beer</m:t>
                            </m:r>
                            <m:r>
                              <a:rPr lang="zh-CN" altLang="en-US" i="1">
                                <a:solidFill>
                                  <a:srgbClr val="000000"/>
                                </a:solidFill>
                                <a:latin typeface="Cambria Math" panose="02040503050406030204" pitchFamily="18" charset="0"/>
                              </a:rPr>
                              <m:t>)</m:t>
                            </m:r>
                          </m:num>
                          <m:den>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T</m:t>
                            </m:r>
                            <m:r>
                              <a:rPr lang="zh-CN" altLang="en-US" i="1">
                                <a:solidFill>
                                  <a:srgbClr val="000000"/>
                                </a:solidFill>
                                <a:latin typeface="Cambria Math" panose="02040503050406030204" pitchFamily="18" charset="0"/>
                              </a:rPr>
                              <m:t>|</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2</m:t>
                            </m:r>
                          </m:num>
                          <m:den>
                            <m:r>
                              <a:rPr lang="zh-CN" altLang="en-US" i="1">
                                <a:solidFill>
                                  <a:srgbClr val="000000"/>
                                </a:solidFill>
                                <a:latin typeface="Cambria Math" panose="02040503050406030204" pitchFamily="18" charset="0"/>
                              </a:rPr>
                              <m:t>5</m:t>
                            </m:r>
                          </m:den>
                        </m:f>
                        <m:r>
                          <a:rPr lang="zh-CN" altLang="en-US" i="1">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0.4</m:t>
                        </m:r>
                      </m:oMath>
                    </m:oMathPara>
                  </a14:m>
                  <a:endParaRPr lang="zh-CN" altLang="en-US" dirty="0"/>
                </a:p>
              </p:txBody>
            </p:sp>
          </mc:Choice>
          <mc:Fallback xmlns="">
            <p:sp>
              <p:nvSpPr>
                <p:cNvPr id="8" name="Object 6">
                  <a:extLst>
                    <a:ext uri="{FF2B5EF4-FFF2-40B4-BE49-F238E27FC236}">
                      <a16:creationId xmlns:a16="http://schemas.microsoft.com/office/drawing/2014/main" id="{391A9D22-C11A-45A5-90FB-78B3E51C85C4}"/>
                    </a:ext>
                  </a:extLst>
                </p:cNvPr>
                <p:cNvSpPr txBox="1">
                  <a:spLocks noRot="1" noChangeAspect="1" noMove="1" noResize="1" noEditPoints="1" noAdjustHandles="1" noChangeArrowheads="1" noChangeShapeType="1" noTextEdit="1"/>
                </p:cNvSpPr>
                <p:nvPr/>
              </p:nvSpPr>
              <p:spPr>
                <a:xfrm>
                  <a:off x="3060" y="2928"/>
                  <a:ext cx="2460" cy="445"/>
                </a:xfrm>
                <a:prstGeom prst="rect">
                  <a:avLst/>
                </a:prstGeom>
                <a:blipFill>
                  <a:blip r:embed="rId9"/>
                  <a:stretch>
                    <a:fillRect/>
                  </a:stretch>
                </a:blipFill>
                <a:ln w="38100">
                  <a:noFill/>
                  <a:miter/>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Object 7">
                  <a:extLst>
                    <a:ext uri="{FF2B5EF4-FFF2-40B4-BE49-F238E27FC236}">
                      <a16:creationId xmlns:a16="http://schemas.microsoft.com/office/drawing/2014/main" id="{753FD481-B1A5-451F-9820-9C652158AA3A}"/>
                    </a:ext>
                  </a:extLst>
                </p:cNvPr>
                <p:cNvSpPr txBox="1"/>
                <p:nvPr/>
              </p:nvSpPr>
              <p:spPr>
                <a:xfrm>
                  <a:off x="3014" y="3456"/>
                  <a:ext cx="2475" cy="440"/>
                </a:xfrm>
                <a:prstGeom prst="rect">
                  <a:avLst/>
                </a:prstGeom>
                <a:noFill/>
                <a:ln w="38100">
                  <a:noFill/>
                  <a:miter/>
                </a:ln>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𝑐</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𝜎</m:t>
                            </m:r>
                            <m:r>
                              <a:rPr lang="zh-CN" altLang="en-US" i="1">
                                <a:solidFill>
                                  <a:srgbClr val="000000"/>
                                </a:solidFill>
                                <a:latin typeface="Cambria Math" panose="02040503050406030204" pitchFamily="18" charset="0"/>
                              </a:rPr>
                              <m:t>(</m:t>
                            </m:r>
                            <m:r>
                              <m:rPr>
                                <m:nor/>
                              </m:rPr>
                              <a:rPr lang="zh-CN" altLang="en-US" i="0">
                                <a:solidFill>
                                  <a:srgbClr val="000000"/>
                                </a:solidFill>
                                <a:latin typeface="Cambria Math" panose="02040503050406030204" pitchFamily="18" charset="0"/>
                              </a:rPr>
                              <m:t>Milk</m:t>
                            </m:r>
                            <m:r>
                              <m:rPr>
                                <m:nor/>
                              </m:rPr>
                              <a:rPr lang="zh-CN" altLang="en-US" i="0">
                                <a:solidFill>
                                  <a:srgbClr val="000000"/>
                                </a:solidFill>
                                <a:latin typeface="Cambria Math" panose="02040503050406030204" pitchFamily="18" charset="0"/>
                              </a:rPr>
                              <m:t>,</m:t>
                            </m:r>
                            <m:r>
                              <m:rPr>
                                <m:nor/>
                              </m:rPr>
                              <a:rPr lang="zh-CN" altLang="en-US" i="0">
                                <a:solidFill>
                                  <a:srgbClr val="000000"/>
                                </a:solidFill>
                                <a:latin typeface="Cambria Math" panose="02040503050406030204" pitchFamily="18" charset="0"/>
                              </a:rPr>
                              <m:t>Diaper</m:t>
                            </m:r>
                            <m:r>
                              <m:rPr>
                                <m:nor/>
                              </m:rPr>
                              <a:rPr lang="zh-CN" altLang="en-US" i="0">
                                <a:solidFill>
                                  <a:srgbClr val="000000"/>
                                </a:solidFill>
                                <a:latin typeface="Cambria Math" panose="02040503050406030204" pitchFamily="18" charset="0"/>
                              </a:rPr>
                              <m:t>,</m:t>
                            </m:r>
                            <m:r>
                              <m:rPr>
                                <m:nor/>
                              </m:rPr>
                              <a:rPr lang="zh-CN" altLang="en-US" i="0">
                                <a:solidFill>
                                  <a:srgbClr val="000000"/>
                                </a:solidFill>
                                <a:latin typeface="Cambria Math" panose="02040503050406030204" pitchFamily="18" charset="0"/>
                              </a:rPr>
                              <m:t>Beer</m:t>
                            </m:r>
                            <m:r>
                              <a:rPr lang="zh-CN" altLang="en-US" i="1">
                                <a:solidFill>
                                  <a:srgbClr val="000000"/>
                                </a:solidFill>
                                <a:latin typeface="Cambria Math" panose="02040503050406030204" pitchFamily="18" charset="0"/>
                              </a:rPr>
                              <m:t>)</m:t>
                            </m:r>
                          </m:num>
                          <m:den>
                            <m:r>
                              <a:rPr lang="zh-CN" altLang="en-US" i="1">
                                <a:solidFill>
                                  <a:srgbClr val="000000"/>
                                </a:solidFill>
                                <a:latin typeface="Cambria Math" panose="02040503050406030204" pitchFamily="18" charset="0"/>
                              </a:rPr>
                              <m:t>𝜎</m:t>
                            </m:r>
                            <m:r>
                              <a:rPr lang="zh-CN" altLang="en-US" i="1">
                                <a:solidFill>
                                  <a:srgbClr val="000000"/>
                                </a:solidFill>
                                <a:latin typeface="Cambria Math" panose="02040503050406030204" pitchFamily="18" charset="0"/>
                              </a:rPr>
                              <m:t>(</m:t>
                            </m:r>
                            <m:r>
                              <m:rPr>
                                <m:nor/>
                              </m:rPr>
                              <a:rPr lang="zh-CN" altLang="en-US" i="0">
                                <a:solidFill>
                                  <a:srgbClr val="000000"/>
                                </a:solidFill>
                                <a:latin typeface="Cambria Math" panose="02040503050406030204" pitchFamily="18" charset="0"/>
                              </a:rPr>
                              <m:t>Milk</m:t>
                            </m:r>
                            <m:r>
                              <a:rPr lang="zh-CN" altLang="en-US" i="1">
                                <a:solidFill>
                                  <a:srgbClr val="000000"/>
                                </a:solidFill>
                                <a:latin typeface="Cambria Math" panose="02040503050406030204" pitchFamily="18" charset="0"/>
                              </a:rPr>
                              <m:t>,</m:t>
                            </m:r>
                            <m:r>
                              <m:rPr>
                                <m:nor/>
                              </m:rPr>
                              <a:rPr lang="zh-CN" altLang="en-US" i="0">
                                <a:solidFill>
                                  <a:srgbClr val="000000"/>
                                </a:solidFill>
                                <a:latin typeface="Cambria Math" panose="02040503050406030204" pitchFamily="18" charset="0"/>
                              </a:rPr>
                              <m:t>Diaper</m:t>
                            </m:r>
                            <m:r>
                              <a:rPr lang="zh-CN" altLang="en-US" i="1">
                                <a:solidFill>
                                  <a:srgbClr val="000000"/>
                                </a:solidFill>
                                <a:latin typeface="Cambria Math" panose="02040503050406030204" pitchFamily="18" charset="0"/>
                              </a:rPr>
                              <m:t>)</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2</m:t>
                            </m:r>
                          </m:num>
                          <m:den>
                            <m:r>
                              <a:rPr lang="zh-CN" altLang="en-US" i="1">
                                <a:solidFill>
                                  <a:srgbClr val="000000"/>
                                </a:solidFill>
                                <a:latin typeface="Cambria Math" panose="02040503050406030204" pitchFamily="18" charset="0"/>
                              </a:rPr>
                              <m:t>3</m:t>
                            </m:r>
                          </m:den>
                        </m:f>
                        <m:r>
                          <a:rPr lang="zh-CN" altLang="en-US" i="1">
                            <a:solidFill>
                              <a:srgbClr val="000000"/>
                            </a:solidFill>
                            <a:latin typeface="Cambria Math" panose="02040503050406030204" pitchFamily="18" charset="0"/>
                          </a:rPr>
                          <m:t>=0.67</m:t>
                        </m:r>
                      </m:oMath>
                    </m:oMathPara>
                  </a14:m>
                  <a:endParaRPr lang="zh-CN" altLang="en-US"/>
                </a:p>
              </p:txBody>
            </p:sp>
          </mc:Choice>
          <mc:Fallback xmlns="">
            <p:sp>
              <p:nvSpPr>
                <p:cNvPr id="9" name="Object 7">
                  <a:extLst>
                    <a:ext uri="{FF2B5EF4-FFF2-40B4-BE49-F238E27FC236}">
                      <a16:creationId xmlns:a16="http://schemas.microsoft.com/office/drawing/2014/main" id="{753FD481-B1A5-451F-9820-9C652158AA3A}"/>
                    </a:ext>
                  </a:extLst>
                </p:cNvPr>
                <p:cNvSpPr txBox="1">
                  <a:spLocks noRot="1" noChangeAspect="1" noMove="1" noResize="1" noEditPoints="1" noAdjustHandles="1" noChangeArrowheads="1" noChangeShapeType="1" noTextEdit="1"/>
                </p:cNvSpPr>
                <p:nvPr/>
              </p:nvSpPr>
              <p:spPr>
                <a:xfrm>
                  <a:off x="3014" y="3456"/>
                  <a:ext cx="2475" cy="440"/>
                </a:xfrm>
                <a:prstGeom prst="rect">
                  <a:avLst/>
                </a:prstGeom>
                <a:blipFill>
                  <a:blip r:embed="rId10"/>
                  <a:stretch>
                    <a:fillRect/>
                  </a:stretch>
                </a:blipFill>
                <a:ln w="38100">
                  <a:noFill/>
                  <a:miter/>
                </a:ln>
              </p:spPr>
              <p:txBody>
                <a:bodyPr/>
                <a:lstStyle/>
                <a:p>
                  <a:r>
                    <a:rPr lang="zh-CN" altLang="en-US">
                      <a:noFill/>
                    </a:rPr>
                    <a:t> </a:t>
                  </a:r>
                </a:p>
              </p:txBody>
            </p:sp>
          </mc:Fallback>
        </mc:AlternateContent>
      </p:grpSp>
    </p:spTree>
    <p:extLst>
      <p:ext uri="{BB962C8B-B14F-4D97-AF65-F5344CB8AC3E}">
        <p14:creationId xmlns:p14="http://schemas.microsoft.com/office/powerpoint/2010/main" val="54304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10D964-BC61-4F0A-94A4-80330158C9D2}"/>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关联规则挖掘</a:t>
            </a:r>
            <a:endParaRPr lang="zh-CN" altLang="en-US" dirty="0"/>
          </a:p>
        </p:txBody>
      </p:sp>
      <p:sp>
        <p:nvSpPr>
          <p:cNvPr id="3" name="内容占位符 2">
            <a:extLst>
              <a:ext uri="{FF2B5EF4-FFF2-40B4-BE49-F238E27FC236}">
                <a16:creationId xmlns:a16="http://schemas.microsoft.com/office/drawing/2014/main" id="{E9FAB572-7D20-44E7-95ED-DDCDA8D4E09C}"/>
              </a:ext>
            </a:extLst>
          </p:cNvPr>
          <p:cNvSpPr>
            <a:spLocks noGrp="1"/>
          </p:cNvSpPr>
          <p:nvPr>
            <p:ph idx="1"/>
          </p:nvPr>
        </p:nvSpPr>
        <p:spPr/>
        <p:txBody>
          <a:bodyPr>
            <a:normAutofit/>
          </a:bodyPr>
          <a:lstStyle/>
          <a:p>
            <a:pPr>
              <a:lnSpc>
                <a:spcPct val="150000"/>
              </a:lnSpc>
              <a:spcBef>
                <a:spcPts val="0"/>
              </a:spcBef>
            </a:pPr>
            <a:r>
              <a:rPr lang="zh-CN" altLang="en-US" dirty="0"/>
              <a:t>给定一个事务数据库</a:t>
            </a:r>
            <a:r>
              <a:rPr lang="en-US" altLang="zh-CN" dirty="0"/>
              <a:t>D</a:t>
            </a:r>
            <a:r>
              <a:rPr lang="zh-CN" altLang="en-US" dirty="0"/>
              <a:t>，关联规则挖掘的目标是要找到所有支持度和置信度都不小于指定阈值的规则。</a:t>
            </a:r>
            <a:endParaRPr lang="en-US" altLang="zh-CN" dirty="0"/>
          </a:p>
          <a:p>
            <a:pPr>
              <a:lnSpc>
                <a:spcPct val="150000"/>
              </a:lnSpc>
              <a:spcBef>
                <a:spcPts val="0"/>
              </a:spcBef>
            </a:pPr>
            <a:r>
              <a:rPr lang="zh-CN" altLang="en-US" dirty="0"/>
              <a:t>关联规则挖掘过程：</a:t>
            </a:r>
          </a:p>
          <a:p>
            <a:pPr lvl="1">
              <a:lnSpc>
                <a:spcPct val="150000"/>
              </a:lnSpc>
              <a:spcBef>
                <a:spcPts val="0"/>
              </a:spcBef>
            </a:pPr>
            <a:r>
              <a:rPr lang="zh-CN" altLang="en-US" dirty="0"/>
              <a:t>第一步：寻找频繁项集。根据定义，这些项集出现的频度不小于预先定义的最小额度。</a:t>
            </a:r>
            <a:r>
              <a:rPr lang="en-US" altLang="zh-CN" dirty="0"/>
              <a:t>---</a:t>
            </a:r>
            <a:r>
              <a:rPr lang="zh-CN" altLang="en-US" dirty="0">
                <a:solidFill>
                  <a:srgbClr val="FF0000"/>
                </a:solidFill>
              </a:rPr>
              <a:t>较难</a:t>
            </a:r>
          </a:p>
          <a:p>
            <a:pPr lvl="1">
              <a:lnSpc>
                <a:spcPct val="150000"/>
              </a:lnSpc>
              <a:spcBef>
                <a:spcPts val="0"/>
              </a:spcBef>
            </a:pPr>
            <a:r>
              <a:rPr lang="zh-CN" altLang="en-US" dirty="0"/>
              <a:t>第二步：由频繁项集产生关联规则。根据定义，这些规则必须满足最小支持度和最小置信度。</a:t>
            </a:r>
            <a:r>
              <a:rPr lang="en-US" altLang="zh-CN" dirty="0"/>
              <a:t>--</a:t>
            </a:r>
            <a:r>
              <a:rPr lang="zh-CN" altLang="en-US" dirty="0">
                <a:solidFill>
                  <a:srgbClr val="FF0000"/>
                </a:solidFill>
              </a:rPr>
              <a:t>较易</a:t>
            </a:r>
          </a:p>
          <a:p>
            <a:endParaRPr lang="zh-CN" altLang="en-US" dirty="0"/>
          </a:p>
        </p:txBody>
      </p:sp>
      <p:sp>
        <p:nvSpPr>
          <p:cNvPr id="9" name="文本框 8">
            <a:extLst>
              <a:ext uri="{FF2B5EF4-FFF2-40B4-BE49-F238E27FC236}">
                <a16:creationId xmlns:a16="http://schemas.microsoft.com/office/drawing/2014/main" id="{2714B721-FD89-4DE7-8BD3-02FEF5B1352F}"/>
              </a:ext>
            </a:extLst>
          </p:cNvPr>
          <p:cNvSpPr txBox="1"/>
          <p:nvPr/>
        </p:nvSpPr>
        <p:spPr>
          <a:xfrm>
            <a:off x="2668270" y="5573340"/>
            <a:ext cx="9523730" cy="407291"/>
          </a:xfrm>
          <a:prstGeom prst="rect">
            <a:avLst/>
          </a:prstGeom>
          <a:noFill/>
        </p:spPr>
        <p:txBody>
          <a:bodyPr wrap="square" rtlCol="0" anchor="t">
            <a:spAutoFit/>
          </a:bodyPr>
          <a:lstStyle/>
          <a:p>
            <a:pPr marL="14605" lvl="0" algn="just" eaLnBrk="1" hangingPunct="1">
              <a:lnSpc>
                <a:spcPct val="110000"/>
              </a:lnSpc>
              <a:buClr>
                <a:schemeClr val="accent1"/>
              </a:buClr>
            </a:pP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目前主要研究重点：如何快速地找出所有频繁项集。--</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核心</a:t>
            </a:r>
          </a:p>
        </p:txBody>
      </p:sp>
    </p:spTree>
    <p:extLst>
      <p:ext uri="{BB962C8B-B14F-4D97-AF65-F5344CB8AC3E}">
        <p14:creationId xmlns:p14="http://schemas.microsoft.com/office/powerpoint/2010/main" val="330657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REFSHAPE" val="1087368844"/>
</p:tagLst>
</file>

<file path=ppt/tags/tag2.xml><?xml version="1.0" encoding="utf-8"?>
<p:tagLst xmlns:a="http://schemas.openxmlformats.org/drawingml/2006/main" xmlns:r="http://schemas.openxmlformats.org/officeDocument/2006/relationships" xmlns:p="http://schemas.openxmlformats.org/presentationml/2006/main">
  <p:tag name="REFSHAPE" val="1087368844"/>
</p:tagLst>
</file>

<file path=ppt/tags/tag3.xml><?xml version="1.0" encoding="utf-8"?>
<p:tagLst xmlns:a="http://schemas.openxmlformats.org/drawingml/2006/main" xmlns:r="http://schemas.openxmlformats.org/officeDocument/2006/relationships" xmlns:p="http://schemas.openxmlformats.org/presentationml/2006/main">
  <p:tag name="REFSHAPE" val="1087368844"/>
</p:tagLst>
</file>

<file path=ppt/tags/tag4.xml><?xml version="1.0" encoding="utf-8"?>
<p:tagLst xmlns:a="http://schemas.openxmlformats.org/drawingml/2006/main" xmlns:r="http://schemas.openxmlformats.org/officeDocument/2006/relationships" xmlns:p="http://schemas.openxmlformats.org/presentationml/2006/main">
  <p:tag name="REFSHAPE" val="1087368844"/>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8f703875-d5f3-4912-b292-41af09d1be68}"/>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ddb0be3e-9be6-43f1-816d-f8116676428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noFill/>
        </a:ln>
      </a:spPr>
      <a:bodyPr lIns="90488" tIns="44450" rIns="90488" bIns="44450"/>
      <a:lstStyle>
        <a:defPPr marL="0" lvl="0" indent="0" eaLnBrk="1" hangingPunct="1">
          <a:buFont typeface="Wingdings" panose="05000000000000000000" charset="0"/>
          <a:buChar char="Ø"/>
          <a:defRPr lang="zh-CN" altLang="en-US" sz="2400" b="1" dirty="0"/>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1506</TotalTime>
  <Words>2192</Words>
  <Application>Microsoft Office PowerPoint</Application>
  <PresentationFormat>宽屏</PresentationFormat>
  <Paragraphs>223</Paragraphs>
  <Slides>27</Slides>
  <Notes>9</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2</vt:i4>
      </vt:variant>
      <vt:variant>
        <vt:lpstr>幻灯片标题</vt:lpstr>
      </vt:variant>
      <vt:variant>
        <vt:i4>27</vt:i4>
      </vt:variant>
    </vt:vector>
  </HeadingPairs>
  <TitlesOfParts>
    <vt:vector size="43" baseType="lpstr">
      <vt:lpstr>等线</vt:lpstr>
      <vt:lpstr>等线 Light</vt:lpstr>
      <vt:lpstr>黑体</vt:lpstr>
      <vt:lpstr>华文新魏</vt:lpstr>
      <vt:lpstr>宋体</vt:lpstr>
      <vt:lpstr>微软雅黑</vt:lpstr>
      <vt:lpstr>Arial</vt:lpstr>
      <vt:lpstr>Cambria Math</vt:lpstr>
      <vt:lpstr>Symbol</vt:lpstr>
      <vt:lpstr>Tahoma</vt:lpstr>
      <vt:lpstr>Times New Roman</vt:lpstr>
      <vt:lpstr>Wingdings</vt:lpstr>
      <vt:lpstr>Office 主题​​</vt:lpstr>
      <vt:lpstr>1_Office 主题​​</vt:lpstr>
      <vt:lpstr>DOC 文档</vt:lpstr>
      <vt:lpstr>Bitmap Image</vt:lpstr>
      <vt:lpstr>关联规则挖掘</vt:lpstr>
      <vt:lpstr>关联规则挖掘</vt:lpstr>
      <vt:lpstr>购物篮分析－引发关联规则挖掘的例子 </vt:lpstr>
      <vt:lpstr>购物篮分析－引发关联规则挖掘的例子 </vt:lpstr>
      <vt:lpstr>问题描述</vt:lpstr>
      <vt:lpstr>问题描述</vt:lpstr>
      <vt:lpstr>问题描述</vt:lpstr>
      <vt:lpstr>问题描述</vt:lpstr>
      <vt:lpstr>关联规则挖掘</vt:lpstr>
      <vt:lpstr>关联规则挖掘</vt:lpstr>
      <vt:lpstr>关联规则挖掘 - 寻找频繁项集</vt:lpstr>
      <vt:lpstr>关联规则挖掘 - 寻找频繁项集- Apriori算法</vt:lpstr>
      <vt:lpstr>关联规则挖掘 - 寻找频繁项集- Apriori算法</vt:lpstr>
      <vt:lpstr>关联规则挖掘 - 寻找频繁项集- Apriori算法</vt:lpstr>
      <vt:lpstr>关联规则挖掘 - 寻找频繁项集- Apriori算法</vt:lpstr>
      <vt:lpstr>关联规则挖掘 - 寻找频繁项集- Apriori算法</vt:lpstr>
      <vt:lpstr>关联规则挖掘 - 寻找频繁项集- Apriori算法</vt:lpstr>
      <vt:lpstr>关联规则挖掘 - 寻找频繁项集- Apriori算法</vt:lpstr>
      <vt:lpstr>关联规则挖掘</vt:lpstr>
      <vt:lpstr>关联规则挖掘 - 由频繁项集产生关联规则</vt:lpstr>
      <vt:lpstr>关联规则挖掘 - 由频繁项集产生关联规则</vt:lpstr>
      <vt:lpstr>关联规则挖掘</vt:lpstr>
      <vt:lpstr>强关联规则不一定是有趣的</vt:lpstr>
      <vt:lpstr>基于统计的度量－提升度</vt:lpstr>
      <vt:lpstr>基于统计的度量－提升度</vt:lpstr>
      <vt:lpstr>PowerPoint 演示文稿</vt:lpstr>
      <vt:lpstr>频繁模式挖掘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Zong Linda</dc:creator>
  <cp:lastModifiedBy>Zong Linda</cp:lastModifiedBy>
  <cp:revision>116</cp:revision>
  <dcterms:created xsi:type="dcterms:W3CDTF">2020-02-03T08:46:00Z</dcterms:created>
  <dcterms:modified xsi:type="dcterms:W3CDTF">2020-04-16T02:45:56Z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