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1761" r:id="rId4"/>
    <p:sldId id="258" r:id="rId5"/>
    <p:sldId id="1762" r:id="rId6"/>
    <p:sldId id="1767" r:id="rId7"/>
    <p:sldId id="1768" r:id="rId8"/>
    <p:sldId id="1769" r:id="rId9"/>
    <p:sldId id="1770" r:id="rId10"/>
    <p:sldId id="1771" r:id="rId11"/>
    <p:sldId id="1772" r:id="rId12"/>
    <p:sldId id="1773" r:id="rId13"/>
    <p:sldId id="1774" r:id="rId14"/>
    <p:sldId id="1775" r:id="rId15"/>
    <p:sldId id="1776" r:id="rId16"/>
    <p:sldId id="1777" r:id="rId17"/>
    <p:sldId id="1778" r:id="rId18"/>
    <p:sldId id="1779" r:id="rId19"/>
    <p:sldId id="1780" r:id="rId20"/>
    <p:sldId id="1781" r:id="rId21"/>
    <p:sldId id="1782" r:id="rId22"/>
    <p:sldId id="1783" r:id="rId23"/>
    <p:sldId id="1784" r:id="rId24"/>
    <p:sldId id="17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59" autoAdjust="0"/>
  </p:normalViewPr>
  <p:slideViewPr>
    <p:cSldViewPr snapToGrid="0">
      <p:cViewPr varScale="1">
        <p:scale>
          <a:sx n="143" d="100"/>
          <a:sy n="143" d="100"/>
        </p:scale>
        <p:origin x="95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A38E-1C45-47D4-98D4-90B74EAA842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34B2-0EB1-4476-BA4D-E8F77C84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7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5638-0461-41ED-97EB-1CD47C30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246" y="2044975"/>
            <a:ext cx="9144000" cy="1358112"/>
          </a:xfrm>
        </p:spPr>
        <p:txBody>
          <a:bodyPr anchor="b">
            <a:normAutofit/>
          </a:bodyPr>
          <a:lstStyle>
            <a:lvl1pPr algn="ctr"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B083D-9224-4A24-B0D8-F01565B6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6" y="39650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F9E9A1-243F-4C96-94F3-6053476BF27F}"/>
              </a:ext>
            </a:extLst>
          </p:cNvPr>
          <p:cNvGrpSpPr/>
          <p:nvPr userDrawn="1"/>
        </p:nvGrpSpPr>
        <p:grpSpPr>
          <a:xfrm>
            <a:off x="10545808" y="5640454"/>
            <a:ext cx="516743" cy="519420"/>
            <a:chOff x="7555106" y="742200"/>
            <a:chExt cx="516743" cy="51942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1E215F-E149-4301-BB41-28C645CBAACE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78851E7-0F1C-488E-9FE4-DB7CC90A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22BEEA86-A3CE-44F7-982B-FBF22522C814}"/>
              </a:ext>
            </a:extLst>
          </p:cNvPr>
          <p:cNvSpPr/>
          <p:nvPr userDrawn="1"/>
        </p:nvSpPr>
        <p:spPr>
          <a:xfrm>
            <a:off x="2169669" y="4503756"/>
            <a:ext cx="853282" cy="8577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D72434F-0F0A-47B5-B04E-69DD9D314D84}"/>
              </a:ext>
            </a:extLst>
          </p:cNvPr>
          <p:cNvSpPr/>
          <p:nvPr userDrawn="1"/>
        </p:nvSpPr>
        <p:spPr>
          <a:xfrm>
            <a:off x="1166821" y="1504907"/>
            <a:ext cx="496644" cy="499218"/>
          </a:xfrm>
          <a:prstGeom prst="ellipse">
            <a:avLst/>
          </a:prstGeom>
          <a:gradFill>
            <a:gsLst>
              <a:gs pos="78000">
                <a:schemeClr val="accent1"/>
              </a:gs>
              <a:gs pos="4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E90D930-602E-4505-B73A-0FC6C18D271F}"/>
              </a:ext>
            </a:extLst>
          </p:cNvPr>
          <p:cNvSpPr/>
          <p:nvPr userDrawn="1"/>
        </p:nvSpPr>
        <p:spPr>
          <a:xfrm>
            <a:off x="10497170" y="3023637"/>
            <a:ext cx="360040" cy="361906"/>
          </a:xfrm>
          <a:prstGeom prst="ellipse">
            <a:avLst/>
          </a:prstGeom>
          <a:gradFill>
            <a:gsLst>
              <a:gs pos="27000">
                <a:schemeClr val="accent1"/>
              </a:gs>
              <a:gs pos="7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5D0CD1-54C3-4270-BD4E-BC6541F224FA}"/>
              </a:ext>
            </a:extLst>
          </p:cNvPr>
          <p:cNvSpPr/>
          <p:nvPr userDrawn="1"/>
        </p:nvSpPr>
        <p:spPr>
          <a:xfrm>
            <a:off x="8674940" y="1092898"/>
            <a:ext cx="261737" cy="26309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C701737-D724-4D5E-A2B2-14AED55349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9" y="5722693"/>
            <a:ext cx="789101" cy="793827"/>
          </a:xfrm>
          <a:prstGeom prst="ellipse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A205B3E-FAD8-43FD-84AE-C3B36A26F9DD}"/>
              </a:ext>
            </a:extLst>
          </p:cNvPr>
          <p:cNvGrpSpPr/>
          <p:nvPr userDrawn="1"/>
        </p:nvGrpSpPr>
        <p:grpSpPr>
          <a:xfrm>
            <a:off x="8488139" y="4483739"/>
            <a:ext cx="853282" cy="857702"/>
            <a:chOff x="6234662" y="3806093"/>
            <a:chExt cx="853282" cy="85770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7CBB570-1154-4113-909E-B54CDA25E6A3}"/>
                </a:ext>
              </a:extLst>
            </p:cNvPr>
            <p:cNvSpPr/>
            <p:nvPr/>
          </p:nvSpPr>
          <p:spPr>
            <a:xfrm>
              <a:off x="6234662" y="3806093"/>
              <a:ext cx="853282" cy="857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E25AC41-DCE9-406D-A611-809C4FAC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752" y="3849689"/>
              <a:ext cx="789101" cy="793827"/>
            </a:xfrm>
            <a:prstGeom prst="ellipse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881868-7D19-4A5E-A831-2C9B75E26257}"/>
              </a:ext>
            </a:extLst>
          </p:cNvPr>
          <p:cNvGrpSpPr/>
          <p:nvPr userDrawn="1"/>
        </p:nvGrpSpPr>
        <p:grpSpPr>
          <a:xfrm>
            <a:off x="9371083" y="554895"/>
            <a:ext cx="516743" cy="519420"/>
            <a:chOff x="7555106" y="742200"/>
            <a:chExt cx="516743" cy="51942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B38259-2FC1-4CC4-93CD-78FB931036A5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D952875-FD84-4E30-B55F-6010DFF4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6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39ED-242A-4969-9F6C-6312B14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9E63E-2ADF-4DF9-A967-06A971BD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48B9-9688-4BBC-B121-FD3039A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908E-99DF-4378-A2D6-2AB8D7F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60725-3422-4C76-A0E0-BA649B1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F5FF7-C651-444A-A97A-C044DA22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4C90D-B3E3-44D4-A68F-41712133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2499-6BCE-46A2-BB31-C5BBD26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12D6-ADA9-4A64-9CAC-60359F5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9CA20-9FC0-4EA5-BB63-80DD09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337AD-B81E-43BE-84ED-1777C896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8955" y="919657"/>
            <a:ext cx="7498341" cy="51690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076B3C05-971D-496F-A0CF-5AF492F025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5428" y="919657"/>
            <a:ext cx="2762004" cy="5169042"/>
          </a:xfr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36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136F-BFE7-4909-9D86-B47AE5D2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57" y="96886"/>
            <a:ext cx="7172382" cy="618693"/>
          </a:xfrm>
        </p:spPr>
        <p:txBody>
          <a:bodyPr>
            <a:no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F338-F70C-45B8-BDE2-5905DB4C15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47253"/>
            <a:ext cx="10515600" cy="522971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D295-7512-486D-AEF8-71938DF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5318A-BCC0-4475-AB4B-BEAF65A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0B114-E4C9-4409-BB7D-70AC495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66120-D5F1-4687-8836-F361BDA99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1"/>
          <a:stretch/>
        </p:blipFill>
        <p:spPr>
          <a:xfrm>
            <a:off x="77115" y="69312"/>
            <a:ext cx="837742" cy="6738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D2273-75A9-491E-A388-C926F3554C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0DA166-41CC-45DE-AE44-B03CA715A55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04893"/>
            <a:ext cx="12192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B7E9-0CC9-49D5-A7E4-82F76BA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7FF5E-C0C0-4BB5-B2D6-87F1E3CE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EAAC7-031E-47AA-9FD4-2E29432C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75E5E-D914-4DB6-BB62-CA5ED0D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8D182-41FA-4FAA-A8A2-B4D15DA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6986B-9613-46A4-BB1B-2936071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E4C1-8BED-41EA-9D39-30B00BEB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8D53-469C-4C7C-AA22-0A9A710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6B7DA-ED8E-47E7-933E-756C07A9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11DC-6FE1-440F-A585-C453B361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D2826-F875-4597-9B84-26C680E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F2055-D8E4-4F69-A66E-B4A15A4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3E008-E2C5-45CB-AB3C-CDD0E40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9943-2968-4AC1-80A3-B8BEBB76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FB950-1AC7-409C-A334-7D5F00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0F29-33C4-4CE6-B900-BF071AB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EAF54-BF10-4A08-A694-5BE8246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78FE4-13DA-45B1-949E-80D8670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017A4-58E8-4D5C-95A9-54B9E9E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57396-3BEC-478C-A571-117D627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898F-E6B3-4F49-985A-45A8737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B4493-CB0B-4B0B-831A-A4C9F306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0619A-EF99-4128-A518-35E4A0A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7102-2FA0-4BBA-ABE5-A02612B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DB251-EFD9-4554-805D-9318DB7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5A07E-5AC6-4CED-B554-1CA8E0D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B174-9610-4C6A-A018-10D892D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AD566-D5F0-4C33-A064-4ABF58C8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35E95-467B-435E-AB6F-D9739296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B0536-56B5-4EA2-A34B-0F353505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C56F-D51A-4B9E-9ACE-84DFFEF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5F281-3087-4AF9-9846-BDC8238F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A0670-B1ED-41C2-AC2E-BBB4FB12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61078-33C8-49ED-B29E-19D3C26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636-5B30-44B1-BB77-B9B192A64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7A6-BC5B-4BA5-8B5F-B7B7525A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0B3A3-F97A-483B-BAE7-438D2A8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3A0A4-B5ED-4B13-8235-04E6512372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AE872-038E-406C-87FD-9F5A0BF1F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聚类分析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27EAF-90B8-45DB-BBD5-9556B9B4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宗林林</a:t>
            </a:r>
          </a:p>
        </p:txBody>
      </p:sp>
    </p:spTree>
    <p:extLst>
      <p:ext uri="{BB962C8B-B14F-4D97-AF65-F5344CB8AC3E}">
        <p14:creationId xmlns:p14="http://schemas.microsoft.com/office/powerpoint/2010/main" val="16392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算法流程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EE3CB-6018-472C-A3D2-C91BC3B87865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3" r="20042"/>
          <a:stretch/>
        </p:blipFill>
        <p:spPr bwMode="auto">
          <a:xfrm>
            <a:off x="4636519" y="1350231"/>
            <a:ext cx="6448611" cy="52973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DF8B07-7A3A-4E2B-B636-B995BB593512}"/>
                  </a:ext>
                </a:extLst>
              </p:cNvPr>
              <p:cNvSpPr/>
              <p:nvPr/>
            </p:nvSpPr>
            <p:spPr>
              <a:xfrm>
                <a:off x="854635" y="1002118"/>
                <a:ext cx="98970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数据集中一共包含三个类型的数据点，设定初始的聚类个数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𝑘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的值为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3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DF8B07-7A3A-4E2B-B636-B995BB593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5" y="1002118"/>
                <a:ext cx="9897036" cy="461665"/>
              </a:xfrm>
              <a:prstGeom prst="rect">
                <a:avLst/>
              </a:prstGeom>
              <a:blipFill>
                <a:blip r:embed="rId3"/>
                <a:stretch>
                  <a:fillRect l="-9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5F866EC-9970-45C8-82F7-B2D610270E29}"/>
              </a:ext>
            </a:extLst>
          </p:cNvPr>
          <p:cNvSpPr/>
          <p:nvPr/>
        </p:nvSpPr>
        <p:spPr>
          <a:xfrm>
            <a:off x="914857" y="2607790"/>
            <a:ext cx="324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随机选取</a:t>
            </a:r>
            <a:r>
              <a:rPr lang="en-US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3</a:t>
            </a:r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个初始的中心点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10DA90-79C6-40E9-9093-5799098AB976}"/>
              </a:ext>
            </a:extLst>
          </p:cNvPr>
          <p:cNvSpPr/>
          <p:nvPr/>
        </p:nvSpPr>
        <p:spPr>
          <a:xfrm>
            <a:off x="914857" y="476986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计算每个簇中所有数据点的均值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512BDB-0042-474F-B677-8F207D652D1C}"/>
              </a:ext>
            </a:extLst>
          </p:cNvPr>
          <p:cNvSpPr/>
          <p:nvPr/>
        </p:nvSpPr>
        <p:spPr>
          <a:xfrm>
            <a:off x="914857" y="3365162"/>
            <a:ext cx="3474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对于每个数据点，计算它和</a:t>
            </a:r>
            <a:r>
              <a:rPr lang="en-US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3</a:t>
            </a:r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个中心点间的距离并选择距离较小的那个中心点加入其表示的簇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2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EFA39B-C8F6-41F9-9956-5019C2AD091E}"/>
              </a:ext>
            </a:extLst>
          </p:cNvPr>
          <p:cNvSpPr/>
          <p:nvPr/>
        </p:nvSpPr>
        <p:spPr>
          <a:xfrm>
            <a:off x="781050" y="1079169"/>
            <a:ext cx="10306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例题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4.1】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4-1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为某机构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支足球队在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2017-2018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年间的积分，各队在各赛事中的水平发挥有所不同。若将球队的水平分为三个不同的层次水平，试用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k–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rPr>
              <a:t>均值聚类方法分析哪些队伍的整体水平比较相近。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DD8A373-4CD9-4238-B36F-101F23B211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59407"/>
                  </p:ext>
                </p:extLst>
              </p:nvPr>
            </p:nvGraphicFramePr>
            <p:xfrm>
              <a:off x="2622974" y="2959495"/>
              <a:ext cx="6648027" cy="35549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97364">
                      <a:extLst>
                        <a:ext uri="{9D8B030D-6E8A-4147-A177-3AD203B41FA5}">
                          <a16:colId xmlns:a16="http://schemas.microsoft.com/office/drawing/2014/main" val="3543616516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930509425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418640002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2977353230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1415985057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3807281929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443784692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3851905471"/>
                        </a:ext>
                      </a:extLst>
                    </a:gridCol>
                    <a:gridCol w="697255">
                      <a:extLst>
                        <a:ext uri="{9D8B030D-6E8A-4147-A177-3AD203B41FA5}">
                          <a16:colId xmlns:a16="http://schemas.microsoft.com/office/drawing/2014/main" val="982953730"/>
                        </a:ext>
                      </a:extLst>
                    </a:gridCol>
                  </a:tblGrid>
                  <a:tr h="5207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5150092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17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1230101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1359310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85992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7536195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28320465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32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3497741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17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9811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DD8A373-4CD9-4238-B36F-101F23B211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97595"/>
                  </p:ext>
                </p:extLst>
              </p:nvPr>
            </p:nvGraphicFramePr>
            <p:xfrm>
              <a:off x="2622974" y="2959495"/>
              <a:ext cx="6648027" cy="35549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97364">
                      <a:extLst>
                        <a:ext uri="{9D8B030D-6E8A-4147-A177-3AD203B41FA5}">
                          <a16:colId xmlns:a16="http://schemas.microsoft.com/office/drawing/2014/main" val="3543616516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930509425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418640002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2977353230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1415985057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3807281929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443784692"/>
                        </a:ext>
                      </a:extLst>
                    </a:gridCol>
                    <a:gridCol w="693344">
                      <a:extLst>
                        <a:ext uri="{9D8B030D-6E8A-4147-A177-3AD203B41FA5}">
                          <a16:colId xmlns:a16="http://schemas.microsoft.com/office/drawing/2014/main" val="3851905471"/>
                        </a:ext>
                      </a:extLst>
                    </a:gridCol>
                    <a:gridCol w="697255">
                      <a:extLst>
                        <a:ext uri="{9D8B030D-6E8A-4147-A177-3AD203B41FA5}">
                          <a16:colId xmlns:a16="http://schemas.microsoft.com/office/drawing/2014/main" val="982953730"/>
                        </a:ext>
                      </a:extLst>
                    </a:gridCol>
                  </a:tblGrid>
                  <a:tr h="5207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8772" t="-15116" r="-700877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58772" t="-15116" r="-600877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1947" t="-15116" r="-506195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7895" t="-15116" r="-401754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57895" t="-15116" r="-301754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57895" t="-15116" r="-201754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7895" t="-15116" r="-101754" b="-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57895" t="-15116" r="-1754" b="-58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150092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17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1230101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1359310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8599281"/>
                      </a:ext>
                    </a:extLst>
                  </a:tr>
                  <a:tr h="4835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8772" t="-389873" r="-700877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58772" t="-389873" r="-600877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1947" t="-389873" r="-506195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7895" t="-389873" r="-401754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57895" t="-389873" r="-301754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57895" t="-389873" r="-201754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7895" t="-389873" r="-101754" b="-2683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7536195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28320465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40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32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50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3497741"/>
                      </a:ext>
                    </a:extLst>
                  </a:tr>
                  <a:tr h="425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10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10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17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9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9811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2CA274-286C-4112-9B43-14D0A4F07D9E}"/>
                  </a:ext>
                </a:extLst>
              </p:cNvPr>
              <p:cNvSpPr/>
              <p:nvPr/>
            </p:nvSpPr>
            <p:spPr>
              <a:xfrm>
                <a:off x="4968651" y="2590163"/>
                <a:ext cx="1728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 pitchFamily="18" charset="0"/>
                          <a:cs typeface="+mn-ea"/>
                        </a:rPr>
                        <m:t>表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cs typeface="+mn-ea"/>
                        </a:rPr>
                        <m:t>4−1</m:t>
                      </m:r>
                    </m:oMath>
                  </m:oMathPara>
                </a14:m>
                <a:endParaRPr lang="en-US" altLang="zh-CN" dirty="0">
                  <a:cs typeface="+mn-ea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2CA274-286C-4112-9B43-14D0A4F07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51" y="2590163"/>
                <a:ext cx="172819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D1C2FC-4A7C-46E8-8DB2-860FA2EAC88E}"/>
                  </a:ext>
                </a:extLst>
              </p:cNvPr>
              <p:cNvSpPr/>
              <p:nvPr/>
            </p:nvSpPr>
            <p:spPr>
              <a:xfrm>
                <a:off x="1248780" y="1109125"/>
                <a:ext cx="10162170" cy="4431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【解】由于各队在各赛事上的发挥水平有所不同，故先对积分数据进行归一化处理，使用最小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-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最大标准化策略将积分数据映射到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[0,1]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区间内，具体计算公式为：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分别表示第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个属性值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在所有球队中的最小值和最大值。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   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使用上述公式对表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4-1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中数据进行归一化计算，得到表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4-2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所示的归一化数据。</a:t>
                </a:r>
              </a:p>
              <a:p>
                <a:endParaRPr kumimoji="1" lang="zh-CN" altLang="zh-CN" sz="2000" dirty="0">
                  <a:cs typeface="+mn-ea"/>
                </a:endParaRPr>
              </a:p>
              <a:p>
                <a:endParaRPr kumimoji="1" lang="zh-CN" altLang="en-US" sz="2000" dirty="0">
                  <a:cs typeface="+mn-ea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D1C2FC-4A7C-46E8-8DB2-860FA2EAC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80" y="1109125"/>
                <a:ext cx="10162170" cy="4431534"/>
              </a:xfrm>
              <a:prstGeom prst="rect">
                <a:avLst/>
              </a:prstGeom>
              <a:blipFill>
                <a:blip r:embed="rId2"/>
                <a:stretch>
                  <a:fillRect l="-960" t="-1100" r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58" y="1072583"/>
            <a:ext cx="9341330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AB159-2173-41A8-8C9D-B4D42DF10DC8}"/>
              </a:ext>
            </a:extLst>
          </p:cNvPr>
          <p:cNvSpPr/>
          <p:nvPr/>
        </p:nvSpPr>
        <p:spPr>
          <a:xfrm>
            <a:off x="2315580" y="110030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32D0049-FEA1-413B-A31B-60AC45BE1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575985"/>
                  </p:ext>
                </p:extLst>
              </p:nvPr>
            </p:nvGraphicFramePr>
            <p:xfrm>
              <a:off x="2668289" y="1453086"/>
              <a:ext cx="6855421" cy="331839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6592">
                      <a:extLst>
                        <a:ext uri="{9D8B030D-6E8A-4147-A177-3AD203B41FA5}">
                          <a16:colId xmlns:a16="http://schemas.microsoft.com/office/drawing/2014/main" val="3963260303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3424502572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3002712260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789532282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3160656120"/>
                        </a:ext>
                      </a:extLst>
                    </a:gridCol>
                    <a:gridCol w="846948">
                      <a:extLst>
                        <a:ext uri="{9D8B030D-6E8A-4147-A177-3AD203B41FA5}">
                          <a16:colId xmlns:a16="http://schemas.microsoft.com/office/drawing/2014/main" val="1333243697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1365909900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665547834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2170246646"/>
                        </a:ext>
                      </a:extLst>
                    </a:gridCol>
                  </a:tblGrid>
                  <a:tr h="4561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692791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2354506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7279756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．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9773008"/>
                      </a:ext>
                    </a:extLst>
                  </a:tr>
                  <a:tr h="4561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114885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202530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0.68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1430048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2862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32D0049-FEA1-413B-A31B-60AC45BE1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43816"/>
                  </p:ext>
                </p:extLst>
              </p:nvPr>
            </p:nvGraphicFramePr>
            <p:xfrm>
              <a:off x="2668289" y="1453086"/>
              <a:ext cx="6855421" cy="331839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6592">
                      <a:extLst>
                        <a:ext uri="{9D8B030D-6E8A-4147-A177-3AD203B41FA5}">
                          <a16:colId xmlns:a16="http://schemas.microsoft.com/office/drawing/2014/main" val="3963260303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3424502572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3002712260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789532282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3160656120"/>
                        </a:ext>
                      </a:extLst>
                    </a:gridCol>
                    <a:gridCol w="846948">
                      <a:extLst>
                        <a:ext uri="{9D8B030D-6E8A-4147-A177-3AD203B41FA5}">
                          <a16:colId xmlns:a16="http://schemas.microsoft.com/office/drawing/2014/main" val="1333243697"/>
                        </a:ext>
                      </a:extLst>
                    </a:gridCol>
                    <a:gridCol w="726743">
                      <a:extLst>
                        <a:ext uri="{9D8B030D-6E8A-4147-A177-3AD203B41FA5}">
                          <a16:colId xmlns:a16="http://schemas.microsoft.com/office/drawing/2014/main" val="1365909900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665547834"/>
                        </a:ext>
                      </a:extLst>
                    </a:gridCol>
                    <a:gridCol w="730413">
                      <a:extLst>
                        <a:ext uri="{9D8B030D-6E8A-4147-A177-3AD203B41FA5}">
                          <a16:colId xmlns:a16="http://schemas.microsoft.com/office/drawing/2014/main" val="2170246646"/>
                        </a:ext>
                      </a:extLst>
                    </a:gridCol>
                  </a:tblGrid>
                  <a:tr h="4561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050" t="-17333" r="-722689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4167" t="-17333" r="-616667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4167" t="-17333" r="-516667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24167" t="-17333" r="-416667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2518" t="-17333" r="-259712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45378" t="-17333" r="-203361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39167" t="-17333" r="-101667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9167" t="-17333" r="-1667" b="-6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2791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2354506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7279756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．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9773008"/>
                      </a:ext>
                    </a:extLst>
                  </a:tr>
                  <a:tr h="4561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050" t="-386486" r="-722689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24167" t="-386486" r="-616667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4167" t="-386486" r="-516667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24167" t="-386486" r="-416667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2518" t="-386486" r="-259712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45378" t="-386486" r="-203361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39167" t="-386486" r="-101667" b="-27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114885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2025307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0.76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0.68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1430048"/>
                      </a:ext>
                    </a:extLst>
                  </a:tr>
                  <a:tr h="401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赛事</a:t>
                          </a: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28628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7BE19C-69D9-4DAD-A910-6A2F4512E0B4}"/>
                  </a:ext>
                </a:extLst>
              </p:cNvPr>
              <p:cNvSpPr/>
              <p:nvPr/>
            </p:nvSpPr>
            <p:spPr>
              <a:xfrm>
                <a:off x="4943873" y="1052976"/>
                <a:ext cx="16218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cs typeface="+mn-ea"/>
                        </a:rPr>
                        <m:t>表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  <a:cs typeface="+mn-ea"/>
                        </a:rPr>
                        <m:t>4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+mn-ea"/>
                        </a:rPr>
                        <m:t>−2</m:t>
                      </m:r>
                    </m:oMath>
                  </m:oMathPara>
                </a14:m>
                <a:endParaRPr lang="en-US" altLang="zh-CN" sz="2000" dirty="0">
                  <a:cs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7BE19C-69D9-4DAD-A910-6A2F4512E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3" y="1052976"/>
                <a:ext cx="1621825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20643C-3848-4B28-9247-CC8393356646}"/>
                  </a:ext>
                </a:extLst>
              </p:cNvPr>
              <p:cNvSpPr/>
              <p:nvPr/>
            </p:nvSpPr>
            <p:spPr>
              <a:xfrm>
                <a:off x="914857" y="4964163"/>
                <a:ext cx="104198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由于需将球队分为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3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个层次水平，故取聚类的簇数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=3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。通过随机采样选择编号为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2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11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14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的三支队伍所对应数据点作为初始聚类中心，即三个簇的聚类中心分别为：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𝜇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0.3,0,0.19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𝜇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0.7,0,76,0.5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𝜇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1,1,0.5</m:t>
                        </m:r>
                      </m:e>
                    </m:d>
                  </m:oMath>
                </a14:m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20643C-3848-4B28-9247-CC8393356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7" y="4964163"/>
                <a:ext cx="10419893" cy="1200329"/>
              </a:xfrm>
              <a:prstGeom prst="rect">
                <a:avLst/>
              </a:prstGeom>
              <a:blipFill>
                <a:blip r:embed="rId4"/>
                <a:stretch>
                  <a:fillRect l="-878" t="-4061" r="-936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AB159-2173-41A8-8C9D-B4D42DF10DC8}"/>
              </a:ext>
            </a:extLst>
          </p:cNvPr>
          <p:cNvSpPr/>
          <p:nvPr/>
        </p:nvSpPr>
        <p:spPr>
          <a:xfrm>
            <a:off x="2315580" y="110030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142DB6-0760-4DFA-B8BF-ABD47DB5FFCF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2C815E4-82E4-48B1-B058-A54728D931F8}"/>
                  </a:ext>
                </a:extLst>
              </p:cNvPr>
              <p:cNvSpPr/>
              <p:nvPr/>
            </p:nvSpPr>
            <p:spPr>
              <a:xfrm>
                <a:off x="1686866" y="1216660"/>
                <a:ext cx="9012883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计算每个数据点到聚类中心的欧氏距离，计算结果如表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4-3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所示。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cs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  <a:cs typeface="+mn-ea"/>
                        </a:rPr>
                        <m:t>表</m:t>
                      </m:r>
                      <m:r>
                        <a:rPr lang="en-US" altLang="zh-CN" sz="1600" dirty="0">
                          <a:latin typeface="Cambria Math" panose="02040503050406030204" pitchFamily="18" charset="0"/>
                          <a:cs typeface="+mn-ea"/>
                        </a:rPr>
                        <m:t>4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cs typeface="+mn-ea"/>
                        </a:rPr>
                        <m:t>−3</m:t>
                      </m:r>
                    </m:oMath>
                  </m:oMathPara>
                </a14:m>
                <a:endParaRPr lang="en-US" altLang="zh-CN" sz="1600" dirty="0">
                  <a:cs typeface="+mn-ea"/>
                </a:endParaRPr>
              </a:p>
              <a:p>
                <a:endParaRPr lang="en-US" altLang="zh-CN" sz="1600" dirty="0">
                  <a:cs typeface="+mn-ea"/>
                </a:endParaRPr>
              </a:p>
              <a:p>
                <a:endParaRPr kumimoji="1" lang="zh-CN" altLang="en-US" sz="2000" dirty="0">
                  <a:cs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2C815E4-82E4-48B1-B058-A54728D93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66" y="1216660"/>
                <a:ext cx="9012883" cy="1508105"/>
              </a:xfrm>
              <a:prstGeom prst="rect">
                <a:avLst/>
              </a:prstGeom>
              <a:blipFill>
                <a:blip r:embed="rId2"/>
                <a:stretch>
                  <a:fillRect l="-1083" t="-3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6A4BB8A-13A0-4511-BB77-ABE2CEE10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805403"/>
                  </p:ext>
                </p:extLst>
              </p:nvPr>
            </p:nvGraphicFramePr>
            <p:xfrm>
              <a:off x="2529957" y="2268706"/>
              <a:ext cx="7975177" cy="42761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32801">
                      <a:extLst>
                        <a:ext uri="{9D8B030D-6E8A-4147-A177-3AD203B41FA5}">
                          <a16:colId xmlns:a16="http://schemas.microsoft.com/office/drawing/2014/main" val="70453951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464407229"/>
                        </a:ext>
                      </a:extLst>
                    </a:gridCol>
                    <a:gridCol w="975771">
                      <a:extLst>
                        <a:ext uri="{9D8B030D-6E8A-4147-A177-3AD203B41FA5}">
                          <a16:colId xmlns:a16="http://schemas.microsoft.com/office/drawing/2014/main" val="926086782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1948136016"/>
                        </a:ext>
                      </a:extLst>
                    </a:gridCol>
                    <a:gridCol w="975771">
                      <a:extLst>
                        <a:ext uri="{9D8B030D-6E8A-4147-A177-3AD203B41FA5}">
                          <a16:colId xmlns:a16="http://schemas.microsoft.com/office/drawing/2014/main" val="4030421519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2020651221"/>
                        </a:ext>
                      </a:extLst>
                    </a:gridCol>
                    <a:gridCol w="812756">
                      <a:extLst>
                        <a:ext uri="{9D8B030D-6E8A-4147-A177-3AD203B41FA5}">
                          <a16:colId xmlns:a16="http://schemas.microsoft.com/office/drawing/2014/main" val="1876536269"/>
                        </a:ext>
                      </a:extLst>
                    </a:gridCol>
                    <a:gridCol w="813907">
                      <a:extLst>
                        <a:ext uri="{9D8B030D-6E8A-4147-A177-3AD203B41FA5}">
                          <a16:colId xmlns:a16="http://schemas.microsoft.com/office/drawing/2014/main" val="4023793329"/>
                        </a:ext>
                      </a:extLst>
                    </a:gridCol>
                    <a:gridCol w="833420">
                      <a:extLst>
                        <a:ext uri="{9D8B030D-6E8A-4147-A177-3AD203B41FA5}">
                          <a16:colId xmlns:a16="http://schemas.microsoft.com/office/drawing/2014/main" val="121415329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1217940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0.3407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0.7647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0.7710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1.2354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1.0787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1.0787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0007255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0.9131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0.9995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0.5235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0.5946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0.6306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9080735"/>
                      </a:ext>
                    </a:extLst>
                  </a:tr>
                  <a:tr h="5952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0.3407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1.3636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0.8353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0.8609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4305092"/>
                      </a:ext>
                    </a:extLst>
                  </a:tr>
                  <a:tr h="3937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1469966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0.8609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1.2221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0.9131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1.1307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801227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0.4584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0.5064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3611970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0.4584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0.2500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0.6651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0513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6A4BB8A-13A0-4511-BB77-ABE2CEE10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32453"/>
                  </p:ext>
                </p:extLst>
              </p:nvPr>
            </p:nvGraphicFramePr>
            <p:xfrm>
              <a:off x="2529957" y="2268706"/>
              <a:ext cx="7975177" cy="42761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32801">
                      <a:extLst>
                        <a:ext uri="{9D8B030D-6E8A-4147-A177-3AD203B41FA5}">
                          <a16:colId xmlns:a16="http://schemas.microsoft.com/office/drawing/2014/main" val="70453951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464407229"/>
                        </a:ext>
                      </a:extLst>
                    </a:gridCol>
                    <a:gridCol w="975771">
                      <a:extLst>
                        <a:ext uri="{9D8B030D-6E8A-4147-A177-3AD203B41FA5}">
                          <a16:colId xmlns:a16="http://schemas.microsoft.com/office/drawing/2014/main" val="926086782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1948136016"/>
                        </a:ext>
                      </a:extLst>
                    </a:gridCol>
                    <a:gridCol w="975771">
                      <a:extLst>
                        <a:ext uri="{9D8B030D-6E8A-4147-A177-3AD203B41FA5}">
                          <a16:colId xmlns:a16="http://schemas.microsoft.com/office/drawing/2014/main" val="4030421519"/>
                        </a:ext>
                      </a:extLst>
                    </a:gridCol>
                    <a:gridCol w="976917">
                      <a:extLst>
                        <a:ext uri="{9D8B030D-6E8A-4147-A177-3AD203B41FA5}">
                          <a16:colId xmlns:a16="http://schemas.microsoft.com/office/drawing/2014/main" val="2020651221"/>
                        </a:ext>
                      </a:extLst>
                    </a:gridCol>
                    <a:gridCol w="812756">
                      <a:extLst>
                        <a:ext uri="{9D8B030D-6E8A-4147-A177-3AD203B41FA5}">
                          <a16:colId xmlns:a16="http://schemas.microsoft.com/office/drawing/2014/main" val="1876536269"/>
                        </a:ext>
                      </a:extLst>
                    </a:gridCol>
                    <a:gridCol w="813907">
                      <a:extLst>
                        <a:ext uri="{9D8B030D-6E8A-4147-A177-3AD203B41FA5}">
                          <a16:colId xmlns:a16="http://schemas.microsoft.com/office/drawing/2014/main" val="4023793329"/>
                        </a:ext>
                      </a:extLst>
                    </a:gridCol>
                    <a:gridCol w="833420">
                      <a:extLst>
                        <a:ext uri="{9D8B030D-6E8A-4147-A177-3AD203B41FA5}">
                          <a16:colId xmlns:a16="http://schemas.microsoft.com/office/drawing/2014/main" val="121415329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6250" t="-28889" r="-654375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6250" t="-28889" r="-554375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64596" t="-28889" r="-450932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66875" t="-28889" r="-353750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6875" t="-28889" r="-253750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76866" t="-28889" r="-202985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707" t="-28889" r="-104511" b="-14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56934" t="-28889" r="-1460" b="-146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17940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58586" r="-1160577" b="-565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0.3407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0.7647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0.7710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1.2354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1.0787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1.0787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0007255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158586" r="-1160577" b="-465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0.9131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0.9995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0.5235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0.5946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0.6306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9080735"/>
                      </a:ext>
                    </a:extLst>
                  </a:tr>
                  <a:tr h="5952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261224" r="-1160577" b="-37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0.3407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1.3636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0.8353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0.8609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0.5000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0.2400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4305092"/>
                      </a:ext>
                    </a:extLst>
                  </a:tr>
                  <a:tr h="3937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6250" t="-553125" r="-654375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6250" t="-553125" r="-554375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64596" t="-553125" r="-450932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66875" t="-553125" r="-353750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6875" t="-553125" r="-253750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76866" t="-553125" r="-202985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82707" t="-553125" r="-104511" b="-46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1469966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422222" r="-1160577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0.8609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1.2221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0.9131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1.1307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1.2594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801227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522222" r="-1160577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0.2500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0.4584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0.5064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3611970"/>
                      </a:ext>
                    </a:extLst>
                  </a:tr>
                  <a:tr h="6025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23" t="-622222" r="-1160577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0.4584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0.2500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0.3842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0.6651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05137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3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AB159-2173-41A8-8C9D-B4D42DF10DC8}"/>
              </a:ext>
            </a:extLst>
          </p:cNvPr>
          <p:cNvSpPr/>
          <p:nvPr/>
        </p:nvSpPr>
        <p:spPr>
          <a:xfrm>
            <a:off x="2315580" y="110030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142DB6-0760-4DFA-B8BF-ABD47DB5FFCF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F6C9EF-C7DD-4DDE-BDAE-E2D7E98923D1}"/>
              </a:ext>
            </a:extLst>
          </p:cNvPr>
          <p:cNvSpPr/>
          <p:nvPr/>
        </p:nvSpPr>
        <p:spPr>
          <a:xfrm>
            <a:off x="2309408" y="2980875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F7D4F01-07B1-4944-B3F1-F7E20815526F}"/>
                  </a:ext>
                </a:extLst>
              </p:cNvPr>
              <p:cNvSpPr/>
              <p:nvPr/>
            </p:nvSpPr>
            <p:spPr>
              <a:xfrm>
                <a:off x="970372" y="1050186"/>
                <a:ext cx="10231028" cy="4292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分别将每个数据点分配到聚类中心与其距离最近的簇中，得到第一次聚类结果为：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algn="ctr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eaLnBrk="1" hangingPunct="1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eaLnBrk="1" hangingPunct="1"/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根据上述第一次聚类结果，对聚类中心做调整。对于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，有：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0.3+0</m:t>
                              </m:r>
                            </m:num>
                            <m:den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0.15+0</m:t>
                              </m:r>
                            </m:num>
                            <m:den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0.19+0.13</m:t>
                              </m:r>
                            </m:num>
                            <m:den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=(0.15,0.075,0.16)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eaLnBrk="1" hangingPunct="1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 eaLnBrk="1" hangingPunct="1"/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同理可将第二个簇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和第三个簇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的聚类中心进行调整，分别得到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0.528,0.744,0.412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=(1,0.94,0.40625)</m:t>
                      </m:r>
                    </m:oMath>
                  </m:oMathPara>
                </a14:m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F7D4F01-07B1-4944-B3F1-F7E208155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72" y="1050186"/>
                <a:ext cx="10231028" cy="4292265"/>
              </a:xfrm>
              <a:prstGeom prst="rect">
                <a:avLst/>
              </a:prstGeom>
              <a:blipFill>
                <a:blip r:embed="rId2"/>
                <a:stretch>
                  <a:fillRect l="-893"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AB159-2173-41A8-8C9D-B4D42DF10DC8}"/>
              </a:ext>
            </a:extLst>
          </p:cNvPr>
          <p:cNvSpPr/>
          <p:nvPr/>
        </p:nvSpPr>
        <p:spPr>
          <a:xfrm>
            <a:off x="2315580" y="110030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142DB6-0760-4DFA-B8BF-ABD47DB5FFCF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F6C9EF-C7DD-4DDE-BDAE-E2D7E98923D1}"/>
              </a:ext>
            </a:extLst>
          </p:cNvPr>
          <p:cNvSpPr/>
          <p:nvPr/>
        </p:nvSpPr>
        <p:spPr>
          <a:xfrm>
            <a:off x="2309408" y="2980875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27E7E6-4083-40CB-A9E2-0E4D70AFDA0D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315C7C-5745-4758-82D6-AABE5D6AE73B}"/>
                  </a:ext>
                </a:extLst>
              </p:cNvPr>
              <p:cNvSpPr/>
              <p:nvPr/>
            </p:nvSpPr>
            <p:spPr>
              <a:xfrm>
                <a:off x="1274271" y="1196101"/>
                <a:ext cx="9631114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计算各数据点与更新后的聚类中心的距离，得到如表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4-4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所示计算结果。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            </a:t>
                </a:r>
              </a:p>
              <a:p>
                <a:pPr algn="ctr"/>
                <a:endParaRPr kumimoji="1" lang="en-US" altLang="zh-CN" dirty="0">
                  <a:cs typeface="+mn-ea"/>
                </a:endParaRPr>
              </a:p>
              <a:p>
                <a:pPr algn="ctr"/>
                <a:r>
                  <a:rPr kumimoji="1" lang="en-US" altLang="zh-CN" dirty="0">
                    <a:cs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cs typeface="+mn-ea"/>
                      </a:rPr>
                      <m:t>表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+mn-ea"/>
                      </a:rPr>
                      <m:t>4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+mn-ea"/>
                      </a:rPr>
                      <m:t>−4</m:t>
                    </m:r>
                  </m:oMath>
                </a14:m>
                <a:endParaRPr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kumimoji="1" lang="en-US" altLang="zh-CN" sz="2000" dirty="0">
                  <a:cs typeface="+mn-ea"/>
                </a:endParaRPr>
              </a:p>
              <a:p>
                <a:endParaRPr lang="zh-CN" altLang="en-US" dirty="0">
                  <a:cs typeface="+mn-ea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315C7C-5745-4758-82D6-AABE5D6AE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71" y="1196101"/>
                <a:ext cx="9631114" cy="3170099"/>
              </a:xfrm>
              <a:prstGeom prst="rect">
                <a:avLst/>
              </a:prstGeom>
              <a:blipFill>
                <a:blip r:embed="rId2"/>
                <a:stretch>
                  <a:fillRect l="-949" t="-1538" r="-2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B5C2F97-AFF8-4F1A-AEE7-17C22F7AC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2866032"/>
                  </p:ext>
                </p:extLst>
              </p:nvPr>
            </p:nvGraphicFramePr>
            <p:xfrm>
              <a:off x="2938436" y="2290444"/>
              <a:ext cx="7119962" cy="43291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0615">
                      <a:extLst>
                        <a:ext uri="{9D8B030D-6E8A-4147-A177-3AD203B41FA5}">
                          <a16:colId xmlns:a16="http://schemas.microsoft.com/office/drawing/2014/main" val="3905387134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2529183528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323173378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3841954922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1798804552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1223598510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2646394730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3902999831"/>
                        </a:ext>
                      </a:extLst>
                    </a:gridCol>
                    <a:gridCol w="836013">
                      <a:extLst>
                        <a:ext uri="{9D8B030D-6E8A-4147-A177-3AD203B41FA5}">
                          <a16:colId xmlns:a16="http://schemas.microsoft.com/office/drawing/2014/main" val="1213449780"/>
                        </a:ext>
                      </a:extLst>
                    </a:gridCol>
                  </a:tblGrid>
                  <a:tr h="3754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63659911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0.1704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0.1704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0.6967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0.7083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1.2664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1.1434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1.1434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7037977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0.8092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0.8443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0.3308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0.4197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0.6768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0.4804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0.4804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5441199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1.1918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1.3040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0.7965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0.4107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0.2030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0.2030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9990415"/>
                      </a:ext>
                    </a:extLst>
                  </a:tr>
                  <a:tr h="3812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2079866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0.8831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1.2595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0.9420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1.1722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1212433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0.2368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0.5609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0.1939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0.6160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63756711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800" i="1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ea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0.3832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0.1674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0.3622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0.7142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187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B5C2F97-AFF8-4F1A-AEE7-17C22F7AC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6647"/>
                  </p:ext>
                </p:extLst>
              </p:nvPr>
            </p:nvGraphicFramePr>
            <p:xfrm>
              <a:off x="2938436" y="2290444"/>
              <a:ext cx="7119962" cy="43291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0615">
                      <a:extLst>
                        <a:ext uri="{9D8B030D-6E8A-4147-A177-3AD203B41FA5}">
                          <a16:colId xmlns:a16="http://schemas.microsoft.com/office/drawing/2014/main" val="3905387134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2529183528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323173378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3841954922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1798804552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1223598510"/>
                        </a:ext>
                      </a:extLst>
                    </a:gridCol>
                    <a:gridCol w="783972">
                      <a:extLst>
                        <a:ext uri="{9D8B030D-6E8A-4147-A177-3AD203B41FA5}">
                          <a16:colId xmlns:a16="http://schemas.microsoft.com/office/drawing/2014/main" val="2646394730"/>
                        </a:ext>
                      </a:extLst>
                    </a:gridCol>
                    <a:gridCol w="785078">
                      <a:extLst>
                        <a:ext uri="{9D8B030D-6E8A-4147-A177-3AD203B41FA5}">
                          <a16:colId xmlns:a16="http://schemas.microsoft.com/office/drawing/2014/main" val="3902999831"/>
                        </a:ext>
                      </a:extLst>
                    </a:gridCol>
                    <a:gridCol w="836013">
                      <a:extLst>
                        <a:ext uri="{9D8B030D-6E8A-4147-A177-3AD203B41FA5}">
                          <a16:colId xmlns:a16="http://schemas.microsoft.com/office/drawing/2014/main" val="1213449780"/>
                        </a:ext>
                      </a:extLst>
                    </a:gridCol>
                  </a:tblGrid>
                  <a:tr h="3754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 dirty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125" t="-19355" r="-713281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1550" t="-19355" r="-607752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550" t="-19355" r="-507752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1550" t="-19355" r="-407752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469" t="-19355" r="-310938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0775" t="-19355" r="-208527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0775" t="-19355" r="-108527" b="-10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4015" t="-19355" r="-2190" b="-10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659911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76289" r="-800769" b="-5855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0.1704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0.1704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0.6967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0.7083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1.2664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1.1434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1.1434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7037977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174490" r="-800769" b="-47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0.8092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0.8443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0.3308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0.4197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0.6768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0.4804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0.4804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5441199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274490" r="-800769" b="-379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1.1918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1.3040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0.7965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0.4107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0.2030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0.2030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9990415"/>
                      </a:ext>
                    </a:extLst>
                  </a:tr>
                  <a:tr h="3812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800" kern="0">
                              <a:effectLst/>
                              <a:ea typeface="+mn-ea"/>
                              <a:cs typeface="+mn-ea"/>
                            </a:rPr>
                            <a:t>队伍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125" t="-582540" r="-713281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1550" t="-582540" r="-607752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550" t="-582540" r="-507752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1550" t="-582540" r="-407752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5469" t="-582540" r="-310938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00775" t="-582540" r="-208527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0775" t="-582540" r="-108527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2079866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443299" r="-800769" b="-218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0.8831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1.2595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0.9420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1.1722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1.3014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1212433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537755" r="-800769" b="-1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0.2368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0.5609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0.1939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0.6160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0.5441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63756711"/>
                      </a:ext>
                    </a:extLst>
                  </a:tr>
                  <a:tr h="595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38" t="-637755" r="-800769" b="-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0.3832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0.1674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  <a:ea typeface="+mn-ea"/>
                              <a:cs typeface="+mn-ea"/>
                            </a:rPr>
                            <a:t>0.3622</a:t>
                          </a:r>
                          <a:endParaRPr lang="zh-CN" sz="1800" kern="10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0.7142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0.1113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  <a:ea typeface="+mn-ea"/>
                              <a:cs typeface="+mn-ea"/>
                            </a:rPr>
                            <a:t> </a:t>
                          </a:r>
                          <a:endParaRPr lang="zh-CN" sz="1800" kern="100" dirty="0">
                            <a:effectLst/>
                            <a:latin typeface="Calibri" panose="020F0502020204030204" pitchFamily="34" charset="0"/>
                            <a:ea typeface="+mn-ea"/>
                            <a:cs typeface="+mn-ea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187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69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– </a:t>
            </a:r>
            <a:r>
              <a:rPr lang="zh-CN" altLang="en-US" dirty="0"/>
              <a:t>例题解析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AB159-2173-41A8-8C9D-B4D42DF10DC8}"/>
              </a:ext>
            </a:extLst>
          </p:cNvPr>
          <p:cNvSpPr/>
          <p:nvPr/>
        </p:nvSpPr>
        <p:spPr>
          <a:xfrm>
            <a:off x="2315580" y="110030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142DB6-0760-4DFA-B8BF-ABD47DB5FFCF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F6C9EF-C7DD-4DDE-BDAE-E2D7E98923D1}"/>
              </a:ext>
            </a:extLst>
          </p:cNvPr>
          <p:cNvSpPr/>
          <p:nvPr/>
        </p:nvSpPr>
        <p:spPr>
          <a:xfrm>
            <a:off x="2309408" y="2980875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27E7E6-4083-40CB-A9E2-0E4D70AFDA0D}"/>
              </a:ext>
            </a:extLst>
          </p:cNvPr>
          <p:cNvSpPr/>
          <p:nvPr/>
        </p:nvSpPr>
        <p:spPr>
          <a:xfrm>
            <a:off x="2315580" y="15892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000" dirty="0">
                <a:latin typeface="+mn-ea"/>
                <a:cs typeface="+mn-ea"/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D20AA7-218F-4961-BEDA-11C5609557F5}"/>
                  </a:ext>
                </a:extLst>
              </p:cNvPr>
              <p:cNvSpPr/>
              <p:nvPr/>
            </p:nvSpPr>
            <p:spPr>
              <a:xfrm>
                <a:off x="914856" y="1300361"/>
                <a:ext cx="10623094" cy="2993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根据表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4-4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可得到第二次聚类结果如下：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 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5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9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6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7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8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15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}</m:t>
                    </m:r>
                  </m:oMath>
                </a14:m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聚类结果并未发生变化，故聚类中心收敛，停止迭代。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由上述聚类结果可知，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2</m:t>
                        </m:r>
                      </m:sub>
                    </m:sSub>
                    <m:r>
                      <a:rPr lang="zh-CN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、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两支球队的整体水平比较相近，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5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9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rdia New" panose="020B0304020202020204" pitchFamily="34" charset="-34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rdia New" panose="020B0304020202020204" pitchFamily="34" charset="-34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rPr>
                  <a:t>的整体水平比较相近，其余球队的整体水平比较相近。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D20AA7-218F-4961-BEDA-11C560955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6" y="1300361"/>
                <a:ext cx="10623094" cy="2993255"/>
              </a:xfrm>
              <a:prstGeom prst="rect">
                <a:avLst/>
              </a:prstGeom>
              <a:blipFill>
                <a:blip r:embed="rId2"/>
                <a:stretch>
                  <a:fillRect l="-861" t="-1833" b="-3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- </a:t>
            </a:r>
            <a:r>
              <a:rPr lang="zh-CN" altLang="en-US" dirty="0"/>
              <a:t>优缺点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546100" y="1260828"/>
            <a:ext cx="11396839" cy="548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原理简单，实现方便，收敛速度快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是局部最优，不是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全局最优，初值敏感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必须事先给出要生成的簇的数目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不适合发现非凸的簇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算法只有在簇的平均值被定义的情况下才能使用，不适合涉及有类属性的数据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孤立点的存在，容易导致中心点偏移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E60985-0B90-4556-A2A9-18FA7231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48" y="3873501"/>
            <a:ext cx="4144214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546100" y="1260828"/>
            <a:ext cx="11396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算法：初始值选择问题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基本思想：初始的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聚类中心点之间的距离要尽可能的远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充分地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考虑数据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样本集内的所有样本的分布情况，避免了某些大的簇被错误划分或者几个小的簇被错误合并的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直接选取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距离最大的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点会受到离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群点的干扰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引入概率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的思想，将每个点被选中的概率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其最近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的已选中心点的距离相互联系，距离越大，被选取为聚类中心点的概率就越大。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03" y="4590205"/>
            <a:ext cx="6567659" cy="21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284834-7FA9-4EC5-B2F4-5A0B2FBF7639}"/>
              </a:ext>
            </a:extLst>
          </p:cNvPr>
          <p:cNvSpPr/>
          <p:nvPr/>
        </p:nvSpPr>
        <p:spPr>
          <a:xfrm>
            <a:off x="824469" y="1249843"/>
            <a:ext cx="10901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ordia New" panose="020B0304020202020204" pitchFamily="34" charset="-34"/>
              </a:rPr>
              <a:t>聚类分析的目标是在一个对象（模式、数据点）的集合中发现其自然的分组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41ACA9-EBC2-4F77-91ED-385FEBF6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35" y="27048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2">
            <a:extLst>
              <a:ext uri="{FF2B5EF4-FFF2-40B4-BE49-F238E27FC236}">
                <a16:creationId xmlns:a16="http://schemas.microsoft.com/office/drawing/2014/main" id="{A4A3FF54-217B-4A8B-889A-C3CB67F3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39" y="2233893"/>
            <a:ext cx="6598227" cy="293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7D87D9F-A06E-489F-9BE1-8E06FD9D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220" y="5269603"/>
            <a:ext cx="58817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60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M Roman 10"/>
                <a:cs typeface="Cordia New" panose="020B0304020202020204" pitchFamily="34" charset="-34"/>
              </a:rPr>
              <a:t>(a)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/>
                <a:ea typeface="方正书宋_GBK"/>
                <a:cs typeface="Cordia New" panose="020B0304020202020204" pitchFamily="34" charset="-34"/>
              </a:rPr>
              <a:t>输入数据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LM Roman 10"/>
                <a:cs typeface="Cordia New" panose="020B0304020202020204" pitchFamily="34" charset="-34"/>
              </a:rPr>
              <a:t>                  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M Roman 10"/>
                <a:cs typeface="Cordia New" panose="020B0304020202020204" pitchFamily="34" charset="-34"/>
              </a:rPr>
              <a:t>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M Roman 10"/>
                <a:cs typeface="Cordia New" panose="020B0304020202020204" pitchFamily="34" charset="-34"/>
              </a:rPr>
              <a:t>(b)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/>
                <a:ea typeface="方正书宋_GBK"/>
                <a:cs typeface="Cordia New" panose="020B0304020202020204" pitchFamily="34" charset="-34"/>
              </a:rPr>
              <a:t>预期聚类结果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546100" y="1260828"/>
            <a:ext cx="113968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算法：初始值选择问题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" y="2071569"/>
            <a:ext cx="6567659" cy="21562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87" y="2142936"/>
            <a:ext cx="4023837" cy="37761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8" y="4457552"/>
            <a:ext cx="6567659" cy="14974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6313" y="6184640"/>
            <a:ext cx="6559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随机产生出一个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0~1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之间的随机数，判断它属于哪个区间，那么该区间对应的序号就是被选择出来的第二个聚类中心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31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663742" y="955901"/>
            <a:ext cx="11396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medoids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）算法：离群点问题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当前簇中所有其他数据点的距离之和最小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点作为这一簇的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img-blog.csdn.net/20170610163200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86" y="2063897"/>
            <a:ext cx="1524913" cy="18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-blog.csdn.net/20170610162838225?watermark/2/text/aHR0cDovL2Jsb2cuY3Nkbi5uZXQvcXFfMzYwNzYyMzM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4" y="2090660"/>
            <a:ext cx="1476964" cy="178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663742" y="3932368"/>
            <a:ext cx="113968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k-medians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）算法：离群点问题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77534"/>
              </p:ext>
            </p:extLst>
          </p:nvPr>
        </p:nvGraphicFramePr>
        <p:xfrm>
          <a:off x="2845815" y="4625530"/>
          <a:ext cx="6079622" cy="20147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{0E3FDE45-AF77-4B5C-9715-49D594BDF05E}</a:tableStyleId>
              </a:tblPr>
              <a:tblGrid>
                <a:gridCol w="530867">
                  <a:extLst>
                    <a:ext uri="{9D8B030D-6E8A-4147-A177-3AD203B41FA5}">
                      <a16:colId xmlns:a16="http://schemas.microsoft.com/office/drawing/2014/main" val="260212443"/>
                    </a:ext>
                  </a:extLst>
                </a:gridCol>
                <a:gridCol w="5548755">
                  <a:extLst>
                    <a:ext uri="{9D8B030D-6E8A-4147-A177-3AD203B41FA5}">
                      <a16:colId xmlns:a16="http://schemas.microsoft.com/office/drawing/2014/main" val="3074741886"/>
                    </a:ext>
                  </a:extLst>
                </a:gridCol>
              </a:tblGrid>
              <a:tr h="287825">
                <a:tc gridSpan="2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900" b="0" kern="100" dirty="0">
                          <a:effectLst/>
                        </a:rPr>
                        <a:t>输入： 所有数据点</a:t>
                      </a:r>
                      <a:r>
                        <a:rPr lang="en-US" sz="900" b="0" kern="100" dirty="0">
                          <a:effectLst/>
                        </a:rPr>
                        <a:t>A</a:t>
                      </a:r>
                      <a:r>
                        <a:rPr lang="zh-CN" sz="900" b="0" kern="100" dirty="0">
                          <a:effectLst/>
                        </a:rPr>
                        <a:t>，聚类个数</a:t>
                      </a:r>
                      <a:r>
                        <a:rPr lang="en-US" sz="900" b="0" kern="100" dirty="0">
                          <a:effectLst/>
                        </a:rPr>
                        <a:t>k</a:t>
                      </a:r>
                      <a:endParaRPr lang="zh-CN" sz="1050" b="0" kern="100" dirty="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36440"/>
                  </a:ext>
                </a:extLst>
              </a:tr>
              <a:tr h="287825">
                <a:tc gridSpan="2">
                  <a:txBody>
                    <a:bodyPr/>
                    <a:lstStyle/>
                    <a:p>
                      <a:pPr indent="2667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900" b="0" kern="100">
                          <a:effectLst/>
                        </a:rPr>
                        <a:t>输出：</a:t>
                      </a:r>
                      <a:r>
                        <a:rPr lang="en-US" sz="900" b="0" kern="100">
                          <a:effectLst/>
                        </a:rPr>
                        <a:t> k</a:t>
                      </a:r>
                      <a:r>
                        <a:rPr lang="zh-CN" sz="900" b="0" kern="100">
                          <a:effectLst/>
                        </a:rPr>
                        <a:t>个聚类中心点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68372"/>
                  </a:ext>
                </a:extLst>
              </a:tr>
              <a:tr h="28782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1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900" b="0" kern="100" dirty="0">
                          <a:effectLst/>
                        </a:rPr>
                        <a:t>随机选取</a:t>
                      </a:r>
                      <a:r>
                        <a:rPr lang="en-US" sz="900" b="0" kern="100" dirty="0">
                          <a:effectLst/>
                        </a:rPr>
                        <a:t>k</a:t>
                      </a:r>
                      <a:r>
                        <a:rPr lang="zh-CN" sz="900" b="0" kern="100" dirty="0">
                          <a:effectLst/>
                        </a:rPr>
                        <a:t>个初始的中心点</a:t>
                      </a:r>
                      <a:endParaRPr lang="zh-CN" sz="1050" b="0" kern="100" dirty="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7214707"/>
                  </a:ext>
                </a:extLst>
              </a:tr>
              <a:tr h="28782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2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repeat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486883"/>
                  </a:ext>
                </a:extLst>
              </a:tr>
              <a:tr h="28782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3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900" b="0" kern="100">
                          <a:effectLst/>
                        </a:rPr>
                        <a:t>计算每个点与各中心点之间的距离，将点分派到其距离最近的中心点所属的簇中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6210411"/>
                  </a:ext>
                </a:extLst>
              </a:tr>
              <a:tr h="28782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4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solidFill>
                            <a:srgbClr val="C00000"/>
                          </a:solidFill>
                          <a:effectLst/>
                        </a:rPr>
                        <a:t>计算每个簇的中值来更新簇的中心点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379236"/>
                  </a:ext>
                </a:extLst>
              </a:tr>
              <a:tr h="28782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>
                          <a:effectLst/>
                        </a:rPr>
                        <a:t>5</a:t>
                      </a:r>
                      <a:endParaRPr lang="zh-CN" sz="1050" b="0" kern="10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00" b="0" kern="100" dirty="0">
                          <a:effectLst/>
                        </a:rPr>
                        <a:t>until </a:t>
                      </a:r>
                      <a:r>
                        <a:rPr lang="zh-CN" sz="900" b="0" kern="100" dirty="0">
                          <a:effectLst/>
                        </a:rPr>
                        <a:t>不发生变化</a:t>
                      </a:r>
                      <a:endParaRPr lang="zh-CN" sz="1050" b="0" kern="100" dirty="0">
                        <a:effectLst/>
                        <a:latin typeface="LM Roman 10" panose="00000500000000000000" pitchFamily="50" charset="0"/>
                        <a:ea typeface="方正书宋_GBK" panose="03000509000000000000" pitchFamily="65" charset="-122"/>
                        <a:cs typeface="Cordia New" panose="020B030402020202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387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546100" y="1260828"/>
            <a:ext cx="11396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k-modes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算法：非数值类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距离度量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k-modes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个对象之间的差异度越小，则表示它们之间的距离越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小。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个对象和一个聚类中心之间的差异度在于它们各个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值相同记为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，不同则记为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1714500" lvl="3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不同的属性个数和就是两者的差异度。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7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AEBEDCC-F207-49D7-A3BB-9A4B754DAEFD}"/>
              </a:ext>
            </a:extLst>
          </p:cNvPr>
          <p:cNvSpPr txBox="1"/>
          <p:nvPr/>
        </p:nvSpPr>
        <p:spPr>
          <a:xfrm>
            <a:off x="546100" y="1260828"/>
            <a:ext cx="1139683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Fuzzy k-means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FCM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软聚类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每一个类别，对象都对应一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0,1]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该对象从属于某一类别的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可能性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318878" y="2975831"/>
                <a:ext cx="3554243" cy="906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SSE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𝑥𝑖𝑘</m:t>
                                  </m:r>
                                </m:sub>
                                <m:sup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78" y="2975831"/>
                <a:ext cx="3554243" cy="906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646189" y="4267892"/>
                <a:ext cx="2824491" cy="1169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𝑥𝑖𝑘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kern="10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9" y="4267892"/>
                <a:ext cx="2824491" cy="1169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377552" y="4074514"/>
                <a:ext cx="2068580" cy="957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𝑥𝑖𝑘</m:t>
                                  </m:r>
                                </m:sub>
                                <m:sup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</a:rPr>
                                    <m:t>𝑥𝑖𝑘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kern="100" dirty="0">
                  <a:latin typeface="Calibri Light" panose="020F0302020204030204" pitchFamily="34" charset="0"/>
                  <a:ea typeface="黑体" panose="02010609060101010101" pitchFamily="49" charset="-122"/>
                  <a:cs typeface="Angsana New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2" y="4074514"/>
                <a:ext cx="2068580" cy="957057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4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EAEBEDCC-F207-49D7-A3BB-9A4B754DAEFD}"/>
                  </a:ext>
                </a:extLst>
              </p:cNvPr>
              <p:cNvSpPr txBox="1"/>
              <p:nvPr/>
            </p:nvSpPr>
            <p:spPr>
              <a:xfrm>
                <a:off x="546100" y="1260828"/>
                <a:ext cx="11396839" cy="235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算法（</a:t>
                </a:r>
                <a:r>
                  <a:rPr lang="en-US" altLang="zh-CN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Kernel k-means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）：非线性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</a:t>
                </a:r>
                <a:r>
                  <a:rPr lang="zh-CN" altLang="en-US" sz="24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分数据</a:t>
                </a:r>
                <a:endParaRPr lang="en-US" altLang="zh-CN" sz="24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，经由某种非线性映射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ϕ</m:t>
                    </m:r>
                  </m:oMath>
                </a14:m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映射到某一高维空间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ϕ</m:t>
                    </m:r>
                    <m:d>
                      <m:d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。则输入空间的点积形式在特征空间被表示为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K</m:t>
                    </m:r>
                    <m:d>
                      <m:d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⋅</m:t>
                        </m:r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rgbClr val="00206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，所有样本之间的点积构成了一个核函数矩阵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206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2060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EAEBEDCC-F207-49D7-A3BB-9A4B754D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260828"/>
                <a:ext cx="11396839" cy="2358915"/>
              </a:xfrm>
              <a:prstGeom prst="rect">
                <a:avLst/>
              </a:prstGeo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67646" y="3502171"/>
                <a:ext cx="3451779" cy="910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SSE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𝐶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𝑘</m:t>
                          </m:r>
                          <m:r>
                            <a:rPr lang="en-US" altLang="zh-CN"/>
                            <m:t>=1</m:t>
                          </m:r>
                        </m:sub>
                        <m:sup>
                          <m:r>
                            <a:rPr lang="en-US" altLang="zh-CN" i="1"/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/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b="1" i="1"/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zh-CN" altLang="zh-CN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/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/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/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46" y="3502171"/>
                <a:ext cx="3451779" cy="910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207601" y="3467890"/>
                <a:ext cx="1960730" cy="815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b="1" i="1"/>
                            <m:t>𝐜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</m:sSub>
                      <m:r>
                        <a:rPr lang="en-US" altLang="zh-CN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/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b="1" i="1"/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/>
                                <m:t>𝜙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b="1" i="1"/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kern="100" dirty="0">
                  <a:latin typeface="Calibri Light" panose="020F0302020204030204" pitchFamily="34" charset="0"/>
                  <a:ea typeface="黑体" panose="02010609060101010101" pitchFamily="49" charset="-122"/>
                  <a:cs typeface="Angsana New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601" y="3467890"/>
                <a:ext cx="1960730" cy="815608"/>
              </a:xfrm>
              <a:prstGeom prst="rect">
                <a:avLst/>
              </a:prstGeom>
              <a:blipFill>
                <a:blip r:embed="rId4"/>
                <a:stretch>
                  <a:fillRect r="-5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731" y="4733300"/>
            <a:ext cx="4616687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F6ED-7726-4DD4-8AD2-182E913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聚类算法应用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6EC95-2E99-45B0-B585-731BB1A9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55" y="1208115"/>
            <a:ext cx="202451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1D4F7C-458E-42D3-9697-F2CC345C5991}"/>
              </a:ext>
            </a:extLst>
          </p:cNvPr>
          <p:cNvGrpSpPr/>
          <p:nvPr/>
        </p:nvGrpSpPr>
        <p:grpSpPr>
          <a:xfrm>
            <a:off x="839788" y="1245434"/>
            <a:ext cx="10514011" cy="1088924"/>
            <a:chOff x="1721532" y="1760135"/>
            <a:chExt cx="10514011" cy="10889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8EE19A-5AE3-4C93-A395-B8CC8EC74327}"/>
                </a:ext>
              </a:extLst>
            </p:cNvPr>
            <p:cNvSpPr/>
            <p:nvPr/>
          </p:nvSpPr>
          <p:spPr>
            <a:xfrm>
              <a:off x="2759757" y="1760135"/>
              <a:ext cx="6724678" cy="5810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Marketing</a:t>
              </a:r>
              <a:endParaRPr lang="zh-CN" altLang="en-US" sz="2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2206F8E-6AA8-41EE-AC0A-65A1D05BBDAC}"/>
                </a:ext>
              </a:extLst>
            </p:cNvPr>
            <p:cNvGrpSpPr/>
            <p:nvPr/>
          </p:nvGrpSpPr>
          <p:grpSpPr>
            <a:xfrm>
              <a:off x="1721532" y="1822080"/>
              <a:ext cx="1038225" cy="923925"/>
              <a:chOff x="2897189" y="2125664"/>
              <a:chExt cx="1038225" cy="923925"/>
            </a:xfrm>
          </p:grpSpPr>
          <p:sp>
            <p:nvSpPr>
              <p:cNvPr id="11" name="MH_Other_1">
                <a:extLst>
                  <a:ext uri="{FF2B5EF4-FFF2-40B4-BE49-F238E27FC236}">
                    <a16:creationId xmlns:a16="http://schemas.microsoft.com/office/drawing/2014/main" id="{50EE3571-AA31-4A22-932A-B42E30C82F8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897189" y="2125664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MH_Other_2">
                <a:extLst>
                  <a:ext uri="{FF2B5EF4-FFF2-40B4-BE49-F238E27FC236}">
                    <a16:creationId xmlns:a16="http://schemas.microsoft.com/office/drawing/2014/main" id="{7AE7BD3C-A425-447D-B8CF-C896DF8FD9B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3430588" y="2230438"/>
                <a:ext cx="400050" cy="400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MH_Other_3">
                <a:extLst>
                  <a:ext uri="{FF2B5EF4-FFF2-40B4-BE49-F238E27FC236}">
                    <a16:creationId xmlns:a16="http://schemas.microsoft.com/office/drawing/2014/main" id="{41914F05-7AF5-4082-A69A-B412B122E3CF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3011489" y="2659064"/>
                <a:ext cx="390525" cy="3905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MH_Other_4">
                <a:extLst>
                  <a:ext uri="{FF2B5EF4-FFF2-40B4-BE49-F238E27FC236}">
                    <a16:creationId xmlns:a16="http://schemas.microsoft.com/office/drawing/2014/main" id="{B90F9F62-C3FD-4A76-A1AC-8D98DB364762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430589" y="2659064"/>
                <a:ext cx="504825" cy="3333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E98F0B-97FB-427E-9EF0-53C1E86C787F}"/>
                </a:ext>
              </a:extLst>
            </p:cNvPr>
            <p:cNvSpPr/>
            <p:nvPr/>
          </p:nvSpPr>
          <p:spPr>
            <a:xfrm>
              <a:off x="2759756" y="2349435"/>
              <a:ext cx="9475787" cy="4996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在商业上，聚类能帮助市场分析人员从客户基本库中发现不同的客户群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D9394F-0C99-4376-BFAE-395464546CEB}"/>
              </a:ext>
            </a:extLst>
          </p:cNvPr>
          <p:cNvGrpSpPr/>
          <p:nvPr/>
        </p:nvGrpSpPr>
        <p:grpSpPr>
          <a:xfrm>
            <a:off x="839788" y="4499772"/>
            <a:ext cx="10832923" cy="1571475"/>
            <a:chOff x="4229782" y="4447788"/>
            <a:chExt cx="10514011" cy="15714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47879A-4A0F-47BC-B7BF-79A68674C04F}"/>
                </a:ext>
              </a:extLst>
            </p:cNvPr>
            <p:cNvSpPr/>
            <p:nvPr/>
          </p:nvSpPr>
          <p:spPr>
            <a:xfrm>
              <a:off x="5268007" y="4447788"/>
              <a:ext cx="6724678" cy="5810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Biology</a:t>
              </a:r>
              <a:endParaRPr lang="zh-CN" altLang="en-US" sz="2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AE40EB-1C60-46C3-8A31-94D8B6B63719}"/>
                </a:ext>
              </a:extLst>
            </p:cNvPr>
            <p:cNvGrpSpPr/>
            <p:nvPr/>
          </p:nvGrpSpPr>
          <p:grpSpPr>
            <a:xfrm>
              <a:off x="4229782" y="4485905"/>
              <a:ext cx="1038225" cy="923925"/>
              <a:chOff x="5405439" y="4789489"/>
              <a:chExt cx="1038225" cy="923925"/>
            </a:xfrm>
          </p:grpSpPr>
          <p:sp>
            <p:nvSpPr>
              <p:cNvPr id="19" name="MH_Other_5">
                <a:extLst>
                  <a:ext uri="{FF2B5EF4-FFF2-40B4-BE49-F238E27FC236}">
                    <a16:creationId xmlns:a16="http://schemas.microsoft.com/office/drawing/2014/main" id="{2C6BBEA6-61D9-43D3-B071-DD3EB68C540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405439" y="4789489"/>
                <a:ext cx="504825" cy="5048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4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MH_Other_6">
                <a:extLst>
                  <a:ext uri="{FF2B5EF4-FFF2-40B4-BE49-F238E27FC236}">
                    <a16:creationId xmlns:a16="http://schemas.microsoft.com/office/drawing/2014/main" id="{D0C593B9-2388-430D-BA18-9A3AAD311CF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38838" y="4894263"/>
                <a:ext cx="40005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MH_Other_7">
                <a:extLst>
                  <a:ext uri="{FF2B5EF4-FFF2-40B4-BE49-F238E27FC236}">
                    <a16:creationId xmlns:a16="http://schemas.microsoft.com/office/drawing/2014/main" id="{74254025-B51F-4E9E-A324-021E7DFA662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5519739" y="5322889"/>
                <a:ext cx="390525" cy="39052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MH_Other_8">
                <a:extLst>
                  <a:ext uri="{FF2B5EF4-FFF2-40B4-BE49-F238E27FC236}">
                    <a16:creationId xmlns:a16="http://schemas.microsoft.com/office/drawing/2014/main" id="{18F977D6-C017-411E-B9C3-E1AF0C871BE3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938839" y="5322889"/>
                <a:ext cx="504825" cy="3333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6207B3A-296D-4547-AA62-4E3896B35B3D}"/>
                </a:ext>
              </a:extLst>
            </p:cNvPr>
            <p:cNvSpPr/>
            <p:nvPr/>
          </p:nvSpPr>
          <p:spPr>
            <a:xfrm>
              <a:off x="5268007" y="5003600"/>
              <a:ext cx="9475786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在生物学上，聚类能用于推导植物和动物的分类，对基因进行分类，获得对种群中固有结构的认识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9B5133-6B14-4116-8E7B-C28E0380865D}"/>
              </a:ext>
            </a:extLst>
          </p:cNvPr>
          <p:cNvGrpSpPr/>
          <p:nvPr/>
        </p:nvGrpSpPr>
        <p:grpSpPr>
          <a:xfrm>
            <a:off x="839788" y="2735518"/>
            <a:ext cx="10514011" cy="1238915"/>
            <a:chOff x="2988357" y="3119786"/>
            <a:chExt cx="10514011" cy="123891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14DE4C-88AA-45C3-A50A-6168A2F1600F}"/>
                </a:ext>
              </a:extLst>
            </p:cNvPr>
            <p:cNvSpPr/>
            <p:nvPr/>
          </p:nvSpPr>
          <p:spPr>
            <a:xfrm>
              <a:off x="4028210" y="3119786"/>
              <a:ext cx="6724678" cy="5810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Land use</a:t>
              </a:r>
              <a:endParaRPr lang="zh-CN" altLang="en-US" sz="2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EE2D259-2F60-4D36-88A5-086BA661740B}"/>
                </a:ext>
              </a:extLst>
            </p:cNvPr>
            <p:cNvGrpSpPr/>
            <p:nvPr/>
          </p:nvGrpSpPr>
          <p:grpSpPr>
            <a:xfrm>
              <a:off x="2988357" y="3153992"/>
              <a:ext cx="1038225" cy="923925"/>
              <a:chOff x="4164014" y="3457576"/>
              <a:chExt cx="1038225" cy="923925"/>
            </a:xfrm>
          </p:grpSpPr>
          <p:sp>
            <p:nvSpPr>
              <p:cNvPr id="27" name="MH_Other_9">
                <a:extLst>
                  <a:ext uri="{FF2B5EF4-FFF2-40B4-BE49-F238E27FC236}">
                    <a16:creationId xmlns:a16="http://schemas.microsoft.com/office/drawing/2014/main" id="{8B1F6AB0-D8B0-4530-A42A-7967832A49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164014" y="3457576"/>
                <a:ext cx="504825" cy="504825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MH_Other_10">
                <a:extLst>
                  <a:ext uri="{FF2B5EF4-FFF2-40B4-BE49-F238E27FC236}">
                    <a16:creationId xmlns:a16="http://schemas.microsoft.com/office/drawing/2014/main" id="{34CD0521-00A7-4A28-B44B-C332CBC7D2D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697413" y="3562350"/>
                <a:ext cx="400050" cy="400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MH_Other_11">
                <a:extLst>
                  <a:ext uri="{FF2B5EF4-FFF2-40B4-BE49-F238E27FC236}">
                    <a16:creationId xmlns:a16="http://schemas.microsoft.com/office/drawing/2014/main" id="{386DF362-7B40-4441-8229-38015F051BB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4278314" y="3990976"/>
                <a:ext cx="390525" cy="3905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MH_Other_12">
                <a:extLst>
                  <a:ext uri="{FF2B5EF4-FFF2-40B4-BE49-F238E27FC236}">
                    <a16:creationId xmlns:a16="http://schemas.microsoft.com/office/drawing/2014/main" id="{63D18AE4-8BBA-4513-8352-EE73B62DB6E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4697414" y="3990976"/>
                <a:ext cx="504825" cy="333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anchor="ctr"/>
              <a:lstStyle/>
              <a:p>
                <a:pPr algn="just">
                  <a:lnSpc>
                    <a:spcPct val="130000"/>
                  </a:lnSpc>
                  <a:defRPr/>
                </a:pPr>
                <a:endParaRPr lang="zh-CN" altLang="en-US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268DADC-E76A-4D07-89EE-9402BE32DA87}"/>
                </a:ext>
              </a:extLst>
            </p:cNvPr>
            <p:cNvSpPr/>
            <p:nvPr/>
          </p:nvSpPr>
          <p:spPr>
            <a:xfrm>
              <a:off x="4028210" y="3859077"/>
              <a:ext cx="9474158" cy="4996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在地球观测数据库中相似地区的确定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1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F6ED-7726-4DD4-8AD2-182E913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聚类算法发展阶段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6EC95-2E99-45B0-B585-731BB1A9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55" y="1208115"/>
            <a:ext cx="202451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A2FFCE0-8B33-40C9-94BF-A47246648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93818"/>
              </p:ext>
            </p:extLst>
          </p:nvPr>
        </p:nvGraphicFramePr>
        <p:xfrm>
          <a:off x="1363287" y="1208115"/>
          <a:ext cx="8466515" cy="514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6815571" imgH="4133664" progId="Visio.Drawing.11">
                  <p:embed/>
                </p:oleObj>
              </mc:Choice>
              <mc:Fallback>
                <p:oleObj name="Visio" r:id="rId3" imgW="6815571" imgH="41336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287" y="1208115"/>
                        <a:ext cx="8466515" cy="5141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18056A4-A0ED-4280-BB79-805548ECC12C}"/>
              </a:ext>
            </a:extLst>
          </p:cNvPr>
          <p:cNvSpPr txBox="1"/>
          <p:nvPr/>
        </p:nvSpPr>
        <p:spPr>
          <a:xfrm>
            <a:off x="9829802" y="1923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深度聚类</a:t>
            </a:r>
          </a:p>
        </p:txBody>
      </p:sp>
    </p:spTree>
    <p:extLst>
      <p:ext uri="{BB962C8B-B14F-4D97-AF65-F5344CB8AC3E}">
        <p14:creationId xmlns:p14="http://schemas.microsoft.com/office/powerpoint/2010/main" val="3063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356D-82BD-4601-8BD2-114FA83B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7000C-5202-4CCE-82F1-960996E8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ACC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NMI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654E28-3D9B-40B4-A75D-01485B25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19" y="1210137"/>
            <a:ext cx="5645041" cy="22956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438F1A-0580-4869-B815-84A410A9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11" y="4002654"/>
            <a:ext cx="5823358" cy="25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- </a:t>
            </a:r>
            <a:r>
              <a:rPr lang="zh-CN" altLang="en-US" dirty="0"/>
              <a:t>算法原理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EF462-D919-40A2-81A9-2A0FD878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253"/>
            <a:ext cx="5257800" cy="618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基于划分的方法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grpSp>
        <p:nvGrpSpPr>
          <p:cNvPr id="8" name="组合 16">
            <a:extLst>
              <a:ext uri="{FF2B5EF4-FFF2-40B4-BE49-F238E27FC236}">
                <a16:creationId xmlns:a16="http://schemas.microsoft.com/office/drawing/2014/main" id="{7393B1E2-0E29-47F1-86E0-D03DB2A5C699}"/>
              </a:ext>
            </a:extLst>
          </p:cNvPr>
          <p:cNvGrpSpPr>
            <a:grpSpLocks/>
          </p:cNvGrpSpPr>
          <p:nvPr/>
        </p:nvGrpSpPr>
        <p:grpSpPr bwMode="auto">
          <a:xfrm>
            <a:off x="989440" y="1469531"/>
            <a:ext cx="6869619" cy="2717772"/>
            <a:chOff x="5929323" y="1357299"/>
            <a:chExt cx="3071834" cy="3533796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D72A55B4-CA9F-4F8E-AE17-5EF0A2547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3" y="1357299"/>
              <a:ext cx="3071834" cy="35337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9">
                  <a:extLst>
                    <a:ext uri="{FF2B5EF4-FFF2-40B4-BE49-F238E27FC236}">
                      <a16:creationId xmlns:a16="http://schemas.microsoft.com/office/drawing/2014/main" id="{94FB0551-81E2-418F-A45F-F194517E32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1992" y="1357299"/>
                  <a:ext cx="2858141" cy="27660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C0000"/>
                    </a:buClr>
                    <a:buFont typeface="Wingdings" panose="05000000000000000000" pitchFamily="2" charset="2"/>
                    <a:buChar char="Ø"/>
                    <a:defRPr sz="2800" b="1">
                      <a:solidFill>
                        <a:srgbClr val="000099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ingdings" panose="05000000000000000000" pitchFamily="2" charset="2"/>
                    <a:buChar char="§"/>
                    <a:defRPr sz="28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66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buClr>
                      <a:srgbClr val="FF0000"/>
                    </a:buClr>
                    <a:buNone/>
                    <a:defRPr/>
                  </a:pPr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对于一个包含了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</m:oMath>
                  </a14:m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个样本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数据集，采用某种方法将其划为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</m:oMath>
                  </a14:m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个划分（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</m:oMath>
                  </a14:m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），其中的每个划分均表示一个簇。</a:t>
                  </a:r>
                  <a:endParaRPr lang="en-US" altLang="zh-CN" sz="20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  <a:buClr>
                      <a:srgbClr val="FF0000"/>
                    </a:buClr>
                    <a:defRPr/>
                  </a:pPr>
                  <a:r>
                    <a:rPr lang="en-US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 </a:t>
                  </a:r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每个簇中至少需要包含一个样本</a:t>
                  </a:r>
                  <a:endParaRPr lang="en-US" altLang="zh-CN" sz="20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rdia New" panose="020B0304020202020204" pitchFamily="34" charset="-34"/>
                  </a:endParaRPr>
                </a:p>
                <a:p>
                  <a:pPr>
                    <a:lnSpc>
                      <a:spcPct val="150000"/>
                    </a:lnSpc>
                    <a:buClr>
                      <a:srgbClr val="FF0000"/>
                    </a:buClr>
                    <a:defRPr/>
                  </a:pPr>
                  <a:r>
                    <a:rPr lang="en-US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 </a:t>
                  </a:r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每个样本都必须要有其所属的簇，且这一所属有唯一性。</a:t>
                  </a:r>
                  <a:r>
                    <a:rPr lang="zh-CN" altLang="en-US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但</a:t>
                  </a:r>
                  <a:r>
                    <a:rPr lang="zh-CN" altLang="zh-CN" sz="2000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rdia New" panose="020B0304020202020204" pitchFamily="34" charset="-34"/>
                    </a:rPr>
                    <a:t>在某些模糊算法中，一个样本可以从属于多个簇。</a:t>
                  </a:r>
                  <a:endParaRPr lang="en-US" altLang="zh-CN" sz="20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Text Box 19">
                  <a:extLst>
                    <a:ext uri="{FF2B5EF4-FFF2-40B4-BE49-F238E27FC236}">
                      <a16:creationId xmlns:a16="http://schemas.microsoft.com/office/drawing/2014/main" id="{94FB0551-81E2-418F-A45F-F194517E3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992" y="1357299"/>
                  <a:ext cx="2858141" cy="2766045"/>
                </a:xfrm>
                <a:prstGeom prst="rect">
                  <a:avLst/>
                </a:prstGeom>
                <a:blipFill>
                  <a:blip r:embed="rId3"/>
                  <a:stretch>
                    <a:fillRect l="-1050" r="-4866" b="-200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40FB6A99-4866-4477-9846-9E42286A4AEC}"/>
              </a:ext>
            </a:extLst>
          </p:cNvPr>
          <p:cNvSpPr txBox="1">
            <a:spLocks/>
          </p:cNvSpPr>
          <p:nvPr/>
        </p:nvSpPr>
        <p:spPr>
          <a:xfrm>
            <a:off x="989440" y="4634321"/>
            <a:ext cx="5257800" cy="61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划分准则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grpSp>
        <p:nvGrpSpPr>
          <p:cNvPr id="34" name="组合 16">
            <a:extLst>
              <a:ext uri="{FF2B5EF4-FFF2-40B4-BE49-F238E27FC236}">
                <a16:creationId xmlns:a16="http://schemas.microsoft.com/office/drawing/2014/main" id="{AB61BD42-74A4-4940-9B3F-4B4441EFE857}"/>
              </a:ext>
            </a:extLst>
          </p:cNvPr>
          <p:cNvGrpSpPr>
            <a:grpSpLocks/>
          </p:cNvGrpSpPr>
          <p:nvPr/>
        </p:nvGrpSpPr>
        <p:grpSpPr bwMode="auto">
          <a:xfrm>
            <a:off x="1140680" y="5156600"/>
            <a:ext cx="6718379" cy="1167528"/>
            <a:chOff x="5929323" y="1357299"/>
            <a:chExt cx="3071834" cy="3533796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8FCED67A-2C22-41FD-8465-1F22C58E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3" y="1357299"/>
              <a:ext cx="3071834" cy="35337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274795B1-18A8-4463-ACEC-C70D6E62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92" y="1357299"/>
              <a:ext cx="2858141" cy="309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 同一个簇中的对象尽可能的接近或相关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endParaRPr>
            </a:p>
            <a:p>
              <a:pPr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 不同簇中的对象尽可能的远离或不同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E584DADD-5630-4CC3-8891-229A446339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47" y="543904"/>
            <a:ext cx="4799206" cy="6355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9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- </a:t>
            </a:r>
            <a:r>
              <a:rPr lang="zh-CN" altLang="en-US" dirty="0"/>
              <a:t>算法原理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A235C3D-79DB-488D-A3E4-7A9C486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56" y="2554923"/>
            <a:ext cx="5257800" cy="618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产生划分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grpSp>
        <p:nvGrpSpPr>
          <p:cNvPr id="11" name="组合 16">
            <a:extLst>
              <a:ext uri="{FF2B5EF4-FFF2-40B4-BE49-F238E27FC236}">
                <a16:creationId xmlns:a16="http://schemas.microsoft.com/office/drawing/2014/main" id="{8B7F48A3-3AD8-4319-BC11-52FE8790CE86}"/>
              </a:ext>
            </a:extLst>
          </p:cNvPr>
          <p:cNvGrpSpPr>
            <a:grpSpLocks/>
          </p:cNvGrpSpPr>
          <p:nvPr/>
        </p:nvGrpSpPr>
        <p:grpSpPr bwMode="auto">
          <a:xfrm>
            <a:off x="957896" y="3077201"/>
            <a:ext cx="10276207" cy="1167528"/>
            <a:chOff x="5929323" y="1357299"/>
            <a:chExt cx="3071834" cy="6668583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1ECF0295-5342-4C2D-B4C3-2AFF97A1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3" y="1357299"/>
              <a:ext cx="3071834" cy="666858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9AFFD862-D49B-4509-9E2E-C64DF6822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92" y="1357299"/>
              <a:ext cx="2858141" cy="615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lvl="0" indent="-342900"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k-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均值算法设定了每个划分的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中心点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，从而会形成以中心为分类依据的球形簇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endParaRPr>
            </a:p>
            <a:p>
              <a:pPr lvl="0" indent="-342900"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每个数据样本都要被分配到与它距离最近的中心点所属的簇中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35972A-4DE2-44DE-81F4-569C6874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89" y="4381298"/>
            <a:ext cx="3260285" cy="237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/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给定一个包含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个数据对象的数据集合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，定义经由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均值算法进行聚类分析后产生的类别集合为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  <a:blipFill>
                <a:blip r:embed="rId3"/>
                <a:stretch>
                  <a:fillRect l="-900" r="-360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726249-6D72-4203-B94E-4C30A79CE6BF}"/>
                  </a:ext>
                </a:extLst>
              </p:cNvPr>
              <p:cNvSpPr/>
              <p:nvPr/>
            </p:nvSpPr>
            <p:spPr>
              <a:xfrm>
                <a:off x="5841091" y="5379592"/>
                <a:ext cx="4940070" cy="42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𝑙𝑎𝑏𝑒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Latin Modern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方正书宋_GBK"/>
                                      <a:cs typeface="Cordia New" panose="020B0304020202020204" pitchFamily="34" charset="-34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书宋_GBK"/>
                                      <a:cs typeface="Cordia New" panose="020B0304020202020204" pitchFamily="34" charset="-3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726249-6D72-4203-B94E-4C30A79CE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91" y="5379592"/>
                <a:ext cx="4940070" cy="429926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210C4E-E983-43A2-B0DB-9FC2416A42B9}"/>
                  </a:ext>
                </a:extLst>
              </p:cNvPr>
              <p:cNvSpPr/>
              <p:nvPr/>
            </p:nvSpPr>
            <p:spPr>
              <a:xfrm>
                <a:off x="5841091" y="5916271"/>
                <a:ext cx="3053592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Latin Modern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方正书宋_GBK"/>
                                  <a:cs typeface="Cordia New" panose="020B0304020202020204" pitchFamily="34" charset="-34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方正书宋_GBK"/>
                                  <a:cs typeface="Cordia New" panose="020B0304020202020204" pitchFamily="34" charset="-34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书宋_GBK"/>
                              <a:cs typeface="Cordia New" panose="020B0304020202020204" pitchFamily="34" charset="-34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方正书宋_GBK"/>
                          <a:cs typeface="Cordia New" panose="020B0304020202020204" pitchFamily="34" charset="-34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210C4E-E983-43A2-B0DB-9FC2416A4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91" y="5916271"/>
                <a:ext cx="3053592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4B9C34B-DE7B-4DA8-B56F-5CBB8CF49C15}"/>
                  </a:ext>
                </a:extLst>
              </p:cNvPr>
              <p:cNvSpPr/>
              <p:nvPr/>
            </p:nvSpPr>
            <p:spPr>
              <a:xfrm>
                <a:off x="5841091" y="4767007"/>
                <a:ext cx="22506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Latin Modern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LM Roman 10"/>
                    <a:ea typeface="方正书宋_GBK"/>
                    <a:cs typeface="Cordia New" panose="020B0304020202020204" pitchFamily="34" charset="-34"/>
                  </a:rPr>
                  <a:t>是簇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Latin Modern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LM Roman 10"/>
                    <a:ea typeface="方正书宋_GBK"/>
                    <a:cs typeface="Cordia New" panose="020B0304020202020204" pitchFamily="34" charset="-34"/>
                  </a:rPr>
                  <a:t>的中心点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4B9C34B-DE7B-4DA8-B56F-5CBB8CF4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91" y="4767007"/>
                <a:ext cx="2250616" cy="400110"/>
              </a:xfrm>
              <a:prstGeom prst="rect">
                <a:avLst/>
              </a:prstGeom>
              <a:blipFill>
                <a:blip r:embed="rId6"/>
                <a:stretch>
                  <a:fillRect t="-10606" r="-243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- </a:t>
            </a:r>
            <a:r>
              <a:rPr lang="zh-CN" altLang="en-US" dirty="0"/>
              <a:t>算法原理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5972A-4DE2-44DE-81F4-569C6874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01" y="4017935"/>
            <a:ext cx="3260285" cy="237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/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给定一个包含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个数据对象的数据集合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，定义经由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均值算法进行聚类分析后产生的类别集合为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  <a:blipFill>
                <a:blip r:embed="rId3"/>
                <a:stretch>
                  <a:fillRect l="-900" r="-360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4B9C34B-DE7B-4DA8-B56F-5CBB8CF49C15}"/>
                  </a:ext>
                </a:extLst>
              </p:cNvPr>
              <p:cNvSpPr/>
              <p:nvPr/>
            </p:nvSpPr>
            <p:spPr>
              <a:xfrm>
                <a:off x="6671820" y="4586225"/>
                <a:ext cx="22506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Latin Modern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LM Roman 10"/>
                    <a:ea typeface="方正书宋_GBK"/>
                    <a:cs typeface="Cordia New" panose="020B0304020202020204" pitchFamily="34" charset="-34"/>
                  </a:rPr>
                  <a:t>是簇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Latin Modern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方正书宋_GBK"/>
                            <a:cs typeface="Cordia New" panose="020B0304020202020204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LM Roman 10"/>
                    <a:ea typeface="方正书宋_GBK"/>
                    <a:cs typeface="Cordia New" panose="020B0304020202020204" pitchFamily="34" charset="-34"/>
                  </a:rPr>
                  <a:t>的中心点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4B9C34B-DE7B-4DA8-B56F-5CBB8CF4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20" y="4586225"/>
                <a:ext cx="2250616" cy="400110"/>
              </a:xfrm>
              <a:prstGeom prst="rect">
                <a:avLst/>
              </a:prstGeom>
              <a:blipFill>
                <a:blip r:embed="rId4"/>
                <a:stretch>
                  <a:fillRect t="-9091" r="-216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4F166BA-F097-468F-8880-81E0030C94A0}"/>
              </a:ext>
            </a:extLst>
          </p:cNvPr>
          <p:cNvSpPr txBox="1">
            <a:spLocks/>
          </p:cNvSpPr>
          <p:nvPr/>
        </p:nvSpPr>
        <p:spPr>
          <a:xfrm>
            <a:off x="720499" y="2548243"/>
            <a:ext cx="5257800" cy="61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修改划分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grpSp>
        <p:nvGrpSpPr>
          <p:cNvPr id="15" name="组合 16">
            <a:extLst>
              <a:ext uri="{FF2B5EF4-FFF2-40B4-BE49-F238E27FC236}">
                <a16:creationId xmlns:a16="http://schemas.microsoft.com/office/drawing/2014/main" id="{90A1D35C-AB5D-4464-ADE6-D32EE736AAF6}"/>
              </a:ext>
            </a:extLst>
          </p:cNvPr>
          <p:cNvGrpSpPr>
            <a:grpSpLocks/>
          </p:cNvGrpSpPr>
          <p:nvPr/>
        </p:nvGrpSpPr>
        <p:grpSpPr bwMode="auto">
          <a:xfrm>
            <a:off x="915815" y="3105225"/>
            <a:ext cx="10232131" cy="618693"/>
            <a:chOff x="5929323" y="1357299"/>
            <a:chExt cx="3071834" cy="3533796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A899257C-5273-402D-92C7-4FAE7803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3" y="1357299"/>
              <a:ext cx="3071834" cy="35337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0F97CC66-74CF-4884-BFDE-0708B47F1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92" y="1357299"/>
              <a:ext cx="2858141" cy="285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99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66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1">
                  <a:solidFill>
                    <a:srgbClr val="006600"/>
                  </a:solidFill>
                  <a:latin typeface="Arial" panose="020B0604020202020204" pitchFamily="34" charset="0"/>
                </a:defRPr>
              </a:lvl9pPr>
            </a:lstStyle>
            <a:p>
              <a:pPr indent="-342900">
                <a:lnSpc>
                  <a:spcPct val="150000"/>
                </a:lnSpc>
                <a:buClr>
                  <a:srgbClr val="FF0000"/>
                </a:buClr>
                <a:defRPr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rdia New" panose="020B0304020202020204" pitchFamily="34" charset="-34"/>
                </a:rPr>
                <a:t>使用分配到这一类别中的所有数据样本对类中心点进行更新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dia New" panose="020B0304020202020204" pitchFamily="34" charset="-3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E2A0369-C2B8-44A6-9BDF-8FAFBBE5A185}"/>
                  </a:ext>
                </a:extLst>
              </p:cNvPr>
              <p:cNvSpPr/>
              <p:nvPr/>
            </p:nvSpPr>
            <p:spPr>
              <a:xfrm>
                <a:off x="6671820" y="5147217"/>
                <a:ext cx="1815433" cy="75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E2A0369-C2B8-44A6-9BDF-8FAFBBE5A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20" y="5147217"/>
                <a:ext cx="1815433" cy="759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2275-AB6D-43D0-A5E7-FEB59E01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均值聚类 </a:t>
            </a:r>
            <a:r>
              <a:rPr lang="en-US" altLang="zh-CN" dirty="0"/>
              <a:t>- </a:t>
            </a:r>
            <a:r>
              <a:rPr lang="zh-CN" altLang="en-US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/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给定一个包含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个数据对象的数据集合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，定义经由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均值算法进行聚类分析后产生的类别集合为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B540F5-5FC2-47F9-8AC1-9266E4A4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9" y="1150377"/>
                <a:ext cx="10162654" cy="973472"/>
              </a:xfrm>
              <a:prstGeom prst="rect">
                <a:avLst/>
              </a:prstGeom>
              <a:blipFill>
                <a:blip r:embed="rId2"/>
                <a:stretch>
                  <a:fillRect l="-900" r="-360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793C927-2020-4C45-9ED1-B1C0B75F6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653768"/>
                  </p:ext>
                </p:extLst>
              </p:nvPr>
            </p:nvGraphicFramePr>
            <p:xfrm>
              <a:off x="1913665" y="2306916"/>
              <a:ext cx="8364669" cy="4038214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{0E3FDE45-AF77-4B5C-9715-49D594BDF05E}</a:tableStyleId>
                  </a:tblPr>
                  <a:tblGrid>
                    <a:gridCol w="739888">
                      <a:extLst>
                        <a:ext uri="{9D8B030D-6E8A-4147-A177-3AD203B41FA5}">
                          <a16:colId xmlns:a16="http://schemas.microsoft.com/office/drawing/2014/main" val="2634116630"/>
                        </a:ext>
                      </a:extLst>
                    </a:gridCol>
                    <a:gridCol w="7624781">
                      <a:extLst>
                        <a:ext uri="{9D8B030D-6E8A-4147-A177-3AD203B41FA5}">
                          <a16:colId xmlns:a16="http://schemas.microsoft.com/office/drawing/2014/main" val="3011440995"/>
                        </a:ext>
                      </a:extLst>
                    </a:gridCol>
                  </a:tblGrid>
                  <a:tr h="446354">
                    <a:tc gridSpan="2">
                      <a:txBody>
                        <a:bodyPr/>
                        <a:lstStyle/>
                        <a:p>
                          <a:pPr marL="342900" indent="-3429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alt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  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输入： </a:t>
                          </a:r>
                          <a:r>
                            <a:rPr lang="zh-CN" alt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数据集合</a:t>
                          </a:r>
                          <a:r>
                            <a:rPr lang="en-US" alt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zh-CN" altLang="zh-CN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，</a:t>
                          </a:r>
                          <a:r>
                            <a:rPr lang="zh-CN" alt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聚类个数</a:t>
                          </a:r>
                          <a:r>
                            <a:rPr lang="en-US" alt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05370"/>
                      </a:ext>
                    </a:extLst>
                  </a:tr>
                  <a:tr h="446354">
                    <a:tc gridSpan="2"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输出： </a:t>
                          </a: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个聚类中心点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914138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随机选取</a:t>
                          </a: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个初始的中心点 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6488494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repeat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9550318"/>
                      </a:ext>
                    </a:extLst>
                  </a:tr>
                  <a:tr h="921927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66700"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计算每个点与各中心点之间的距离，将点</a:t>
                          </a:r>
                          <a:r>
                            <a:rPr lang="zh-CN" sz="18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分派到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其距离最近的中心点所属的簇中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151835"/>
                      </a:ext>
                    </a:extLst>
                  </a:tr>
                  <a:tr h="884517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8600" algn="just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通过公式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8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zh-CN" altLang="zh-CN" sz="18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zh-CN" altLang="zh-CN" sz="1800" b="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b="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b="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8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b="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zh-CN" alt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，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求出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，更新簇的中心点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8544291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until 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中心点不发生变化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0438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793C927-2020-4C45-9ED1-B1C0B75F6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653768"/>
                  </p:ext>
                </p:extLst>
              </p:nvPr>
            </p:nvGraphicFramePr>
            <p:xfrm>
              <a:off x="1913665" y="2306916"/>
              <a:ext cx="8364669" cy="4038214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{0E3FDE45-AF77-4B5C-9715-49D594BDF05E}</a:tableStyleId>
                  </a:tblPr>
                  <a:tblGrid>
                    <a:gridCol w="739888">
                      <a:extLst>
                        <a:ext uri="{9D8B030D-6E8A-4147-A177-3AD203B41FA5}">
                          <a16:colId xmlns:a16="http://schemas.microsoft.com/office/drawing/2014/main" val="2634116630"/>
                        </a:ext>
                      </a:extLst>
                    </a:gridCol>
                    <a:gridCol w="7624781">
                      <a:extLst>
                        <a:ext uri="{9D8B030D-6E8A-4147-A177-3AD203B41FA5}">
                          <a16:colId xmlns:a16="http://schemas.microsoft.com/office/drawing/2014/main" val="3011440995"/>
                        </a:ext>
                      </a:extLst>
                    </a:gridCol>
                  </a:tblGrid>
                  <a:tr h="446354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t="-1370" r="-73" b="-821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05370"/>
                      </a:ext>
                    </a:extLst>
                  </a:tr>
                  <a:tr h="446354">
                    <a:tc gridSpan="2"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输出： </a:t>
                          </a: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个聚类中心点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914138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随机选取</a:t>
                          </a: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个初始的中心点 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6488494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repeat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59550318"/>
                      </a:ext>
                    </a:extLst>
                  </a:tr>
                  <a:tr h="921927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66700"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计算每个点与各中心点之间的距离，将点</a:t>
                          </a:r>
                          <a:r>
                            <a:rPr lang="zh-CN" sz="18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分派到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其距离最近的中心点所属的簇中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151835"/>
                      </a:ext>
                    </a:extLst>
                  </a:tr>
                  <a:tr h="884517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744" t="-304795" r="-80" b="-5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544291"/>
                      </a:ext>
                    </a:extLst>
                  </a:tr>
                  <a:tr h="446354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zh-CN" sz="2400" b="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l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  <a:tabLst>
                              <a:tab pos="239395" algn="l"/>
                            </a:tabLst>
                          </a:pPr>
                          <a:r>
                            <a:rPr lang="en-US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until </a:t>
                          </a:r>
                          <a:r>
                            <a:rPr lang="zh-CN" sz="1800" b="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中心点不发生变化</a:t>
                          </a:r>
                          <a:endParaRPr lang="zh-CN" sz="24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0438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56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3014515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1692</Words>
  <Application>Microsoft Office PowerPoint</Application>
  <PresentationFormat>宽屏</PresentationFormat>
  <Paragraphs>462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Angsana New</vt:lpstr>
      <vt:lpstr>-apple-system</vt:lpstr>
      <vt:lpstr>Cordia New</vt:lpstr>
      <vt:lpstr>等线</vt:lpstr>
      <vt:lpstr>等线 Light</vt:lpstr>
      <vt:lpstr>方正书宋_GBK</vt:lpstr>
      <vt:lpstr>黑体</vt:lpstr>
      <vt:lpstr>微软雅黑</vt:lpstr>
      <vt:lpstr>Arial</vt:lpstr>
      <vt:lpstr>Calibri</vt:lpstr>
      <vt:lpstr>Calibri Light</vt:lpstr>
      <vt:lpstr>Cambria Math</vt:lpstr>
      <vt:lpstr>Latin Modern Math</vt:lpstr>
      <vt:lpstr>LM Roman 10</vt:lpstr>
      <vt:lpstr>Verdana</vt:lpstr>
      <vt:lpstr>Wingdings</vt:lpstr>
      <vt:lpstr>Office 主题​​</vt:lpstr>
      <vt:lpstr>Visio</vt:lpstr>
      <vt:lpstr>聚类分析</vt:lpstr>
      <vt:lpstr>PowerPoint 演示文稿</vt:lpstr>
      <vt:lpstr>聚类算法应用</vt:lpstr>
      <vt:lpstr>聚类算法发展阶段</vt:lpstr>
      <vt:lpstr>聚类评价指标</vt:lpstr>
      <vt:lpstr>k-均值聚类 - 算法原理</vt:lpstr>
      <vt:lpstr>k-均值聚类 - 算法原理</vt:lpstr>
      <vt:lpstr>k-均值聚类 - 算法原理</vt:lpstr>
      <vt:lpstr>k-均值聚类 - 算法流程</vt:lpstr>
      <vt:lpstr>k-均值聚类 – 算法流程</vt:lpstr>
      <vt:lpstr>k-均值聚类 – 例题解析</vt:lpstr>
      <vt:lpstr>k-均值聚类 – 例题解析</vt:lpstr>
      <vt:lpstr>k-均值聚类 – 例题解析</vt:lpstr>
      <vt:lpstr>k-均值聚类 – 例题解析</vt:lpstr>
      <vt:lpstr>k-均值聚类 – 例题解析</vt:lpstr>
      <vt:lpstr>k-均值聚类 – 例题解析</vt:lpstr>
      <vt:lpstr>k-均值聚类 – 例题解析</vt:lpstr>
      <vt:lpstr>k-均值聚类 - 优缺点</vt:lpstr>
      <vt:lpstr>k-均值聚类 – 改进算法</vt:lpstr>
      <vt:lpstr>k-均值聚类 – 改进算法</vt:lpstr>
      <vt:lpstr>k-均值聚类 – 改进算法</vt:lpstr>
      <vt:lpstr>k-均值聚类 – 改进算法</vt:lpstr>
      <vt:lpstr>k-均值聚类 – 改进算法</vt:lpstr>
      <vt:lpstr>k-均值聚类 – 改进算法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Linda</dc:creator>
  <cp:lastModifiedBy>Zong Linda</cp:lastModifiedBy>
  <cp:revision>66</cp:revision>
  <dcterms:created xsi:type="dcterms:W3CDTF">2020-02-03T08:46:02Z</dcterms:created>
  <dcterms:modified xsi:type="dcterms:W3CDTF">2021-03-15T05:38:01Z</dcterms:modified>
</cp:coreProperties>
</file>