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9" autoAdjust="0"/>
  </p:normalViewPr>
  <p:slideViewPr>
    <p:cSldViewPr snapToGrid="0">
      <p:cViewPr>
        <p:scale>
          <a:sx n="125" d="100"/>
          <a:sy n="125" d="100"/>
        </p:scale>
        <p:origin x="162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57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A38E-1C45-47D4-98D4-90B74EAA8426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34B2-0EB1-4476-BA4D-E8F77C84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1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5638-0461-41ED-97EB-1CD47C30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246" y="2044975"/>
            <a:ext cx="9144000" cy="1358112"/>
          </a:xfrm>
        </p:spPr>
        <p:txBody>
          <a:bodyPr anchor="b">
            <a:normAutofit/>
          </a:bodyPr>
          <a:lstStyle>
            <a:lvl1pPr algn="ctr"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B083D-9224-4A24-B0D8-F01565B6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6" y="39650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F9E9A1-243F-4C96-94F3-6053476BF27F}"/>
              </a:ext>
            </a:extLst>
          </p:cNvPr>
          <p:cNvGrpSpPr/>
          <p:nvPr userDrawn="1"/>
        </p:nvGrpSpPr>
        <p:grpSpPr>
          <a:xfrm>
            <a:off x="10545808" y="5640454"/>
            <a:ext cx="516743" cy="519420"/>
            <a:chOff x="7555106" y="742200"/>
            <a:chExt cx="516743" cy="51942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1E215F-E149-4301-BB41-28C645CBAACE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78851E7-0F1C-488E-9FE4-DB7CC90A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22BEEA86-A3CE-44F7-982B-FBF22522C814}"/>
              </a:ext>
            </a:extLst>
          </p:cNvPr>
          <p:cNvSpPr/>
          <p:nvPr userDrawn="1"/>
        </p:nvSpPr>
        <p:spPr>
          <a:xfrm>
            <a:off x="2169669" y="4503756"/>
            <a:ext cx="853282" cy="8577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D72434F-0F0A-47B5-B04E-69DD9D314D84}"/>
              </a:ext>
            </a:extLst>
          </p:cNvPr>
          <p:cNvSpPr/>
          <p:nvPr userDrawn="1"/>
        </p:nvSpPr>
        <p:spPr>
          <a:xfrm>
            <a:off x="1166821" y="1504907"/>
            <a:ext cx="496644" cy="499218"/>
          </a:xfrm>
          <a:prstGeom prst="ellipse">
            <a:avLst/>
          </a:prstGeom>
          <a:gradFill>
            <a:gsLst>
              <a:gs pos="78000">
                <a:schemeClr val="accent1"/>
              </a:gs>
              <a:gs pos="4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E90D930-602E-4505-B73A-0FC6C18D271F}"/>
              </a:ext>
            </a:extLst>
          </p:cNvPr>
          <p:cNvSpPr/>
          <p:nvPr userDrawn="1"/>
        </p:nvSpPr>
        <p:spPr>
          <a:xfrm>
            <a:off x="10497170" y="3023637"/>
            <a:ext cx="360040" cy="361906"/>
          </a:xfrm>
          <a:prstGeom prst="ellipse">
            <a:avLst/>
          </a:prstGeom>
          <a:gradFill>
            <a:gsLst>
              <a:gs pos="27000">
                <a:schemeClr val="accent1"/>
              </a:gs>
              <a:gs pos="7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5D0CD1-54C3-4270-BD4E-BC6541F224FA}"/>
              </a:ext>
            </a:extLst>
          </p:cNvPr>
          <p:cNvSpPr/>
          <p:nvPr userDrawn="1"/>
        </p:nvSpPr>
        <p:spPr>
          <a:xfrm>
            <a:off x="8674940" y="1092898"/>
            <a:ext cx="261737" cy="26309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C701737-D724-4D5E-A2B2-14AED55349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9" y="5722693"/>
            <a:ext cx="789101" cy="793827"/>
          </a:xfrm>
          <a:prstGeom prst="ellipse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A205B3E-FAD8-43FD-84AE-C3B36A26F9DD}"/>
              </a:ext>
            </a:extLst>
          </p:cNvPr>
          <p:cNvGrpSpPr/>
          <p:nvPr userDrawn="1"/>
        </p:nvGrpSpPr>
        <p:grpSpPr>
          <a:xfrm>
            <a:off x="8488139" y="4483739"/>
            <a:ext cx="853282" cy="857702"/>
            <a:chOff x="6234662" y="3806093"/>
            <a:chExt cx="853282" cy="85770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7CBB570-1154-4113-909E-B54CDA25E6A3}"/>
                </a:ext>
              </a:extLst>
            </p:cNvPr>
            <p:cNvSpPr/>
            <p:nvPr/>
          </p:nvSpPr>
          <p:spPr>
            <a:xfrm>
              <a:off x="6234662" y="3806093"/>
              <a:ext cx="853282" cy="857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E25AC41-DCE9-406D-A611-809C4FAC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752" y="3849689"/>
              <a:ext cx="789101" cy="793827"/>
            </a:xfrm>
            <a:prstGeom prst="ellipse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881868-7D19-4A5E-A831-2C9B75E26257}"/>
              </a:ext>
            </a:extLst>
          </p:cNvPr>
          <p:cNvGrpSpPr/>
          <p:nvPr userDrawn="1"/>
        </p:nvGrpSpPr>
        <p:grpSpPr>
          <a:xfrm>
            <a:off x="9371083" y="554895"/>
            <a:ext cx="516743" cy="519420"/>
            <a:chOff x="7555106" y="742200"/>
            <a:chExt cx="516743" cy="51942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B38259-2FC1-4CC4-93CD-78FB931036A5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D952875-FD84-4E30-B55F-6010DFF4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6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39ED-242A-4969-9F6C-6312B14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9E63E-2ADF-4DF9-A967-06A971BD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48B9-9688-4BBC-B121-FD3039A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908E-99DF-4378-A2D6-2AB8D7F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60725-3422-4C76-A0E0-BA649B1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F5FF7-C651-444A-A97A-C044DA22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4C90D-B3E3-44D4-A68F-41712133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2499-6BCE-46A2-BB31-C5BBD26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12D6-ADA9-4A64-9CAC-60359F5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9CA20-9FC0-4EA5-BB63-80DD09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337AD-B81E-43BE-84ED-1777C896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8955" y="919657"/>
            <a:ext cx="7498341" cy="51690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076B3C05-971D-496F-A0CF-5AF492F025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5428" y="919657"/>
            <a:ext cx="2762004" cy="5169042"/>
          </a:xfr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36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136F-BFE7-4909-9D86-B47AE5D2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57" y="96886"/>
            <a:ext cx="7172382" cy="618693"/>
          </a:xfrm>
        </p:spPr>
        <p:txBody>
          <a:bodyPr>
            <a:no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F338-F70C-45B8-BDE2-5905DB4C15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47253"/>
            <a:ext cx="10515600" cy="522971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D295-7512-486D-AEF8-71938DF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5318A-BCC0-4475-AB4B-BEAF65A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0B114-E4C9-4409-BB7D-70AC495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66120-D5F1-4687-8836-F361BDA99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1"/>
          <a:stretch/>
        </p:blipFill>
        <p:spPr>
          <a:xfrm>
            <a:off x="77115" y="69312"/>
            <a:ext cx="837742" cy="6738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D2273-75A9-491E-A388-C926F3554C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0DA166-41CC-45DE-AE44-B03CA715A55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04893"/>
            <a:ext cx="12192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B7E9-0CC9-49D5-A7E4-82F76BA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7FF5E-C0C0-4BB5-B2D6-87F1E3CE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EAAC7-031E-47AA-9FD4-2E29432C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75E5E-D914-4DB6-BB62-CA5ED0D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8D182-41FA-4FAA-A8A2-B4D15DA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6986B-9613-46A4-BB1B-2936071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E4C1-8BED-41EA-9D39-30B00BEB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8D53-469C-4C7C-AA22-0A9A710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6B7DA-ED8E-47E7-933E-756C07A9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11DC-6FE1-440F-A585-C453B361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D2826-F875-4597-9B84-26C680E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F2055-D8E4-4F69-A66E-B4A15A4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3E008-E2C5-45CB-AB3C-CDD0E40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9943-2968-4AC1-80A3-B8BEBB76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FB950-1AC7-409C-A334-7D5F00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0F29-33C4-4CE6-B900-BF071AB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EAF54-BF10-4A08-A694-5BE8246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78FE4-13DA-45B1-949E-80D8670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017A4-58E8-4D5C-95A9-54B9E9E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57396-3BEC-478C-A571-117D627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898F-E6B3-4F49-985A-45A8737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B4493-CB0B-4B0B-831A-A4C9F306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0619A-EF99-4128-A518-35E4A0A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7102-2FA0-4BBA-ABE5-A02612B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DB251-EFD9-4554-805D-9318DB7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5A07E-5AC6-4CED-B554-1CA8E0D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B174-9610-4C6A-A018-10D892D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AD566-D5F0-4C33-A064-4ABF58C8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35E95-467B-435E-AB6F-D9739296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B0536-56B5-4EA2-A34B-0F353505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C56F-D51A-4B9E-9ACE-84DFFEF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5F281-3087-4AF9-9846-BDC8238F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A0670-B1ED-41C2-AC2E-BBB4FB12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61078-33C8-49ED-B29E-19D3C26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636-5B30-44B1-BB77-B9B192A64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644-823E-4D3C-9320-92CB9599F16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7A6-BC5B-4BA5-8B5F-B7B7525A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0B3A3-F97A-483B-BAE7-438D2A8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3A0A4-B5ED-4B13-8235-04E6512372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slide" Target="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slide" Target="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slide" Target="slide2.xml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slide" Target="slide12.xml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slide" Target="slide9.xml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66.wmf"/><Relationship Id="rId10" Type="http://schemas.openxmlformats.org/officeDocument/2006/relationships/image" Target="../media/image3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69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wmf"/><Relationship Id="rId3" Type="http://schemas.openxmlformats.org/officeDocument/2006/relationships/slide" Target="slide9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wmf"/><Relationship Id="rId5" Type="http://schemas.openxmlformats.org/officeDocument/2006/relationships/slide" Target="slide13.xml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AE872-038E-406C-87FD-9F5A0BF1F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谱聚类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27EAF-90B8-45DB-BBD5-9556B9B4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宗林林</a:t>
            </a:r>
          </a:p>
        </p:txBody>
      </p:sp>
    </p:spTree>
    <p:extLst>
      <p:ext uri="{BB962C8B-B14F-4D97-AF65-F5344CB8AC3E}">
        <p14:creationId xmlns:p14="http://schemas.microsoft.com/office/powerpoint/2010/main" val="16392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5"/>
          <p:cNvGrpSpPr>
            <a:grpSpLocks/>
          </p:cNvGrpSpPr>
          <p:nvPr/>
        </p:nvGrpSpPr>
        <p:grpSpPr bwMode="auto">
          <a:xfrm>
            <a:off x="3293534" y="3888318"/>
            <a:ext cx="6620933" cy="482410"/>
            <a:chOff x="1878360" y="2786064"/>
            <a:chExt cx="5884375" cy="481274"/>
          </a:xfrm>
        </p:grpSpPr>
        <p:sp>
          <p:nvSpPr>
            <p:cNvPr id="15366" name="矩形 2"/>
            <p:cNvSpPr>
              <a:spLocks noChangeArrowheads="1"/>
            </p:cNvSpPr>
            <p:nvPr/>
          </p:nvSpPr>
          <p:spPr bwMode="auto">
            <a:xfrm>
              <a:off x="1878360" y="2806760"/>
              <a:ext cx="5884375" cy="46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图的划分问题转化为         </a:t>
              </a:r>
              <a:r>
                <a:rPr lang="zh-CN" altLang="en-US" b="1">
                  <a:solidFill>
                    <a:srgbClr val="FF0000"/>
                  </a:solidFill>
                </a:rPr>
                <a:t>条件</a:t>
              </a:r>
              <a:r>
                <a:rPr lang="zh-CN" altLang="en-US">
                  <a:solidFill>
                    <a:srgbClr val="FF0000"/>
                  </a:solidFill>
                </a:rPr>
                <a:t>最小值</a:t>
              </a:r>
              <a:r>
                <a:rPr lang="zh-CN" altLang="en-US">
                  <a:solidFill>
                    <a:schemeClr val="tx1"/>
                  </a:solidFill>
                </a:rPr>
                <a:t>问题</a:t>
              </a:r>
            </a:p>
          </p:txBody>
        </p:sp>
        <p:graphicFrame>
          <p:nvGraphicFramePr>
            <p:cNvPr id="15367" name="Object 8"/>
            <p:cNvGraphicFramePr>
              <a:graphicFrameLocks noChangeAspect="1"/>
            </p:cNvGraphicFramePr>
            <p:nvPr/>
          </p:nvGraphicFramePr>
          <p:xfrm>
            <a:off x="4412890" y="2786064"/>
            <a:ext cx="717386" cy="44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3" imgW="368300" imgH="228600" progId="Equation.3">
                    <p:embed/>
                  </p:oleObj>
                </mc:Choice>
                <mc:Fallback>
                  <p:oleObj name="公式" r:id="rId3" imgW="368300" imgH="228600" progId="Equation.3">
                    <p:embed/>
                    <p:pic>
                      <p:nvPicPr>
                        <p:cNvPr id="1536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890" y="2786064"/>
                          <a:ext cx="717386" cy="445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006476" y="162561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aphicFrame>
        <p:nvGraphicFramePr>
          <p:cNvPr id="15364" name="Object 9"/>
          <p:cNvGraphicFramePr>
            <a:graphicFrameLocks noChangeAspect="1"/>
          </p:cNvGraphicFramePr>
          <p:nvPr/>
        </p:nvGraphicFramePr>
        <p:xfrm>
          <a:off x="4182534" y="2142068"/>
          <a:ext cx="3532717" cy="109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1473200" imgH="457200" progId="Equation.3">
                  <p:embed/>
                </p:oleObj>
              </mc:Choice>
              <mc:Fallback>
                <p:oleObj name="公式" r:id="rId5" imgW="1473200" imgH="457200" progId="Equation.3">
                  <p:embed/>
                  <p:pic>
                    <p:nvPicPr>
                      <p:cNvPr id="153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534" y="2142068"/>
                        <a:ext cx="3532717" cy="1096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hlinkClick r:id="rId7" action="ppaction://hlinksldjump"/>
          </p:cNvPr>
          <p:cNvSpPr/>
          <p:nvPr/>
        </p:nvSpPr>
        <p:spPr>
          <a:xfrm>
            <a:off x="6633633" y="4677833"/>
            <a:ext cx="1143000" cy="47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745492" y="982980"/>
            <a:ext cx="297068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Cut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  <p:graphicFrame>
        <p:nvGraphicFramePr>
          <p:cNvPr id="26625" name="Object 13"/>
          <p:cNvGraphicFramePr>
            <a:graphicFrameLocks noChangeAspect="1"/>
          </p:cNvGraphicFramePr>
          <p:nvPr/>
        </p:nvGraphicFramePr>
        <p:xfrm>
          <a:off x="4572000" y="1524001"/>
          <a:ext cx="3327400" cy="104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1269449" imgH="482391" progId="Equation.3">
                  <p:embed/>
                </p:oleObj>
              </mc:Choice>
              <mc:Fallback>
                <p:oleObj name="公式" r:id="rId3" imgW="1269449" imgH="482391" progId="Equation.3">
                  <p:embed/>
                  <p:pic>
                    <p:nvPicPr>
                      <p:cNvPr id="266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1"/>
                        <a:ext cx="3327400" cy="1047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4713818" y="3206750"/>
            <a:ext cx="2429933" cy="571500"/>
            <a:chOff x="2928926" y="2857496"/>
            <a:chExt cx="2428892" cy="571504"/>
          </a:xfrm>
        </p:grpSpPr>
        <p:graphicFrame>
          <p:nvGraphicFramePr>
            <p:cNvPr id="16392" name="Object 14"/>
            <p:cNvGraphicFramePr>
              <a:graphicFrameLocks noChangeAspect="1"/>
            </p:cNvGraphicFramePr>
            <p:nvPr/>
          </p:nvGraphicFramePr>
          <p:xfrm>
            <a:off x="3578314" y="2857496"/>
            <a:ext cx="1779504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公式" r:id="rId5" imgW="711200" imgH="228600" progId="Equation.3">
                    <p:embed/>
                  </p:oleObj>
                </mc:Choice>
                <mc:Fallback>
                  <p:oleObj name="公式" r:id="rId5" imgW="711200" imgH="228600" progId="Equation.3">
                    <p:embed/>
                    <p:pic>
                      <p:nvPicPr>
                        <p:cNvPr id="1639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314" y="2857496"/>
                          <a:ext cx="1779504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矩形 5"/>
            <p:cNvSpPr>
              <a:spLocks noChangeArrowheads="1"/>
            </p:cNvSpPr>
            <p:nvPr/>
          </p:nvSpPr>
          <p:spPr bwMode="auto">
            <a:xfrm>
              <a:off x="2928926" y="2928935"/>
              <a:ext cx="799876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求：</a:t>
              </a: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6251" y="4612218"/>
            <a:ext cx="999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条件：</a:t>
            </a:r>
          </a:p>
        </p:txBody>
      </p:sp>
      <p:graphicFrame>
        <p:nvGraphicFramePr>
          <p:cNvPr id="26630" name="Object 15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5285318" y="4254501"/>
          <a:ext cx="2857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8" imgW="1143000" imgH="431800" progId="Equation.3">
                  <p:embed/>
                </p:oleObj>
              </mc:Choice>
              <mc:Fallback>
                <p:oleObj name="公式" r:id="rId8" imgW="1143000" imgH="431800" progId="Equation.3">
                  <p:embed/>
                  <p:pic>
                    <p:nvPicPr>
                      <p:cNvPr id="26630" name="Object 15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318" y="4254501"/>
                        <a:ext cx="2857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1005418" y="128416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2713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4576234" y="1214967"/>
            <a:ext cx="2163233" cy="1143000"/>
            <a:chOff x="2913063" y="1571612"/>
            <a:chExt cx="2162175" cy="1143016"/>
          </a:xfrm>
        </p:grpSpPr>
        <p:graphicFrame>
          <p:nvGraphicFramePr>
            <p:cNvPr id="17421" name="Object 15"/>
            <p:cNvGraphicFramePr>
              <a:graphicFrameLocks noChangeAspect="1"/>
            </p:cNvGraphicFramePr>
            <p:nvPr/>
          </p:nvGraphicFramePr>
          <p:xfrm>
            <a:off x="3051186" y="1571612"/>
            <a:ext cx="177958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公式" r:id="rId3" imgW="711200" imgH="228600" progId="Equation.3">
                    <p:embed/>
                  </p:oleObj>
                </mc:Choice>
                <mc:Fallback>
                  <p:oleObj name="公式" r:id="rId3" imgW="711200" imgH="228600" progId="Equation.3">
                    <p:embed/>
                    <p:pic>
                      <p:nvPicPr>
                        <p:cNvPr id="1742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186" y="1571612"/>
                          <a:ext cx="177958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6"/>
            <p:cNvGraphicFramePr>
              <a:graphicFrameLocks noChangeAspect="1"/>
            </p:cNvGraphicFramePr>
            <p:nvPr/>
          </p:nvGraphicFramePr>
          <p:xfrm>
            <a:off x="2913063" y="2143128"/>
            <a:ext cx="21621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公式" r:id="rId5" imgW="863225" imgH="228501" progId="Equation.3">
                    <p:embed/>
                  </p:oleObj>
                </mc:Choice>
                <mc:Fallback>
                  <p:oleObj name="公式" r:id="rId5" imgW="863225" imgH="228501" progId="Equation.3">
                    <p:embed/>
                    <p:pic>
                      <p:nvPicPr>
                        <p:cNvPr id="174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063" y="2143128"/>
                          <a:ext cx="21621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913717" y="2482852"/>
            <a:ext cx="3824816" cy="1111249"/>
            <a:chOff x="1818630" y="2483145"/>
            <a:chExt cx="3824940" cy="1111250"/>
          </a:xfrm>
        </p:grpSpPr>
        <p:graphicFrame>
          <p:nvGraphicFramePr>
            <p:cNvPr id="17419" name="Object 17"/>
            <p:cNvGraphicFramePr>
              <a:graphicFrameLocks noChangeAspect="1"/>
            </p:cNvGraphicFramePr>
            <p:nvPr/>
          </p:nvGraphicFramePr>
          <p:xfrm>
            <a:off x="3165482" y="2483145"/>
            <a:ext cx="2478088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公式" r:id="rId7" imgW="990170" imgH="444307" progId="Equation.3">
                    <p:embed/>
                  </p:oleObj>
                </mc:Choice>
                <mc:Fallback>
                  <p:oleObj name="公式" r:id="rId7" imgW="990170" imgH="444307" progId="Equation.3">
                    <p:embed/>
                    <p:pic>
                      <p:nvPicPr>
                        <p:cNvPr id="1741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482" y="2483145"/>
                          <a:ext cx="2478088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矩形 6"/>
            <p:cNvSpPr>
              <a:spLocks noChangeArrowheads="1"/>
            </p:cNvSpPr>
            <p:nvPr/>
          </p:nvSpPr>
          <p:spPr bwMode="auto">
            <a:xfrm>
              <a:off x="1818630" y="2791423"/>
              <a:ext cx="11849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瑞利商</a:t>
              </a:r>
              <a:r>
                <a:rPr lang="en-US" altLang="zh-CN">
                  <a:solidFill>
                    <a:schemeClr val="tx1"/>
                  </a:solidFill>
                </a:rPr>
                <a:t>: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1714500" y="3865032"/>
            <a:ext cx="9906000" cy="830997"/>
            <a:chOff x="901382" y="3972834"/>
            <a:chExt cx="6732279" cy="831276"/>
          </a:xfrm>
        </p:grpSpPr>
        <p:sp>
          <p:nvSpPr>
            <p:cNvPr id="17417" name="矩形 7"/>
            <p:cNvSpPr>
              <a:spLocks noChangeArrowheads="1"/>
            </p:cNvSpPr>
            <p:nvPr/>
          </p:nvSpPr>
          <p:spPr bwMode="auto">
            <a:xfrm>
              <a:off x="901382" y="3972834"/>
              <a:ext cx="6732279" cy="83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性质：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的最小值，次小值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最大值分别在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的最小特征值，次小特征值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最大特征值对应的特征向量时取得</a:t>
              </a:r>
            </a:p>
          </p:txBody>
        </p:sp>
        <p:graphicFrame>
          <p:nvGraphicFramePr>
            <p:cNvPr id="17418" name="Object 18"/>
            <p:cNvGraphicFramePr>
              <a:graphicFrameLocks noChangeAspect="1"/>
            </p:cNvGraphicFramePr>
            <p:nvPr/>
          </p:nvGraphicFramePr>
          <p:xfrm>
            <a:off x="1856202" y="4037778"/>
            <a:ext cx="608622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公式" r:id="rId9" imgW="482391" imgH="203112" progId="Equation.3">
                    <p:embed/>
                  </p:oleObj>
                </mc:Choice>
                <mc:Fallback>
                  <p:oleObj name="公式" r:id="rId9" imgW="482391" imgH="203112" progId="Equation.3">
                    <p:embed/>
                    <p:pic>
                      <p:nvPicPr>
                        <p:cNvPr id="174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202" y="4037778"/>
                          <a:ext cx="608622" cy="357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856567" y="5221818"/>
            <a:ext cx="519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次小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特征值所对应的特征向量</a:t>
            </a:r>
          </a:p>
        </p:txBody>
      </p:sp>
      <p:sp>
        <p:nvSpPr>
          <p:cNvPr id="17414" name="TextBox 15"/>
          <p:cNvSpPr txBox="1">
            <a:spLocks noChangeArrowheads="1"/>
          </p:cNvSpPr>
          <p:nvPr/>
        </p:nvSpPr>
        <p:spPr bwMode="auto">
          <a:xfrm>
            <a:off x="1030538" y="111782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7415" name="矩形 13"/>
          <p:cNvSpPr>
            <a:spLocks noChangeArrowheads="1"/>
          </p:cNvSpPr>
          <p:nvPr/>
        </p:nvSpPr>
        <p:spPr bwMode="auto">
          <a:xfrm>
            <a:off x="775972" y="896620"/>
            <a:ext cx="297068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Cut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8510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452285" y="1143000"/>
            <a:ext cx="5143500" cy="2000251"/>
            <a:chOff x="2786050" y="3857628"/>
            <a:chExt cx="3929090" cy="1428760"/>
          </a:xfrm>
        </p:grpSpPr>
        <p:sp>
          <p:nvSpPr>
            <p:cNvPr id="3" name="椭圆 2"/>
            <p:cNvSpPr/>
            <p:nvPr/>
          </p:nvSpPr>
          <p:spPr>
            <a:xfrm>
              <a:off x="3571868" y="3857628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2786050" y="450057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857620" y="485776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286512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286380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86446" y="3929066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3" idx="3"/>
              <a:endCxn id="4" idx="7"/>
            </p:cNvCxnSpPr>
            <p:nvPr/>
          </p:nvCxnSpPr>
          <p:spPr>
            <a:xfrm rot="5400000">
              <a:off x="3223345" y="4152047"/>
              <a:ext cx="339856" cy="482732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2"/>
              <a:endCxn id="4" idx="5"/>
            </p:cNvCxnSpPr>
            <p:nvPr/>
          </p:nvCxnSpPr>
          <p:spPr>
            <a:xfrm rot="10800000">
              <a:off x="3151908" y="4866428"/>
              <a:ext cx="705713" cy="20564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3"/>
              <a:endCxn id="7" idx="0"/>
            </p:cNvCxnSpPr>
            <p:nvPr/>
          </p:nvCxnSpPr>
          <p:spPr>
            <a:xfrm rot="5400000">
              <a:off x="5429257" y="4366361"/>
              <a:ext cx="491399" cy="348523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5"/>
              <a:endCxn id="6" idx="1"/>
            </p:cNvCxnSpPr>
            <p:nvPr/>
          </p:nvCxnSpPr>
          <p:spPr>
            <a:xfrm rot="16200000" flipH="1">
              <a:off x="5973708" y="4473518"/>
              <a:ext cx="554170" cy="196980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3" idx="5"/>
              <a:endCxn id="5" idx="0"/>
            </p:cNvCxnSpPr>
            <p:nvPr/>
          </p:nvCxnSpPr>
          <p:spPr>
            <a:xfrm rot="16200000" flipH="1">
              <a:off x="3687692" y="4473517"/>
              <a:ext cx="634275" cy="13420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5" idx="6"/>
            </p:cNvCxnSpPr>
            <p:nvPr/>
          </p:nvCxnSpPr>
          <p:spPr>
            <a:xfrm rot="10800000" flipV="1">
              <a:off x="4286248" y="5000636"/>
              <a:ext cx="1000132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7" idx="6"/>
            </p:cNvCxnSpPr>
            <p:nvPr/>
          </p:nvCxnSpPr>
          <p:spPr>
            <a:xfrm rot="10800000">
              <a:off x="5715008" y="5000636"/>
              <a:ext cx="571504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572" name="TextBox 15"/>
            <p:cNvSpPr txBox="1">
              <a:spLocks noChangeArrowheads="1"/>
            </p:cNvSpPr>
            <p:nvPr/>
          </p:nvSpPr>
          <p:spPr bwMode="auto">
            <a:xfrm>
              <a:off x="3191632" y="4221070"/>
              <a:ext cx="376597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3" name="TextBox 16"/>
            <p:cNvSpPr txBox="1">
              <a:spLocks noChangeArrowheads="1"/>
            </p:cNvSpPr>
            <p:nvPr/>
          </p:nvSpPr>
          <p:spPr bwMode="auto">
            <a:xfrm>
              <a:off x="3357554" y="4929198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4" name="TextBox 17"/>
            <p:cNvSpPr txBox="1">
              <a:spLocks noChangeArrowheads="1"/>
            </p:cNvSpPr>
            <p:nvPr/>
          </p:nvSpPr>
          <p:spPr bwMode="auto">
            <a:xfrm>
              <a:off x="6215074" y="4366447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5" name="TextBox 18"/>
            <p:cNvSpPr txBox="1">
              <a:spLocks noChangeArrowheads="1"/>
            </p:cNvSpPr>
            <p:nvPr/>
          </p:nvSpPr>
          <p:spPr bwMode="auto">
            <a:xfrm>
              <a:off x="5357818" y="4366447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6" name="TextBox 19"/>
            <p:cNvSpPr txBox="1">
              <a:spLocks noChangeArrowheads="1"/>
            </p:cNvSpPr>
            <p:nvPr/>
          </p:nvSpPr>
          <p:spPr bwMode="auto">
            <a:xfrm>
              <a:off x="3956614" y="4429132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7" name="TextBox 20"/>
            <p:cNvSpPr txBox="1">
              <a:spLocks noChangeArrowheads="1"/>
            </p:cNvSpPr>
            <p:nvPr/>
          </p:nvSpPr>
          <p:spPr bwMode="auto">
            <a:xfrm>
              <a:off x="4643438" y="3857628"/>
              <a:ext cx="302996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8" name="TextBox 21"/>
            <p:cNvSpPr txBox="1">
              <a:spLocks noChangeArrowheads="1"/>
            </p:cNvSpPr>
            <p:nvPr/>
          </p:nvSpPr>
          <p:spPr bwMode="auto">
            <a:xfrm>
              <a:off x="4643438" y="4786322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579" name="TextBox 22"/>
            <p:cNvSpPr txBox="1">
              <a:spLocks noChangeArrowheads="1"/>
            </p:cNvSpPr>
            <p:nvPr/>
          </p:nvSpPr>
          <p:spPr bwMode="auto">
            <a:xfrm>
              <a:off x="5786446" y="4937951"/>
              <a:ext cx="307600" cy="19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8" idx="2"/>
              <a:endCxn id="3" idx="6"/>
            </p:cNvCxnSpPr>
            <p:nvPr/>
          </p:nvCxnSpPr>
          <p:spPr>
            <a:xfrm rot="10800000">
              <a:off x="4000496" y="4071942"/>
              <a:ext cx="1785950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62001" y="3744385"/>
          <a:ext cx="4119031" cy="3063369"/>
        </p:xfrm>
        <a:graphic>
          <a:graphicData uri="http://schemas.openxmlformats.org/drawingml/2006/table">
            <a:tbl>
              <a:tblPr/>
              <a:tblGrid>
                <a:gridCol w="58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0.2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0.2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0.7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0.7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952500" y="3143252"/>
            <a:ext cx="1705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334252" y="3744385"/>
          <a:ext cx="4119031" cy="3063369"/>
        </p:xfrm>
        <a:graphic>
          <a:graphicData uri="http://schemas.openxmlformats.org/drawingml/2006/table">
            <a:tbl>
              <a:tblPr/>
              <a:tblGrid>
                <a:gridCol w="58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3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i="1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9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429500" y="3143252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45" name="矩形 28"/>
          <p:cNvSpPr>
            <a:spLocks noChangeArrowheads="1"/>
          </p:cNvSpPr>
          <p:nvPr/>
        </p:nvSpPr>
        <p:spPr bwMode="auto">
          <a:xfrm>
            <a:off x="740258" y="891617"/>
            <a:ext cx="1714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18546" name="TextBox 29"/>
          <p:cNvSpPr txBox="1">
            <a:spLocks noChangeArrowheads="1"/>
          </p:cNvSpPr>
          <p:nvPr/>
        </p:nvSpPr>
        <p:spPr bwMode="auto">
          <a:xfrm>
            <a:off x="1165227" y="102072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26973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1585385"/>
          <a:ext cx="3778257" cy="2070101"/>
        </p:xfrm>
        <a:graphic>
          <a:graphicData uri="http://schemas.openxmlformats.org/drawingml/2006/table">
            <a:tbl>
              <a:tblPr/>
              <a:tblGrid>
                <a:gridCol w="53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0.7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0.8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12" name="矩形 2"/>
          <p:cNvSpPr>
            <a:spLocks noChangeArrowheads="1"/>
          </p:cNvSpPr>
          <p:nvPr/>
        </p:nvSpPr>
        <p:spPr bwMode="auto">
          <a:xfrm>
            <a:off x="1428751" y="1047752"/>
            <a:ext cx="1705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6000" y="1585385"/>
          <a:ext cx="3778257" cy="2070101"/>
        </p:xfrm>
        <a:graphic>
          <a:graphicData uri="http://schemas.openxmlformats.org/drawingml/2006/table">
            <a:tbl>
              <a:tblPr/>
              <a:tblGrid>
                <a:gridCol w="53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67" name="矩形 4"/>
          <p:cNvSpPr>
            <a:spLocks noChangeArrowheads="1"/>
          </p:cNvSpPr>
          <p:nvPr/>
        </p:nvSpPr>
        <p:spPr bwMode="auto">
          <a:xfrm>
            <a:off x="7321551" y="1047752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46580" y="4168798"/>
          <a:ext cx="4040183" cy="2602745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77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8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i="1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95752" y="3644901"/>
            <a:ext cx="300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拉普拉斯矩阵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L=D-W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70" name="TextBox 8"/>
          <p:cNvSpPr txBox="1">
            <a:spLocks noChangeArrowheads="1"/>
          </p:cNvSpPr>
          <p:nvPr/>
        </p:nvSpPr>
        <p:spPr bwMode="auto">
          <a:xfrm>
            <a:off x="1025413" y="118875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9571" name="矩形 9"/>
          <p:cNvSpPr>
            <a:spLocks noChangeArrowheads="1"/>
          </p:cNvSpPr>
          <p:nvPr/>
        </p:nvSpPr>
        <p:spPr bwMode="auto">
          <a:xfrm>
            <a:off x="567209" y="759657"/>
            <a:ext cx="1714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42477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8109" y="1571613"/>
          <a:ext cx="3778257" cy="255175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3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3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i="1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0. 0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-0.1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100" kern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0.0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-0.7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-0.8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1.5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2485" y="1047752"/>
            <a:ext cx="2218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拉普拉斯矩阵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095472" y="4381507"/>
          <a:ext cx="3936000" cy="235200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12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i="1" kern="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1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-0.408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-0.647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-0.306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-0.379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0.106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-0.442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0.014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0.305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0.706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0.215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-0.371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0.638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0.045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-0.388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-0.368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0.371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0.339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-0.455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-0.001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0.612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0.405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-0.167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-0.305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0.351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-0.652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0.408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6512" marR="6651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</a:rPr>
                        <a:t>0.445</a:t>
                      </a:r>
                      <a:endParaRPr lang="zh-CN" altLang="en-US" sz="1200" b="1" dirty="0">
                        <a:solidFill>
                          <a:srgbClr val="3333FF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-0.178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rgbClr val="7030A0"/>
                          </a:solidFill>
                        </a:rPr>
                        <a:t>0.716</a:t>
                      </a:r>
                      <a:endParaRPr lang="zh-CN" alt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accent6"/>
                          </a:solidFill>
                        </a:rPr>
                        <a:t>-0.289</a:t>
                      </a:r>
                      <a:endParaRPr lang="zh-CN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/>
                        <a:t>0.087</a:t>
                      </a:r>
                      <a:endParaRPr lang="zh-CN" altLang="en-US" sz="1200" dirty="0"/>
                    </a:p>
                  </a:txBody>
                  <a:tcPr marL="66512" marR="665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191779" y="3619501"/>
          <a:ext cx="1143008" cy="21945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3333FF"/>
                          </a:solidFill>
                        </a:rPr>
                        <a:t>-0.408</a:t>
                      </a:r>
                      <a:endParaRPr lang="zh-CN" altLang="en-US" sz="1600" b="1" dirty="0">
                        <a:solidFill>
                          <a:srgbClr val="3333FF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3333FF"/>
                          </a:solidFill>
                        </a:rPr>
                        <a:t>-0.442</a:t>
                      </a:r>
                      <a:endParaRPr lang="zh-CN" altLang="en-US" sz="1600" b="1" dirty="0">
                        <a:solidFill>
                          <a:srgbClr val="3333FF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3333FF"/>
                          </a:solidFill>
                        </a:rPr>
                        <a:t>-0.371</a:t>
                      </a:r>
                      <a:endParaRPr lang="zh-CN" altLang="en-US" sz="1600" b="1" dirty="0">
                        <a:solidFill>
                          <a:srgbClr val="3333FF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0.371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0.405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0.445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486" name="组合 37"/>
          <p:cNvGrpSpPr>
            <a:grpSpLocks/>
          </p:cNvGrpSpPr>
          <p:nvPr/>
        </p:nvGrpSpPr>
        <p:grpSpPr bwMode="auto">
          <a:xfrm>
            <a:off x="7859185" y="1642533"/>
            <a:ext cx="2764411" cy="1263650"/>
            <a:chOff x="2857488" y="3857628"/>
            <a:chExt cx="3930050" cy="1428760"/>
          </a:xfrm>
        </p:grpSpPr>
        <p:sp>
          <p:nvSpPr>
            <p:cNvPr id="39" name="椭圆 38"/>
            <p:cNvSpPr/>
            <p:nvPr/>
          </p:nvSpPr>
          <p:spPr>
            <a:xfrm>
              <a:off x="3571868" y="3857628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57488" y="450057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857620" y="485776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286512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86380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5786446" y="3929066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5" name="直接连接符 44"/>
            <p:cNvCxnSpPr>
              <a:stCxn id="39" idx="3"/>
              <a:endCxn id="40" idx="7"/>
            </p:cNvCxnSpPr>
            <p:nvPr/>
          </p:nvCxnSpPr>
          <p:spPr>
            <a:xfrm rot="5400000">
              <a:off x="3259064" y="4187766"/>
              <a:ext cx="339856" cy="411294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2"/>
              <a:endCxn id="40" idx="5"/>
            </p:cNvCxnSpPr>
            <p:nvPr/>
          </p:nvCxnSpPr>
          <p:spPr>
            <a:xfrm rot="10800000">
              <a:off x="3223346" y="4866428"/>
              <a:ext cx="634275" cy="20564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3"/>
              <a:endCxn id="43" idx="0"/>
            </p:cNvCxnSpPr>
            <p:nvPr/>
          </p:nvCxnSpPr>
          <p:spPr>
            <a:xfrm rot="5400000">
              <a:off x="5429257" y="4366361"/>
              <a:ext cx="491399" cy="348523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5"/>
              <a:endCxn id="42" idx="1"/>
            </p:cNvCxnSpPr>
            <p:nvPr/>
          </p:nvCxnSpPr>
          <p:spPr>
            <a:xfrm rot="16200000" flipH="1">
              <a:off x="5973708" y="4473518"/>
              <a:ext cx="554170" cy="196980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5"/>
              <a:endCxn id="41" idx="0"/>
            </p:cNvCxnSpPr>
            <p:nvPr/>
          </p:nvCxnSpPr>
          <p:spPr>
            <a:xfrm rot="16200000" flipH="1">
              <a:off x="3687692" y="4473517"/>
              <a:ext cx="634275" cy="13420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2"/>
              <a:endCxn id="41" idx="6"/>
            </p:cNvCxnSpPr>
            <p:nvPr/>
          </p:nvCxnSpPr>
          <p:spPr>
            <a:xfrm rot="10800000" flipV="1">
              <a:off x="4286248" y="5000636"/>
              <a:ext cx="1000132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2" idx="2"/>
              <a:endCxn id="43" idx="6"/>
            </p:cNvCxnSpPr>
            <p:nvPr/>
          </p:nvCxnSpPr>
          <p:spPr>
            <a:xfrm rot="10800000">
              <a:off x="5715008" y="5000636"/>
              <a:ext cx="571504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524" name="TextBox 51"/>
            <p:cNvSpPr txBox="1">
              <a:spLocks noChangeArrowheads="1"/>
            </p:cNvSpPr>
            <p:nvPr/>
          </p:nvSpPr>
          <p:spPr bwMode="auto">
            <a:xfrm>
              <a:off x="3027919" y="4152133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25" name="TextBox 52"/>
            <p:cNvSpPr txBox="1">
              <a:spLocks noChangeArrowheads="1"/>
            </p:cNvSpPr>
            <p:nvPr/>
          </p:nvSpPr>
          <p:spPr bwMode="auto">
            <a:xfrm>
              <a:off x="3357554" y="4929199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26" name="TextBox 53"/>
            <p:cNvSpPr txBox="1">
              <a:spLocks noChangeArrowheads="1"/>
            </p:cNvSpPr>
            <p:nvPr/>
          </p:nvSpPr>
          <p:spPr bwMode="auto">
            <a:xfrm>
              <a:off x="6215073" y="4366446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27" name="TextBox 54"/>
            <p:cNvSpPr txBox="1">
              <a:spLocks noChangeArrowheads="1"/>
            </p:cNvSpPr>
            <p:nvPr/>
          </p:nvSpPr>
          <p:spPr bwMode="auto">
            <a:xfrm>
              <a:off x="5293900" y="4342164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28" name="TextBox 55"/>
            <p:cNvSpPr txBox="1">
              <a:spLocks noChangeArrowheads="1"/>
            </p:cNvSpPr>
            <p:nvPr/>
          </p:nvSpPr>
          <p:spPr bwMode="auto">
            <a:xfrm>
              <a:off x="3956612" y="4429132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29" name="TextBox 56"/>
            <p:cNvSpPr txBox="1">
              <a:spLocks noChangeArrowheads="1"/>
            </p:cNvSpPr>
            <p:nvPr/>
          </p:nvSpPr>
          <p:spPr bwMode="auto">
            <a:xfrm>
              <a:off x="4643439" y="3857628"/>
              <a:ext cx="563897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30" name="TextBox 57"/>
            <p:cNvSpPr txBox="1">
              <a:spLocks noChangeArrowheads="1"/>
            </p:cNvSpPr>
            <p:nvPr/>
          </p:nvSpPr>
          <p:spPr bwMode="auto">
            <a:xfrm>
              <a:off x="4643439" y="4786325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531" name="TextBox 58"/>
            <p:cNvSpPr txBox="1">
              <a:spLocks noChangeArrowheads="1"/>
            </p:cNvSpPr>
            <p:nvPr/>
          </p:nvSpPr>
          <p:spPr bwMode="auto">
            <a:xfrm>
              <a:off x="5786448" y="4937952"/>
              <a:ext cx="572465" cy="31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0" name="直接连接符 59"/>
            <p:cNvCxnSpPr>
              <a:stCxn id="44" idx="2"/>
              <a:endCxn id="39" idx="6"/>
            </p:cNvCxnSpPr>
            <p:nvPr/>
          </p:nvCxnSpPr>
          <p:spPr>
            <a:xfrm rot="10800000">
              <a:off x="4000496" y="4071942"/>
              <a:ext cx="1785950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64"/>
          <p:cNvGrpSpPr>
            <a:grpSpLocks/>
          </p:cNvGrpSpPr>
          <p:nvPr/>
        </p:nvGrpSpPr>
        <p:grpSpPr bwMode="auto">
          <a:xfrm>
            <a:off x="7715252" y="1143000"/>
            <a:ext cx="3143249" cy="2000251"/>
            <a:chOff x="5429256" y="1214422"/>
            <a:chExt cx="3143270" cy="2000264"/>
          </a:xfrm>
        </p:grpSpPr>
        <p:sp>
          <p:nvSpPr>
            <p:cNvPr id="36" name="椭圆 35"/>
            <p:cNvSpPr/>
            <p:nvPr/>
          </p:nvSpPr>
          <p:spPr>
            <a:xfrm>
              <a:off x="7072330" y="1714488"/>
              <a:ext cx="1428760" cy="150019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20000"/>
                  </a:srgbClr>
                </a:gs>
                <a:gs pos="100000">
                  <a:srgbClr val="FFFF00">
                    <a:alpha val="17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200000" scaled="0"/>
              <a:tileRect/>
            </a:gra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429256" y="1571612"/>
              <a:ext cx="1428760" cy="157163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20000"/>
                  </a:srgbClr>
                </a:gs>
                <a:gs pos="100000">
                  <a:srgbClr val="FFFF00">
                    <a:alpha val="17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200000" scaled="0"/>
              <a:tileRect/>
            </a:gradFill>
            <a:ln>
              <a:solidFill>
                <a:srgbClr val="3333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28793" y="1214422"/>
              <a:ext cx="833972" cy="3693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G1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57088" y="1345656"/>
              <a:ext cx="715438" cy="3693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/>
                <a:t>G2</a:t>
              </a:r>
              <a:endParaRPr lang="zh-CN" altLang="en-US" dirty="0"/>
            </a:p>
          </p:txBody>
        </p:sp>
      </p:grp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667501" y="4381501"/>
            <a:ext cx="3333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次小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特征值的特征向量</a:t>
            </a:r>
          </a:p>
        </p:txBody>
      </p:sp>
      <p:sp>
        <p:nvSpPr>
          <p:cNvPr id="20489" name="TextBox 63"/>
          <p:cNvSpPr txBox="1">
            <a:spLocks noChangeArrowheads="1"/>
          </p:cNvSpPr>
          <p:nvPr/>
        </p:nvSpPr>
        <p:spPr bwMode="auto">
          <a:xfrm>
            <a:off x="1101938" y="133850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20490" name="矩形 65"/>
          <p:cNvSpPr>
            <a:spLocks noChangeArrowheads="1"/>
          </p:cNvSpPr>
          <p:nvPr/>
        </p:nvSpPr>
        <p:spPr bwMode="auto">
          <a:xfrm>
            <a:off x="466091" y="796034"/>
            <a:ext cx="1714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9677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3310467" y="3786718"/>
            <a:ext cx="1143000" cy="1214967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thickThin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81968" y="1428751"/>
            <a:ext cx="5856817" cy="3215216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thickThin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81"/>
          <p:cNvGrpSpPr>
            <a:grpSpLocks/>
          </p:cNvGrpSpPr>
          <p:nvPr/>
        </p:nvGrpSpPr>
        <p:grpSpPr bwMode="auto">
          <a:xfrm>
            <a:off x="3596217" y="1786467"/>
            <a:ext cx="5715000" cy="2916767"/>
            <a:chOff x="3580940" y="1785926"/>
            <a:chExt cx="4705836" cy="2847057"/>
          </a:xfrm>
        </p:grpSpPr>
        <p:sp>
          <p:nvSpPr>
            <p:cNvPr id="3" name="椭圆 2"/>
            <p:cNvSpPr/>
            <p:nvPr/>
          </p:nvSpPr>
          <p:spPr>
            <a:xfrm>
              <a:off x="5072066" y="1785926"/>
              <a:ext cx="500066" cy="685805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3580940" y="3947179"/>
              <a:ext cx="500066" cy="685804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893471" y="3285150"/>
              <a:ext cx="500066" cy="685804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786710" y="3200398"/>
              <a:ext cx="500066" cy="685805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619889" y="3200398"/>
              <a:ext cx="500066" cy="685805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143768" y="2000240"/>
              <a:ext cx="500066" cy="685805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2"/>
              <a:endCxn id="4" idx="7"/>
            </p:cNvCxnSpPr>
            <p:nvPr/>
          </p:nvCxnSpPr>
          <p:spPr>
            <a:xfrm rot="10800000" flipV="1">
              <a:off x="4007774" y="3628051"/>
              <a:ext cx="885698" cy="419561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3"/>
              <a:endCxn id="7" idx="0"/>
            </p:cNvCxnSpPr>
            <p:nvPr/>
          </p:nvCxnSpPr>
          <p:spPr>
            <a:xfrm rot="5400000">
              <a:off x="6736069" y="2719465"/>
              <a:ext cx="614787" cy="34707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5"/>
              <a:endCxn id="6" idx="1"/>
            </p:cNvCxnSpPr>
            <p:nvPr/>
          </p:nvCxnSpPr>
          <p:spPr>
            <a:xfrm rot="16200000" flipH="1">
              <a:off x="7357662" y="2798550"/>
              <a:ext cx="715221" cy="289342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3" idx="4"/>
              <a:endCxn id="5" idx="0"/>
            </p:cNvCxnSpPr>
            <p:nvPr/>
          </p:nvCxnSpPr>
          <p:spPr>
            <a:xfrm rot="5400000">
              <a:off x="4826093" y="2789142"/>
              <a:ext cx="813419" cy="178595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5" idx="6"/>
            </p:cNvCxnSpPr>
            <p:nvPr/>
          </p:nvCxnSpPr>
          <p:spPr>
            <a:xfrm rot="10800000" flipV="1">
              <a:off x="5393538" y="3543300"/>
              <a:ext cx="1226353" cy="84752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7" idx="6"/>
            </p:cNvCxnSpPr>
            <p:nvPr/>
          </p:nvCxnSpPr>
          <p:spPr>
            <a:xfrm rot="10800000">
              <a:off x="7119955" y="3543301"/>
              <a:ext cx="666755" cy="2541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38" name="TextBox 16"/>
            <p:cNvSpPr txBox="1">
              <a:spLocks noChangeArrowheads="1"/>
            </p:cNvSpPr>
            <p:nvPr/>
          </p:nvSpPr>
          <p:spPr bwMode="auto">
            <a:xfrm>
              <a:off x="4298154" y="3718309"/>
              <a:ext cx="331569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39" name="TextBox 17"/>
            <p:cNvSpPr txBox="1">
              <a:spLocks noChangeArrowheads="1"/>
            </p:cNvSpPr>
            <p:nvPr/>
          </p:nvSpPr>
          <p:spPr bwMode="auto">
            <a:xfrm>
              <a:off x="7691459" y="2742472"/>
              <a:ext cx="345283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40" name="TextBox 18"/>
            <p:cNvSpPr txBox="1">
              <a:spLocks noChangeArrowheads="1"/>
            </p:cNvSpPr>
            <p:nvPr/>
          </p:nvSpPr>
          <p:spPr bwMode="auto">
            <a:xfrm>
              <a:off x="6738954" y="2732805"/>
              <a:ext cx="357190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41" name="TextBox 19"/>
            <p:cNvSpPr txBox="1">
              <a:spLocks noChangeArrowheads="1"/>
            </p:cNvSpPr>
            <p:nvPr/>
          </p:nvSpPr>
          <p:spPr bwMode="auto">
            <a:xfrm>
              <a:off x="5012534" y="2663566"/>
              <a:ext cx="360760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42" name="TextBox 20"/>
            <p:cNvSpPr txBox="1">
              <a:spLocks noChangeArrowheads="1"/>
            </p:cNvSpPr>
            <p:nvPr/>
          </p:nvSpPr>
          <p:spPr bwMode="auto">
            <a:xfrm>
              <a:off x="6119824" y="1943739"/>
              <a:ext cx="381003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43" name="TextBox 21"/>
            <p:cNvSpPr txBox="1">
              <a:spLocks noChangeArrowheads="1"/>
            </p:cNvSpPr>
            <p:nvPr/>
          </p:nvSpPr>
          <p:spPr bwMode="auto">
            <a:xfrm>
              <a:off x="5869792" y="3294818"/>
              <a:ext cx="392908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44" name="TextBox 22"/>
            <p:cNvSpPr txBox="1">
              <a:spLocks noChangeArrowheads="1"/>
            </p:cNvSpPr>
            <p:nvPr/>
          </p:nvSpPr>
          <p:spPr bwMode="auto">
            <a:xfrm>
              <a:off x="7203300" y="3443003"/>
              <a:ext cx="331569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8" idx="2"/>
              <a:endCxn id="3" idx="6"/>
            </p:cNvCxnSpPr>
            <p:nvPr/>
          </p:nvCxnSpPr>
          <p:spPr>
            <a:xfrm rot="10800000">
              <a:off x="5572132" y="2128829"/>
              <a:ext cx="1571636" cy="214314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000496" y="2285992"/>
              <a:ext cx="500066" cy="685805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43" name="直接连接符 42"/>
            <p:cNvCxnSpPr>
              <a:stCxn id="3" idx="2"/>
              <a:endCxn id="42" idx="7"/>
            </p:cNvCxnSpPr>
            <p:nvPr/>
          </p:nvCxnSpPr>
          <p:spPr>
            <a:xfrm rot="10800000" flipV="1">
              <a:off x="4427330" y="2128828"/>
              <a:ext cx="644737" cy="25759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" idx="1"/>
              <a:endCxn id="42" idx="5"/>
            </p:cNvCxnSpPr>
            <p:nvPr/>
          </p:nvCxnSpPr>
          <p:spPr>
            <a:xfrm rot="16200000" flipV="1">
              <a:off x="4439906" y="2858785"/>
              <a:ext cx="514221" cy="539376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51" name="TextBox 60"/>
            <p:cNvSpPr txBox="1">
              <a:spLocks noChangeArrowheads="1"/>
            </p:cNvSpPr>
            <p:nvPr/>
          </p:nvSpPr>
          <p:spPr bwMode="auto">
            <a:xfrm>
              <a:off x="4461273" y="2057108"/>
              <a:ext cx="331569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552" name="TextBox 66"/>
            <p:cNvSpPr txBox="1">
              <a:spLocks noChangeArrowheads="1"/>
            </p:cNvSpPr>
            <p:nvPr/>
          </p:nvSpPr>
          <p:spPr bwMode="auto">
            <a:xfrm>
              <a:off x="4508898" y="3057241"/>
              <a:ext cx="444104" cy="270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5166785" y="5643033"/>
            <a:ext cx="3039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Cut</a:t>
            </a:r>
            <a:r>
              <a:rPr lang="zh-CN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划分不均衡</a:t>
            </a:r>
          </a:p>
        </p:txBody>
      </p:sp>
      <p:sp>
        <p:nvSpPr>
          <p:cNvPr id="34" name="椭圆 33"/>
          <p:cNvSpPr/>
          <p:nvPr/>
        </p:nvSpPr>
        <p:spPr>
          <a:xfrm>
            <a:off x="3238500" y="1428751"/>
            <a:ext cx="3429000" cy="3928533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thickThin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881284" y="1500717"/>
            <a:ext cx="2715683" cy="3215216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thickThin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2" name="TextBox 35"/>
          <p:cNvSpPr txBox="1">
            <a:spLocks noChangeArrowheads="1"/>
          </p:cNvSpPr>
          <p:nvPr/>
        </p:nvSpPr>
        <p:spPr bwMode="auto">
          <a:xfrm>
            <a:off x="1066378" y="119996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21513" name="矩形 36"/>
          <p:cNvSpPr>
            <a:spLocks noChangeArrowheads="1"/>
          </p:cNvSpPr>
          <p:nvPr/>
        </p:nvSpPr>
        <p:spPr bwMode="auto">
          <a:xfrm>
            <a:off x="461012" y="891619"/>
            <a:ext cx="297068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Cut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9749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84" grpId="0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571500" y="891618"/>
            <a:ext cx="239039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 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3818468" y="1143001"/>
          <a:ext cx="4205817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3" imgW="2374900" imgH="482600" progId="Equation.3">
                  <p:embed/>
                </p:oleObj>
              </mc:Choice>
              <mc:Fallback>
                <p:oleObj name="公式" r:id="rId3" imgW="2374900" imgH="482600" progId="Equation.3">
                  <p:embed/>
                  <p:pic>
                    <p:nvPicPr>
                      <p:cNvPr id="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468" y="1143001"/>
                        <a:ext cx="4205817" cy="853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6381751" y="2190754"/>
            <a:ext cx="5323399" cy="524934"/>
            <a:chOff x="2279381" y="2967438"/>
            <a:chExt cx="5323557" cy="524777"/>
          </a:xfrm>
        </p:grpSpPr>
        <p:graphicFrame>
          <p:nvGraphicFramePr>
            <p:cNvPr id="22541" name="Object 30"/>
            <p:cNvGraphicFramePr>
              <a:graphicFrameLocks noChangeAspect="1"/>
            </p:cNvGraphicFramePr>
            <p:nvPr/>
          </p:nvGraphicFramePr>
          <p:xfrm>
            <a:off x="2279381" y="2970599"/>
            <a:ext cx="368201" cy="521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公式" r:id="rId5" imgW="152268" imgH="215713" progId="Equation.3">
                    <p:embed/>
                  </p:oleObj>
                </mc:Choice>
                <mc:Fallback>
                  <p:oleObj name="公式" r:id="rId5" imgW="152268" imgH="215713" progId="Equation.3">
                    <p:embed/>
                    <p:pic>
                      <p:nvPicPr>
                        <p:cNvPr id="2254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381" y="2970599"/>
                          <a:ext cx="368201" cy="521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矩形 4"/>
            <p:cNvSpPr>
              <a:spLocks noChangeArrowheads="1"/>
            </p:cNvSpPr>
            <p:nvPr/>
          </p:nvSpPr>
          <p:spPr bwMode="auto">
            <a:xfrm>
              <a:off x="2493695" y="2994419"/>
              <a:ext cx="5109243" cy="461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 划分到子图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和子图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的顶点个数</a:t>
              </a:r>
            </a:p>
          </p:txBody>
        </p:sp>
        <p:graphicFrame>
          <p:nvGraphicFramePr>
            <p:cNvPr id="22543" name="Object 31"/>
            <p:cNvGraphicFramePr>
              <a:graphicFrameLocks noChangeAspect="1"/>
            </p:cNvGraphicFramePr>
            <p:nvPr/>
          </p:nvGraphicFramePr>
          <p:xfrm>
            <a:off x="2832596" y="2967438"/>
            <a:ext cx="399292" cy="522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2254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596" y="2967438"/>
                          <a:ext cx="399292" cy="5220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5" name="Object 32"/>
          <p:cNvGraphicFramePr>
            <a:graphicFrameLocks noChangeAspect="1"/>
          </p:cNvGraphicFramePr>
          <p:nvPr/>
        </p:nvGraphicFramePr>
        <p:xfrm>
          <a:off x="2595034" y="3217333"/>
          <a:ext cx="152188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9" imgW="812447" imgH="215806" progId="Equation.3">
                  <p:embed/>
                </p:oleObj>
              </mc:Choice>
              <mc:Fallback>
                <p:oleObj name="公式" r:id="rId9" imgW="812447" imgH="215806" progId="Equation.3">
                  <p:embed/>
                  <p:pic>
                    <p:nvPicPr>
                      <p:cNvPr id="4608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034" y="3217333"/>
                        <a:ext cx="1521884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3"/>
          <p:cNvGraphicFramePr>
            <a:graphicFrameLocks noChangeAspect="1"/>
          </p:cNvGraphicFramePr>
          <p:nvPr/>
        </p:nvGraphicFramePr>
        <p:xfrm>
          <a:off x="4099985" y="2976034"/>
          <a:ext cx="2305049" cy="96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11" imgW="1231366" imgH="482391" progId="Equation.3">
                  <p:embed/>
                </p:oleObj>
              </mc:Choice>
              <mc:Fallback>
                <p:oleObj name="公式" r:id="rId11" imgW="1231366" imgH="482391" progId="Equation.3">
                  <p:embed/>
                  <p:pic>
                    <p:nvPicPr>
                      <p:cNvPr id="4608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985" y="2976034"/>
                        <a:ext cx="2305049" cy="960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4"/>
          <p:cNvGraphicFramePr>
            <a:graphicFrameLocks noChangeAspect="1"/>
          </p:cNvGraphicFramePr>
          <p:nvPr/>
        </p:nvGraphicFramePr>
        <p:xfrm>
          <a:off x="4108451" y="5128685"/>
          <a:ext cx="3088216" cy="106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13" imgW="1651000" imgH="533400" progId="Equation.3">
                  <p:embed/>
                </p:oleObj>
              </mc:Choice>
              <mc:Fallback>
                <p:oleObj name="公式" r:id="rId13" imgW="1651000" imgH="533400" progId="Equation.3">
                  <p:embed/>
                  <p:pic>
                    <p:nvPicPr>
                      <p:cNvPr id="4608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1" y="5128685"/>
                        <a:ext cx="3088216" cy="106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35"/>
          <p:cNvGraphicFramePr>
            <a:graphicFrameLocks noChangeAspect="1"/>
          </p:cNvGraphicFramePr>
          <p:nvPr/>
        </p:nvGraphicFramePr>
        <p:xfrm>
          <a:off x="4116917" y="4070351"/>
          <a:ext cx="2563283" cy="96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公式" r:id="rId15" imgW="1371600" imgH="482600" progId="Equation.3">
                  <p:embed/>
                </p:oleObj>
              </mc:Choice>
              <mc:Fallback>
                <p:oleObj name="公式" r:id="rId15" imgW="1371600" imgH="482600" progId="Equation.3">
                  <p:embed/>
                  <p:pic>
                    <p:nvPicPr>
                      <p:cNvPr id="4608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917" y="4070351"/>
                        <a:ext cx="2563283" cy="960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36"/>
          <p:cNvGraphicFramePr>
            <a:graphicFrameLocks noChangeAspect="1"/>
          </p:cNvGraphicFramePr>
          <p:nvPr/>
        </p:nvGraphicFramePr>
        <p:xfrm>
          <a:off x="6529917" y="3001434"/>
          <a:ext cx="2446867" cy="96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公式" r:id="rId17" imgW="1307532" imgH="482391" progId="Equation.3">
                  <p:embed/>
                </p:oleObj>
              </mc:Choice>
              <mc:Fallback>
                <p:oleObj name="公式" r:id="rId17" imgW="1307532" imgH="482391" progId="Equation.3">
                  <p:embed/>
                  <p:pic>
                    <p:nvPicPr>
                      <p:cNvPr id="4608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917" y="3001434"/>
                        <a:ext cx="2446867" cy="960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37"/>
          <p:cNvGraphicFramePr>
            <a:graphicFrameLocks noChangeAspect="1"/>
          </p:cNvGraphicFramePr>
          <p:nvPr/>
        </p:nvGraphicFramePr>
        <p:xfrm>
          <a:off x="6697134" y="3941234"/>
          <a:ext cx="3536951" cy="118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19" imgW="1892300" imgH="596900" progId="Equation.3">
                  <p:embed/>
                </p:oleObj>
              </mc:Choice>
              <mc:Fallback>
                <p:oleObj name="公式" r:id="rId19" imgW="1892300" imgH="596900" progId="Equation.3">
                  <p:embed/>
                  <p:pic>
                    <p:nvPicPr>
                      <p:cNvPr id="4609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134" y="3941234"/>
                        <a:ext cx="3536951" cy="118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Box 13"/>
          <p:cNvSpPr txBox="1">
            <a:spLocks noChangeArrowheads="1"/>
          </p:cNvSpPr>
          <p:nvPr/>
        </p:nvSpPr>
        <p:spPr bwMode="auto">
          <a:xfrm>
            <a:off x="1157818" y="129773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6" name="矩形 15"/>
          <p:cNvSpPr/>
          <p:nvPr/>
        </p:nvSpPr>
        <p:spPr>
          <a:xfrm>
            <a:off x="6739467" y="1071034"/>
            <a:ext cx="1356784" cy="9292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571752" y="2709334"/>
            <a:ext cx="3041649" cy="1377951"/>
            <a:chOff x="1055443" y="2000233"/>
            <a:chExt cx="3421885" cy="1663702"/>
          </a:xfrm>
        </p:grpSpPr>
        <p:graphicFrame>
          <p:nvGraphicFramePr>
            <p:cNvPr id="23566" name="Object 33"/>
            <p:cNvGraphicFramePr>
              <a:graphicFrameLocks noChangeAspect="1"/>
            </p:cNvGraphicFramePr>
            <p:nvPr/>
          </p:nvGraphicFramePr>
          <p:xfrm>
            <a:off x="1710911" y="2000233"/>
            <a:ext cx="2766417" cy="166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公式" r:id="rId3" imgW="1562100" imgH="939800" progId="Equation.3">
                    <p:embed/>
                  </p:oleObj>
                </mc:Choice>
                <mc:Fallback>
                  <p:oleObj name="公式" r:id="rId3" imgW="1562100" imgH="939800" progId="Equation.3">
                    <p:embed/>
                    <p:pic>
                      <p:nvPicPr>
                        <p:cNvPr id="2356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911" y="2000233"/>
                          <a:ext cx="2766417" cy="1663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矩形 8"/>
            <p:cNvSpPr>
              <a:spLocks noChangeArrowheads="1"/>
            </p:cNvSpPr>
            <p:nvPr/>
          </p:nvSpPr>
          <p:spPr bwMode="auto">
            <a:xfrm>
              <a:off x="1055443" y="2523110"/>
              <a:ext cx="554003" cy="557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令</a:t>
              </a:r>
            </a:p>
          </p:txBody>
        </p:sp>
      </p:grpSp>
      <p:graphicFrame>
        <p:nvGraphicFramePr>
          <p:cNvPr id="44041" name="Object 34"/>
          <p:cNvGraphicFramePr>
            <a:graphicFrameLocks noChangeAspect="1"/>
          </p:cNvGraphicFramePr>
          <p:nvPr/>
        </p:nvGraphicFramePr>
        <p:xfrm>
          <a:off x="3534834" y="4538134"/>
          <a:ext cx="1490133" cy="81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5" imgW="787400" imgH="431800" progId="Equation.3">
                  <p:embed/>
                </p:oleObj>
              </mc:Choice>
              <mc:Fallback>
                <p:oleObj name="公式" r:id="rId5" imgW="787400" imgH="431800" progId="Equation.3">
                  <p:embed/>
                  <p:pic>
                    <p:nvPicPr>
                      <p:cNvPr id="4404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834" y="4538134"/>
                        <a:ext cx="1490133" cy="81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组合 11"/>
          <p:cNvGrpSpPr>
            <a:grpSpLocks/>
          </p:cNvGrpSpPr>
          <p:nvPr/>
        </p:nvGrpSpPr>
        <p:grpSpPr bwMode="auto">
          <a:xfrm>
            <a:off x="4095751" y="1238252"/>
            <a:ext cx="4620683" cy="1111249"/>
            <a:chOff x="2714612" y="1071554"/>
            <a:chExt cx="4381513" cy="944563"/>
          </a:xfrm>
        </p:grpSpPr>
        <p:graphicFrame>
          <p:nvGraphicFramePr>
            <p:cNvPr id="23564" name="Object 35"/>
            <p:cNvGraphicFramePr>
              <a:graphicFrameLocks noChangeAspect="1"/>
            </p:cNvGraphicFramePr>
            <p:nvPr/>
          </p:nvGraphicFramePr>
          <p:xfrm>
            <a:off x="4170363" y="1071554"/>
            <a:ext cx="2925762" cy="944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公式" r:id="rId7" imgW="1651000" imgH="533400" progId="Equation.3">
                    <p:embed/>
                  </p:oleObj>
                </mc:Choice>
                <mc:Fallback>
                  <p:oleObj name="公式" r:id="rId7" imgW="1651000" imgH="533400" progId="Equation.3">
                    <p:embed/>
                    <p:pic>
                      <p:nvPicPr>
                        <p:cNvPr id="23564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363" y="1071554"/>
                          <a:ext cx="2925762" cy="944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36"/>
            <p:cNvGraphicFramePr>
              <a:graphicFrameLocks noChangeAspect="1"/>
            </p:cNvGraphicFramePr>
            <p:nvPr/>
          </p:nvGraphicFramePr>
          <p:xfrm>
            <a:off x="2714612" y="1377950"/>
            <a:ext cx="1439863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name="公式" r:id="rId9" imgW="812447" imgH="215806" progId="Equation.3">
                    <p:embed/>
                  </p:oleObj>
                </mc:Choice>
                <mc:Fallback>
                  <p:oleObj name="公式" r:id="rId9" imgW="812447" imgH="215806" progId="Equation.3">
                    <p:embed/>
                    <p:pic>
                      <p:nvPicPr>
                        <p:cNvPr id="23565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1377950"/>
                          <a:ext cx="1439863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5882218" y="3128434"/>
            <a:ext cx="4309533" cy="673100"/>
            <a:chOff x="4357686" y="2643180"/>
            <a:chExt cx="4310064" cy="674688"/>
          </a:xfrm>
        </p:grpSpPr>
        <p:graphicFrame>
          <p:nvGraphicFramePr>
            <p:cNvPr id="23562" name="Object 37"/>
            <p:cNvGraphicFramePr>
              <a:graphicFrameLocks noChangeAspect="1"/>
            </p:cNvGraphicFramePr>
            <p:nvPr/>
          </p:nvGraphicFramePr>
          <p:xfrm>
            <a:off x="5945188" y="2643180"/>
            <a:ext cx="2722562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name="公式" r:id="rId11" imgW="1536700" imgH="381000" progId="Equation.3">
                    <p:embed/>
                  </p:oleObj>
                </mc:Choice>
                <mc:Fallback>
                  <p:oleObj name="公式" r:id="rId11" imgW="1536700" imgH="381000" progId="Equation.3">
                    <p:embed/>
                    <p:pic>
                      <p:nvPicPr>
                        <p:cNvPr id="23562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188" y="2643180"/>
                          <a:ext cx="2722562" cy="674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38"/>
            <p:cNvGraphicFramePr>
              <a:graphicFrameLocks noChangeAspect="1"/>
            </p:cNvGraphicFramePr>
            <p:nvPr/>
          </p:nvGraphicFramePr>
          <p:xfrm>
            <a:off x="4357686" y="2714625"/>
            <a:ext cx="1663700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公式" r:id="rId13" imgW="939392" imgH="215806" progId="Equation.3">
                    <p:embed/>
                  </p:oleObj>
                </mc:Choice>
                <mc:Fallback>
                  <p:oleObj name="公式" r:id="rId13" imgW="939392" imgH="215806" progId="Equation.3">
                    <p:embed/>
                    <p:pic>
                      <p:nvPicPr>
                        <p:cNvPr id="23563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686" y="2714625"/>
                          <a:ext cx="1663700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8" name="TextBox 13"/>
          <p:cNvSpPr txBox="1">
            <a:spLocks noChangeArrowheads="1"/>
          </p:cNvSpPr>
          <p:nvPr/>
        </p:nvSpPr>
        <p:spPr bwMode="auto">
          <a:xfrm>
            <a:off x="1056850" y="126432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aphicFrame>
        <p:nvGraphicFramePr>
          <p:cNvPr id="44047" name="Object 39"/>
          <p:cNvGraphicFramePr>
            <a:graphicFrameLocks noChangeAspect="1"/>
          </p:cNvGraphicFramePr>
          <p:nvPr/>
        </p:nvGraphicFramePr>
        <p:xfrm>
          <a:off x="5005918" y="4658785"/>
          <a:ext cx="1947333" cy="72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5" imgW="1028700" imgH="381000" progId="Equation.3">
                  <p:embed/>
                </p:oleObj>
              </mc:Choice>
              <mc:Fallback>
                <p:oleObj name="公式" r:id="rId15" imgW="1028700" imgH="381000" progId="Equation.3">
                  <p:embed/>
                  <p:pic>
                    <p:nvPicPr>
                      <p:cNvPr id="4404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918" y="4658785"/>
                        <a:ext cx="1947333" cy="721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40"/>
          <p:cNvGraphicFramePr>
            <a:graphicFrameLocks noChangeAspect="1"/>
          </p:cNvGraphicFramePr>
          <p:nvPr/>
        </p:nvGraphicFramePr>
        <p:xfrm>
          <a:off x="6885518" y="4516968"/>
          <a:ext cx="2353733" cy="81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7" imgW="1244600" imgH="431800" progId="Equation.3">
                  <p:embed/>
                </p:oleObj>
              </mc:Choice>
              <mc:Fallback>
                <p:oleObj name="公式" r:id="rId17" imgW="1244600" imgH="431800" progId="Equation.3">
                  <p:embed/>
                  <p:pic>
                    <p:nvPicPr>
                      <p:cNvPr id="440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518" y="4516968"/>
                        <a:ext cx="2353733" cy="81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矩形 15"/>
          <p:cNvSpPr>
            <a:spLocks noChangeArrowheads="1"/>
          </p:cNvSpPr>
          <p:nvPr/>
        </p:nvSpPr>
        <p:spPr bwMode="auto">
          <a:xfrm>
            <a:off x="596900" y="828040"/>
            <a:ext cx="239039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 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5"/>
          <p:cNvGrpSpPr>
            <a:grpSpLocks/>
          </p:cNvGrpSpPr>
          <p:nvPr/>
        </p:nvGrpSpPr>
        <p:grpSpPr bwMode="auto">
          <a:xfrm>
            <a:off x="4857751" y="1714501"/>
            <a:ext cx="2190749" cy="1452033"/>
            <a:chOff x="3430592" y="1500182"/>
            <a:chExt cx="1784350" cy="1143000"/>
          </a:xfrm>
        </p:grpSpPr>
        <p:graphicFrame>
          <p:nvGraphicFramePr>
            <p:cNvPr id="24584" name="Object 11"/>
            <p:cNvGraphicFramePr>
              <a:graphicFrameLocks noChangeAspect="1"/>
            </p:cNvGraphicFramePr>
            <p:nvPr/>
          </p:nvGraphicFramePr>
          <p:xfrm>
            <a:off x="3430592" y="1500182"/>
            <a:ext cx="1779587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公式" r:id="rId3" imgW="711200" imgH="228600" progId="Equation.3">
                    <p:embed/>
                  </p:oleObj>
                </mc:Choice>
                <mc:Fallback>
                  <p:oleObj name="公式" r:id="rId3" imgW="711200" imgH="228600" progId="Equation.3">
                    <p:embed/>
                    <p:pic>
                      <p:nvPicPr>
                        <p:cNvPr id="2458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92" y="1500182"/>
                          <a:ext cx="1779587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2">
              <a:hlinkClick r:id="rId5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3435354" y="2071682"/>
            <a:ext cx="177958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公式" r:id="rId6" imgW="711200" imgH="228600" progId="Equation.3">
                    <p:embed/>
                  </p:oleObj>
                </mc:Choice>
                <mc:Fallback>
                  <p:oleObj name="公式" r:id="rId6" imgW="711200" imgH="228600" progId="Equation.3">
                    <p:embed/>
                    <p:pic>
                      <p:nvPicPr>
                        <p:cNvPr id="24585" name="Object 12">
                          <a:hlinkClick r:id="" action="ppaction://noaction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354" y="2071682"/>
                          <a:ext cx="177958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79" name="组合 7"/>
          <p:cNvGrpSpPr>
            <a:grpSpLocks/>
          </p:cNvGrpSpPr>
          <p:nvPr/>
        </p:nvGrpSpPr>
        <p:grpSpPr bwMode="auto">
          <a:xfrm>
            <a:off x="3522134" y="3642785"/>
            <a:ext cx="4193117" cy="1111249"/>
            <a:chOff x="1785917" y="3389320"/>
            <a:chExt cx="4192601" cy="1111250"/>
          </a:xfrm>
        </p:grpSpPr>
        <p:graphicFrame>
          <p:nvGraphicFramePr>
            <p:cNvPr id="24582" name="Object 13">
              <a:hlinkClick r:id="rId8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3500430" y="3389320"/>
            <a:ext cx="2478088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公式" r:id="rId9" imgW="990170" imgH="444307" progId="Equation.3">
                    <p:embed/>
                  </p:oleObj>
                </mc:Choice>
                <mc:Fallback>
                  <p:oleObj name="公式" r:id="rId9" imgW="990170" imgH="444307" progId="Equation.3">
                    <p:embed/>
                    <p:pic>
                      <p:nvPicPr>
                        <p:cNvPr id="24582" name="Object 13">
                          <a:hlinkClick r:id="" action="ppaction://noaction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0" y="3389320"/>
                          <a:ext cx="2478088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矩形 4"/>
            <p:cNvSpPr>
              <a:spLocks noChangeArrowheads="1"/>
            </p:cNvSpPr>
            <p:nvPr/>
          </p:nvSpPr>
          <p:spPr bwMode="auto">
            <a:xfrm>
              <a:off x="1785917" y="3651260"/>
              <a:ext cx="1208836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67">
                  <a:solidFill>
                    <a:schemeClr val="tx1"/>
                  </a:solidFill>
                </a:rPr>
                <a:t>瑞利商</a:t>
              </a:r>
            </a:p>
          </p:txBody>
        </p:sp>
      </p:grpSp>
      <p:sp>
        <p:nvSpPr>
          <p:cNvPr id="24580" name="TextBox 8"/>
          <p:cNvSpPr txBox="1">
            <a:spLocks noChangeArrowheads="1"/>
          </p:cNvSpPr>
          <p:nvPr/>
        </p:nvSpPr>
        <p:spPr bwMode="auto">
          <a:xfrm>
            <a:off x="1071458" y="152401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24581" name="矩形 9"/>
          <p:cNvSpPr>
            <a:spLocks noChangeArrowheads="1"/>
          </p:cNvSpPr>
          <p:nvPr/>
        </p:nvSpPr>
        <p:spPr bwMode="auto">
          <a:xfrm>
            <a:off x="764540" y="817880"/>
            <a:ext cx="239039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 </a:t>
            </a:r>
            <a:r>
              <a:rPr lang="zh-CN" altLang="en-US" sz="2667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61">
            <a:extLst>
              <a:ext uri="{FF2B5EF4-FFF2-40B4-BE49-F238E27FC236}">
                <a16:creationId xmlns:a16="http://schemas.microsoft.com/office/drawing/2014/main" id="{8C0E1F87-E908-4091-A345-B37A756AB52C}"/>
              </a:ext>
            </a:extLst>
          </p:cNvPr>
          <p:cNvGrpSpPr>
            <a:grpSpLocks/>
          </p:cNvGrpSpPr>
          <p:nvPr/>
        </p:nvGrpSpPr>
        <p:grpSpPr bwMode="auto">
          <a:xfrm>
            <a:off x="4255911" y="4578200"/>
            <a:ext cx="4035778" cy="1527362"/>
            <a:chOff x="2786050" y="3857628"/>
            <a:chExt cx="3929090" cy="142876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C7D88E7-0D3F-4978-B74B-2B6B6559F98E}"/>
                </a:ext>
              </a:extLst>
            </p:cNvPr>
            <p:cNvSpPr/>
            <p:nvPr/>
          </p:nvSpPr>
          <p:spPr>
            <a:xfrm>
              <a:off x="3571868" y="3857628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1</a:t>
              </a:r>
              <a:endParaRPr lang="zh-CN" altLang="en-US" sz="135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23FBCF-F46F-4421-BD82-93DB403B39E4}"/>
                </a:ext>
              </a:extLst>
            </p:cNvPr>
            <p:cNvSpPr/>
            <p:nvPr/>
          </p:nvSpPr>
          <p:spPr>
            <a:xfrm>
              <a:off x="2786050" y="450057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2</a:t>
              </a:r>
              <a:endParaRPr lang="zh-CN" altLang="en-US" sz="135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1D73C4-BB91-4AAA-8026-CF972B2BB4D2}"/>
                </a:ext>
              </a:extLst>
            </p:cNvPr>
            <p:cNvSpPr/>
            <p:nvPr/>
          </p:nvSpPr>
          <p:spPr>
            <a:xfrm>
              <a:off x="3857620" y="485776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3</a:t>
              </a:r>
              <a:endParaRPr lang="zh-CN" altLang="en-US" sz="135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C4A6460-F7AA-426D-928F-82AFAA7A6C13}"/>
                </a:ext>
              </a:extLst>
            </p:cNvPr>
            <p:cNvSpPr/>
            <p:nvPr/>
          </p:nvSpPr>
          <p:spPr>
            <a:xfrm>
              <a:off x="6286512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6</a:t>
              </a:r>
              <a:endParaRPr lang="zh-CN" altLang="en-US" sz="135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5091145-2B77-43A4-9610-910CE8051131}"/>
                </a:ext>
              </a:extLst>
            </p:cNvPr>
            <p:cNvSpPr/>
            <p:nvPr/>
          </p:nvSpPr>
          <p:spPr>
            <a:xfrm>
              <a:off x="5286380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4</a:t>
              </a:r>
              <a:endParaRPr lang="zh-CN" altLang="en-US" sz="135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E439235-B92A-4810-95B0-519D45FCC0B6}"/>
                </a:ext>
              </a:extLst>
            </p:cNvPr>
            <p:cNvSpPr/>
            <p:nvPr/>
          </p:nvSpPr>
          <p:spPr>
            <a:xfrm>
              <a:off x="5786446" y="3929066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dirty="0"/>
                <a:t>5</a:t>
              </a:r>
              <a:endParaRPr lang="zh-CN" altLang="en-US" sz="135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2BC5FD1-456A-46AA-94B5-03C094B29DD9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rot="5400000">
              <a:off x="3223345" y="4152047"/>
              <a:ext cx="339856" cy="482732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AC8CE82-C327-473B-ACE0-D476F88283EB}"/>
                </a:ext>
              </a:extLst>
            </p:cNvPr>
            <p:cNvCxnSpPr>
              <a:stCxn id="15" idx="2"/>
              <a:endCxn id="14" idx="5"/>
            </p:cNvCxnSpPr>
            <p:nvPr/>
          </p:nvCxnSpPr>
          <p:spPr>
            <a:xfrm rot="10800000">
              <a:off x="3151908" y="4866428"/>
              <a:ext cx="705713" cy="20564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35D6960-39A4-407F-80FF-14750B0C6A38}"/>
                </a:ext>
              </a:extLst>
            </p:cNvPr>
            <p:cNvCxnSpPr>
              <a:stCxn id="18" idx="3"/>
              <a:endCxn id="17" idx="0"/>
            </p:cNvCxnSpPr>
            <p:nvPr/>
          </p:nvCxnSpPr>
          <p:spPr>
            <a:xfrm rot="5400000">
              <a:off x="5429257" y="4366361"/>
              <a:ext cx="491399" cy="348523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1B83A22-BE24-4379-8EFD-533B0BC237C6}"/>
                </a:ext>
              </a:extLst>
            </p:cNvPr>
            <p:cNvCxnSpPr>
              <a:stCxn id="18" idx="5"/>
              <a:endCxn id="16" idx="1"/>
            </p:cNvCxnSpPr>
            <p:nvPr/>
          </p:nvCxnSpPr>
          <p:spPr>
            <a:xfrm rot="16200000" flipH="1">
              <a:off x="5973708" y="4473518"/>
              <a:ext cx="554170" cy="196980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13C3951-2822-4552-9D0B-A69E9478C42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 rot="16200000" flipH="1">
              <a:off x="3687692" y="4473517"/>
              <a:ext cx="634275" cy="13420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E6F7831-CA25-4D3B-A140-2347EB62A914}"/>
                </a:ext>
              </a:extLst>
            </p:cNvPr>
            <p:cNvCxnSpPr>
              <a:stCxn id="17" idx="2"/>
              <a:endCxn id="15" idx="6"/>
            </p:cNvCxnSpPr>
            <p:nvPr/>
          </p:nvCxnSpPr>
          <p:spPr>
            <a:xfrm rot="10800000" flipV="1">
              <a:off x="4286248" y="5000636"/>
              <a:ext cx="1000132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7BD7BE-3CB4-4012-B8B6-9C0C8D1DFDE7}"/>
                </a:ext>
              </a:extLst>
            </p:cNvPr>
            <p:cNvCxnSpPr>
              <a:stCxn id="16" idx="2"/>
              <a:endCxn id="17" idx="6"/>
            </p:cNvCxnSpPr>
            <p:nvPr/>
          </p:nvCxnSpPr>
          <p:spPr>
            <a:xfrm rot="10800000">
              <a:off x="5715008" y="5000636"/>
              <a:ext cx="571504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40">
              <a:extLst>
                <a:ext uri="{FF2B5EF4-FFF2-40B4-BE49-F238E27FC236}">
                  <a16:creationId xmlns:a16="http://schemas.microsoft.com/office/drawing/2014/main" id="{C1DD45DD-48DF-498A-B1C5-7BAA5029E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921" y="4152133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0.8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Box 41">
              <a:extLst>
                <a:ext uri="{FF2B5EF4-FFF2-40B4-BE49-F238E27FC236}">
                  <a16:creationId xmlns:a16="http://schemas.microsoft.com/office/drawing/2014/main" id="{0DAB7F77-A0EC-4EE5-94E7-B3AAFC9B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54" y="4929200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0.8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TextBox 42">
              <a:extLst>
                <a:ext uri="{FF2B5EF4-FFF2-40B4-BE49-F238E27FC236}">
                  <a16:creationId xmlns:a16="http://schemas.microsoft.com/office/drawing/2014/main" id="{65386BCC-C1D3-443A-9E51-426AE606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73" y="4366447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0.8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9D33F3CD-9E4F-4FE4-891E-4A09B811A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8" y="4366447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0.8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TextBox 44">
              <a:extLst>
                <a:ext uri="{FF2B5EF4-FFF2-40B4-BE49-F238E27FC236}">
                  <a16:creationId xmlns:a16="http://schemas.microsoft.com/office/drawing/2014/main" id="{787A8981-489A-4A2F-B4DE-AB3D2680F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614" y="4429132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0.6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TextBox 45">
              <a:extLst>
                <a:ext uri="{FF2B5EF4-FFF2-40B4-BE49-F238E27FC236}">
                  <a16:creationId xmlns:a16="http://schemas.microsoft.com/office/drawing/2014/main" id="{D8E5703A-E66F-4514-8538-799C74FE6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3857628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0.1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11345EAC-E48D-4854-B6BA-273B85B5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438" y="4786323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0.2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TextBox 47">
              <a:extLst>
                <a:ext uri="{FF2B5EF4-FFF2-40B4-BE49-F238E27FC236}">
                  <a16:creationId xmlns:a16="http://schemas.microsoft.com/office/drawing/2014/main" id="{4A6857CC-C2AD-4E1B-9752-273C82D68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6445" y="4937951"/>
              <a:ext cx="462093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>
                  <a:latin typeface="Franklin Gothic Book" panose="020B0503020102020204" pitchFamily="34" charset="0"/>
                  <a:ea typeface="华文楷体" panose="02010600040101010101" pitchFamily="2" charset="-122"/>
                </a:rPr>
                <a:t>0.7</a:t>
              </a:r>
              <a:endParaRPr lang="zh-CN" altLang="en-US" sz="900">
                <a:latin typeface="Franklin Gothic Book" panose="020B0503020102020204" pitchFamily="34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7FD5719-9D67-4A0F-930C-443FF30A526C}"/>
                </a:ext>
              </a:extLst>
            </p:cNvPr>
            <p:cNvCxnSpPr>
              <a:stCxn id="18" idx="2"/>
              <a:endCxn id="13" idx="6"/>
            </p:cNvCxnSpPr>
            <p:nvPr/>
          </p:nvCxnSpPr>
          <p:spPr>
            <a:xfrm rot="10800000">
              <a:off x="4000496" y="4071942"/>
              <a:ext cx="1785950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副标题 2"/>
          <p:cNvSpPr txBox="1">
            <a:spLocks/>
          </p:cNvSpPr>
          <p:nvPr/>
        </p:nvSpPr>
        <p:spPr>
          <a:xfrm>
            <a:off x="1728788" y="1781714"/>
            <a:ext cx="8669972" cy="6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42900">
              <a:buFont typeface="Wingdings 2"/>
              <a:buNone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谱聚类：是一种基于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的聚类方法，通过对样本数据的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拉普拉斯矩阵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特征向量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进行聚类。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矩形 6"/>
          <p:cNvSpPr>
            <a:spLocks noChangeArrowheads="1"/>
          </p:cNvSpPr>
          <p:nvPr/>
        </p:nvSpPr>
        <p:spPr bwMode="auto">
          <a:xfrm>
            <a:off x="1989560" y="3024634"/>
            <a:ext cx="8856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）：由若干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及连接两点的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所构成的图形，通常用来描述某些事物之间的某种关系，用点代表事物，线表示对应两个事物间具有这种关系。</a:t>
            </a:r>
          </a:p>
        </p:txBody>
      </p:sp>
      <p:sp>
        <p:nvSpPr>
          <p:cNvPr id="36" name="矩形 29"/>
          <p:cNvSpPr>
            <a:spLocks noChangeArrowheads="1"/>
          </p:cNvSpPr>
          <p:nvPr/>
        </p:nvSpPr>
        <p:spPr bwMode="auto">
          <a:xfrm>
            <a:off x="781050" y="950007"/>
            <a:ext cx="136842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概念</a:t>
            </a:r>
          </a:p>
        </p:txBody>
      </p:sp>
      <p:sp>
        <p:nvSpPr>
          <p:cNvPr id="37" name="TextBox 43"/>
          <p:cNvSpPr txBox="1">
            <a:spLocks noChangeArrowheads="1"/>
          </p:cNvSpPr>
          <p:nvPr/>
        </p:nvSpPr>
        <p:spPr bwMode="auto">
          <a:xfrm>
            <a:off x="893658" y="136585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2221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9"/>
          <p:cNvGraphicFramePr>
            <a:graphicFrameLocks noChangeAspect="1"/>
          </p:cNvGraphicFramePr>
          <p:nvPr/>
        </p:nvGraphicFramePr>
        <p:xfrm>
          <a:off x="3966634" y="1428751"/>
          <a:ext cx="4883151" cy="97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3" imgW="2413000" imgH="482600" progId="Equation.3">
                  <p:embed/>
                </p:oleObj>
              </mc:Choice>
              <mc:Fallback>
                <p:oleObj name="公式" r:id="rId3" imgW="2413000" imgH="482600" progId="Equation.3">
                  <p:embed/>
                  <p:pic>
                    <p:nvPicPr>
                      <p:cNvPr id="2560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634" y="1428751"/>
                        <a:ext cx="4883151" cy="975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3" name="组合 9"/>
          <p:cNvGrpSpPr>
            <a:grpSpLocks/>
          </p:cNvGrpSpPr>
          <p:nvPr/>
        </p:nvGrpSpPr>
        <p:grpSpPr bwMode="auto">
          <a:xfrm>
            <a:off x="7169152" y="2667000"/>
            <a:ext cx="4198649" cy="522817"/>
            <a:chOff x="5429256" y="2749293"/>
            <a:chExt cx="4197832" cy="523879"/>
          </a:xfrm>
        </p:grpSpPr>
        <p:graphicFrame>
          <p:nvGraphicFramePr>
            <p:cNvPr id="25610" name="Object 20"/>
            <p:cNvGraphicFramePr>
              <a:graphicFrameLocks noChangeAspect="1"/>
            </p:cNvGraphicFramePr>
            <p:nvPr/>
          </p:nvGraphicFramePr>
          <p:xfrm>
            <a:off x="5429256" y="2749305"/>
            <a:ext cx="1078940" cy="523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公式" r:id="rId5" imgW="444114" imgH="215713" progId="Equation.3">
                    <p:embed/>
                  </p:oleObj>
                </mc:Choice>
                <mc:Fallback>
                  <p:oleObj name="公式" r:id="rId5" imgW="444114" imgH="215713" progId="Equation.3">
                    <p:embed/>
                    <p:pic>
                      <p:nvPicPr>
                        <p:cNvPr id="2561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2749305"/>
                          <a:ext cx="1078940" cy="523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矩形 5"/>
            <p:cNvSpPr>
              <a:spLocks noChangeArrowheads="1"/>
            </p:cNvSpPr>
            <p:nvPr/>
          </p:nvSpPr>
          <p:spPr bwMode="auto">
            <a:xfrm>
              <a:off x="6365290" y="2749293"/>
              <a:ext cx="3261798" cy="46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子图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和子图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的权重和</a:t>
              </a:r>
            </a:p>
          </p:txBody>
        </p:sp>
      </p:grpSp>
      <p:graphicFrame>
        <p:nvGraphicFramePr>
          <p:cNvPr id="25604" name="Object 21"/>
          <p:cNvGraphicFramePr>
            <a:graphicFrameLocks noChangeAspect="1"/>
          </p:cNvGraphicFramePr>
          <p:nvPr/>
        </p:nvGraphicFramePr>
        <p:xfrm>
          <a:off x="5194300" y="3905251"/>
          <a:ext cx="5759451" cy="88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7" imgW="2476500" imgH="381000" progId="Equation.3">
                  <p:embed/>
                </p:oleObj>
              </mc:Choice>
              <mc:Fallback>
                <p:oleObj name="公式" r:id="rId7" imgW="2476500" imgH="381000" progId="Equation.3">
                  <p:embed/>
                  <p:pic>
                    <p:nvPicPr>
                      <p:cNvPr id="2560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905251"/>
                        <a:ext cx="5759451" cy="88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组合 10"/>
          <p:cNvGrpSpPr>
            <a:grpSpLocks/>
          </p:cNvGrpSpPr>
          <p:nvPr/>
        </p:nvGrpSpPr>
        <p:grpSpPr bwMode="auto">
          <a:xfrm>
            <a:off x="1530351" y="3570818"/>
            <a:ext cx="2946400" cy="1407583"/>
            <a:chOff x="1047724" y="3571874"/>
            <a:chExt cx="2946401" cy="1405791"/>
          </a:xfrm>
        </p:grpSpPr>
        <p:graphicFrame>
          <p:nvGraphicFramePr>
            <p:cNvPr id="25608" name="Object 22"/>
            <p:cNvGraphicFramePr>
              <a:graphicFrameLocks noChangeAspect="1"/>
            </p:cNvGraphicFramePr>
            <p:nvPr/>
          </p:nvGraphicFramePr>
          <p:xfrm>
            <a:off x="1619228" y="3571874"/>
            <a:ext cx="2374897" cy="1405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公式" r:id="rId9" imgW="1587500" imgH="939800" progId="Equation.3">
                    <p:embed/>
                  </p:oleObj>
                </mc:Choice>
                <mc:Fallback>
                  <p:oleObj name="公式" r:id="rId9" imgW="1587500" imgH="939800" progId="Equation.3">
                    <p:embed/>
                    <p:pic>
                      <p:nvPicPr>
                        <p:cNvPr id="2560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228" y="3571874"/>
                          <a:ext cx="2374897" cy="1405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矩形 14"/>
            <p:cNvSpPr>
              <a:spLocks noChangeArrowheads="1"/>
            </p:cNvSpPr>
            <p:nvPr/>
          </p:nvSpPr>
          <p:spPr bwMode="auto">
            <a:xfrm>
              <a:off x="1047724" y="4000504"/>
              <a:ext cx="476253" cy="46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令</a:t>
              </a:r>
            </a:p>
          </p:txBody>
        </p:sp>
      </p:grpSp>
      <p:sp>
        <p:nvSpPr>
          <p:cNvPr id="25606" name="TextBox 8"/>
          <p:cNvSpPr txBox="1">
            <a:spLocks noChangeArrowheads="1"/>
          </p:cNvSpPr>
          <p:nvPr/>
        </p:nvSpPr>
        <p:spPr bwMode="auto">
          <a:xfrm>
            <a:off x="1002245" y="155173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25607" name="矩形 11"/>
          <p:cNvSpPr>
            <a:spLocks noChangeArrowheads="1"/>
          </p:cNvSpPr>
          <p:nvPr/>
        </p:nvSpPr>
        <p:spPr bwMode="auto">
          <a:xfrm>
            <a:off x="516891" y="925985"/>
            <a:ext cx="330411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Cut 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0"/>
          <p:cNvGraphicFramePr>
            <a:graphicFrameLocks noChangeAspect="1"/>
          </p:cNvGraphicFramePr>
          <p:nvPr/>
        </p:nvGraphicFramePr>
        <p:xfrm>
          <a:off x="3429001" y="1333501"/>
          <a:ext cx="255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3" imgW="1256755" imgH="444307" progId="Equation.3">
                  <p:embed/>
                </p:oleObj>
              </mc:Choice>
              <mc:Fallback>
                <p:oleObj name="公式" r:id="rId3" imgW="1256755" imgH="444307" progId="Equation.3">
                  <p:embed/>
                  <p:pic>
                    <p:nvPicPr>
                      <p:cNvPr id="2662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1333501"/>
                        <a:ext cx="2552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21"/>
          <p:cNvGraphicFramePr>
            <a:graphicFrameLocks noChangeAspect="1"/>
          </p:cNvGraphicFramePr>
          <p:nvPr/>
        </p:nvGraphicFramePr>
        <p:xfrm>
          <a:off x="6087534" y="1333501"/>
          <a:ext cx="3532717" cy="92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5" imgW="1739900" imgH="457200" progId="Equation.3">
                  <p:embed/>
                </p:oleObj>
              </mc:Choice>
              <mc:Fallback>
                <p:oleObj name="公式" r:id="rId5" imgW="1739900" imgH="457200" progId="Equation.3">
                  <p:embed/>
                  <p:pic>
                    <p:nvPicPr>
                      <p:cNvPr id="4813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534" y="1333501"/>
                        <a:ext cx="3532717" cy="92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22"/>
          <p:cNvGraphicFramePr>
            <a:graphicFrameLocks noChangeAspect="1"/>
          </p:cNvGraphicFramePr>
          <p:nvPr/>
        </p:nvGraphicFramePr>
        <p:xfrm>
          <a:off x="6096000" y="2190751"/>
          <a:ext cx="2810933" cy="92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7" imgW="1307532" imgH="431613" progId="Equation.3">
                  <p:embed/>
                </p:oleObj>
              </mc:Choice>
              <mc:Fallback>
                <p:oleObj name="公式" r:id="rId7" imgW="1307532" imgH="431613" progId="Equation.3">
                  <p:embed/>
                  <p:pic>
                    <p:nvPicPr>
                      <p:cNvPr id="4813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90751"/>
                        <a:ext cx="2810933" cy="92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160434" y="3285067"/>
            <a:ext cx="2173817" cy="1191684"/>
            <a:chOff x="3148290" y="3714752"/>
            <a:chExt cx="2065677" cy="1142990"/>
          </a:xfrm>
        </p:grpSpPr>
        <p:graphicFrame>
          <p:nvGraphicFramePr>
            <p:cNvPr id="26634" name="Object 23"/>
            <p:cNvGraphicFramePr>
              <a:graphicFrameLocks noChangeAspect="1"/>
            </p:cNvGraphicFramePr>
            <p:nvPr/>
          </p:nvGraphicFramePr>
          <p:xfrm>
            <a:off x="3286116" y="3714752"/>
            <a:ext cx="1779587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公式" r:id="rId9" imgW="711200" imgH="228600" progId="Equation.3">
                    <p:embed/>
                  </p:oleObj>
                </mc:Choice>
                <mc:Fallback>
                  <p:oleObj name="公式" r:id="rId9" imgW="711200" imgH="228600" progId="Equation.3">
                    <p:embed/>
                    <p:pic>
                      <p:nvPicPr>
                        <p:cNvPr id="2663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3714752"/>
                          <a:ext cx="1779587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24">
              <a:hlinkClick r:id="rId11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3148290" y="4287223"/>
            <a:ext cx="2065677" cy="570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公式" r:id="rId12" imgW="825500" imgH="228600" progId="Equation.3">
                    <p:embed/>
                  </p:oleObj>
                </mc:Choice>
                <mc:Fallback>
                  <p:oleObj name="公式" r:id="rId12" imgW="825500" imgH="228600" progId="Equation.3">
                    <p:embed/>
                    <p:pic>
                      <p:nvPicPr>
                        <p:cNvPr id="26635" name="Object 24">
                          <a:hlinkClick r:id="" action="ppaction://noaction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290" y="4287223"/>
                          <a:ext cx="2065677" cy="570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5520268" y="4817534"/>
          <a:ext cx="2671233" cy="1183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14" imgW="1002865" imgH="444307" progId="Equation.3">
                  <p:embed/>
                </p:oleObj>
              </mc:Choice>
              <mc:Fallback>
                <p:oleObj name="公式" r:id="rId14" imgW="1002865" imgH="444307" progId="Equation.3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268" y="4817534"/>
                        <a:ext cx="2671233" cy="1183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562352" y="514350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广义瑞利商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1141943" y="167691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26633" name="矩形 11"/>
          <p:cNvSpPr>
            <a:spLocks noChangeArrowheads="1"/>
          </p:cNvSpPr>
          <p:nvPr/>
        </p:nvSpPr>
        <p:spPr bwMode="auto">
          <a:xfrm>
            <a:off x="567691" y="939800"/>
            <a:ext cx="330411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Cut </a:t>
            </a:r>
            <a:r>
              <a:rPr lang="zh-CN" altLang="en-US" sz="2667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5"/>
          <p:cNvGrpSpPr>
            <a:grpSpLocks/>
          </p:cNvGrpSpPr>
          <p:nvPr/>
        </p:nvGrpSpPr>
        <p:grpSpPr bwMode="auto">
          <a:xfrm>
            <a:off x="3549651" y="1071034"/>
            <a:ext cx="4404783" cy="929217"/>
            <a:chOff x="1811909" y="1071546"/>
            <a:chExt cx="4617479" cy="1111250"/>
          </a:xfrm>
        </p:grpSpPr>
        <p:graphicFrame>
          <p:nvGraphicFramePr>
            <p:cNvPr id="27676" name="Object 52"/>
            <p:cNvGraphicFramePr>
              <a:graphicFrameLocks noChangeAspect="1"/>
            </p:cNvGraphicFramePr>
            <p:nvPr/>
          </p:nvGraphicFramePr>
          <p:xfrm>
            <a:off x="3919550" y="1071546"/>
            <a:ext cx="2509838" cy="111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4" name="公式" r:id="rId3" imgW="1002865" imgH="444307" progId="Equation.3">
                    <p:embed/>
                  </p:oleObj>
                </mc:Choice>
                <mc:Fallback>
                  <p:oleObj name="公式" r:id="rId3" imgW="1002865" imgH="444307" progId="Equation.3">
                    <p:embed/>
                    <p:pic>
                      <p:nvPicPr>
                        <p:cNvPr id="2767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550" y="1071546"/>
                          <a:ext cx="2509838" cy="111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矩形 2"/>
            <p:cNvSpPr>
              <a:spLocks noChangeArrowheads="1"/>
            </p:cNvSpPr>
            <p:nvPr/>
          </p:nvSpPr>
          <p:spPr bwMode="auto">
            <a:xfrm>
              <a:off x="1811909" y="1379844"/>
              <a:ext cx="1806775" cy="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广义瑞利商</a:t>
              </a:r>
            </a:p>
          </p:txBody>
        </p:sp>
      </p:grpSp>
      <p:graphicFrame>
        <p:nvGraphicFramePr>
          <p:cNvPr id="10" name="Object 53"/>
          <p:cNvGraphicFramePr>
            <a:graphicFrameLocks noChangeAspect="1"/>
          </p:cNvGraphicFramePr>
          <p:nvPr/>
        </p:nvGraphicFramePr>
        <p:xfrm>
          <a:off x="3810000" y="2929467"/>
          <a:ext cx="228811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5" imgW="914400" imgH="330200" progId="Equation.3">
                  <p:embed/>
                </p:oleObj>
              </mc:Choice>
              <mc:Fallback>
                <p:oleObj name="公式" r:id="rId5" imgW="914400" imgH="330200" progId="Equation.3">
                  <p:embed/>
                  <p:pic>
                    <p:nvPicPr>
                      <p:cNvPr id="1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29467"/>
                        <a:ext cx="228811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54"/>
          <p:cNvGraphicFramePr>
            <a:graphicFrameLocks noChangeAspect="1"/>
          </p:cNvGraphicFramePr>
          <p:nvPr/>
        </p:nvGraphicFramePr>
        <p:xfrm>
          <a:off x="7452785" y="3143251"/>
          <a:ext cx="1198033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7" imgW="698197" imgH="291973" progId="Equation.3">
                  <p:embed/>
                </p:oleObj>
              </mc:Choice>
              <mc:Fallback>
                <p:oleObj name="公式" r:id="rId7" imgW="698197" imgH="291973" progId="Equation.3">
                  <p:embed/>
                  <p:pic>
                    <p:nvPicPr>
                      <p:cNvPr id="4915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785" y="3143251"/>
                        <a:ext cx="1198033" cy="49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5"/>
          <p:cNvGrpSpPr>
            <a:grpSpLocks/>
          </p:cNvGrpSpPr>
          <p:nvPr/>
        </p:nvGrpSpPr>
        <p:grpSpPr bwMode="auto">
          <a:xfrm>
            <a:off x="3333751" y="5048251"/>
            <a:ext cx="3642783" cy="717549"/>
            <a:chOff x="2786050" y="5211780"/>
            <a:chExt cx="3643338" cy="717550"/>
          </a:xfrm>
        </p:grpSpPr>
        <p:graphicFrame>
          <p:nvGraphicFramePr>
            <p:cNvPr id="27674" name="Object 55"/>
            <p:cNvGraphicFramePr>
              <a:graphicFrameLocks noChangeAspect="1"/>
            </p:cNvGraphicFramePr>
            <p:nvPr/>
          </p:nvGraphicFramePr>
          <p:xfrm>
            <a:off x="2786050" y="5253913"/>
            <a:ext cx="1906588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7" name="公式" r:id="rId9" imgW="876300" imgH="292100" progId="Equation.3">
                    <p:embed/>
                  </p:oleObj>
                </mc:Choice>
                <mc:Fallback>
                  <p:oleObj name="公式" r:id="rId9" imgW="876300" imgH="292100" progId="Equation.3">
                    <p:embed/>
                    <p:pic>
                      <p:nvPicPr>
                        <p:cNvPr id="2767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5253913"/>
                          <a:ext cx="1906588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56"/>
            <p:cNvGraphicFramePr>
              <a:graphicFrameLocks noChangeAspect="1"/>
            </p:cNvGraphicFramePr>
            <p:nvPr/>
          </p:nvGraphicFramePr>
          <p:xfrm>
            <a:off x="5157800" y="5211780"/>
            <a:ext cx="1271588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公式" r:id="rId11" imgW="583947" imgH="330057" progId="Equation.3">
                    <p:embed/>
                  </p:oleObj>
                </mc:Choice>
                <mc:Fallback>
                  <p:oleObj name="公式" r:id="rId11" imgW="583947" imgH="330057" progId="Equation.3">
                    <p:embed/>
                    <p:pic>
                      <p:nvPicPr>
                        <p:cNvPr id="27675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800" y="5211780"/>
                          <a:ext cx="1271588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452284" y="4072467"/>
            <a:ext cx="3073400" cy="717551"/>
            <a:chOff x="5000628" y="4429125"/>
            <a:chExt cx="3071834" cy="717550"/>
          </a:xfrm>
        </p:grpSpPr>
        <p:graphicFrame>
          <p:nvGraphicFramePr>
            <p:cNvPr id="27669" name="Object 57"/>
            <p:cNvGraphicFramePr>
              <a:graphicFrameLocks noChangeAspect="1"/>
            </p:cNvGraphicFramePr>
            <p:nvPr/>
          </p:nvGraphicFramePr>
          <p:xfrm>
            <a:off x="5000628" y="4470400"/>
            <a:ext cx="1300163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公式" r:id="rId13" imgW="596900" imgH="292100" progId="Equation.3">
                    <p:embed/>
                  </p:oleObj>
                </mc:Choice>
                <mc:Fallback>
                  <p:oleObj name="公式" r:id="rId13" imgW="596900" imgH="292100" progId="Equation.3">
                    <p:embed/>
                    <p:pic>
                      <p:nvPicPr>
                        <p:cNvPr id="2766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4470400"/>
                          <a:ext cx="1300163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58"/>
            <p:cNvGraphicFramePr>
              <a:graphicFrameLocks noChangeAspect="1"/>
            </p:cNvGraphicFramePr>
            <p:nvPr/>
          </p:nvGraphicFramePr>
          <p:xfrm>
            <a:off x="6286503" y="4429125"/>
            <a:ext cx="690562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公式" r:id="rId15" imgW="317362" imgH="330057" progId="Equation.3">
                    <p:embed/>
                  </p:oleObj>
                </mc:Choice>
                <mc:Fallback>
                  <p:oleObj name="公式" r:id="rId15" imgW="317362" imgH="330057" progId="Equation.3">
                    <p:embed/>
                    <p:pic>
                      <p:nvPicPr>
                        <p:cNvPr id="2767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03" y="4429125"/>
                          <a:ext cx="690562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59"/>
            <p:cNvGraphicFramePr>
              <a:graphicFrameLocks noChangeAspect="1"/>
            </p:cNvGraphicFramePr>
            <p:nvPr/>
          </p:nvGraphicFramePr>
          <p:xfrm>
            <a:off x="7381899" y="4429125"/>
            <a:ext cx="690563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公式" r:id="rId17" imgW="317362" imgH="330057" progId="Equation.3">
                    <p:embed/>
                  </p:oleObj>
                </mc:Choice>
                <mc:Fallback>
                  <p:oleObj name="公式" r:id="rId17" imgW="317362" imgH="330057" progId="Equation.3">
                    <p:embed/>
                    <p:pic>
                      <p:nvPicPr>
                        <p:cNvPr id="2767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1899" y="4429125"/>
                          <a:ext cx="690563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60"/>
            <p:cNvGraphicFramePr>
              <a:graphicFrameLocks noChangeAspect="1"/>
            </p:cNvGraphicFramePr>
            <p:nvPr/>
          </p:nvGraphicFramePr>
          <p:xfrm>
            <a:off x="6929454" y="4677569"/>
            <a:ext cx="276225" cy="22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公式" r:id="rId19" imgW="126780" imgH="101424" progId="Equation.3">
                    <p:embed/>
                  </p:oleObj>
                </mc:Choice>
                <mc:Fallback>
                  <p:oleObj name="公式" r:id="rId19" imgW="126780" imgH="101424" progId="Equation.3">
                    <p:embed/>
                    <p:pic>
                      <p:nvPicPr>
                        <p:cNvPr id="27672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4677569"/>
                          <a:ext cx="276225" cy="220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61"/>
            <p:cNvGraphicFramePr>
              <a:graphicFrameLocks noChangeAspect="1"/>
            </p:cNvGraphicFramePr>
            <p:nvPr/>
          </p:nvGraphicFramePr>
          <p:xfrm>
            <a:off x="7143768" y="4594225"/>
            <a:ext cx="30321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公式" r:id="rId21" imgW="139579" imgH="177646" progId="Equation.3">
                    <p:embed/>
                  </p:oleObj>
                </mc:Choice>
                <mc:Fallback>
                  <p:oleObj name="公式" r:id="rId21" imgW="139579" imgH="177646" progId="Equation.3">
                    <p:embed/>
                    <p:pic>
                      <p:nvPicPr>
                        <p:cNvPr id="2767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68" y="4594225"/>
                          <a:ext cx="303213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2381251" y="6038847"/>
            <a:ext cx="6214533" cy="461665"/>
            <a:chOff x="5643570" y="5098333"/>
            <a:chExt cx="6215074" cy="460972"/>
          </a:xfrm>
        </p:grpSpPr>
        <p:sp>
          <p:nvSpPr>
            <p:cNvPr id="27667" name="矩形 17"/>
            <p:cNvSpPr>
              <a:spLocks noChangeArrowheads="1"/>
            </p:cNvSpPr>
            <p:nvPr/>
          </p:nvSpPr>
          <p:spPr bwMode="auto">
            <a:xfrm>
              <a:off x="5643570" y="5098333"/>
              <a:ext cx="6215074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规范拉普拉斯矩阵，对角元素全为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668" name="Object 62"/>
            <p:cNvGraphicFramePr>
              <a:graphicFrameLocks noChangeAspect="1"/>
            </p:cNvGraphicFramePr>
            <p:nvPr/>
          </p:nvGraphicFramePr>
          <p:xfrm>
            <a:off x="6072198" y="5143512"/>
            <a:ext cx="3857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公式" r:id="rId23" imgW="177492" imgH="164814" progId="Equation.3">
                    <p:embed/>
                  </p:oleObj>
                </mc:Choice>
                <mc:Fallback>
                  <p:oleObj name="公式" r:id="rId23" imgW="177492" imgH="164814" progId="Equation.3">
                    <p:embed/>
                    <p:pic>
                      <p:nvPicPr>
                        <p:cNvPr id="27668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5143512"/>
                          <a:ext cx="385763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6" name="TextBox 29"/>
          <p:cNvSpPr txBox="1">
            <a:spLocks noChangeArrowheads="1"/>
          </p:cNvSpPr>
          <p:nvPr/>
        </p:nvSpPr>
        <p:spPr bwMode="auto">
          <a:xfrm>
            <a:off x="1084343" y="133540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pSp>
        <p:nvGrpSpPr>
          <p:cNvPr id="9" name="组合 33"/>
          <p:cNvGrpSpPr>
            <a:grpSpLocks/>
          </p:cNvGrpSpPr>
          <p:nvPr/>
        </p:nvGrpSpPr>
        <p:grpSpPr bwMode="auto">
          <a:xfrm>
            <a:off x="4000501" y="2262718"/>
            <a:ext cx="5271928" cy="499533"/>
            <a:chOff x="2357422" y="2214554"/>
            <a:chExt cx="5271964" cy="500066"/>
          </a:xfrm>
        </p:grpSpPr>
        <p:graphicFrame>
          <p:nvGraphicFramePr>
            <p:cNvPr id="27663" name="Object 63"/>
            <p:cNvGraphicFramePr>
              <a:graphicFrameLocks noChangeAspect="1"/>
            </p:cNvGraphicFramePr>
            <p:nvPr/>
          </p:nvGraphicFramePr>
          <p:xfrm>
            <a:off x="2357422" y="2245089"/>
            <a:ext cx="1421464" cy="469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公式" r:id="rId25" imgW="647419" imgH="203112" progId="Equation.3">
                    <p:embed/>
                  </p:oleObj>
                </mc:Choice>
                <mc:Fallback>
                  <p:oleObj name="公式" r:id="rId25" imgW="647419" imgH="203112" progId="Equation.3">
                    <p:embed/>
                    <p:pic>
                      <p:nvPicPr>
                        <p:cNvPr id="2766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2245089"/>
                          <a:ext cx="1421464" cy="469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4" name="组合 31"/>
            <p:cNvGrpSpPr>
              <a:grpSpLocks/>
            </p:cNvGrpSpPr>
            <p:nvPr/>
          </p:nvGrpSpPr>
          <p:grpSpPr bwMode="auto">
            <a:xfrm>
              <a:off x="4929189" y="2214554"/>
              <a:ext cx="2700197" cy="462158"/>
              <a:chOff x="2479662" y="2214554"/>
              <a:chExt cx="2700197" cy="462158"/>
            </a:xfrm>
          </p:grpSpPr>
          <p:sp>
            <p:nvSpPr>
              <p:cNvPr id="27665" name="矩形 4"/>
              <p:cNvSpPr>
                <a:spLocks noChangeArrowheads="1"/>
              </p:cNvSpPr>
              <p:nvPr/>
            </p:nvSpPr>
            <p:spPr bwMode="auto">
              <a:xfrm>
                <a:off x="2653188" y="2214554"/>
                <a:ext cx="2526671" cy="462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的广义特征值</a:t>
                </a:r>
              </a:p>
            </p:txBody>
          </p:sp>
          <p:graphicFrame>
            <p:nvGraphicFramePr>
              <p:cNvPr id="27666" name="Object 64"/>
              <p:cNvGraphicFramePr>
                <a:graphicFrameLocks noChangeAspect="1"/>
              </p:cNvGraphicFramePr>
              <p:nvPr/>
            </p:nvGraphicFramePr>
            <p:xfrm>
              <a:off x="2479662" y="2243138"/>
              <a:ext cx="306387" cy="411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6" name="公式" r:id="rId27" imgW="139579" imgH="177646" progId="Equation.3">
                      <p:embed/>
                    </p:oleObj>
                  </mc:Choice>
                  <mc:Fallback>
                    <p:oleObj name="公式" r:id="rId27" imgW="139579" imgH="177646" progId="Equation.3">
                      <p:embed/>
                      <p:pic>
                        <p:nvPicPr>
                          <p:cNvPr id="27666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662" y="2243138"/>
                            <a:ext cx="306387" cy="411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36" name="直接连接符 35"/>
          <p:cNvCxnSpPr/>
          <p:nvPr/>
        </p:nvCxnSpPr>
        <p:spPr>
          <a:xfrm>
            <a:off x="3452795" y="4786325"/>
            <a:ext cx="1143008" cy="1588"/>
          </a:xfrm>
          <a:prstGeom prst="line">
            <a:avLst/>
          </a:prstGeom>
          <a:ln w="63500" cap="sq" cmpd="thickThin">
            <a:solidFill>
              <a:srgbClr val="00B0F0"/>
            </a:solidFill>
            <a:prstDash val="sysDash"/>
            <a:beve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10116" y="4786325"/>
            <a:ext cx="571504" cy="1588"/>
          </a:xfrm>
          <a:prstGeom prst="line">
            <a:avLst/>
          </a:prstGeom>
          <a:ln w="63500" cap="sq" cmpd="thickThin">
            <a:solidFill>
              <a:srgbClr val="FF0000"/>
            </a:solidFill>
            <a:prstDash val="sysDash"/>
            <a:beve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810251" y="4786325"/>
            <a:ext cx="642943" cy="1588"/>
          </a:xfrm>
          <a:prstGeom prst="line">
            <a:avLst/>
          </a:prstGeom>
          <a:ln w="63500" cap="sq" cmpd="thickThin">
            <a:solidFill>
              <a:srgbClr val="FF0000"/>
            </a:solidFill>
            <a:prstDash val="sysDash"/>
            <a:beve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9175" name="Object 65"/>
          <p:cNvGraphicFramePr>
            <a:graphicFrameLocks noChangeAspect="1"/>
          </p:cNvGraphicFramePr>
          <p:nvPr/>
        </p:nvGraphicFramePr>
        <p:xfrm>
          <a:off x="7543800" y="4286251"/>
          <a:ext cx="1219200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29" imgW="710891" imgH="291973" progId="Equation.3">
                  <p:embed/>
                </p:oleObj>
              </mc:Choice>
              <mc:Fallback>
                <p:oleObj name="公式" r:id="rId29" imgW="710891" imgH="291973" progId="Equation.3">
                  <p:embed/>
                  <p:pic>
                    <p:nvPicPr>
                      <p:cNvPr id="4917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86251"/>
                        <a:ext cx="1219200" cy="49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矩形 34"/>
          <p:cNvSpPr>
            <a:spLocks noChangeArrowheads="1"/>
          </p:cNvSpPr>
          <p:nvPr/>
        </p:nvSpPr>
        <p:spPr bwMode="auto">
          <a:xfrm>
            <a:off x="588011" y="898060"/>
            <a:ext cx="330411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Cut 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4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980691" y="1631952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矩形 9"/>
          <p:cNvSpPr>
            <a:spLocks noChangeArrowheads="1"/>
          </p:cNvSpPr>
          <p:nvPr/>
        </p:nvSpPr>
        <p:spPr bwMode="auto">
          <a:xfrm>
            <a:off x="351368" y="793135"/>
            <a:ext cx="325762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Ncut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266416" y="3260722"/>
            <a:ext cx="1428760" cy="428628"/>
          </a:xfrm>
          <a:prstGeom prst="wedgeRectCallout">
            <a:avLst>
              <a:gd name="adj1" fmla="val 57102"/>
              <a:gd name="adj2" fmla="val -132705"/>
            </a:avLst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顶点数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9362459" y="3260722"/>
            <a:ext cx="1238259" cy="428628"/>
          </a:xfrm>
          <a:prstGeom prst="wedgeRectCallout">
            <a:avLst>
              <a:gd name="adj1" fmla="val -54923"/>
              <a:gd name="adj2" fmla="val -147207"/>
            </a:avLst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权重和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932940" y="4032251"/>
            <a:ext cx="4667251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、同子图内所有点相似度高</a:t>
            </a:r>
            <a:endParaRPr lang="en-US" altLang="zh-CN" sz="2667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、不同子图的点相似度低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68607" y="5162552"/>
            <a:ext cx="58961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Cut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cut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只考虑了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个要求</a:t>
            </a: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75577"/>
              </p:ext>
            </p:extLst>
          </p:nvPr>
        </p:nvGraphicFramePr>
        <p:xfrm>
          <a:off x="6695441" y="2059518"/>
          <a:ext cx="3477684" cy="8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3" imgW="1473200" imgH="482600" progId="Equation.3">
                  <p:embed/>
                </p:oleObj>
              </mc:Choice>
              <mc:Fallback>
                <p:oleObj name="公式" r:id="rId3" imgW="1473200" imgH="482600" progId="Equation.3">
                  <p:embed/>
                  <p:pic>
                    <p:nvPicPr>
                      <p:cNvPr id="573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441" y="2059518"/>
                        <a:ext cx="3477684" cy="857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738301"/>
              </p:ext>
            </p:extLst>
          </p:nvPr>
        </p:nvGraphicFramePr>
        <p:xfrm>
          <a:off x="2104392" y="2150534"/>
          <a:ext cx="3448049" cy="85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5" imgW="1459866" imgH="482391" progId="Equation.3">
                  <p:embed/>
                </p:oleObj>
              </mc:Choice>
              <mc:Fallback>
                <p:oleObj name="公式" r:id="rId5" imgW="1459866" imgH="482391" progId="Equation.3">
                  <p:embed/>
                  <p:pic>
                    <p:nvPicPr>
                      <p:cNvPr id="573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392" y="2150534"/>
                        <a:ext cx="3448049" cy="853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028941" y="1631952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Ncut</a:t>
            </a:r>
            <a:endParaRPr lang="zh-CN" alt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742691" y="5939368"/>
            <a:ext cx="3433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Ncut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考虑了上面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个要求</a:t>
            </a:r>
          </a:p>
        </p:txBody>
      </p:sp>
      <p:sp>
        <p:nvSpPr>
          <p:cNvPr id="28688" name="TextBox 12"/>
          <p:cNvSpPr txBox="1">
            <a:spLocks noChangeArrowheads="1"/>
          </p:cNvSpPr>
          <p:nvPr/>
        </p:nvSpPr>
        <p:spPr bwMode="auto">
          <a:xfrm>
            <a:off x="1203538" y="80032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28108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0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"/>
          <p:cNvSpPr>
            <a:spLocks noChangeArrowheads="1"/>
          </p:cNvSpPr>
          <p:nvPr/>
        </p:nvSpPr>
        <p:spPr bwMode="auto">
          <a:xfrm>
            <a:off x="465433" y="879651"/>
            <a:ext cx="638174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Unnormalized</a:t>
            </a: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Spectral Clustering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00251" y="1570568"/>
            <a:ext cx="3177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输入：样本及类别数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17752" y="2190752"/>
            <a:ext cx="4322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、根据样本建立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权重矩阵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17751" y="2840568"/>
            <a:ext cx="750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、根据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，计算度矩阵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，进而计算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拉普拉斯矩阵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317751" y="3484035"/>
            <a:ext cx="7528023" cy="543984"/>
            <a:chOff x="1428728" y="2988230"/>
            <a:chExt cx="7527770" cy="544119"/>
          </a:xfrm>
        </p:grpSpPr>
        <p:sp>
          <p:nvSpPr>
            <p:cNvPr id="29710" name="矩形 7"/>
            <p:cNvSpPr>
              <a:spLocks noChangeArrowheads="1"/>
            </p:cNvSpPr>
            <p:nvPr/>
          </p:nvSpPr>
          <p:spPr bwMode="auto">
            <a:xfrm>
              <a:off x="1428728" y="2988230"/>
              <a:ext cx="7527770" cy="461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、计算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的特征值及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特征向量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；</a:t>
              </a:r>
            </a:p>
          </p:txBody>
        </p:sp>
        <p:graphicFrame>
          <p:nvGraphicFramePr>
            <p:cNvPr id="29711" name="Object 13"/>
            <p:cNvGraphicFramePr>
              <a:graphicFrameLocks noChangeAspect="1"/>
            </p:cNvGraphicFramePr>
            <p:nvPr/>
          </p:nvGraphicFramePr>
          <p:xfrm>
            <a:off x="5692211" y="3028235"/>
            <a:ext cx="2716292" cy="504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公式" r:id="rId4" imgW="1231366" imgH="228501" progId="Equation.3">
                    <p:embed/>
                  </p:oleObj>
                </mc:Choice>
                <mc:Fallback>
                  <p:oleObj name="公式" r:id="rId4" imgW="1231366" imgH="228501" progId="Equation.3">
                    <p:embed/>
                    <p:pic>
                      <p:nvPicPr>
                        <p:cNvPr id="2971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2211" y="3028235"/>
                          <a:ext cx="2716292" cy="504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2317751" y="4258735"/>
            <a:ext cx="8921749" cy="980018"/>
            <a:chOff x="1318189" y="3500438"/>
            <a:chExt cx="8921229" cy="980366"/>
          </a:xfrm>
        </p:grpSpPr>
        <p:grpSp>
          <p:nvGrpSpPr>
            <p:cNvPr id="29705" name="组合 15"/>
            <p:cNvGrpSpPr>
              <a:grpSpLocks/>
            </p:cNvGrpSpPr>
            <p:nvPr/>
          </p:nvGrpSpPr>
          <p:grpSpPr bwMode="auto">
            <a:xfrm>
              <a:off x="1318189" y="3500438"/>
              <a:ext cx="8921229" cy="949751"/>
              <a:chOff x="1428727" y="3500438"/>
              <a:chExt cx="8921229" cy="949751"/>
            </a:xfrm>
          </p:grpSpPr>
          <p:sp>
            <p:nvSpPr>
              <p:cNvPr id="29707" name="矩形 8"/>
              <p:cNvSpPr>
                <a:spLocks noChangeArrowheads="1"/>
              </p:cNvSpPr>
              <p:nvPr/>
            </p:nvSpPr>
            <p:spPr bwMode="auto">
              <a:xfrm>
                <a:off x="1428727" y="3500438"/>
                <a:ext cx="8921229" cy="461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、取出前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小特征值对应的特征向量                                    并对</a:t>
                </a:r>
              </a:p>
            </p:txBody>
          </p:sp>
          <p:sp>
            <p:nvSpPr>
              <p:cNvPr id="29708" name="矩形 9"/>
              <p:cNvSpPr>
                <a:spLocks noChangeArrowheads="1"/>
              </p:cNvSpPr>
              <p:nvPr/>
            </p:nvSpPr>
            <p:spPr bwMode="auto">
              <a:xfrm>
                <a:off x="1737148" y="3988360"/>
                <a:ext cx="6065730" cy="461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      的行向量进行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聚类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，得到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709" name="Object 14"/>
              <p:cNvGraphicFramePr>
                <a:graphicFrameLocks noChangeAspect="1"/>
              </p:cNvGraphicFramePr>
              <p:nvPr/>
            </p:nvGraphicFramePr>
            <p:xfrm>
              <a:off x="6503431" y="3528298"/>
              <a:ext cx="2620331" cy="476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1" name="公式" r:id="rId6" imgW="1257300" imgH="228600" progId="Equation.3">
                      <p:embed/>
                    </p:oleObj>
                  </mc:Choice>
                  <mc:Fallback>
                    <p:oleObj name="公式" r:id="rId6" imgW="1257300" imgH="228600" progId="Equation.3">
                      <p:embed/>
                      <p:pic>
                        <p:nvPicPr>
                          <p:cNvPr id="29709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3431" y="3528298"/>
                            <a:ext cx="2620331" cy="476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06" name="Object 15"/>
            <p:cNvGraphicFramePr>
              <a:graphicFrameLocks noChangeAspect="1"/>
            </p:cNvGraphicFramePr>
            <p:nvPr/>
          </p:nvGraphicFramePr>
          <p:xfrm>
            <a:off x="2428861" y="3999099"/>
            <a:ext cx="455613" cy="48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公式" r:id="rId8" imgW="203024" imgH="215713" progId="Equation.3">
                    <p:embed/>
                  </p:oleObj>
                </mc:Choice>
                <mc:Fallback>
                  <p:oleObj name="公式" r:id="rId8" imgW="203024" imgH="215713" progId="Equation.3">
                    <p:embed/>
                    <p:pic>
                      <p:nvPicPr>
                        <p:cNvPr id="2970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1" y="3999099"/>
                          <a:ext cx="455613" cy="481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4" name="TextBox 14"/>
          <p:cNvSpPr txBox="1">
            <a:spLocks noChangeArrowheads="1"/>
          </p:cNvSpPr>
          <p:nvPr/>
        </p:nvSpPr>
        <p:spPr bwMode="auto">
          <a:xfrm>
            <a:off x="1085116" y="118766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32308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/>
          <p:cNvSpPr>
            <a:spLocks noChangeArrowheads="1"/>
          </p:cNvSpPr>
          <p:nvPr/>
        </p:nvSpPr>
        <p:spPr bwMode="auto">
          <a:xfrm>
            <a:off x="615951" y="865006"/>
            <a:ext cx="8191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 Spectral Clustering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endParaRPr lang="zh-CN" altLang="en-US" sz="26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905001" y="1428752"/>
            <a:ext cx="3177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输入：样本及类别数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2501" y="2093385"/>
            <a:ext cx="4322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、根据样本建立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权重矩阵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2222501" y="3888321"/>
            <a:ext cx="8445500" cy="974274"/>
            <a:chOff x="1318189" y="3500438"/>
            <a:chExt cx="8444977" cy="974619"/>
          </a:xfrm>
        </p:grpSpPr>
        <p:grpSp>
          <p:nvGrpSpPr>
            <p:cNvPr id="30738" name="组合 15"/>
            <p:cNvGrpSpPr>
              <a:grpSpLocks/>
            </p:cNvGrpSpPr>
            <p:nvPr/>
          </p:nvGrpSpPr>
          <p:grpSpPr bwMode="auto">
            <a:xfrm>
              <a:off x="1318189" y="3500438"/>
              <a:ext cx="8444977" cy="949751"/>
              <a:chOff x="1428727" y="3500438"/>
              <a:chExt cx="8444977" cy="949751"/>
            </a:xfrm>
          </p:grpSpPr>
          <p:sp>
            <p:nvSpPr>
              <p:cNvPr id="30740" name="矩形 11"/>
              <p:cNvSpPr>
                <a:spLocks noChangeArrowheads="1"/>
              </p:cNvSpPr>
              <p:nvPr/>
            </p:nvSpPr>
            <p:spPr bwMode="auto">
              <a:xfrm>
                <a:off x="1428727" y="3500438"/>
                <a:ext cx="8444977" cy="461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、取出前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小特征值对应的特征向量                                并对</a:t>
                </a:r>
              </a:p>
            </p:txBody>
          </p:sp>
          <p:sp>
            <p:nvSpPr>
              <p:cNvPr id="30741" name="矩形 9"/>
              <p:cNvSpPr>
                <a:spLocks noChangeArrowheads="1"/>
              </p:cNvSpPr>
              <p:nvPr/>
            </p:nvSpPr>
            <p:spPr bwMode="auto">
              <a:xfrm>
                <a:off x="1737148" y="3988360"/>
                <a:ext cx="6065708" cy="461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      的行向量进行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聚类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，得到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0742" name="Object 20"/>
              <p:cNvGraphicFramePr>
                <a:graphicFrameLocks noChangeAspect="1"/>
              </p:cNvGraphicFramePr>
              <p:nvPr/>
            </p:nvGraphicFramePr>
            <p:xfrm>
              <a:off x="6598681" y="3500438"/>
              <a:ext cx="2227263" cy="404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70" name="公式" r:id="rId3" imgW="1257300" imgH="228600" progId="Equation.3">
                      <p:embed/>
                    </p:oleObj>
                  </mc:Choice>
                  <mc:Fallback>
                    <p:oleObj name="公式" r:id="rId3" imgW="1257300" imgH="228600" progId="Equation.3">
                      <p:embed/>
                      <p:pic>
                        <p:nvPicPr>
                          <p:cNvPr id="30742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98681" y="3500438"/>
                            <a:ext cx="2227263" cy="404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39" name="Object 21"/>
            <p:cNvGraphicFramePr>
              <a:graphicFrameLocks noChangeAspect="1"/>
            </p:cNvGraphicFramePr>
            <p:nvPr/>
          </p:nvGraphicFramePr>
          <p:xfrm>
            <a:off x="2354251" y="3993352"/>
            <a:ext cx="455614" cy="48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公式" r:id="rId5" imgW="203024" imgH="215713" progId="Equation.3">
                    <p:embed/>
                  </p:oleObj>
                </mc:Choice>
                <mc:Fallback>
                  <p:oleObj name="公式" r:id="rId5" imgW="203024" imgH="215713" progId="Equation.3">
                    <p:embed/>
                    <p:pic>
                      <p:nvPicPr>
                        <p:cNvPr id="3073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251" y="3993352"/>
                          <a:ext cx="455614" cy="481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1905000" y="5044017"/>
            <a:ext cx="9357784" cy="830997"/>
            <a:chOff x="1071537" y="4572008"/>
            <a:chExt cx="9358376" cy="831278"/>
          </a:xfrm>
        </p:grpSpPr>
        <p:sp>
          <p:nvSpPr>
            <p:cNvPr id="30736" name="矩形 15"/>
            <p:cNvSpPr>
              <a:spLocks noChangeArrowheads="1"/>
            </p:cNvSpPr>
            <p:nvPr/>
          </p:nvSpPr>
          <p:spPr bwMode="auto">
            <a:xfrm>
              <a:off x="1071537" y="4572008"/>
              <a:ext cx="9358376" cy="83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谱聚类可以理解为：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降维过程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其他聚类方法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，最终对             矩阵的行向量聚类时，仍会用其他聚类方法，比如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K-means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7" name="Object 22"/>
            <p:cNvGraphicFramePr>
              <a:graphicFrameLocks noChangeAspect="1"/>
            </p:cNvGraphicFramePr>
            <p:nvPr/>
          </p:nvGraphicFramePr>
          <p:xfrm>
            <a:off x="8901142" y="4671777"/>
            <a:ext cx="838201" cy="35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公式" r:id="rId7" imgW="418918" imgH="177723" progId="Equation.3">
                    <p:embed/>
                  </p:oleObj>
                </mc:Choice>
                <mc:Fallback>
                  <p:oleObj name="公式" r:id="rId7" imgW="418918" imgH="177723" progId="Equation.3">
                    <p:embed/>
                    <p:pic>
                      <p:nvPicPr>
                        <p:cNvPr id="3073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1142" y="4671777"/>
                          <a:ext cx="838201" cy="354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222501" y="2476499"/>
            <a:ext cx="5304367" cy="650624"/>
            <a:chOff x="1318190" y="2442143"/>
            <a:chExt cx="5303130" cy="650408"/>
          </a:xfrm>
        </p:grpSpPr>
        <p:sp>
          <p:nvSpPr>
            <p:cNvPr id="30734" name="矩形 4"/>
            <p:cNvSpPr>
              <a:spLocks noChangeArrowheads="1"/>
            </p:cNvSpPr>
            <p:nvPr/>
          </p:nvSpPr>
          <p:spPr bwMode="auto">
            <a:xfrm>
              <a:off x="1318190" y="2631039"/>
              <a:ext cx="3603032" cy="46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、计算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拉普拉斯矩阵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5" name="Object 23"/>
            <p:cNvGraphicFramePr>
              <a:graphicFrameLocks noChangeAspect="1"/>
            </p:cNvGraphicFramePr>
            <p:nvPr/>
          </p:nvGraphicFramePr>
          <p:xfrm>
            <a:off x="4905380" y="2442143"/>
            <a:ext cx="1715940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公式" r:id="rId9" imgW="876300" imgH="292100" progId="Equation.3">
                    <p:embed/>
                  </p:oleObj>
                </mc:Choice>
                <mc:Fallback>
                  <p:oleObj name="公式" r:id="rId9" imgW="876300" imgH="292100" progId="Equation.3">
                    <p:embed/>
                    <p:pic>
                      <p:nvPicPr>
                        <p:cNvPr id="3073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380" y="2442143"/>
                          <a:ext cx="1715940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21"/>
          <p:cNvGrpSpPr>
            <a:grpSpLocks/>
          </p:cNvGrpSpPr>
          <p:nvPr/>
        </p:nvGrpSpPr>
        <p:grpSpPr bwMode="auto">
          <a:xfrm>
            <a:off x="2222501" y="3249084"/>
            <a:ext cx="7186584" cy="537633"/>
            <a:chOff x="1318190" y="3214686"/>
            <a:chExt cx="7185151" cy="538286"/>
          </a:xfrm>
        </p:grpSpPr>
        <p:grpSp>
          <p:nvGrpSpPr>
            <p:cNvPr id="30730" name="组合 5"/>
            <p:cNvGrpSpPr>
              <a:grpSpLocks/>
            </p:cNvGrpSpPr>
            <p:nvPr/>
          </p:nvGrpSpPr>
          <p:grpSpPr bwMode="auto">
            <a:xfrm>
              <a:off x="1318190" y="3214686"/>
              <a:ext cx="7185151" cy="538286"/>
              <a:chOff x="1428728" y="2988230"/>
              <a:chExt cx="7185151" cy="538286"/>
            </a:xfrm>
          </p:grpSpPr>
          <p:sp>
            <p:nvSpPr>
              <p:cNvPr id="30732" name="矩形 6"/>
              <p:cNvSpPr>
                <a:spLocks noChangeArrowheads="1"/>
              </p:cNvSpPr>
              <p:nvPr/>
            </p:nvSpPr>
            <p:spPr bwMode="auto">
              <a:xfrm>
                <a:off x="1428728" y="2988230"/>
                <a:ext cx="7185151" cy="462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、计算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的特征值及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特征向量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；</a:t>
                </a:r>
              </a:p>
            </p:txBody>
          </p:sp>
          <p:graphicFrame>
            <p:nvGraphicFramePr>
              <p:cNvPr id="30733" name="Object 24"/>
              <p:cNvGraphicFramePr>
                <a:graphicFrameLocks noChangeAspect="1"/>
              </p:cNvGraphicFramePr>
              <p:nvPr/>
            </p:nvGraphicFramePr>
            <p:xfrm>
              <a:off x="5715226" y="3072943"/>
              <a:ext cx="2443963" cy="453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74" name="公式" r:id="rId11" imgW="1231366" imgH="228501" progId="Equation.3">
                      <p:embed/>
                    </p:oleObj>
                  </mc:Choice>
                  <mc:Fallback>
                    <p:oleObj name="公式" r:id="rId11" imgW="1231366" imgH="228501" progId="Equation.3">
                      <p:embed/>
                      <p:pic>
                        <p:nvPicPr>
                          <p:cNvPr id="3073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5226" y="3072943"/>
                            <a:ext cx="2443963" cy="4535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31" name="Object 25"/>
            <p:cNvGraphicFramePr>
              <a:graphicFrameLocks noChangeAspect="1"/>
            </p:cNvGraphicFramePr>
            <p:nvPr/>
          </p:nvGraphicFramePr>
          <p:xfrm>
            <a:off x="2519351" y="3299399"/>
            <a:ext cx="385763" cy="358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公式" r:id="rId13" imgW="177492" imgH="164814" progId="Equation.3">
                    <p:embed/>
                  </p:oleObj>
                </mc:Choice>
                <mc:Fallback>
                  <p:oleObj name="公式" r:id="rId13" imgW="177492" imgH="164814" progId="Equation.3">
                    <p:embed/>
                    <p:pic>
                      <p:nvPicPr>
                        <p:cNvPr id="3073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351" y="3299399"/>
                          <a:ext cx="385763" cy="358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9" name="TextBox 19"/>
          <p:cNvSpPr txBox="1">
            <a:spLocks noChangeArrowheads="1"/>
          </p:cNvSpPr>
          <p:nvPr/>
        </p:nvSpPr>
        <p:spPr bwMode="auto">
          <a:xfrm>
            <a:off x="1076538" y="139393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37642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3"/>
          <p:cNvSpPr>
            <a:spLocks noChangeArrowheads="1"/>
          </p:cNvSpPr>
          <p:nvPr/>
        </p:nvSpPr>
        <p:spPr bwMode="auto">
          <a:xfrm>
            <a:off x="760731" y="810184"/>
            <a:ext cx="2286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图表示图像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5433" y="1428751"/>
          <a:ext cx="2142065" cy="1919815"/>
        </p:xfrm>
        <a:graphic>
          <a:graphicData uri="http://schemas.openxmlformats.org/drawingml/2006/table">
            <a:tbl>
              <a:tblPr/>
              <a:tblGrid>
                <a:gridCol w="42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96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6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6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6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63"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marL="91395" marR="91395" marT="45709" marB="4570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14500" y="1333501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图像每个像素对应图的一个顶点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095501" y="1905000"/>
          <a:ext cx="2901951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公式" r:id="rId3" imgW="977476" imgH="203112" progId="Equation.3">
                  <p:embed/>
                </p:oleObj>
              </mc:Choice>
              <mc:Fallback>
                <p:oleObj name="公式" r:id="rId3" imgW="977476" imgH="203112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1905000"/>
                        <a:ext cx="2901951" cy="49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5"/>
          <p:cNvGraphicFramePr>
            <a:graphicFrameLocks noChangeAspect="1"/>
          </p:cNvGraphicFramePr>
          <p:nvPr/>
        </p:nvGraphicFramePr>
        <p:xfrm>
          <a:off x="2059518" y="2476500"/>
          <a:ext cx="3941233" cy="21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1739900" imgH="1168400" progId="Equation.3">
                  <p:embed/>
                </p:oleObj>
              </mc:Choice>
              <mc:Fallback>
                <p:oleObj name="公式" r:id="rId5" imgW="1739900" imgH="1168400" progId="Equation.3">
                  <p:embed/>
                  <p:pic>
                    <p:nvPicPr>
                      <p:cNvPr id="184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518" y="2476500"/>
                        <a:ext cx="3941233" cy="2194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190752" y="5143500"/>
            <a:ext cx="6337805" cy="1068917"/>
            <a:chOff x="1238226" y="5122867"/>
            <a:chExt cx="6337132" cy="1068406"/>
          </a:xfrm>
        </p:grpSpPr>
        <p:graphicFrame>
          <p:nvGraphicFramePr>
            <p:cNvPr id="31790" name="Object 16"/>
            <p:cNvGraphicFramePr>
              <a:graphicFrameLocks noChangeAspect="1"/>
            </p:cNvGraphicFramePr>
            <p:nvPr/>
          </p:nvGraphicFramePr>
          <p:xfrm>
            <a:off x="1238226" y="5122867"/>
            <a:ext cx="2207449" cy="1068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公式" r:id="rId7" imgW="837836" imgH="406224" progId="Equation.3">
                    <p:embed/>
                  </p:oleObj>
                </mc:Choice>
                <mc:Fallback>
                  <p:oleObj name="公式" r:id="rId7" imgW="837836" imgH="406224" progId="Equation.3">
                    <p:embed/>
                    <p:pic>
                      <p:nvPicPr>
                        <p:cNvPr id="3179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226" y="5122867"/>
                          <a:ext cx="2207449" cy="1068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91" name="组合 11"/>
            <p:cNvGrpSpPr>
              <a:grpSpLocks/>
            </p:cNvGrpSpPr>
            <p:nvPr/>
          </p:nvGrpSpPr>
          <p:grpSpPr bwMode="auto">
            <a:xfrm>
              <a:off x="3567237" y="5524515"/>
              <a:ext cx="4008121" cy="595315"/>
              <a:chOff x="3567237" y="5524515"/>
              <a:chExt cx="4008121" cy="595315"/>
            </a:xfrm>
          </p:grpSpPr>
          <p:sp>
            <p:nvSpPr>
              <p:cNvPr id="31792" name="矩形 9"/>
              <p:cNvSpPr>
                <a:spLocks noChangeArrowheads="1"/>
              </p:cNvSpPr>
              <p:nvPr/>
            </p:nvSpPr>
            <p:spPr bwMode="auto">
              <a:xfrm>
                <a:off x="4143372" y="5572140"/>
                <a:ext cx="3431986" cy="461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为第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像素点的灰度值</a:t>
                </a:r>
              </a:p>
            </p:txBody>
          </p:sp>
          <p:graphicFrame>
            <p:nvGraphicFramePr>
              <p:cNvPr id="31793" name="Object 17"/>
              <p:cNvGraphicFramePr>
                <a:graphicFrameLocks noChangeAspect="1"/>
              </p:cNvGraphicFramePr>
              <p:nvPr/>
            </p:nvGraphicFramePr>
            <p:xfrm>
              <a:off x="3567237" y="5524515"/>
              <a:ext cx="814261" cy="595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3" name="公式" r:id="rId9" imgW="330057" imgH="241195" progId="Equation.3">
                      <p:embed/>
                    </p:oleObj>
                  </mc:Choice>
                  <mc:Fallback>
                    <p:oleObj name="公式" r:id="rId9" imgW="330057" imgH="241195" progId="Equation.3">
                      <p:embed/>
                      <p:pic>
                        <p:nvPicPr>
                          <p:cNvPr id="31793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7237" y="5524515"/>
                            <a:ext cx="814261" cy="595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89" name="TextBox 10"/>
          <p:cNvSpPr txBox="1">
            <a:spLocks noChangeArrowheads="1"/>
          </p:cNvSpPr>
          <p:nvPr/>
        </p:nvSpPr>
        <p:spPr bwMode="auto">
          <a:xfrm>
            <a:off x="1167978" y="128947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27681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/>
          <p:cNvSpPr>
            <a:spLocks noChangeArrowheads="1"/>
          </p:cNvSpPr>
          <p:nvPr/>
        </p:nvSpPr>
        <p:spPr bwMode="auto">
          <a:xfrm>
            <a:off x="750572" y="922020"/>
            <a:ext cx="123824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809751" y="2120901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、对图像进行超像素分割；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09751" y="2694518"/>
            <a:ext cx="8202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、根据各超像素区域灰度平均值的相似度计算矩阵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809751" y="3291416"/>
            <a:ext cx="7528023" cy="543982"/>
            <a:chOff x="1428728" y="2988230"/>
            <a:chExt cx="7527770" cy="544296"/>
          </a:xfrm>
        </p:grpSpPr>
        <p:sp>
          <p:nvSpPr>
            <p:cNvPr id="32779" name="矩形 13"/>
            <p:cNvSpPr>
              <a:spLocks noChangeArrowheads="1"/>
            </p:cNvSpPr>
            <p:nvPr/>
          </p:nvSpPr>
          <p:spPr bwMode="auto">
            <a:xfrm>
              <a:off x="1428728" y="2988230"/>
              <a:ext cx="7527770" cy="461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、计算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的特征值及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特征向量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；</a:t>
              </a:r>
            </a:p>
          </p:txBody>
        </p:sp>
        <p:graphicFrame>
          <p:nvGraphicFramePr>
            <p:cNvPr id="32780" name="Object 15"/>
            <p:cNvGraphicFramePr>
              <a:graphicFrameLocks noChangeAspect="1"/>
            </p:cNvGraphicFramePr>
            <p:nvPr/>
          </p:nvGraphicFramePr>
          <p:xfrm>
            <a:off x="5609884" y="3000370"/>
            <a:ext cx="2867393" cy="532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公式" r:id="rId3" imgW="1231366" imgH="228501" progId="Equation.3">
                    <p:embed/>
                  </p:oleObj>
                </mc:Choice>
                <mc:Fallback>
                  <p:oleObj name="公式" r:id="rId3" imgW="1231366" imgH="228501" progId="Equation.3">
                    <p:embed/>
                    <p:pic>
                      <p:nvPicPr>
                        <p:cNvPr id="3278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9884" y="3000370"/>
                          <a:ext cx="2867393" cy="532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4" name="矩形 19"/>
          <p:cNvSpPr>
            <a:spLocks noChangeArrowheads="1"/>
          </p:cNvSpPr>
          <p:nvPr/>
        </p:nvSpPr>
        <p:spPr bwMode="auto">
          <a:xfrm>
            <a:off x="2294467" y="419523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809751" y="3920068"/>
            <a:ext cx="9048749" cy="1572826"/>
            <a:chOff x="1318190" y="3570818"/>
            <a:chExt cx="9048814" cy="1572009"/>
          </a:xfrm>
        </p:grpSpPr>
        <p:sp>
          <p:nvSpPr>
            <p:cNvPr id="32777" name="矩形 8"/>
            <p:cNvSpPr>
              <a:spLocks noChangeArrowheads="1"/>
            </p:cNvSpPr>
            <p:nvPr/>
          </p:nvSpPr>
          <p:spPr bwMode="auto">
            <a:xfrm>
              <a:off x="1318190" y="3573982"/>
              <a:ext cx="9048814" cy="1568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、取出次小特征值对应的特征向量      ，并对进行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K-means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聚类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          </a:t>
              </a: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得到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778" name="Object 16"/>
            <p:cNvGraphicFramePr>
              <a:graphicFrameLocks noChangeAspect="1"/>
            </p:cNvGraphicFramePr>
            <p:nvPr/>
          </p:nvGraphicFramePr>
          <p:xfrm>
            <a:off x="6175976" y="3570818"/>
            <a:ext cx="476253" cy="580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公式" r:id="rId5" imgW="203112" imgH="228501" progId="Equation.3">
                    <p:embed/>
                  </p:oleObj>
                </mc:Choice>
                <mc:Fallback>
                  <p:oleObj name="公式" r:id="rId5" imgW="203112" imgH="228501" progId="Equation.3">
                    <p:embed/>
                    <p:pic>
                      <p:nvPicPr>
                        <p:cNvPr id="3277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5976" y="3570818"/>
                          <a:ext cx="476253" cy="580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6" name="TextBox 16"/>
          <p:cNvSpPr txBox="1">
            <a:spLocks noChangeArrowheads="1"/>
          </p:cNvSpPr>
          <p:nvPr/>
        </p:nvSpPr>
        <p:spPr bwMode="auto">
          <a:xfrm>
            <a:off x="1117178" y="135607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</p:spTree>
    <p:extLst>
      <p:ext uri="{BB962C8B-B14F-4D97-AF65-F5344CB8AC3E}">
        <p14:creationId xmlns:p14="http://schemas.microsoft.com/office/powerpoint/2010/main" val="1645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0"/>
          <p:cNvSpPr>
            <a:spLocks noChangeArrowheads="1"/>
          </p:cNvSpPr>
          <p:nvPr/>
        </p:nvSpPr>
        <p:spPr bwMode="auto">
          <a:xfrm>
            <a:off x="751707" y="984582"/>
            <a:ext cx="1919816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图的表示</a:t>
            </a:r>
          </a:p>
        </p:txBody>
      </p:sp>
      <p:grpSp>
        <p:nvGrpSpPr>
          <p:cNvPr id="8195" name="组合 63"/>
          <p:cNvGrpSpPr>
            <a:grpSpLocks/>
          </p:cNvGrpSpPr>
          <p:nvPr/>
        </p:nvGrpSpPr>
        <p:grpSpPr bwMode="auto">
          <a:xfrm>
            <a:off x="2827338" y="2660652"/>
            <a:ext cx="7155575" cy="1511742"/>
            <a:chOff x="2119592" y="2449513"/>
            <a:chExt cx="6676330" cy="1233366"/>
          </a:xfrm>
        </p:grpSpPr>
        <p:grpSp>
          <p:nvGrpSpPr>
            <p:cNvPr id="8237" name="组合 37"/>
            <p:cNvGrpSpPr>
              <a:grpSpLocks/>
            </p:cNvGrpSpPr>
            <p:nvPr/>
          </p:nvGrpSpPr>
          <p:grpSpPr bwMode="auto">
            <a:xfrm>
              <a:off x="2119592" y="2449513"/>
              <a:ext cx="6676330" cy="1225223"/>
              <a:chOff x="1333775" y="4357437"/>
              <a:chExt cx="6676330" cy="1225223"/>
            </a:xfrm>
          </p:grpSpPr>
          <p:sp>
            <p:nvSpPr>
              <p:cNvPr id="8240" name="矩形 32"/>
              <p:cNvSpPr>
                <a:spLocks noChangeArrowheads="1"/>
              </p:cNvSpPr>
              <p:nvPr/>
            </p:nvSpPr>
            <p:spPr bwMode="auto">
              <a:xfrm>
                <a:off x="1735588" y="4503053"/>
                <a:ext cx="6274517" cy="376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表示    与     之间的关系，称作权重，对于无向图</a:t>
                </a:r>
              </a:p>
            </p:txBody>
          </p:sp>
          <p:graphicFrame>
            <p:nvGraphicFramePr>
              <p:cNvPr id="824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43284"/>
                  </p:ext>
                </p:extLst>
              </p:nvPr>
            </p:nvGraphicFramePr>
            <p:xfrm>
              <a:off x="1380631" y="4941559"/>
              <a:ext cx="1757477" cy="6411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公式" r:id="rId3" imgW="660113" imgH="241195" progId="Equation.3">
                      <p:embed/>
                    </p:oleObj>
                  </mc:Choice>
                  <mc:Fallback>
                    <p:oleObj name="公式" r:id="rId3" imgW="660113" imgH="241195" progId="Equation.3">
                      <p:embed/>
                      <p:pic>
                        <p:nvPicPr>
                          <p:cNvPr id="824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0631" y="4941559"/>
                            <a:ext cx="1757477" cy="6411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2" name="Object 23"/>
              <p:cNvGraphicFramePr>
                <a:graphicFrameLocks noChangeAspect="1"/>
              </p:cNvGraphicFramePr>
              <p:nvPr/>
            </p:nvGraphicFramePr>
            <p:xfrm>
              <a:off x="1333775" y="4378158"/>
              <a:ext cx="473977" cy="56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公式" r:id="rId5" imgW="203112" imgH="241195" progId="Equation.3">
                      <p:embed/>
                    </p:oleObj>
                  </mc:Choice>
                  <mc:Fallback>
                    <p:oleObj name="公式" r:id="rId5" imgW="203112" imgH="241195" progId="Equation.3">
                      <p:embed/>
                      <p:pic>
                        <p:nvPicPr>
                          <p:cNvPr id="824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775" y="4378158"/>
                            <a:ext cx="473977" cy="563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3" name="Object 24"/>
              <p:cNvGraphicFramePr>
                <a:graphicFrameLocks noChangeAspect="1"/>
              </p:cNvGraphicFramePr>
              <p:nvPr/>
            </p:nvGraphicFramePr>
            <p:xfrm>
              <a:off x="2353949" y="4357437"/>
              <a:ext cx="325438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公式" r:id="rId7" imgW="139700" imgH="228600" progId="Equation.3">
                      <p:embed/>
                    </p:oleObj>
                  </mc:Choice>
                  <mc:Fallback>
                    <p:oleObj name="公式" r:id="rId7" imgW="139700" imgH="228600" progId="Equation.3">
                      <p:embed/>
                      <p:pic>
                        <p:nvPicPr>
                          <p:cNvPr id="824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3949" y="4357437"/>
                            <a:ext cx="325438" cy="533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4" name="Object 25"/>
              <p:cNvGraphicFramePr>
                <a:graphicFrameLocks noChangeAspect="1"/>
              </p:cNvGraphicFramePr>
              <p:nvPr/>
            </p:nvGraphicFramePr>
            <p:xfrm>
              <a:off x="2969833" y="4382837"/>
              <a:ext cx="33655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公式" r:id="rId9" imgW="164957" imgH="241091" progId="Equation.3">
                      <p:embed/>
                    </p:oleObj>
                  </mc:Choice>
                  <mc:Fallback>
                    <p:oleObj name="公式" r:id="rId9" imgW="164957" imgH="241091" progId="Equation.3">
                      <p:embed/>
                      <p:pic>
                        <p:nvPicPr>
                          <p:cNvPr id="8244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9833" y="4382837"/>
                            <a:ext cx="336550" cy="495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3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765809"/>
                </p:ext>
              </p:extLst>
            </p:nvPr>
          </p:nvGraphicFramePr>
          <p:xfrm>
            <a:off x="4514823" y="3122492"/>
            <a:ext cx="2103437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11" imgW="901309" imgH="241195" progId="Equation.3">
                    <p:embed/>
                  </p:oleObj>
                </mc:Choice>
                <mc:Fallback>
                  <p:oleObj name="公式" r:id="rId11" imgW="901309" imgH="241195" progId="Equation.3">
                    <p:embed/>
                    <p:pic>
                      <p:nvPicPr>
                        <p:cNvPr id="823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23" y="3122492"/>
                          <a:ext cx="2103437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矩形 36"/>
            <p:cNvSpPr>
              <a:spLocks noChangeArrowheads="1"/>
            </p:cNvSpPr>
            <p:nvPr/>
          </p:nvSpPr>
          <p:spPr bwMode="auto">
            <a:xfrm>
              <a:off x="3328377" y="3214686"/>
              <a:ext cx="1320951" cy="376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   而且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96" name="组合 88"/>
          <p:cNvGrpSpPr>
            <a:grpSpLocks/>
          </p:cNvGrpSpPr>
          <p:nvPr/>
        </p:nvGrpSpPr>
        <p:grpSpPr bwMode="auto">
          <a:xfrm>
            <a:off x="2277533" y="1591735"/>
            <a:ext cx="8049455" cy="491686"/>
            <a:chOff x="945632" y="1674810"/>
            <a:chExt cx="8049993" cy="490946"/>
          </a:xfrm>
        </p:grpSpPr>
        <p:grpSp>
          <p:nvGrpSpPr>
            <p:cNvPr id="8233" name="组合 39"/>
            <p:cNvGrpSpPr>
              <a:grpSpLocks/>
            </p:cNvGrpSpPr>
            <p:nvPr/>
          </p:nvGrpSpPr>
          <p:grpSpPr bwMode="auto">
            <a:xfrm>
              <a:off x="945632" y="1674810"/>
              <a:ext cx="8049993" cy="490946"/>
              <a:chOff x="588633" y="1603372"/>
              <a:chExt cx="8049993" cy="490946"/>
            </a:xfrm>
          </p:grpSpPr>
          <p:sp>
            <p:nvSpPr>
              <p:cNvPr id="8235" name="矩形 31"/>
              <p:cNvSpPr>
                <a:spLocks noChangeArrowheads="1"/>
              </p:cNvSpPr>
              <p:nvPr/>
            </p:nvSpPr>
            <p:spPr bwMode="auto">
              <a:xfrm>
                <a:off x="1571795" y="1603372"/>
                <a:ext cx="7066831" cy="460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表示无向图，                           表示点集，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表示边集</a:t>
                </a:r>
              </a:p>
            </p:txBody>
          </p:sp>
          <p:graphicFrame>
            <p:nvGraphicFramePr>
              <p:cNvPr id="8236" name="Object 27"/>
              <p:cNvGraphicFramePr>
                <a:graphicFrameLocks noChangeAspect="1"/>
              </p:cNvGraphicFramePr>
              <p:nvPr/>
            </p:nvGraphicFramePr>
            <p:xfrm>
              <a:off x="588633" y="1694273"/>
              <a:ext cx="1056117" cy="4000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公式" r:id="rId13" imgW="368300" imgH="139700" progId="Equation.3">
                      <p:embed/>
                    </p:oleObj>
                  </mc:Choice>
                  <mc:Fallback>
                    <p:oleObj name="公式" r:id="rId13" imgW="368300" imgH="139700" progId="Equation.3">
                      <p:embed/>
                      <p:pic>
                        <p:nvPicPr>
                          <p:cNvPr id="8236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633" y="1694273"/>
                            <a:ext cx="1056117" cy="4000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34" name="Object 28"/>
            <p:cNvGraphicFramePr>
              <a:graphicFrameLocks noChangeAspect="1"/>
            </p:cNvGraphicFramePr>
            <p:nvPr/>
          </p:nvGraphicFramePr>
          <p:xfrm>
            <a:off x="3704827" y="1745022"/>
            <a:ext cx="2115311" cy="420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15" imgW="952087" imgH="228501" progId="Equation.3">
                    <p:embed/>
                  </p:oleObj>
                </mc:Choice>
                <mc:Fallback>
                  <p:oleObj name="公式" r:id="rId15" imgW="952087" imgH="228501" progId="Equation.3">
                    <p:embed/>
                    <p:pic>
                      <p:nvPicPr>
                        <p:cNvPr id="823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827" y="1745022"/>
                          <a:ext cx="2115311" cy="420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TextBox 43"/>
          <p:cNvSpPr txBox="1">
            <a:spLocks noChangeArrowheads="1"/>
          </p:cNvSpPr>
          <p:nvPr/>
        </p:nvSpPr>
        <p:spPr bwMode="auto">
          <a:xfrm>
            <a:off x="893658" y="136585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pSp>
        <p:nvGrpSpPr>
          <p:cNvPr id="8198" name="组合 17"/>
          <p:cNvGrpSpPr>
            <a:grpSpLocks/>
          </p:cNvGrpSpPr>
          <p:nvPr/>
        </p:nvGrpSpPr>
        <p:grpSpPr bwMode="auto">
          <a:xfrm>
            <a:off x="4049050" y="4607635"/>
            <a:ext cx="3928533" cy="1428750"/>
            <a:chOff x="2786050" y="3857628"/>
            <a:chExt cx="3929090" cy="1428760"/>
          </a:xfrm>
        </p:grpSpPr>
        <p:sp>
          <p:nvSpPr>
            <p:cNvPr id="19" name="椭圆 18"/>
            <p:cNvSpPr/>
            <p:nvPr/>
          </p:nvSpPr>
          <p:spPr>
            <a:xfrm>
              <a:off x="3571868" y="3857628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786050" y="450057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57620" y="485776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286512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86380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786446" y="3929066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stCxn id="19" idx="3"/>
              <a:endCxn id="20" idx="7"/>
            </p:cNvCxnSpPr>
            <p:nvPr/>
          </p:nvCxnSpPr>
          <p:spPr>
            <a:xfrm rot="5400000">
              <a:off x="3223345" y="4152047"/>
              <a:ext cx="339856" cy="482732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1" idx="2"/>
              <a:endCxn id="20" idx="5"/>
            </p:cNvCxnSpPr>
            <p:nvPr/>
          </p:nvCxnSpPr>
          <p:spPr>
            <a:xfrm rot="10800000">
              <a:off x="3151908" y="4866428"/>
              <a:ext cx="705713" cy="20564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3"/>
              <a:endCxn id="23" idx="0"/>
            </p:cNvCxnSpPr>
            <p:nvPr/>
          </p:nvCxnSpPr>
          <p:spPr>
            <a:xfrm rot="5400000">
              <a:off x="5429257" y="4366361"/>
              <a:ext cx="491399" cy="348523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4" idx="5"/>
              <a:endCxn id="22" idx="1"/>
            </p:cNvCxnSpPr>
            <p:nvPr/>
          </p:nvCxnSpPr>
          <p:spPr>
            <a:xfrm rot="16200000" flipH="1">
              <a:off x="5973708" y="4473518"/>
              <a:ext cx="554170" cy="196980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9" idx="5"/>
              <a:endCxn id="21" idx="0"/>
            </p:cNvCxnSpPr>
            <p:nvPr/>
          </p:nvCxnSpPr>
          <p:spPr>
            <a:xfrm rot="16200000" flipH="1">
              <a:off x="3687692" y="4473517"/>
              <a:ext cx="634275" cy="13420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2"/>
              <a:endCxn id="21" idx="6"/>
            </p:cNvCxnSpPr>
            <p:nvPr/>
          </p:nvCxnSpPr>
          <p:spPr>
            <a:xfrm rot="10800000" flipV="1">
              <a:off x="4286248" y="5000636"/>
              <a:ext cx="1000132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2" idx="2"/>
              <a:endCxn id="23" idx="6"/>
            </p:cNvCxnSpPr>
            <p:nvPr/>
          </p:nvCxnSpPr>
          <p:spPr>
            <a:xfrm rot="10800000">
              <a:off x="5715008" y="5000636"/>
              <a:ext cx="571504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24" name="TextBox 40"/>
            <p:cNvSpPr txBox="1">
              <a:spLocks noChangeArrowheads="1"/>
            </p:cNvSpPr>
            <p:nvPr/>
          </p:nvSpPr>
          <p:spPr bwMode="auto">
            <a:xfrm>
              <a:off x="3027922" y="4152133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25" name="TextBox 41"/>
            <p:cNvSpPr txBox="1">
              <a:spLocks noChangeArrowheads="1"/>
            </p:cNvSpPr>
            <p:nvPr/>
          </p:nvSpPr>
          <p:spPr bwMode="auto">
            <a:xfrm>
              <a:off x="3357554" y="4929200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26" name="TextBox 42"/>
            <p:cNvSpPr txBox="1">
              <a:spLocks noChangeArrowheads="1"/>
            </p:cNvSpPr>
            <p:nvPr/>
          </p:nvSpPr>
          <p:spPr bwMode="auto">
            <a:xfrm>
              <a:off x="6215073" y="4366448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27" name="TextBox 44"/>
            <p:cNvSpPr txBox="1">
              <a:spLocks noChangeArrowheads="1"/>
            </p:cNvSpPr>
            <p:nvPr/>
          </p:nvSpPr>
          <p:spPr bwMode="auto">
            <a:xfrm>
              <a:off x="5357818" y="4366448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28" name="TextBox 45"/>
            <p:cNvSpPr txBox="1">
              <a:spLocks noChangeArrowheads="1"/>
            </p:cNvSpPr>
            <p:nvPr/>
          </p:nvSpPr>
          <p:spPr bwMode="auto">
            <a:xfrm>
              <a:off x="3956615" y="4429132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29" name="TextBox 46"/>
            <p:cNvSpPr txBox="1">
              <a:spLocks noChangeArrowheads="1"/>
            </p:cNvSpPr>
            <p:nvPr/>
          </p:nvSpPr>
          <p:spPr bwMode="auto">
            <a:xfrm>
              <a:off x="4643439" y="3857628"/>
              <a:ext cx="396703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30" name="TextBox 47"/>
            <p:cNvSpPr txBox="1">
              <a:spLocks noChangeArrowheads="1"/>
            </p:cNvSpPr>
            <p:nvPr/>
          </p:nvSpPr>
          <p:spPr bwMode="auto">
            <a:xfrm>
              <a:off x="4643439" y="4786322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231" name="TextBox 48"/>
            <p:cNvSpPr txBox="1">
              <a:spLocks noChangeArrowheads="1"/>
            </p:cNvSpPr>
            <p:nvPr/>
          </p:nvSpPr>
          <p:spPr bwMode="auto">
            <a:xfrm>
              <a:off x="5786445" y="4937951"/>
              <a:ext cx="40273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0" name="直接连接符 49"/>
            <p:cNvCxnSpPr>
              <a:stCxn id="24" idx="2"/>
              <a:endCxn id="19" idx="6"/>
            </p:cNvCxnSpPr>
            <p:nvPr/>
          </p:nvCxnSpPr>
          <p:spPr>
            <a:xfrm rot="10800000">
              <a:off x="4000496" y="4071942"/>
              <a:ext cx="1785950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6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851176" y="108171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768268" y="810323"/>
            <a:ext cx="17864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图的划分</a:t>
            </a:r>
          </a:p>
        </p:txBody>
      </p:sp>
      <p:sp>
        <p:nvSpPr>
          <p:cNvPr id="9220" name="矩形 37"/>
          <p:cNvSpPr>
            <a:spLocks noChangeArrowheads="1"/>
          </p:cNvSpPr>
          <p:nvPr/>
        </p:nvSpPr>
        <p:spPr bwMode="auto">
          <a:xfrm>
            <a:off x="2159001" y="1442602"/>
            <a:ext cx="7846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图划分是指将图</a:t>
            </a:r>
            <a:r>
              <a:rPr lang="zh-CN" altLang="en-US" dirty="0">
                <a:solidFill>
                  <a:srgbClr val="FF0000"/>
                </a:solidFill>
              </a:rPr>
              <a:t>完全</a:t>
            </a:r>
            <a:r>
              <a:rPr lang="zh-CN" altLang="en-US" dirty="0">
                <a:solidFill>
                  <a:schemeClr val="tx1"/>
                </a:solidFill>
              </a:rPr>
              <a:t>划分为若干个子图，各子图</a:t>
            </a:r>
            <a:r>
              <a:rPr lang="zh-CN" altLang="en-US" dirty="0">
                <a:solidFill>
                  <a:srgbClr val="FF0000"/>
                </a:solidFill>
              </a:rPr>
              <a:t>无交集</a:t>
            </a:r>
          </a:p>
        </p:txBody>
      </p:sp>
      <p:sp>
        <p:nvSpPr>
          <p:cNvPr id="9221" name="矩形 38"/>
          <p:cNvSpPr>
            <a:spLocks noChangeArrowheads="1"/>
          </p:cNvSpPr>
          <p:nvPr/>
        </p:nvSpPr>
        <p:spPr bwMode="auto">
          <a:xfrm>
            <a:off x="2034393" y="3526690"/>
            <a:ext cx="3619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同子图内的点相似度高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不同子图的点相似度低</a:t>
            </a:r>
          </a:p>
        </p:txBody>
      </p:sp>
      <p:grpSp>
        <p:nvGrpSpPr>
          <p:cNvPr id="9222" name="组合 39"/>
          <p:cNvGrpSpPr>
            <a:grpSpLocks/>
          </p:cNvGrpSpPr>
          <p:nvPr/>
        </p:nvGrpSpPr>
        <p:grpSpPr bwMode="auto">
          <a:xfrm>
            <a:off x="6968418" y="4197040"/>
            <a:ext cx="3858684" cy="1428749"/>
            <a:chOff x="2857488" y="3857628"/>
            <a:chExt cx="3857652" cy="1428760"/>
          </a:xfrm>
        </p:grpSpPr>
        <p:sp>
          <p:nvSpPr>
            <p:cNvPr id="41" name="椭圆 40"/>
            <p:cNvSpPr/>
            <p:nvPr/>
          </p:nvSpPr>
          <p:spPr>
            <a:xfrm>
              <a:off x="3571868" y="3857628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2857488" y="450057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857620" y="4857760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286512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5286380" y="4786322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5786446" y="3929066"/>
              <a:ext cx="428628" cy="428628"/>
            </a:xfrm>
            <a:prstGeom prst="ellipse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1" idx="3"/>
              <a:endCxn id="42" idx="7"/>
            </p:cNvCxnSpPr>
            <p:nvPr/>
          </p:nvCxnSpPr>
          <p:spPr>
            <a:xfrm rot="5400000">
              <a:off x="3259064" y="4187766"/>
              <a:ext cx="339856" cy="411294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2"/>
              <a:endCxn id="42" idx="5"/>
            </p:cNvCxnSpPr>
            <p:nvPr/>
          </p:nvCxnSpPr>
          <p:spPr>
            <a:xfrm rot="10800000">
              <a:off x="3223346" y="4866428"/>
              <a:ext cx="634275" cy="205647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6" idx="3"/>
              <a:endCxn id="45" idx="0"/>
            </p:cNvCxnSpPr>
            <p:nvPr/>
          </p:nvCxnSpPr>
          <p:spPr>
            <a:xfrm rot="5400000">
              <a:off x="5429257" y="4366361"/>
              <a:ext cx="491399" cy="348523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6" idx="5"/>
              <a:endCxn id="44" idx="1"/>
            </p:cNvCxnSpPr>
            <p:nvPr/>
          </p:nvCxnSpPr>
          <p:spPr>
            <a:xfrm rot="16200000" flipH="1">
              <a:off x="5973708" y="4473518"/>
              <a:ext cx="554170" cy="196980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5"/>
              <a:endCxn id="43" idx="0"/>
            </p:cNvCxnSpPr>
            <p:nvPr/>
          </p:nvCxnSpPr>
          <p:spPr>
            <a:xfrm rot="16200000" flipH="1">
              <a:off x="3687692" y="4473517"/>
              <a:ext cx="634275" cy="134209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5" idx="2"/>
              <a:endCxn id="43" idx="6"/>
            </p:cNvCxnSpPr>
            <p:nvPr/>
          </p:nvCxnSpPr>
          <p:spPr>
            <a:xfrm rot="10800000" flipV="1">
              <a:off x="4286248" y="5000636"/>
              <a:ext cx="1000132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  <a:endCxn id="45" idx="6"/>
            </p:cNvCxnSpPr>
            <p:nvPr/>
          </p:nvCxnSpPr>
          <p:spPr>
            <a:xfrm rot="10800000">
              <a:off x="5715008" y="5000636"/>
              <a:ext cx="571504" cy="158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62" name="TextBox 53"/>
            <p:cNvSpPr txBox="1">
              <a:spLocks noChangeArrowheads="1"/>
            </p:cNvSpPr>
            <p:nvPr/>
          </p:nvSpPr>
          <p:spPr bwMode="auto">
            <a:xfrm>
              <a:off x="3027920" y="4152133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3" name="TextBox 54"/>
            <p:cNvSpPr txBox="1">
              <a:spLocks noChangeArrowheads="1"/>
            </p:cNvSpPr>
            <p:nvPr/>
          </p:nvSpPr>
          <p:spPr bwMode="auto">
            <a:xfrm>
              <a:off x="3357556" y="4929200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4" name="TextBox 55"/>
            <p:cNvSpPr txBox="1">
              <a:spLocks noChangeArrowheads="1"/>
            </p:cNvSpPr>
            <p:nvPr/>
          </p:nvSpPr>
          <p:spPr bwMode="auto">
            <a:xfrm>
              <a:off x="6215075" y="4366447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5" name="TextBox 56"/>
            <p:cNvSpPr txBox="1">
              <a:spLocks noChangeArrowheads="1"/>
            </p:cNvSpPr>
            <p:nvPr/>
          </p:nvSpPr>
          <p:spPr bwMode="auto">
            <a:xfrm>
              <a:off x="5357819" y="4366447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6" name="TextBox 57"/>
            <p:cNvSpPr txBox="1">
              <a:spLocks noChangeArrowheads="1"/>
            </p:cNvSpPr>
            <p:nvPr/>
          </p:nvSpPr>
          <p:spPr bwMode="auto">
            <a:xfrm>
              <a:off x="3956615" y="4429132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0.6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7" name="TextBox 58"/>
            <p:cNvSpPr txBox="1">
              <a:spLocks noChangeArrowheads="1"/>
            </p:cNvSpPr>
            <p:nvPr/>
          </p:nvSpPr>
          <p:spPr bwMode="auto">
            <a:xfrm>
              <a:off x="4643439" y="3857628"/>
              <a:ext cx="396541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8" name="TextBox 59"/>
            <p:cNvSpPr txBox="1">
              <a:spLocks noChangeArrowheads="1"/>
            </p:cNvSpPr>
            <p:nvPr/>
          </p:nvSpPr>
          <p:spPr bwMode="auto">
            <a:xfrm>
              <a:off x="4643439" y="4786323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69" name="TextBox 60"/>
            <p:cNvSpPr txBox="1">
              <a:spLocks noChangeArrowheads="1"/>
            </p:cNvSpPr>
            <p:nvPr/>
          </p:nvSpPr>
          <p:spPr bwMode="auto">
            <a:xfrm>
              <a:off x="5786447" y="4937951"/>
              <a:ext cx="402566" cy="2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</a:rPr>
                <a:t>0.7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46" idx="2"/>
              <a:endCxn id="41" idx="6"/>
            </p:cNvCxnSpPr>
            <p:nvPr/>
          </p:nvCxnSpPr>
          <p:spPr>
            <a:xfrm rot="10800000">
              <a:off x="4000496" y="4071942"/>
              <a:ext cx="1785950" cy="71438"/>
            </a:xfrm>
            <a:prstGeom prst="line">
              <a:avLst/>
            </a:prstGeom>
            <a:ln>
              <a:solidFill>
                <a:srgbClr val="00B0F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23" name="矩形 62"/>
          <p:cNvSpPr>
            <a:spLocks noChangeArrowheads="1"/>
          </p:cNvSpPr>
          <p:nvPr/>
        </p:nvSpPr>
        <p:spPr bwMode="auto">
          <a:xfrm>
            <a:off x="851176" y="2995407"/>
            <a:ext cx="159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划分要求</a:t>
            </a:r>
          </a:p>
        </p:txBody>
      </p:sp>
      <p:grpSp>
        <p:nvGrpSpPr>
          <p:cNvPr id="9224" name="组合 66"/>
          <p:cNvGrpSpPr>
            <a:grpSpLocks/>
          </p:cNvGrpSpPr>
          <p:nvPr/>
        </p:nvGrpSpPr>
        <p:grpSpPr bwMode="auto">
          <a:xfrm>
            <a:off x="6826602" y="3697507"/>
            <a:ext cx="4214283" cy="2286000"/>
            <a:chOff x="4429124" y="3786190"/>
            <a:chExt cx="4214842" cy="2286016"/>
          </a:xfrm>
        </p:grpSpPr>
        <p:grpSp>
          <p:nvGrpSpPr>
            <p:cNvPr id="9227" name="组合 36"/>
            <p:cNvGrpSpPr>
              <a:grpSpLocks/>
            </p:cNvGrpSpPr>
            <p:nvPr/>
          </p:nvGrpSpPr>
          <p:grpSpPr bwMode="auto">
            <a:xfrm>
              <a:off x="4429124" y="3786190"/>
              <a:ext cx="1928826" cy="2214578"/>
              <a:chOff x="4429124" y="3786190"/>
              <a:chExt cx="1928826" cy="2214578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429124" y="4143380"/>
                <a:ext cx="1928826" cy="185738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alpha val="20000"/>
                    </a:srgbClr>
                  </a:gs>
                  <a:gs pos="100000">
                    <a:srgbClr val="FFFF00">
                      <a:alpha val="17000"/>
                    </a:srgb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200000" scaled="0"/>
                <a:tileRect/>
              </a:gra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25096" y="3786190"/>
                <a:ext cx="462047" cy="3693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/>
                  <a:t>G1</a:t>
                </a:r>
                <a:endParaRPr lang="zh-CN" altLang="en-US" dirty="0"/>
              </a:p>
            </p:txBody>
          </p:sp>
        </p:grpSp>
        <p:grpSp>
          <p:nvGrpSpPr>
            <p:cNvPr id="9228" name="组合 63"/>
            <p:cNvGrpSpPr>
              <a:grpSpLocks/>
            </p:cNvGrpSpPr>
            <p:nvPr/>
          </p:nvGrpSpPr>
          <p:grpSpPr bwMode="auto">
            <a:xfrm>
              <a:off x="6715140" y="3917424"/>
              <a:ext cx="1928826" cy="2154782"/>
              <a:chOff x="6715140" y="3917424"/>
              <a:chExt cx="1928826" cy="2154782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715140" y="4214818"/>
                <a:ext cx="1928826" cy="1857388"/>
              </a:xfrm>
              <a:prstGeom prst="ellipse">
                <a:avLst/>
              </a:prstGeom>
              <a:gradFill flip="none" rotWithShape="1">
                <a:gsLst>
                  <a:gs pos="0">
                    <a:srgbClr val="92D050">
                      <a:alpha val="20000"/>
                    </a:srgbClr>
                  </a:gs>
                  <a:gs pos="100000">
                    <a:srgbClr val="FFFF00">
                      <a:alpha val="17000"/>
                    </a:srgb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200000" scaled="0"/>
                <a:tileRect/>
              </a:gra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500815" y="3917424"/>
                <a:ext cx="462047" cy="3693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/>
                  <a:t>G2</a:t>
                </a:r>
                <a:endParaRPr lang="zh-CN" altLang="en-US" dirty="0"/>
              </a:p>
            </p:txBody>
          </p:sp>
        </p:grpSp>
      </p:grp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90101"/>
              </p:ext>
            </p:extLst>
          </p:nvPr>
        </p:nvGraphicFramePr>
        <p:xfrm>
          <a:off x="4616452" y="1973885"/>
          <a:ext cx="2178049" cy="47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1054100" imgH="228600" progId="Equation.3">
                  <p:embed/>
                </p:oleObj>
              </mc:Choice>
              <mc:Fallback>
                <p:oleObj name="公式" r:id="rId3" imgW="1054100" imgH="22860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2" y="1973885"/>
                        <a:ext cx="2178049" cy="472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74914"/>
              </p:ext>
            </p:extLst>
          </p:nvPr>
        </p:nvGraphicFramePr>
        <p:xfrm>
          <a:off x="4923367" y="2558084"/>
          <a:ext cx="1653117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799753" imgH="241195" progId="Equation.3">
                  <p:embed/>
                </p:oleObj>
              </mc:Choice>
              <mc:Fallback>
                <p:oleObj name="公式" r:id="rId5" imgW="799753" imgH="241195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367" y="2558084"/>
                        <a:ext cx="1653117" cy="49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8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/>
          <p:cNvSpPr txBox="1">
            <a:spLocks noChangeArrowheads="1"/>
          </p:cNvSpPr>
          <p:nvPr/>
        </p:nvSpPr>
        <p:spPr bwMode="auto">
          <a:xfrm>
            <a:off x="980018" y="151545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0243" name="矩形 33"/>
          <p:cNvSpPr>
            <a:spLocks noChangeArrowheads="1"/>
          </p:cNvSpPr>
          <p:nvPr/>
        </p:nvSpPr>
        <p:spPr bwMode="auto">
          <a:xfrm>
            <a:off x="3306233" y="1708152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划分时子图之间被“截断”的边的权重和</a:t>
            </a:r>
          </a:p>
        </p:txBody>
      </p:sp>
      <p:grpSp>
        <p:nvGrpSpPr>
          <p:cNvPr id="10244" name="组合 32"/>
          <p:cNvGrpSpPr>
            <a:grpSpLocks/>
          </p:cNvGrpSpPr>
          <p:nvPr/>
        </p:nvGrpSpPr>
        <p:grpSpPr bwMode="auto">
          <a:xfrm>
            <a:off x="4028658" y="4060232"/>
            <a:ext cx="4214283" cy="2286000"/>
            <a:chOff x="4429124" y="3357562"/>
            <a:chExt cx="4214842" cy="2286016"/>
          </a:xfrm>
        </p:grpSpPr>
        <p:sp>
          <p:nvSpPr>
            <p:cNvPr id="4" name="椭圆 3"/>
            <p:cNvSpPr/>
            <p:nvPr/>
          </p:nvSpPr>
          <p:spPr>
            <a:xfrm>
              <a:off x="6715140" y="3786190"/>
              <a:ext cx="1928826" cy="185738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20000"/>
                  </a:srgbClr>
                </a:gs>
                <a:gs pos="100000">
                  <a:srgbClr val="FFFF00">
                    <a:alpha val="17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200000" scaled="0"/>
              <a:tileRect/>
            </a:gra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429124" y="3714752"/>
              <a:ext cx="1928826" cy="185738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20000"/>
                  </a:srgbClr>
                </a:gs>
                <a:gs pos="100000">
                  <a:srgbClr val="FFFF00">
                    <a:alpha val="17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200000" scaled="0"/>
              <a:tileRect/>
            </a:gra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0253" name="组合 9"/>
            <p:cNvGrpSpPr>
              <a:grpSpLocks/>
            </p:cNvGrpSpPr>
            <p:nvPr/>
          </p:nvGrpSpPr>
          <p:grpSpPr bwMode="auto">
            <a:xfrm>
              <a:off x="4572000" y="3857628"/>
              <a:ext cx="3857652" cy="1428760"/>
              <a:chOff x="2857488" y="3857628"/>
              <a:chExt cx="3857652" cy="142876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571868" y="3857628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857488" y="4500570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57620" y="4857760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286512" y="4786322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286380" y="4786322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786446" y="3929066"/>
                <a:ext cx="428628" cy="4286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17" name="直接连接符 16"/>
              <p:cNvCxnSpPr>
                <a:stCxn id="11" idx="3"/>
                <a:endCxn id="12" idx="7"/>
              </p:cNvCxnSpPr>
              <p:nvPr/>
            </p:nvCxnSpPr>
            <p:spPr>
              <a:xfrm rot="5400000">
                <a:off x="3259064" y="4187766"/>
                <a:ext cx="339856" cy="41129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3" idx="2"/>
                <a:endCxn id="12" idx="5"/>
              </p:cNvCxnSpPr>
              <p:nvPr/>
            </p:nvCxnSpPr>
            <p:spPr>
              <a:xfrm rot="10800000">
                <a:off x="3223346" y="4866428"/>
                <a:ext cx="634275" cy="205647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6" idx="3"/>
                <a:endCxn id="15" idx="0"/>
              </p:cNvCxnSpPr>
              <p:nvPr/>
            </p:nvCxnSpPr>
            <p:spPr>
              <a:xfrm rot="5400000">
                <a:off x="5429257" y="4366361"/>
                <a:ext cx="491399" cy="34852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5"/>
                <a:endCxn id="14" idx="1"/>
              </p:cNvCxnSpPr>
              <p:nvPr/>
            </p:nvCxnSpPr>
            <p:spPr>
              <a:xfrm rot="16200000" flipH="1">
                <a:off x="5973708" y="4473518"/>
                <a:ext cx="554170" cy="19698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1" idx="5"/>
                <a:endCxn id="13" idx="0"/>
              </p:cNvCxnSpPr>
              <p:nvPr/>
            </p:nvCxnSpPr>
            <p:spPr>
              <a:xfrm rot="16200000" flipH="1">
                <a:off x="3687692" y="4473517"/>
                <a:ext cx="634275" cy="13420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2"/>
                <a:endCxn id="13" idx="6"/>
              </p:cNvCxnSpPr>
              <p:nvPr/>
            </p:nvCxnSpPr>
            <p:spPr>
              <a:xfrm rot="10800000" flipV="1">
                <a:off x="4286248" y="5000636"/>
                <a:ext cx="1000132" cy="7143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4" idx="2"/>
                <a:endCxn id="15" idx="6"/>
              </p:cNvCxnSpPr>
              <p:nvPr/>
            </p:nvCxnSpPr>
            <p:spPr>
              <a:xfrm rot="10800000">
                <a:off x="5715008" y="5000636"/>
                <a:ext cx="571504" cy="158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81" name="TextBox 23"/>
              <p:cNvSpPr txBox="1">
                <a:spLocks noChangeArrowheads="1"/>
              </p:cNvSpPr>
              <p:nvPr/>
            </p:nvSpPr>
            <p:spPr bwMode="auto">
              <a:xfrm>
                <a:off x="3027920" y="4152133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0.8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2" name="TextBox 24"/>
              <p:cNvSpPr txBox="1">
                <a:spLocks noChangeArrowheads="1"/>
              </p:cNvSpPr>
              <p:nvPr/>
            </p:nvSpPr>
            <p:spPr bwMode="auto">
              <a:xfrm>
                <a:off x="3357554" y="4929200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0.8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3" name="TextBox 25"/>
              <p:cNvSpPr txBox="1">
                <a:spLocks noChangeArrowheads="1"/>
              </p:cNvSpPr>
              <p:nvPr/>
            </p:nvSpPr>
            <p:spPr bwMode="auto">
              <a:xfrm>
                <a:off x="6215075" y="4366448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0.8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4" name="TextBox 26"/>
              <p:cNvSpPr txBox="1">
                <a:spLocks noChangeArrowheads="1"/>
              </p:cNvSpPr>
              <p:nvPr/>
            </p:nvSpPr>
            <p:spPr bwMode="auto">
              <a:xfrm>
                <a:off x="5357819" y="4366448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0.8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5" name="TextBox 27"/>
              <p:cNvSpPr txBox="1">
                <a:spLocks noChangeArrowheads="1"/>
              </p:cNvSpPr>
              <p:nvPr/>
            </p:nvSpPr>
            <p:spPr bwMode="auto">
              <a:xfrm>
                <a:off x="3956615" y="4429132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0.6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6" name="TextBox 28"/>
              <p:cNvSpPr txBox="1">
                <a:spLocks noChangeArrowheads="1"/>
              </p:cNvSpPr>
              <p:nvPr/>
            </p:nvSpPr>
            <p:spPr bwMode="auto">
              <a:xfrm>
                <a:off x="4643438" y="3857628"/>
                <a:ext cx="396700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0.1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7" name="TextBox 29"/>
              <p:cNvSpPr txBox="1">
                <a:spLocks noChangeArrowheads="1"/>
              </p:cNvSpPr>
              <p:nvPr/>
            </p:nvSpPr>
            <p:spPr bwMode="auto">
              <a:xfrm>
                <a:off x="4643438" y="4786322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0.2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88" name="TextBox 30"/>
              <p:cNvSpPr txBox="1">
                <a:spLocks noChangeArrowheads="1"/>
              </p:cNvSpPr>
              <p:nvPr/>
            </p:nvSpPr>
            <p:spPr bwMode="auto">
              <a:xfrm>
                <a:off x="5786447" y="4937951"/>
                <a:ext cx="402727" cy="277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1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15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13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chemeClr val="tx1"/>
                    </a:solidFill>
                  </a:rPr>
                  <a:t>0.7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16" idx="2"/>
                <a:endCxn id="11" idx="6"/>
              </p:cNvCxnSpPr>
              <p:nvPr/>
            </p:nvCxnSpPr>
            <p:spPr>
              <a:xfrm rot="10800000">
                <a:off x="4000496" y="4071942"/>
                <a:ext cx="1785950" cy="7143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5225096" y="3357562"/>
              <a:ext cx="462047" cy="369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/>
                <a:t>G1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0814" y="3488796"/>
              <a:ext cx="462047" cy="3693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/>
                <a:t>G2</a:t>
              </a:r>
              <a:endParaRPr lang="zh-CN" altLang="en-US" dirty="0"/>
            </a:p>
          </p:txBody>
        </p:sp>
      </p:grp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438652" y="2762252"/>
          <a:ext cx="3194049" cy="85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1371600" imgH="368300" progId="Equation.3">
                  <p:embed/>
                </p:oleObj>
              </mc:Choice>
              <mc:Fallback>
                <p:oleObj name="公式" r:id="rId3" imgW="1371600" imgH="3683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2" y="2762252"/>
                        <a:ext cx="3194049" cy="857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矩形 38"/>
          <p:cNvSpPr>
            <a:spLocks noChangeArrowheads="1"/>
          </p:cNvSpPr>
          <p:nvPr/>
        </p:nvSpPr>
        <p:spPr bwMode="auto">
          <a:xfrm>
            <a:off x="801535" y="913215"/>
            <a:ext cx="17864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67" b="1" dirty="0">
                <a:solidFill>
                  <a:schemeClr val="tx1"/>
                </a:solidFill>
              </a:rPr>
              <a:t>损失函数</a:t>
            </a:r>
          </a:p>
        </p:txBody>
      </p:sp>
    </p:spTree>
    <p:extLst>
      <p:ext uri="{BB962C8B-B14F-4D97-AF65-F5344CB8AC3E}">
        <p14:creationId xmlns:p14="http://schemas.microsoft.com/office/powerpoint/2010/main" val="1624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3"/>
          <p:cNvSpPr>
            <a:spLocks noChangeArrowheads="1"/>
          </p:cNvSpPr>
          <p:nvPr/>
        </p:nvSpPr>
        <p:spPr bwMode="auto">
          <a:xfrm>
            <a:off x="717601" y="842775"/>
            <a:ext cx="27537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  <p:graphicFrame>
        <p:nvGraphicFramePr>
          <p:cNvPr id="9" name="Object 16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910667" y="2870200"/>
          <a:ext cx="2817284" cy="941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4" imgW="1193800" imgH="482600" progId="Equation.3">
                  <p:embed/>
                </p:oleObj>
              </mc:Choice>
              <mc:Fallback>
                <p:oleObj name="公式" r:id="rId4" imgW="1193800" imgH="482600" progId="Equation.3">
                  <p:embed/>
                  <p:pic>
                    <p:nvPicPr>
                      <p:cNvPr id="9" name="Object 16">
                        <a:hlinkClick r:id="" action="ppaction://noaction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667" y="2870200"/>
                        <a:ext cx="2817284" cy="941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921000" y="3928534"/>
            <a:ext cx="6817784" cy="1420284"/>
            <a:chOff x="1211628" y="3929066"/>
            <a:chExt cx="6503644" cy="1214438"/>
          </a:xfrm>
        </p:grpSpPr>
        <p:graphicFrame>
          <p:nvGraphicFramePr>
            <p:cNvPr id="11277" name="Object 17"/>
            <p:cNvGraphicFramePr>
              <a:graphicFrameLocks noChangeAspect="1"/>
            </p:cNvGraphicFramePr>
            <p:nvPr/>
          </p:nvGraphicFramePr>
          <p:xfrm>
            <a:off x="3014684" y="3929066"/>
            <a:ext cx="4700588" cy="1214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公式" r:id="rId6" imgW="2654300" imgH="685800" progId="Equation.3">
                    <p:embed/>
                  </p:oleObj>
                </mc:Choice>
                <mc:Fallback>
                  <p:oleObj name="公式" r:id="rId6" imgW="2654300" imgH="685800" progId="Equation.3">
                    <p:embed/>
                    <p:pic>
                      <p:nvPicPr>
                        <p:cNvPr id="112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684" y="3929066"/>
                          <a:ext cx="4700588" cy="1214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矩形 10"/>
            <p:cNvSpPr>
              <a:spLocks noChangeArrowheads="1"/>
            </p:cNvSpPr>
            <p:nvPr/>
          </p:nvSpPr>
          <p:spPr bwMode="auto">
            <a:xfrm>
              <a:off x="1211628" y="4472724"/>
              <a:ext cx="1574423" cy="39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损失函数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506134" y="2230966"/>
            <a:ext cx="8263801" cy="495285"/>
            <a:chOff x="1142976" y="2180857"/>
            <a:chExt cx="8262203" cy="496422"/>
          </a:xfrm>
        </p:grpSpPr>
        <p:sp>
          <p:nvSpPr>
            <p:cNvPr id="11275" name="矩形 5"/>
            <p:cNvSpPr>
              <a:spLocks noChangeArrowheads="1"/>
            </p:cNvSpPr>
            <p:nvPr/>
          </p:nvSpPr>
          <p:spPr bwMode="auto">
            <a:xfrm>
              <a:off x="1142976" y="2214554"/>
              <a:ext cx="8262203" cy="46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                                   是一个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维向量，用来表示划分方案</a:t>
              </a:r>
            </a:p>
          </p:txBody>
        </p:sp>
        <p:graphicFrame>
          <p:nvGraphicFramePr>
            <p:cNvPr id="11276" name="Object 18"/>
            <p:cNvGraphicFramePr>
              <a:graphicFrameLocks noChangeAspect="1"/>
            </p:cNvGraphicFramePr>
            <p:nvPr/>
          </p:nvGraphicFramePr>
          <p:xfrm>
            <a:off x="1910721" y="2180857"/>
            <a:ext cx="2607081" cy="480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公式" r:id="rId8" imgW="1028700" imgH="228600" progId="Equation.3">
                    <p:embed/>
                  </p:oleObj>
                </mc:Choice>
                <mc:Fallback>
                  <p:oleObj name="公式" r:id="rId8" imgW="1028700" imgH="228600" progId="Equation.3">
                    <p:embed/>
                    <p:pic>
                      <p:nvPicPr>
                        <p:cNvPr id="1127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721" y="2180857"/>
                          <a:ext cx="2607081" cy="480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924138" y="150370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pSp>
        <p:nvGrpSpPr>
          <p:cNvPr id="11271" name="组合 11"/>
          <p:cNvGrpSpPr>
            <a:grpSpLocks/>
          </p:cNvGrpSpPr>
          <p:nvPr/>
        </p:nvGrpSpPr>
        <p:grpSpPr bwMode="auto">
          <a:xfrm>
            <a:off x="2446867" y="1411819"/>
            <a:ext cx="7939995" cy="480776"/>
            <a:chOff x="1142976" y="1571612"/>
            <a:chExt cx="7939480" cy="48005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>
              <a:off x="1142976" y="1571612"/>
              <a:ext cx="7939480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假设  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G(V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E)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被划分成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两个子图（设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个顶点）</a:t>
              </a:r>
            </a:p>
          </p:txBody>
        </p:sp>
        <p:graphicFrame>
          <p:nvGraphicFramePr>
            <p:cNvPr id="11274" name="Object 19"/>
            <p:cNvGraphicFramePr>
              <a:graphicFrameLocks noChangeAspect="1"/>
            </p:cNvGraphicFramePr>
            <p:nvPr/>
          </p:nvGraphicFramePr>
          <p:xfrm>
            <a:off x="4407339" y="1669079"/>
            <a:ext cx="719137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公式" r:id="rId10" imgW="406048" imgH="215713" progId="Equation.3">
                    <p:embed/>
                  </p:oleObj>
                </mc:Choice>
                <mc:Fallback>
                  <p:oleObj name="公式" r:id="rId10" imgW="406048" imgH="215713" progId="Equation.3">
                    <p:embed/>
                    <p:pic>
                      <p:nvPicPr>
                        <p:cNvPr id="1127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339" y="1669079"/>
                          <a:ext cx="719137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8255001" y="3071285"/>
          <a:ext cx="3443817" cy="45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2" imgW="1358310" imgH="215806" progId="Equation.3">
                  <p:embed/>
                </p:oleObj>
              </mc:Choice>
              <mc:Fallback>
                <p:oleObj name="公式" r:id="rId12" imgW="1358310" imgH="215806" progId="Equation.3">
                  <p:embed/>
                  <p:pic>
                    <p:nvPicPr>
                      <p:cNvPr id="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1" y="3071285"/>
                        <a:ext cx="3443817" cy="452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1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0"/>
          <p:cNvGraphicFramePr>
            <a:graphicFrameLocks noChangeAspect="1"/>
          </p:cNvGraphicFramePr>
          <p:nvPr/>
        </p:nvGraphicFramePr>
        <p:xfrm>
          <a:off x="3109385" y="1214967"/>
          <a:ext cx="2025649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2048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385" y="1214967"/>
                        <a:ext cx="2025649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1"/>
          <p:cNvGraphicFramePr>
            <a:graphicFrameLocks noChangeAspect="1"/>
          </p:cNvGraphicFramePr>
          <p:nvPr/>
        </p:nvGraphicFramePr>
        <p:xfrm>
          <a:off x="5162552" y="2144184"/>
          <a:ext cx="4220633" cy="78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2387600" imgH="444500" progId="Equation.3">
                  <p:embed/>
                </p:oleObj>
              </mc:Choice>
              <mc:Fallback>
                <p:oleObj name="公式" r:id="rId5" imgW="2387600" imgH="444500" progId="Equation.3">
                  <p:embed/>
                  <p:pic>
                    <p:nvPicPr>
                      <p:cNvPr id="2048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2" y="2144184"/>
                        <a:ext cx="4220633" cy="785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2"/>
          <p:cNvGraphicFramePr>
            <a:graphicFrameLocks noChangeAspect="1"/>
          </p:cNvGraphicFramePr>
          <p:nvPr/>
        </p:nvGraphicFramePr>
        <p:xfrm>
          <a:off x="5162551" y="3143251"/>
          <a:ext cx="3591983" cy="78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2032000" imgH="444500" progId="Equation.3">
                  <p:embed/>
                </p:oleObj>
              </mc:Choice>
              <mc:Fallback>
                <p:oleObj name="公式" r:id="rId7" imgW="2032000" imgH="444500" progId="Equation.3">
                  <p:embed/>
                  <p:pic>
                    <p:nvPicPr>
                      <p:cNvPr id="2048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1" y="3143251"/>
                        <a:ext cx="3591983" cy="785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3"/>
          <p:cNvGraphicFramePr>
            <a:graphicFrameLocks noChangeAspect="1"/>
          </p:cNvGraphicFramePr>
          <p:nvPr/>
        </p:nvGraphicFramePr>
        <p:xfrm>
          <a:off x="5141384" y="4144434"/>
          <a:ext cx="1727200" cy="40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9" imgW="977900" imgH="228600" progId="Equation.3">
                  <p:embed/>
                </p:oleObj>
              </mc:Choice>
              <mc:Fallback>
                <p:oleObj name="公式" r:id="rId9" imgW="977900" imgH="228600" progId="Equation.3">
                  <p:embed/>
                  <p:pic>
                    <p:nvPicPr>
                      <p:cNvPr id="2048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84" y="4144434"/>
                        <a:ext cx="1727200" cy="40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7351" y="4857751"/>
            <a:ext cx="4375149" cy="1214967"/>
            <a:chOff x="1094979" y="4786322"/>
            <a:chExt cx="4375619" cy="1214429"/>
          </a:xfrm>
        </p:grpSpPr>
        <p:sp>
          <p:nvSpPr>
            <p:cNvPr id="12298" name="矩形 6"/>
            <p:cNvSpPr>
              <a:spLocks noChangeArrowheads="1"/>
            </p:cNvSpPr>
            <p:nvPr/>
          </p:nvSpPr>
          <p:spPr bwMode="auto">
            <a:xfrm>
              <a:off x="1094979" y="4786322"/>
              <a:ext cx="2562195" cy="46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为对角矩阵</a:t>
              </a:r>
            </a:p>
          </p:txBody>
        </p:sp>
        <p:graphicFrame>
          <p:nvGraphicFramePr>
            <p:cNvPr id="12299" name="Object 24"/>
            <p:cNvGraphicFramePr>
              <a:graphicFrameLocks noChangeAspect="1"/>
            </p:cNvGraphicFramePr>
            <p:nvPr/>
          </p:nvGraphicFramePr>
          <p:xfrm>
            <a:off x="3847401" y="5000619"/>
            <a:ext cx="1623197" cy="1000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公式" r:id="rId11" imgW="723586" imgH="444307" progId="Equation.3">
                    <p:embed/>
                  </p:oleObj>
                </mc:Choice>
                <mc:Fallback>
                  <p:oleObj name="公式" r:id="rId11" imgW="723586" imgH="444307" progId="Equation.3">
                    <p:embed/>
                    <p:pic>
                      <p:nvPicPr>
                        <p:cNvPr id="1229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401" y="5000619"/>
                          <a:ext cx="1623197" cy="1000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995258" y="132014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graphicFrame>
        <p:nvGraphicFramePr>
          <p:cNvPr id="20487" name="Object 25"/>
          <p:cNvGraphicFramePr>
            <a:graphicFrameLocks noChangeAspect="1"/>
          </p:cNvGraphicFramePr>
          <p:nvPr/>
        </p:nvGraphicFramePr>
        <p:xfrm>
          <a:off x="5192184" y="1214967"/>
          <a:ext cx="314748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13" imgW="1777229" imgH="444307" progId="Equation.3">
                  <p:embed/>
                </p:oleObj>
              </mc:Choice>
              <mc:Fallback>
                <p:oleObj name="公式" r:id="rId13" imgW="1777229" imgH="444307" progId="Equation.3">
                  <p:embed/>
                  <p:pic>
                    <p:nvPicPr>
                      <p:cNvPr id="2048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84" y="1214967"/>
                        <a:ext cx="314748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矩形 11"/>
          <p:cNvSpPr>
            <a:spLocks noChangeArrowheads="1"/>
          </p:cNvSpPr>
          <p:nvPr/>
        </p:nvSpPr>
        <p:spPr bwMode="auto">
          <a:xfrm>
            <a:off x="875453" y="853865"/>
            <a:ext cx="27537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0188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12"/>
          <p:cNvGraphicFramePr>
            <a:graphicFrameLocks noChangeAspect="1"/>
          </p:cNvGraphicFramePr>
          <p:nvPr/>
        </p:nvGraphicFramePr>
        <p:xfrm>
          <a:off x="4095751" y="1356784"/>
          <a:ext cx="375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2120900" imgH="444500" progId="Equation.3">
                  <p:embed/>
                </p:oleObj>
              </mc:Choice>
              <mc:Fallback>
                <p:oleObj name="公式" r:id="rId3" imgW="2120900" imgH="444500" progId="Equation.3">
                  <p:embed/>
                  <p:pic>
                    <p:nvPicPr>
                      <p:cNvPr id="2150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1" y="1356784"/>
                        <a:ext cx="3759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53218" y="2643718"/>
            <a:ext cx="2669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再定义一个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  <p:graphicFrame>
        <p:nvGraphicFramePr>
          <p:cNvPr id="21508" name="Object 13"/>
          <p:cNvGraphicFramePr>
            <a:graphicFrameLocks noChangeAspect="1"/>
          </p:cNvGraphicFramePr>
          <p:nvPr/>
        </p:nvGraphicFramePr>
        <p:xfrm>
          <a:off x="4739218" y="3185584"/>
          <a:ext cx="1720849" cy="44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5" imgW="685502" imgH="177723" progId="Equation.3">
                  <p:embed/>
                </p:oleObj>
              </mc:Choice>
              <mc:Fallback>
                <p:oleObj name="公式" r:id="rId5" imgW="685502" imgH="177723" progId="Equation.3">
                  <p:embed/>
                  <p:pic>
                    <p:nvPicPr>
                      <p:cNvPr id="2150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218" y="3185584"/>
                        <a:ext cx="1720849" cy="44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53217" y="3987801"/>
            <a:ext cx="94089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拉普拉斯矩阵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权重矩阵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（也称邻接矩阵），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度矩阵</a:t>
            </a:r>
          </a:p>
        </p:txBody>
      </p:sp>
      <p:graphicFrame>
        <p:nvGraphicFramePr>
          <p:cNvPr id="21509" name="Object 14"/>
          <p:cNvGraphicFramePr>
            <a:graphicFrameLocks noChangeAspect="1"/>
          </p:cNvGraphicFramePr>
          <p:nvPr/>
        </p:nvGraphicFramePr>
        <p:xfrm>
          <a:off x="4701118" y="4658784"/>
          <a:ext cx="3016249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7" imgW="1701800" imgH="444500" progId="Equation.3">
                  <p:embed/>
                </p:oleObj>
              </mc:Choice>
              <mc:Fallback>
                <p:oleObj name="公式" r:id="rId7" imgW="1701800" imgH="444500" progId="Equation.3">
                  <p:embed/>
                  <p:pic>
                    <p:nvPicPr>
                      <p:cNvPr id="2150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118" y="4658784"/>
                        <a:ext cx="3016249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066378" y="130745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3320" name="矩形 9"/>
          <p:cNvSpPr>
            <a:spLocks noChangeArrowheads="1"/>
          </p:cNvSpPr>
          <p:nvPr/>
        </p:nvSpPr>
        <p:spPr bwMode="auto">
          <a:xfrm>
            <a:off x="916093" y="829321"/>
            <a:ext cx="27537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41221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6"/>
          <p:cNvGraphicFramePr>
            <a:graphicFrameLocks noChangeAspect="1"/>
          </p:cNvGraphicFramePr>
          <p:nvPr/>
        </p:nvGraphicFramePr>
        <p:xfrm>
          <a:off x="4237568" y="1284817"/>
          <a:ext cx="3585633" cy="81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1968500" imgH="444500" progId="Equation.3">
                  <p:embed/>
                </p:oleObj>
              </mc:Choice>
              <mc:Fallback>
                <p:oleObj name="公式" r:id="rId3" imgW="1968500" imgH="444500" progId="Equation.3">
                  <p:embed/>
                  <p:pic>
                    <p:nvPicPr>
                      <p:cNvPr id="2253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568" y="1284817"/>
                        <a:ext cx="3585633" cy="810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2237318" y="2084919"/>
            <a:ext cx="8851900" cy="1200329"/>
            <a:chOff x="1357290" y="2214554"/>
            <a:chExt cx="8850206" cy="1200871"/>
          </a:xfrm>
        </p:grpSpPr>
        <p:sp>
          <p:nvSpPr>
            <p:cNvPr id="14346" name="矩形 2"/>
            <p:cNvSpPr>
              <a:spLocks noChangeArrowheads="1"/>
            </p:cNvSpPr>
            <p:nvPr/>
          </p:nvSpPr>
          <p:spPr bwMode="auto">
            <a:xfrm>
              <a:off x="1357290" y="2214554"/>
              <a:ext cx="8850206" cy="1200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429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半正定矩阵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（即所有特征值非负值），</a:t>
              </a:r>
              <a:r>
                <a:rPr lang="zh-CN" altLang="en-US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最小特征值为</a:t>
              </a:r>
              <a:r>
                <a:rPr lang="en-US" altLang="zh-CN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       且对应的特征向量为单位向量</a:t>
              </a:r>
            </a:p>
          </p:txBody>
        </p:sp>
        <p:graphicFrame>
          <p:nvGraphicFramePr>
            <p:cNvPr id="14347" name="Object 17">
              <a:hlinkClick r:id="rId5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5478415" y="2948945"/>
            <a:ext cx="1355785" cy="384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公式" r:id="rId6" imgW="850531" imgH="241195" progId="Equation.3">
                    <p:embed/>
                  </p:oleObj>
                </mc:Choice>
                <mc:Fallback>
                  <p:oleObj name="公式" r:id="rId6" imgW="850531" imgH="241195" progId="Equation.3">
                    <p:embed/>
                    <p:pic>
                      <p:nvPicPr>
                        <p:cNvPr id="14347" name="Object 17">
                          <a:hlinkClick r:id="" action="ppaction://noaction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415" y="2948945"/>
                          <a:ext cx="1355785" cy="384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18"/>
          <p:cNvGraphicFramePr>
            <a:graphicFrameLocks noChangeAspect="1"/>
          </p:cNvGraphicFramePr>
          <p:nvPr/>
        </p:nvGraphicFramePr>
        <p:xfrm>
          <a:off x="4237567" y="5001684"/>
          <a:ext cx="3304117" cy="102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公式" r:id="rId8" imgW="1473200" imgH="457200" progId="Equation.3">
                  <p:embed/>
                </p:oleObj>
              </mc:Choice>
              <mc:Fallback>
                <p:oleObj name="公式" r:id="rId8" imgW="1473200" imgH="457200" progId="Equation.3">
                  <p:embed/>
                  <p:pic>
                    <p:nvPicPr>
                      <p:cNvPr id="2253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567" y="5001684"/>
                        <a:ext cx="3304117" cy="102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237318" y="3357033"/>
            <a:ext cx="6716183" cy="1214966"/>
            <a:chOff x="271402" y="3214686"/>
            <a:chExt cx="6715170" cy="1214437"/>
          </a:xfrm>
        </p:grpSpPr>
        <p:sp>
          <p:nvSpPr>
            <p:cNvPr id="14344" name="矩形 11"/>
            <p:cNvSpPr>
              <a:spLocks noChangeArrowheads="1"/>
            </p:cNvSpPr>
            <p:nvPr/>
          </p:nvSpPr>
          <p:spPr bwMode="auto">
            <a:xfrm>
              <a:off x="271402" y="3786190"/>
              <a:ext cx="1714512" cy="46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1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15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13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</a:rPr>
                <a:t>损失函数</a:t>
              </a:r>
            </a:p>
          </p:txBody>
        </p:sp>
        <p:graphicFrame>
          <p:nvGraphicFramePr>
            <p:cNvPr id="14345" name="Object 19"/>
            <p:cNvGraphicFramePr>
              <a:graphicFrameLocks noChangeAspect="1"/>
            </p:cNvGraphicFramePr>
            <p:nvPr/>
          </p:nvGraphicFramePr>
          <p:xfrm>
            <a:off x="2285984" y="3214686"/>
            <a:ext cx="4700588" cy="1214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公式" r:id="rId10" imgW="2654300" imgH="685800" progId="Equation.3">
                    <p:embed/>
                  </p:oleObj>
                </mc:Choice>
                <mc:Fallback>
                  <p:oleObj name="公式" r:id="rId10" imgW="2654300" imgH="685800" progId="Equation.3">
                    <p:embed/>
                    <p:pic>
                      <p:nvPicPr>
                        <p:cNvPr id="1434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3214686"/>
                          <a:ext cx="4700588" cy="1214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1117178" y="118059"/>
            <a:ext cx="457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Spectral Clustering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谱聚类</a:t>
            </a:r>
          </a:p>
        </p:txBody>
      </p:sp>
      <p:sp>
        <p:nvSpPr>
          <p:cNvPr id="14343" name="矩形 12"/>
          <p:cNvSpPr>
            <a:spLocks noChangeArrowheads="1"/>
          </p:cNvSpPr>
          <p:nvPr/>
        </p:nvSpPr>
        <p:spPr bwMode="auto">
          <a:xfrm>
            <a:off x="809413" y="864025"/>
            <a:ext cx="275378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1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15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13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en-US" sz="266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3488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1291</Words>
  <Application>Microsoft Office PowerPoint</Application>
  <PresentationFormat>宽屏</PresentationFormat>
  <Paragraphs>567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等线</vt:lpstr>
      <vt:lpstr>等线 Light</vt:lpstr>
      <vt:lpstr>黑体</vt:lpstr>
      <vt:lpstr>华文楷体</vt:lpstr>
      <vt:lpstr>宋体</vt:lpstr>
      <vt:lpstr>微软雅黑</vt:lpstr>
      <vt:lpstr>Arial</vt:lpstr>
      <vt:lpstr>Franklin Gothic Book</vt:lpstr>
      <vt:lpstr>Times New Roman</vt:lpstr>
      <vt:lpstr>Wingdings</vt:lpstr>
      <vt:lpstr>Wingdings 2</vt:lpstr>
      <vt:lpstr>Office 主题​​</vt:lpstr>
      <vt:lpstr>公式</vt:lpstr>
      <vt:lpstr>Microsoft 公式 3.0</vt:lpstr>
      <vt:lpstr>谱聚类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Linda</dc:creator>
  <cp:lastModifiedBy>Zong Linda</cp:lastModifiedBy>
  <cp:revision>52</cp:revision>
  <dcterms:created xsi:type="dcterms:W3CDTF">2020-02-03T08:46:02Z</dcterms:created>
  <dcterms:modified xsi:type="dcterms:W3CDTF">2021-03-15T03:31:44Z</dcterms:modified>
</cp:coreProperties>
</file>