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77" r:id="rId3"/>
    <p:sldId id="279" r:id="rId4"/>
    <p:sldId id="286" r:id="rId5"/>
    <p:sldId id="287" r:id="rId6"/>
    <p:sldId id="282" r:id="rId7"/>
    <p:sldId id="281" r:id="rId8"/>
    <p:sldId id="283" r:id="rId9"/>
    <p:sldId id="284" r:id="rId10"/>
    <p:sldId id="285" r:id="rId11"/>
    <p:sldId id="288" r:id="rId12"/>
    <p:sldId id="280" r:id="rId13"/>
    <p:sldId id="289" r:id="rId14"/>
    <p:sldId id="292" r:id="rId15"/>
    <p:sldId id="293" r:id="rId16"/>
    <p:sldId id="294"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F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5859" autoAdjust="0"/>
  </p:normalViewPr>
  <p:slideViewPr>
    <p:cSldViewPr snapToGrid="0">
      <p:cViewPr varScale="1">
        <p:scale>
          <a:sx n="143" d="100"/>
          <a:sy n="143" d="100"/>
        </p:scale>
        <p:origin x="952" y="108"/>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BEE442E-D6EA-4930-A8C2-C79C6D266A9F}" type="doc">
      <dgm:prSet loTypeId="urn:microsoft.com/office/officeart/2005/8/layout/chevron1" loCatId="process" qsTypeId="urn:microsoft.com/office/officeart/2005/8/quickstyle/simple2" qsCatId="simple" csTypeId="urn:microsoft.com/office/officeart/2005/8/colors/accent1_2" csCatId="accent1" phldr="1"/>
      <dgm:spPr/>
    </dgm:pt>
    <dgm:pt modelId="{197C9CFC-B19E-4433-9CA5-EC512FBCF014}">
      <dgm:prSet phldrT="[文字]"/>
      <dgm:spPr/>
      <dgm:t>
        <a:bodyPr/>
        <a:lstStyle/>
        <a:p>
          <a:r>
            <a:rPr lang="zh-CN" altLang="en-US" dirty="0" smtClean="0"/>
            <a:t>决定</a:t>
          </a:r>
          <a:r>
            <a:rPr lang="en-US" altLang="zh-TW" dirty="0" smtClean="0"/>
            <a:t>r</a:t>
          </a:r>
          <a:r>
            <a:rPr lang="zh-TW" altLang="en-US" dirty="0" smtClean="0"/>
            <a:t>值</a:t>
          </a:r>
          <a:endParaRPr lang="zh-TW" altLang="en-US" dirty="0"/>
        </a:p>
      </dgm:t>
    </dgm:pt>
    <dgm:pt modelId="{746EAD0D-F4DF-44EF-9C00-3263DDC1B11B}" type="parTrans" cxnId="{217DE1DB-71A6-4408-8352-6A9E75F1D2AA}">
      <dgm:prSet/>
      <dgm:spPr/>
      <dgm:t>
        <a:bodyPr/>
        <a:lstStyle/>
        <a:p>
          <a:endParaRPr lang="zh-TW" altLang="en-US"/>
        </a:p>
      </dgm:t>
    </dgm:pt>
    <dgm:pt modelId="{AFD54BFB-E04C-44CD-837A-FFC3C7D4ACCF}" type="sibTrans" cxnId="{217DE1DB-71A6-4408-8352-6A9E75F1D2AA}">
      <dgm:prSet/>
      <dgm:spPr/>
      <dgm:t>
        <a:bodyPr/>
        <a:lstStyle/>
        <a:p>
          <a:endParaRPr lang="zh-TW" altLang="en-US"/>
        </a:p>
      </dgm:t>
    </dgm:pt>
    <dgm:pt modelId="{200C102E-5152-4FBA-A3B1-9B93A1579DE4}">
      <dgm:prSet phldrT="[文字]"/>
      <dgm:spPr/>
      <dgm:t>
        <a:bodyPr/>
        <a:lstStyle/>
        <a:p>
          <a:r>
            <a:rPr lang="zh-CN" altLang="en-US" dirty="0" smtClean="0"/>
            <a:t>将训练样本</a:t>
          </a:r>
          <a:r>
            <a:rPr lang="zh-TW" altLang="en-US" dirty="0" smtClean="0"/>
            <a:t>置入</a:t>
          </a:r>
          <a:r>
            <a:rPr lang="en-US" altLang="zh-TW" dirty="0" smtClean="0"/>
            <a:t>[X]</a:t>
          </a:r>
          <a:endParaRPr lang="zh-TW" altLang="en-US" dirty="0"/>
        </a:p>
      </dgm:t>
    </dgm:pt>
    <dgm:pt modelId="{E3F18651-F246-43F5-8D9B-52A8B82C66AA}" type="parTrans" cxnId="{E314D58D-52AD-4A8B-9E03-05EFF96FAA0B}">
      <dgm:prSet/>
      <dgm:spPr/>
      <dgm:t>
        <a:bodyPr/>
        <a:lstStyle/>
        <a:p>
          <a:endParaRPr lang="zh-TW" altLang="en-US"/>
        </a:p>
      </dgm:t>
    </dgm:pt>
    <dgm:pt modelId="{C63AEF83-CA27-44F9-9742-8764D37A3F44}" type="sibTrans" cxnId="{E314D58D-52AD-4A8B-9E03-05EFF96FAA0B}">
      <dgm:prSet/>
      <dgm:spPr/>
      <dgm:t>
        <a:bodyPr/>
        <a:lstStyle/>
        <a:p>
          <a:endParaRPr lang="zh-TW" altLang="en-US"/>
        </a:p>
      </dgm:t>
    </dgm:pt>
    <dgm:pt modelId="{BE95C631-EB37-47EB-A518-AFD1915C371A}">
      <dgm:prSet phldrT="[文字]"/>
      <dgm:spPr/>
      <dgm:t>
        <a:bodyPr/>
        <a:lstStyle/>
        <a:p>
          <a:r>
            <a:rPr lang="en-US" altLang="zh-TW" dirty="0" smtClean="0"/>
            <a:t>[W][H]</a:t>
          </a:r>
          <a:r>
            <a:rPr lang="zh-TW" altLang="en-US" dirty="0" smtClean="0"/>
            <a:t>初始化</a:t>
          </a:r>
          <a:endParaRPr lang="zh-TW" altLang="en-US" dirty="0"/>
        </a:p>
      </dgm:t>
    </dgm:pt>
    <dgm:pt modelId="{27ABE971-4752-4AE7-A598-E81C275DA715}" type="parTrans" cxnId="{A5A7462C-FBF5-43C2-BBBE-013651E1941F}">
      <dgm:prSet/>
      <dgm:spPr/>
      <dgm:t>
        <a:bodyPr/>
        <a:lstStyle/>
        <a:p>
          <a:endParaRPr lang="zh-TW" altLang="en-US"/>
        </a:p>
      </dgm:t>
    </dgm:pt>
    <dgm:pt modelId="{C33E2BF4-1CFE-4E8A-81C8-3DA87CBCD8FE}" type="sibTrans" cxnId="{A5A7462C-FBF5-43C2-BBBE-013651E1941F}">
      <dgm:prSet/>
      <dgm:spPr/>
      <dgm:t>
        <a:bodyPr/>
        <a:lstStyle/>
        <a:p>
          <a:endParaRPr lang="zh-TW" altLang="en-US"/>
        </a:p>
      </dgm:t>
    </dgm:pt>
    <dgm:pt modelId="{0D5AD146-571D-4611-B68B-775D166F8F0D}" type="pres">
      <dgm:prSet presAssocID="{FBEE442E-D6EA-4930-A8C2-C79C6D266A9F}" presName="Name0" presStyleCnt="0">
        <dgm:presLayoutVars>
          <dgm:dir/>
          <dgm:animLvl val="lvl"/>
          <dgm:resizeHandles val="exact"/>
        </dgm:presLayoutVars>
      </dgm:prSet>
      <dgm:spPr/>
    </dgm:pt>
    <dgm:pt modelId="{EE5372CD-EBB5-49BD-A1B3-E6BE1A8AA8C1}" type="pres">
      <dgm:prSet presAssocID="{197C9CFC-B19E-4433-9CA5-EC512FBCF014}" presName="parTxOnly" presStyleLbl="node1" presStyleIdx="0" presStyleCnt="3">
        <dgm:presLayoutVars>
          <dgm:chMax val="0"/>
          <dgm:chPref val="0"/>
          <dgm:bulletEnabled val="1"/>
        </dgm:presLayoutVars>
      </dgm:prSet>
      <dgm:spPr/>
      <dgm:t>
        <a:bodyPr/>
        <a:lstStyle/>
        <a:p>
          <a:endParaRPr lang="zh-TW" altLang="en-US"/>
        </a:p>
      </dgm:t>
    </dgm:pt>
    <dgm:pt modelId="{77ECC754-7911-498B-8FF3-D56416497ADE}" type="pres">
      <dgm:prSet presAssocID="{AFD54BFB-E04C-44CD-837A-FFC3C7D4ACCF}" presName="parTxOnlySpace" presStyleCnt="0"/>
      <dgm:spPr/>
    </dgm:pt>
    <dgm:pt modelId="{CA1D516A-0926-46A8-8A40-DAE6707D1CA4}" type="pres">
      <dgm:prSet presAssocID="{200C102E-5152-4FBA-A3B1-9B93A1579DE4}" presName="parTxOnly" presStyleLbl="node1" presStyleIdx="1" presStyleCnt="3">
        <dgm:presLayoutVars>
          <dgm:chMax val="0"/>
          <dgm:chPref val="0"/>
          <dgm:bulletEnabled val="1"/>
        </dgm:presLayoutVars>
      </dgm:prSet>
      <dgm:spPr/>
      <dgm:t>
        <a:bodyPr/>
        <a:lstStyle/>
        <a:p>
          <a:endParaRPr lang="zh-TW" altLang="en-US"/>
        </a:p>
      </dgm:t>
    </dgm:pt>
    <dgm:pt modelId="{BD49D49D-4993-4C2D-A1C0-AF5BA7C0D627}" type="pres">
      <dgm:prSet presAssocID="{C63AEF83-CA27-44F9-9742-8764D37A3F44}" presName="parTxOnlySpace" presStyleCnt="0"/>
      <dgm:spPr/>
    </dgm:pt>
    <dgm:pt modelId="{2DA217B9-C5AC-4BB6-BC92-EEF2107B73F6}" type="pres">
      <dgm:prSet presAssocID="{BE95C631-EB37-47EB-A518-AFD1915C371A}" presName="parTxOnly" presStyleLbl="node1" presStyleIdx="2" presStyleCnt="3">
        <dgm:presLayoutVars>
          <dgm:chMax val="0"/>
          <dgm:chPref val="0"/>
          <dgm:bulletEnabled val="1"/>
        </dgm:presLayoutVars>
      </dgm:prSet>
      <dgm:spPr/>
      <dgm:t>
        <a:bodyPr/>
        <a:lstStyle/>
        <a:p>
          <a:endParaRPr lang="zh-TW" altLang="en-US"/>
        </a:p>
      </dgm:t>
    </dgm:pt>
  </dgm:ptLst>
  <dgm:cxnLst>
    <dgm:cxn modelId="{E314D58D-52AD-4A8B-9E03-05EFF96FAA0B}" srcId="{FBEE442E-D6EA-4930-A8C2-C79C6D266A9F}" destId="{200C102E-5152-4FBA-A3B1-9B93A1579DE4}" srcOrd="1" destOrd="0" parTransId="{E3F18651-F246-43F5-8D9B-52A8B82C66AA}" sibTransId="{C63AEF83-CA27-44F9-9742-8764D37A3F44}"/>
    <dgm:cxn modelId="{7B1681C8-EC15-4654-B028-63B72D40ED68}" type="presOf" srcId="{BE95C631-EB37-47EB-A518-AFD1915C371A}" destId="{2DA217B9-C5AC-4BB6-BC92-EEF2107B73F6}" srcOrd="0" destOrd="0" presId="urn:microsoft.com/office/officeart/2005/8/layout/chevron1"/>
    <dgm:cxn modelId="{634CAEFB-FB5D-440B-AF8B-1279A3AA476E}" type="presOf" srcId="{200C102E-5152-4FBA-A3B1-9B93A1579DE4}" destId="{CA1D516A-0926-46A8-8A40-DAE6707D1CA4}" srcOrd="0" destOrd="0" presId="urn:microsoft.com/office/officeart/2005/8/layout/chevron1"/>
    <dgm:cxn modelId="{217DE1DB-71A6-4408-8352-6A9E75F1D2AA}" srcId="{FBEE442E-D6EA-4930-A8C2-C79C6D266A9F}" destId="{197C9CFC-B19E-4433-9CA5-EC512FBCF014}" srcOrd="0" destOrd="0" parTransId="{746EAD0D-F4DF-44EF-9C00-3263DDC1B11B}" sibTransId="{AFD54BFB-E04C-44CD-837A-FFC3C7D4ACCF}"/>
    <dgm:cxn modelId="{A5A7462C-FBF5-43C2-BBBE-013651E1941F}" srcId="{FBEE442E-D6EA-4930-A8C2-C79C6D266A9F}" destId="{BE95C631-EB37-47EB-A518-AFD1915C371A}" srcOrd="2" destOrd="0" parTransId="{27ABE971-4752-4AE7-A598-E81C275DA715}" sibTransId="{C33E2BF4-1CFE-4E8A-81C8-3DA87CBCD8FE}"/>
    <dgm:cxn modelId="{9100BB4D-6C5A-485F-9E31-664747F10C75}" type="presOf" srcId="{197C9CFC-B19E-4433-9CA5-EC512FBCF014}" destId="{EE5372CD-EBB5-49BD-A1B3-E6BE1A8AA8C1}" srcOrd="0" destOrd="0" presId="urn:microsoft.com/office/officeart/2005/8/layout/chevron1"/>
    <dgm:cxn modelId="{3DC6EEE4-8E97-43EF-9144-0BC4BB552B1D}" type="presOf" srcId="{FBEE442E-D6EA-4930-A8C2-C79C6D266A9F}" destId="{0D5AD146-571D-4611-B68B-775D166F8F0D}" srcOrd="0" destOrd="0" presId="urn:microsoft.com/office/officeart/2005/8/layout/chevron1"/>
    <dgm:cxn modelId="{8F315EF0-59DE-41F0-BA09-34A4C5B29AB2}" type="presParOf" srcId="{0D5AD146-571D-4611-B68B-775D166F8F0D}" destId="{EE5372CD-EBB5-49BD-A1B3-E6BE1A8AA8C1}" srcOrd="0" destOrd="0" presId="urn:microsoft.com/office/officeart/2005/8/layout/chevron1"/>
    <dgm:cxn modelId="{F76B2648-9B51-44E6-A38A-ECE0DCC84BD6}" type="presParOf" srcId="{0D5AD146-571D-4611-B68B-775D166F8F0D}" destId="{77ECC754-7911-498B-8FF3-D56416497ADE}" srcOrd="1" destOrd="0" presId="urn:microsoft.com/office/officeart/2005/8/layout/chevron1"/>
    <dgm:cxn modelId="{C99C08C3-E30B-4095-A316-AABE043DBBAF}" type="presParOf" srcId="{0D5AD146-571D-4611-B68B-775D166F8F0D}" destId="{CA1D516A-0926-46A8-8A40-DAE6707D1CA4}" srcOrd="2" destOrd="0" presId="urn:microsoft.com/office/officeart/2005/8/layout/chevron1"/>
    <dgm:cxn modelId="{DA45C7D7-3FBB-451A-A2B4-A64758BE9E0C}" type="presParOf" srcId="{0D5AD146-571D-4611-B68B-775D166F8F0D}" destId="{BD49D49D-4993-4C2D-A1C0-AF5BA7C0D627}" srcOrd="3" destOrd="0" presId="urn:microsoft.com/office/officeart/2005/8/layout/chevron1"/>
    <dgm:cxn modelId="{CE48571C-5F4E-4BD8-A863-54EDC1DE193C}" type="presParOf" srcId="{0D5AD146-571D-4611-B68B-775D166F8F0D}" destId="{2DA217B9-C5AC-4BB6-BC92-EEF2107B73F6}" srcOrd="4"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BEE442E-D6EA-4930-A8C2-C79C6D266A9F}" type="doc">
      <dgm:prSet loTypeId="urn:microsoft.com/office/officeart/2005/8/layout/chevron1" loCatId="process" qsTypeId="urn:microsoft.com/office/officeart/2005/8/quickstyle/simple2" qsCatId="simple" csTypeId="urn:microsoft.com/office/officeart/2005/8/colors/accent1_2" csCatId="accent1" phldr="1"/>
      <dgm:spPr/>
    </dgm:pt>
    <dgm:pt modelId="{197C9CFC-B19E-4433-9CA5-EC512FBCF014}">
      <dgm:prSet phldrT="[文字]"/>
      <dgm:spPr/>
      <dgm:t>
        <a:bodyPr/>
        <a:lstStyle/>
        <a:p>
          <a:r>
            <a:rPr lang="en-US" altLang="zh-TW" dirty="0" smtClean="0"/>
            <a:t>[W]</a:t>
          </a:r>
          <a:r>
            <a:rPr lang="zh-TW" altLang="en-US" dirty="0" smtClean="0"/>
            <a:t>行向量</a:t>
          </a:r>
          <a:r>
            <a:rPr lang="zh-CN" altLang="en-US" dirty="0" smtClean="0"/>
            <a:t>正则</a:t>
          </a:r>
          <a:r>
            <a:rPr lang="zh-TW" altLang="en-US" dirty="0" smtClean="0"/>
            <a:t>化</a:t>
          </a:r>
          <a:endParaRPr lang="zh-TW" altLang="en-US" dirty="0"/>
        </a:p>
      </dgm:t>
    </dgm:pt>
    <dgm:pt modelId="{746EAD0D-F4DF-44EF-9C00-3263DDC1B11B}" type="parTrans" cxnId="{217DE1DB-71A6-4408-8352-6A9E75F1D2AA}">
      <dgm:prSet/>
      <dgm:spPr/>
      <dgm:t>
        <a:bodyPr/>
        <a:lstStyle/>
        <a:p>
          <a:endParaRPr lang="zh-TW" altLang="en-US"/>
        </a:p>
      </dgm:t>
    </dgm:pt>
    <dgm:pt modelId="{AFD54BFB-E04C-44CD-837A-FFC3C7D4ACCF}" type="sibTrans" cxnId="{217DE1DB-71A6-4408-8352-6A9E75F1D2AA}">
      <dgm:prSet/>
      <dgm:spPr/>
      <dgm:t>
        <a:bodyPr/>
        <a:lstStyle/>
        <a:p>
          <a:endParaRPr lang="zh-TW" altLang="en-US"/>
        </a:p>
      </dgm:t>
    </dgm:pt>
    <dgm:pt modelId="{200C102E-5152-4FBA-A3B1-9B93A1579DE4}">
      <dgm:prSet phldrT="[文字]"/>
      <dgm:spPr/>
      <dgm:t>
        <a:bodyPr/>
        <a:lstStyle/>
        <a:p>
          <a:r>
            <a:rPr lang="zh-TW" altLang="en-US" dirty="0" smtClean="0"/>
            <a:t>更新</a:t>
          </a:r>
          <a:r>
            <a:rPr lang="en-US" altLang="zh-TW" dirty="0" smtClean="0"/>
            <a:t>[W][H]</a:t>
          </a:r>
          <a:endParaRPr lang="zh-TW" altLang="en-US" dirty="0"/>
        </a:p>
      </dgm:t>
    </dgm:pt>
    <dgm:pt modelId="{E3F18651-F246-43F5-8D9B-52A8B82C66AA}" type="parTrans" cxnId="{E314D58D-52AD-4A8B-9E03-05EFF96FAA0B}">
      <dgm:prSet/>
      <dgm:spPr/>
      <dgm:t>
        <a:bodyPr/>
        <a:lstStyle/>
        <a:p>
          <a:endParaRPr lang="zh-TW" altLang="en-US"/>
        </a:p>
      </dgm:t>
    </dgm:pt>
    <dgm:pt modelId="{C63AEF83-CA27-44F9-9742-8764D37A3F44}" type="sibTrans" cxnId="{E314D58D-52AD-4A8B-9E03-05EFF96FAA0B}">
      <dgm:prSet/>
      <dgm:spPr/>
      <dgm:t>
        <a:bodyPr/>
        <a:lstStyle/>
        <a:p>
          <a:endParaRPr lang="zh-TW" altLang="en-US"/>
        </a:p>
      </dgm:t>
    </dgm:pt>
    <dgm:pt modelId="{BE95C631-EB37-47EB-A518-AFD1915C371A}">
      <dgm:prSet phldrT="[文字]"/>
      <dgm:spPr/>
      <dgm:t>
        <a:bodyPr/>
        <a:lstStyle/>
        <a:p>
          <a:r>
            <a:rPr lang="en-US" altLang="zh-TW" dirty="0" smtClean="0"/>
            <a:t>MSE=0</a:t>
          </a:r>
          <a:r>
            <a:rPr lang="zh-TW" altLang="en-US" dirty="0" smtClean="0"/>
            <a:t>或</a:t>
          </a:r>
          <a:r>
            <a:rPr lang="zh-CN" altLang="en-US" dirty="0" smtClean="0"/>
            <a:t>收敛则停止迭代</a:t>
          </a:r>
          <a:endParaRPr lang="zh-TW" altLang="en-US" dirty="0"/>
        </a:p>
      </dgm:t>
    </dgm:pt>
    <dgm:pt modelId="{27ABE971-4752-4AE7-A598-E81C275DA715}" type="parTrans" cxnId="{A5A7462C-FBF5-43C2-BBBE-013651E1941F}">
      <dgm:prSet/>
      <dgm:spPr/>
      <dgm:t>
        <a:bodyPr/>
        <a:lstStyle/>
        <a:p>
          <a:endParaRPr lang="zh-TW" altLang="en-US"/>
        </a:p>
      </dgm:t>
    </dgm:pt>
    <dgm:pt modelId="{C33E2BF4-1CFE-4E8A-81C8-3DA87CBCD8FE}" type="sibTrans" cxnId="{A5A7462C-FBF5-43C2-BBBE-013651E1941F}">
      <dgm:prSet/>
      <dgm:spPr/>
      <dgm:t>
        <a:bodyPr/>
        <a:lstStyle/>
        <a:p>
          <a:endParaRPr lang="zh-TW" altLang="en-US"/>
        </a:p>
      </dgm:t>
    </dgm:pt>
    <dgm:pt modelId="{0D5AD146-571D-4611-B68B-775D166F8F0D}" type="pres">
      <dgm:prSet presAssocID="{FBEE442E-D6EA-4930-A8C2-C79C6D266A9F}" presName="Name0" presStyleCnt="0">
        <dgm:presLayoutVars>
          <dgm:dir/>
          <dgm:animLvl val="lvl"/>
          <dgm:resizeHandles val="exact"/>
        </dgm:presLayoutVars>
      </dgm:prSet>
      <dgm:spPr/>
    </dgm:pt>
    <dgm:pt modelId="{EE5372CD-EBB5-49BD-A1B3-E6BE1A8AA8C1}" type="pres">
      <dgm:prSet presAssocID="{197C9CFC-B19E-4433-9CA5-EC512FBCF014}" presName="parTxOnly" presStyleLbl="node1" presStyleIdx="0" presStyleCnt="3">
        <dgm:presLayoutVars>
          <dgm:chMax val="0"/>
          <dgm:chPref val="0"/>
          <dgm:bulletEnabled val="1"/>
        </dgm:presLayoutVars>
      </dgm:prSet>
      <dgm:spPr/>
      <dgm:t>
        <a:bodyPr/>
        <a:lstStyle/>
        <a:p>
          <a:endParaRPr lang="zh-TW" altLang="en-US"/>
        </a:p>
      </dgm:t>
    </dgm:pt>
    <dgm:pt modelId="{77ECC754-7911-498B-8FF3-D56416497ADE}" type="pres">
      <dgm:prSet presAssocID="{AFD54BFB-E04C-44CD-837A-FFC3C7D4ACCF}" presName="parTxOnlySpace" presStyleCnt="0"/>
      <dgm:spPr/>
    </dgm:pt>
    <dgm:pt modelId="{CA1D516A-0926-46A8-8A40-DAE6707D1CA4}" type="pres">
      <dgm:prSet presAssocID="{200C102E-5152-4FBA-A3B1-9B93A1579DE4}" presName="parTxOnly" presStyleLbl="node1" presStyleIdx="1" presStyleCnt="3">
        <dgm:presLayoutVars>
          <dgm:chMax val="0"/>
          <dgm:chPref val="0"/>
          <dgm:bulletEnabled val="1"/>
        </dgm:presLayoutVars>
      </dgm:prSet>
      <dgm:spPr/>
      <dgm:t>
        <a:bodyPr/>
        <a:lstStyle/>
        <a:p>
          <a:endParaRPr lang="zh-TW" altLang="en-US"/>
        </a:p>
      </dgm:t>
    </dgm:pt>
    <dgm:pt modelId="{BD49D49D-4993-4C2D-A1C0-AF5BA7C0D627}" type="pres">
      <dgm:prSet presAssocID="{C63AEF83-CA27-44F9-9742-8764D37A3F44}" presName="parTxOnlySpace" presStyleCnt="0"/>
      <dgm:spPr/>
    </dgm:pt>
    <dgm:pt modelId="{2DA217B9-C5AC-4BB6-BC92-EEF2107B73F6}" type="pres">
      <dgm:prSet presAssocID="{BE95C631-EB37-47EB-A518-AFD1915C371A}" presName="parTxOnly" presStyleLbl="node1" presStyleIdx="2" presStyleCnt="3">
        <dgm:presLayoutVars>
          <dgm:chMax val="0"/>
          <dgm:chPref val="0"/>
          <dgm:bulletEnabled val="1"/>
        </dgm:presLayoutVars>
      </dgm:prSet>
      <dgm:spPr/>
      <dgm:t>
        <a:bodyPr/>
        <a:lstStyle/>
        <a:p>
          <a:endParaRPr lang="zh-TW" altLang="en-US"/>
        </a:p>
      </dgm:t>
    </dgm:pt>
  </dgm:ptLst>
  <dgm:cxnLst>
    <dgm:cxn modelId="{E314D58D-52AD-4A8B-9E03-05EFF96FAA0B}" srcId="{FBEE442E-D6EA-4930-A8C2-C79C6D266A9F}" destId="{200C102E-5152-4FBA-A3B1-9B93A1579DE4}" srcOrd="1" destOrd="0" parTransId="{E3F18651-F246-43F5-8D9B-52A8B82C66AA}" sibTransId="{C63AEF83-CA27-44F9-9742-8764D37A3F44}"/>
    <dgm:cxn modelId="{D18332F0-786F-44C0-9684-9E78B2C8F0C8}" type="presOf" srcId="{BE95C631-EB37-47EB-A518-AFD1915C371A}" destId="{2DA217B9-C5AC-4BB6-BC92-EEF2107B73F6}" srcOrd="0" destOrd="0" presId="urn:microsoft.com/office/officeart/2005/8/layout/chevron1"/>
    <dgm:cxn modelId="{D7E1FCE2-8446-4E08-B5C2-3D2FEC801F51}" type="presOf" srcId="{197C9CFC-B19E-4433-9CA5-EC512FBCF014}" destId="{EE5372CD-EBB5-49BD-A1B3-E6BE1A8AA8C1}" srcOrd="0" destOrd="0" presId="urn:microsoft.com/office/officeart/2005/8/layout/chevron1"/>
    <dgm:cxn modelId="{217DE1DB-71A6-4408-8352-6A9E75F1D2AA}" srcId="{FBEE442E-D6EA-4930-A8C2-C79C6D266A9F}" destId="{197C9CFC-B19E-4433-9CA5-EC512FBCF014}" srcOrd="0" destOrd="0" parTransId="{746EAD0D-F4DF-44EF-9C00-3263DDC1B11B}" sibTransId="{AFD54BFB-E04C-44CD-837A-FFC3C7D4ACCF}"/>
    <dgm:cxn modelId="{A5A7462C-FBF5-43C2-BBBE-013651E1941F}" srcId="{FBEE442E-D6EA-4930-A8C2-C79C6D266A9F}" destId="{BE95C631-EB37-47EB-A518-AFD1915C371A}" srcOrd="2" destOrd="0" parTransId="{27ABE971-4752-4AE7-A598-E81C275DA715}" sibTransId="{C33E2BF4-1CFE-4E8A-81C8-3DA87CBCD8FE}"/>
    <dgm:cxn modelId="{FBD145C1-624B-461B-AA28-E26BD59BFC9D}" type="presOf" srcId="{FBEE442E-D6EA-4930-A8C2-C79C6D266A9F}" destId="{0D5AD146-571D-4611-B68B-775D166F8F0D}" srcOrd="0" destOrd="0" presId="urn:microsoft.com/office/officeart/2005/8/layout/chevron1"/>
    <dgm:cxn modelId="{05C2201F-A4ED-45EA-A224-AA49ED9B7E8D}" type="presOf" srcId="{200C102E-5152-4FBA-A3B1-9B93A1579DE4}" destId="{CA1D516A-0926-46A8-8A40-DAE6707D1CA4}" srcOrd="0" destOrd="0" presId="urn:microsoft.com/office/officeart/2005/8/layout/chevron1"/>
    <dgm:cxn modelId="{868E4129-A625-4EFD-9A7D-36C9A35D3A23}" type="presParOf" srcId="{0D5AD146-571D-4611-B68B-775D166F8F0D}" destId="{EE5372CD-EBB5-49BD-A1B3-E6BE1A8AA8C1}" srcOrd="0" destOrd="0" presId="urn:microsoft.com/office/officeart/2005/8/layout/chevron1"/>
    <dgm:cxn modelId="{8338131C-0269-4F87-9E6A-571264D3BB5E}" type="presParOf" srcId="{0D5AD146-571D-4611-B68B-775D166F8F0D}" destId="{77ECC754-7911-498B-8FF3-D56416497ADE}" srcOrd="1" destOrd="0" presId="urn:microsoft.com/office/officeart/2005/8/layout/chevron1"/>
    <dgm:cxn modelId="{8D1F0907-0572-4BEA-A636-2DE5C48BB9B0}" type="presParOf" srcId="{0D5AD146-571D-4611-B68B-775D166F8F0D}" destId="{CA1D516A-0926-46A8-8A40-DAE6707D1CA4}" srcOrd="2" destOrd="0" presId="urn:microsoft.com/office/officeart/2005/8/layout/chevron1"/>
    <dgm:cxn modelId="{65997C10-01EA-438A-8831-E0B08BDC1C57}" type="presParOf" srcId="{0D5AD146-571D-4611-B68B-775D166F8F0D}" destId="{BD49D49D-4993-4C2D-A1C0-AF5BA7C0D627}" srcOrd="3" destOrd="0" presId="urn:microsoft.com/office/officeart/2005/8/layout/chevron1"/>
    <dgm:cxn modelId="{DD9597A8-B54B-46C9-A78D-E79EAD97F103}" type="presParOf" srcId="{0D5AD146-571D-4611-B68B-775D166F8F0D}" destId="{2DA217B9-C5AC-4BB6-BC92-EEF2107B73F6}" srcOrd="4" destOrd="0" presId="urn:microsoft.com/office/officeart/2005/8/layout/chevron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5372CD-EBB5-49BD-A1B3-E6BE1A8AA8C1}">
      <dsp:nvSpPr>
        <dsp:cNvPr id="0" name=""/>
        <dsp:cNvSpPr/>
      </dsp:nvSpPr>
      <dsp:spPr>
        <a:xfrm>
          <a:off x="2330" y="440132"/>
          <a:ext cx="2839897" cy="1135959"/>
        </a:xfrm>
        <a:prstGeom prst="chevron">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20015" tIns="40005" rIns="40005" bIns="40005" numCol="1" spcCol="1270" anchor="ctr" anchorCtr="0">
          <a:noAutofit/>
        </a:bodyPr>
        <a:lstStyle/>
        <a:p>
          <a:pPr lvl="0" algn="ctr" defTabSz="1333500">
            <a:lnSpc>
              <a:spcPct val="90000"/>
            </a:lnSpc>
            <a:spcBef>
              <a:spcPct val="0"/>
            </a:spcBef>
            <a:spcAft>
              <a:spcPct val="35000"/>
            </a:spcAft>
          </a:pPr>
          <a:r>
            <a:rPr lang="zh-CN" altLang="en-US" sz="3000" kern="1200" dirty="0" smtClean="0"/>
            <a:t>决定</a:t>
          </a:r>
          <a:r>
            <a:rPr lang="en-US" altLang="zh-TW" sz="3000" kern="1200" dirty="0" smtClean="0"/>
            <a:t>r</a:t>
          </a:r>
          <a:r>
            <a:rPr lang="zh-TW" altLang="en-US" sz="3000" kern="1200" dirty="0" smtClean="0"/>
            <a:t>值</a:t>
          </a:r>
          <a:endParaRPr lang="zh-TW" altLang="en-US" sz="3000" kern="1200" dirty="0"/>
        </a:p>
      </dsp:txBody>
      <dsp:txXfrm>
        <a:off x="570310" y="440132"/>
        <a:ext cx="1703938" cy="1135959"/>
      </dsp:txXfrm>
    </dsp:sp>
    <dsp:sp modelId="{CA1D516A-0926-46A8-8A40-DAE6707D1CA4}">
      <dsp:nvSpPr>
        <dsp:cNvPr id="0" name=""/>
        <dsp:cNvSpPr/>
      </dsp:nvSpPr>
      <dsp:spPr>
        <a:xfrm>
          <a:off x="2558239" y="440132"/>
          <a:ext cx="2839897" cy="1135959"/>
        </a:xfrm>
        <a:prstGeom prst="chevron">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20015" tIns="40005" rIns="40005" bIns="40005" numCol="1" spcCol="1270" anchor="ctr" anchorCtr="0">
          <a:noAutofit/>
        </a:bodyPr>
        <a:lstStyle/>
        <a:p>
          <a:pPr lvl="0" algn="ctr" defTabSz="1333500">
            <a:lnSpc>
              <a:spcPct val="90000"/>
            </a:lnSpc>
            <a:spcBef>
              <a:spcPct val="0"/>
            </a:spcBef>
            <a:spcAft>
              <a:spcPct val="35000"/>
            </a:spcAft>
          </a:pPr>
          <a:r>
            <a:rPr lang="zh-CN" altLang="en-US" sz="3000" kern="1200" dirty="0" smtClean="0"/>
            <a:t>将训练样本</a:t>
          </a:r>
          <a:r>
            <a:rPr lang="zh-TW" altLang="en-US" sz="3000" kern="1200" dirty="0" smtClean="0"/>
            <a:t>置入</a:t>
          </a:r>
          <a:r>
            <a:rPr lang="en-US" altLang="zh-TW" sz="3000" kern="1200" dirty="0" smtClean="0"/>
            <a:t>[X]</a:t>
          </a:r>
          <a:endParaRPr lang="zh-TW" altLang="en-US" sz="3000" kern="1200" dirty="0"/>
        </a:p>
      </dsp:txBody>
      <dsp:txXfrm>
        <a:off x="3126219" y="440132"/>
        <a:ext cx="1703938" cy="1135959"/>
      </dsp:txXfrm>
    </dsp:sp>
    <dsp:sp modelId="{2DA217B9-C5AC-4BB6-BC92-EEF2107B73F6}">
      <dsp:nvSpPr>
        <dsp:cNvPr id="0" name=""/>
        <dsp:cNvSpPr/>
      </dsp:nvSpPr>
      <dsp:spPr>
        <a:xfrm>
          <a:off x="5114147" y="440132"/>
          <a:ext cx="2839897" cy="1135959"/>
        </a:xfrm>
        <a:prstGeom prst="chevron">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20015" tIns="40005" rIns="40005" bIns="40005" numCol="1" spcCol="1270" anchor="ctr" anchorCtr="0">
          <a:noAutofit/>
        </a:bodyPr>
        <a:lstStyle/>
        <a:p>
          <a:pPr lvl="0" algn="ctr" defTabSz="1333500">
            <a:lnSpc>
              <a:spcPct val="90000"/>
            </a:lnSpc>
            <a:spcBef>
              <a:spcPct val="0"/>
            </a:spcBef>
            <a:spcAft>
              <a:spcPct val="35000"/>
            </a:spcAft>
          </a:pPr>
          <a:r>
            <a:rPr lang="en-US" altLang="zh-TW" sz="3000" kern="1200" dirty="0" smtClean="0"/>
            <a:t>[W][H]</a:t>
          </a:r>
          <a:r>
            <a:rPr lang="zh-TW" altLang="en-US" sz="3000" kern="1200" dirty="0" smtClean="0"/>
            <a:t>初始化</a:t>
          </a:r>
          <a:endParaRPr lang="zh-TW" altLang="en-US" sz="3000" kern="1200" dirty="0"/>
        </a:p>
      </dsp:txBody>
      <dsp:txXfrm>
        <a:off x="5682127" y="440132"/>
        <a:ext cx="1703938" cy="113595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5372CD-EBB5-49BD-A1B3-E6BE1A8AA8C1}">
      <dsp:nvSpPr>
        <dsp:cNvPr id="0" name=""/>
        <dsp:cNvSpPr/>
      </dsp:nvSpPr>
      <dsp:spPr>
        <a:xfrm>
          <a:off x="2330" y="440132"/>
          <a:ext cx="2839897" cy="1135959"/>
        </a:xfrm>
        <a:prstGeom prst="chevron">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8011" tIns="29337" rIns="29337" bIns="29337" numCol="1" spcCol="1270" anchor="ctr" anchorCtr="0">
          <a:noAutofit/>
        </a:bodyPr>
        <a:lstStyle/>
        <a:p>
          <a:pPr lvl="0" algn="ctr" defTabSz="977900">
            <a:lnSpc>
              <a:spcPct val="90000"/>
            </a:lnSpc>
            <a:spcBef>
              <a:spcPct val="0"/>
            </a:spcBef>
            <a:spcAft>
              <a:spcPct val="35000"/>
            </a:spcAft>
          </a:pPr>
          <a:r>
            <a:rPr lang="en-US" altLang="zh-TW" sz="2200" kern="1200" dirty="0" smtClean="0"/>
            <a:t>[W]</a:t>
          </a:r>
          <a:r>
            <a:rPr lang="zh-TW" altLang="en-US" sz="2200" kern="1200" dirty="0" smtClean="0"/>
            <a:t>行向量</a:t>
          </a:r>
          <a:r>
            <a:rPr lang="zh-CN" altLang="en-US" sz="2200" kern="1200" dirty="0" smtClean="0"/>
            <a:t>正则</a:t>
          </a:r>
          <a:r>
            <a:rPr lang="zh-TW" altLang="en-US" sz="2200" kern="1200" dirty="0" smtClean="0"/>
            <a:t>化</a:t>
          </a:r>
          <a:endParaRPr lang="zh-TW" altLang="en-US" sz="2200" kern="1200" dirty="0"/>
        </a:p>
      </dsp:txBody>
      <dsp:txXfrm>
        <a:off x="570310" y="440132"/>
        <a:ext cx="1703938" cy="1135959"/>
      </dsp:txXfrm>
    </dsp:sp>
    <dsp:sp modelId="{CA1D516A-0926-46A8-8A40-DAE6707D1CA4}">
      <dsp:nvSpPr>
        <dsp:cNvPr id="0" name=""/>
        <dsp:cNvSpPr/>
      </dsp:nvSpPr>
      <dsp:spPr>
        <a:xfrm>
          <a:off x="2558239" y="440132"/>
          <a:ext cx="2839897" cy="1135959"/>
        </a:xfrm>
        <a:prstGeom prst="chevron">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8011" tIns="29337" rIns="29337" bIns="29337" numCol="1" spcCol="1270" anchor="ctr" anchorCtr="0">
          <a:noAutofit/>
        </a:bodyPr>
        <a:lstStyle/>
        <a:p>
          <a:pPr lvl="0" algn="ctr" defTabSz="977900">
            <a:lnSpc>
              <a:spcPct val="90000"/>
            </a:lnSpc>
            <a:spcBef>
              <a:spcPct val="0"/>
            </a:spcBef>
            <a:spcAft>
              <a:spcPct val="35000"/>
            </a:spcAft>
          </a:pPr>
          <a:r>
            <a:rPr lang="zh-TW" altLang="en-US" sz="2200" kern="1200" dirty="0" smtClean="0"/>
            <a:t>更新</a:t>
          </a:r>
          <a:r>
            <a:rPr lang="en-US" altLang="zh-TW" sz="2200" kern="1200" dirty="0" smtClean="0"/>
            <a:t>[W][H]</a:t>
          </a:r>
          <a:endParaRPr lang="zh-TW" altLang="en-US" sz="2200" kern="1200" dirty="0"/>
        </a:p>
      </dsp:txBody>
      <dsp:txXfrm>
        <a:off x="3126219" y="440132"/>
        <a:ext cx="1703938" cy="1135959"/>
      </dsp:txXfrm>
    </dsp:sp>
    <dsp:sp modelId="{2DA217B9-C5AC-4BB6-BC92-EEF2107B73F6}">
      <dsp:nvSpPr>
        <dsp:cNvPr id="0" name=""/>
        <dsp:cNvSpPr/>
      </dsp:nvSpPr>
      <dsp:spPr>
        <a:xfrm>
          <a:off x="5114147" y="440132"/>
          <a:ext cx="2839897" cy="1135959"/>
        </a:xfrm>
        <a:prstGeom prst="chevron">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8011" tIns="29337" rIns="29337" bIns="29337" numCol="1" spcCol="1270" anchor="ctr" anchorCtr="0">
          <a:noAutofit/>
        </a:bodyPr>
        <a:lstStyle/>
        <a:p>
          <a:pPr lvl="0" algn="ctr" defTabSz="977900">
            <a:lnSpc>
              <a:spcPct val="90000"/>
            </a:lnSpc>
            <a:spcBef>
              <a:spcPct val="0"/>
            </a:spcBef>
            <a:spcAft>
              <a:spcPct val="35000"/>
            </a:spcAft>
          </a:pPr>
          <a:r>
            <a:rPr lang="en-US" altLang="zh-TW" sz="2200" kern="1200" dirty="0" smtClean="0"/>
            <a:t>MSE=0</a:t>
          </a:r>
          <a:r>
            <a:rPr lang="zh-TW" altLang="en-US" sz="2200" kern="1200" dirty="0" smtClean="0"/>
            <a:t>或</a:t>
          </a:r>
          <a:r>
            <a:rPr lang="zh-CN" altLang="en-US" sz="2200" kern="1200" dirty="0" smtClean="0"/>
            <a:t>收敛则停止迭代</a:t>
          </a:r>
          <a:endParaRPr lang="zh-TW" altLang="en-US" sz="2200" kern="1200" dirty="0"/>
        </a:p>
      </dsp:txBody>
      <dsp:txXfrm>
        <a:off x="5682127" y="440132"/>
        <a:ext cx="1703938" cy="1135959"/>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7CA38E-1C45-47D4-98D4-90B74EAA8426}" type="datetimeFigureOut">
              <a:rPr lang="zh-CN" altLang="en-US" smtClean="0"/>
              <a:t>2021/3/18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9F34B2-0EB1-4476-BA4D-E8F77C841D6B}" type="slidenum">
              <a:rPr lang="zh-CN" altLang="en-US" smtClean="0"/>
              <a:t>‹#›</a:t>
            </a:fld>
            <a:endParaRPr lang="zh-CN" altLang="en-US"/>
          </a:p>
        </p:txBody>
      </p:sp>
    </p:spTree>
    <p:extLst>
      <p:ext uri="{BB962C8B-B14F-4D97-AF65-F5344CB8AC3E}">
        <p14:creationId xmlns:p14="http://schemas.microsoft.com/office/powerpoint/2010/main" val="27388690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TW" altLang="en-US" smtClean="0"/>
          </a:p>
        </p:txBody>
      </p:sp>
      <p:sp>
        <p:nvSpPr>
          <p:cNvPr id="15364"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fld id="{B138CFFC-2F62-488D-88E1-57988CD41207}" type="slidenum">
              <a:rPr lang="zh-TW" altLang="en-US">
                <a:latin typeface="Calibri" panose="020F0502020204030204" pitchFamily="34" charset="0"/>
              </a:rPr>
              <a:pPr/>
              <a:t>4</a:t>
            </a:fld>
            <a:endParaRPr lang="zh-TW" altLang="en-US">
              <a:latin typeface="Calibri" panose="020F0502020204030204" pitchFamily="34" charset="0"/>
            </a:endParaRPr>
          </a:p>
        </p:txBody>
      </p:sp>
    </p:spTree>
    <p:extLst>
      <p:ext uri="{BB962C8B-B14F-4D97-AF65-F5344CB8AC3E}">
        <p14:creationId xmlns:p14="http://schemas.microsoft.com/office/powerpoint/2010/main" val="13490728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以电影为例，考虑两个维度的特征：严肃或娱乐，面向男性还是女性。每部电影基于这两个维度的度量，会落在一个二维坐标轴中（如图）。越靠近上方表示电影越严肃（如国王的演讲），反之越靠近下方表示电影越偏娱乐（如狮子王），另一维度道理类似。而用户对不同电影的偏好使得也可以将用户表示为该二维空间中的一个点。每个用户或电影可以用一个二维向量表示。用户</a:t>
            </a:r>
            <a:r>
              <a:rPr lang="en-US" altLang="zh-CN" dirty="0" smtClean="0"/>
              <a:t>u</a:t>
            </a:r>
            <a:r>
              <a:rPr lang="zh-CN" altLang="en-US" dirty="0" smtClean="0"/>
              <a:t>与电影</a:t>
            </a:r>
            <a:r>
              <a:rPr lang="en-US" altLang="zh-CN" dirty="0" err="1" smtClean="0"/>
              <a:t>i</a:t>
            </a:r>
            <a:r>
              <a:rPr lang="zh-CN" altLang="en-US" dirty="0" smtClean="0"/>
              <a:t>的向量越相似，表示用户越喜欢这部电影。</a:t>
            </a:r>
            <a:endParaRPr lang="zh-CN" altLang="en-US" dirty="0"/>
          </a:p>
        </p:txBody>
      </p:sp>
      <p:sp>
        <p:nvSpPr>
          <p:cNvPr id="4" name="灯片编号占位符 3"/>
          <p:cNvSpPr>
            <a:spLocks noGrp="1"/>
          </p:cNvSpPr>
          <p:nvPr>
            <p:ph type="sldNum" sz="quarter" idx="10"/>
          </p:nvPr>
        </p:nvSpPr>
        <p:spPr/>
        <p:txBody>
          <a:bodyPr/>
          <a:lstStyle/>
          <a:p>
            <a:fld id="{661025F7-70C8-4BFC-963E-289D0DCE60D4}" type="slidenum">
              <a:rPr lang="zh-CN" altLang="en-US" smtClean="0"/>
              <a:t>15</a:t>
            </a:fld>
            <a:endParaRPr lang="zh-CN" altLang="en-US"/>
          </a:p>
        </p:txBody>
      </p:sp>
    </p:spTree>
    <p:extLst>
      <p:ext uri="{BB962C8B-B14F-4D97-AF65-F5344CB8AC3E}">
        <p14:creationId xmlns:p14="http://schemas.microsoft.com/office/powerpoint/2010/main" val="33863488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如果能得到每个用户（</a:t>
            </a:r>
            <a:r>
              <a:rPr lang="en-US" altLang="zh-CN" dirty="0" smtClean="0"/>
              <a:t>user</a:t>
            </a:r>
            <a:r>
              <a:rPr lang="zh-CN" altLang="en-US" dirty="0" smtClean="0"/>
              <a:t>）和物品（</a:t>
            </a:r>
            <a:r>
              <a:rPr lang="en-US" altLang="zh-CN" dirty="0" smtClean="0"/>
              <a:t>item</a:t>
            </a:r>
            <a:r>
              <a:rPr lang="zh-CN" altLang="en-US" dirty="0" smtClean="0"/>
              <a:t>）的特征向量，即可得到每个用户对每部电影的偏好程度。矩阵分解即解决求解特征向量的问题。利用矩阵分解可以将原始矩阵</a:t>
            </a:r>
            <a:r>
              <a:rPr lang="en-US" altLang="zh-CN" dirty="0" smtClean="0"/>
              <a:t>V</a:t>
            </a:r>
            <a:r>
              <a:rPr lang="zh-CN" altLang="en-US" dirty="0" smtClean="0"/>
              <a:t>近似表示成两个低秩矩阵</a:t>
            </a:r>
            <a:r>
              <a:rPr lang="en-US" altLang="zh-CN" dirty="0" smtClean="0"/>
              <a:t>P</a:t>
            </a:r>
            <a:r>
              <a:rPr lang="zh-CN" altLang="en-US" dirty="0" smtClean="0"/>
              <a:t>和</a:t>
            </a:r>
            <a:r>
              <a:rPr lang="en-US" altLang="zh-CN" dirty="0" smtClean="0"/>
              <a:t>Q</a:t>
            </a:r>
            <a:r>
              <a:rPr lang="zh-CN" altLang="en-US" dirty="0" smtClean="0"/>
              <a:t>的乘积。得到的</a:t>
            </a:r>
            <a:r>
              <a:rPr lang="en-US" altLang="zh-CN" dirty="0" smtClean="0"/>
              <a:t>P</a:t>
            </a:r>
            <a:r>
              <a:rPr lang="zh-CN" altLang="en-US" dirty="0" smtClean="0"/>
              <a:t>矩阵中每一行表示一个用户的特征向量，特征数是</a:t>
            </a:r>
            <a:r>
              <a:rPr lang="en-US" altLang="zh-CN" dirty="0" smtClean="0"/>
              <a:t>k</a:t>
            </a:r>
            <a:r>
              <a:rPr lang="zh-CN" altLang="en-US" dirty="0" smtClean="0"/>
              <a:t>，</a:t>
            </a:r>
            <a:r>
              <a:rPr lang="en-US" altLang="zh-CN" dirty="0" smtClean="0"/>
              <a:t>Q</a:t>
            </a:r>
            <a:r>
              <a:rPr lang="zh-CN" altLang="en-US" dirty="0" smtClean="0"/>
              <a:t>矩阵类似</a:t>
            </a:r>
            <a:endParaRPr lang="zh-CN" altLang="en-US" dirty="0"/>
          </a:p>
        </p:txBody>
      </p:sp>
      <p:sp>
        <p:nvSpPr>
          <p:cNvPr id="4" name="灯片编号占位符 3"/>
          <p:cNvSpPr>
            <a:spLocks noGrp="1"/>
          </p:cNvSpPr>
          <p:nvPr>
            <p:ph type="sldNum" sz="quarter" idx="10"/>
          </p:nvPr>
        </p:nvSpPr>
        <p:spPr/>
        <p:txBody>
          <a:bodyPr/>
          <a:lstStyle/>
          <a:p>
            <a:fld id="{661025F7-70C8-4BFC-963E-289D0DCE60D4}" type="slidenum">
              <a:rPr lang="zh-CN" altLang="en-US" smtClean="0"/>
              <a:t>16</a:t>
            </a:fld>
            <a:endParaRPr lang="zh-CN" altLang="en-US"/>
          </a:p>
        </p:txBody>
      </p:sp>
    </p:spTree>
    <p:extLst>
      <p:ext uri="{BB962C8B-B14F-4D97-AF65-F5344CB8AC3E}">
        <p14:creationId xmlns:p14="http://schemas.microsoft.com/office/powerpoint/2010/main" val="398063056"/>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5" Type="http://schemas.microsoft.com/office/2007/relationships/hdphoto" Target="../media/hdphoto2.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A85638-0461-41ED-97EB-1CD47C30AA02}"/>
              </a:ext>
            </a:extLst>
          </p:cNvPr>
          <p:cNvSpPr>
            <a:spLocks noGrp="1"/>
          </p:cNvSpPr>
          <p:nvPr>
            <p:ph type="ctrTitle"/>
          </p:nvPr>
        </p:nvSpPr>
        <p:spPr>
          <a:xfrm>
            <a:off x="1469246" y="2044975"/>
            <a:ext cx="9144000" cy="1358112"/>
          </a:xfrm>
        </p:spPr>
        <p:txBody>
          <a:bodyPr anchor="b">
            <a:normAutofit/>
          </a:bodyPr>
          <a:lstStyle>
            <a:lvl1pPr algn="ctr">
              <a:defRPr sz="5400">
                <a:latin typeface="黑体" panose="02010609060101010101" pitchFamily="49" charset="-122"/>
                <a:ea typeface="黑体" panose="02010609060101010101" pitchFamily="49" charset="-122"/>
              </a:defRPr>
            </a:lvl1pPr>
          </a:lstStyle>
          <a:p>
            <a:r>
              <a:rPr lang="zh-CN" altLang="en-US" dirty="0"/>
              <a:t>单击此处编辑母版标题样式</a:t>
            </a:r>
          </a:p>
        </p:txBody>
      </p:sp>
      <p:sp>
        <p:nvSpPr>
          <p:cNvPr id="3" name="副标题 2">
            <a:extLst>
              <a:ext uri="{FF2B5EF4-FFF2-40B4-BE49-F238E27FC236}">
                <a16:creationId xmlns:a16="http://schemas.microsoft.com/office/drawing/2014/main" id="{C3CB083D-9224-4A24-B0D8-F01565B63571}"/>
              </a:ext>
            </a:extLst>
          </p:cNvPr>
          <p:cNvSpPr>
            <a:spLocks noGrp="1"/>
          </p:cNvSpPr>
          <p:nvPr>
            <p:ph type="subTitle" idx="1"/>
          </p:nvPr>
        </p:nvSpPr>
        <p:spPr>
          <a:xfrm>
            <a:off x="1469246" y="3965002"/>
            <a:ext cx="9144000" cy="1655762"/>
          </a:xfrm>
        </p:spPr>
        <p:txBody>
          <a:bodyPr>
            <a:normAutofit/>
          </a:bodyPr>
          <a:lstStyle>
            <a:lvl1pPr marL="0" indent="0" algn="ctr">
              <a:buNone/>
              <a:defRPr sz="2800">
                <a:latin typeface="黑体" panose="02010609060101010101" pitchFamily="49" charset="-122"/>
                <a:ea typeface="黑体" panose="02010609060101010101" pitchFamily="49"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grpSp>
        <p:nvGrpSpPr>
          <p:cNvPr id="27" name="组合 26">
            <a:extLst>
              <a:ext uri="{FF2B5EF4-FFF2-40B4-BE49-F238E27FC236}">
                <a16:creationId xmlns:a16="http://schemas.microsoft.com/office/drawing/2014/main" id="{2EF9E9A1-243F-4C96-94F3-6053476BF27F}"/>
              </a:ext>
            </a:extLst>
          </p:cNvPr>
          <p:cNvGrpSpPr/>
          <p:nvPr userDrawn="1"/>
        </p:nvGrpSpPr>
        <p:grpSpPr>
          <a:xfrm>
            <a:off x="10545808" y="5640454"/>
            <a:ext cx="516743" cy="519420"/>
            <a:chOff x="7555106" y="742200"/>
            <a:chExt cx="516743" cy="519420"/>
          </a:xfrm>
        </p:grpSpPr>
        <p:sp>
          <p:nvSpPr>
            <p:cNvPr id="28" name="椭圆 27">
              <a:extLst>
                <a:ext uri="{FF2B5EF4-FFF2-40B4-BE49-F238E27FC236}">
                  <a16:creationId xmlns:a16="http://schemas.microsoft.com/office/drawing/2014/main" id="{FC1E215F-E149-4301-BB41-28C645CBAACE}"/>
                </a:ext>
              </a:extLst>
            </p:cNvPr>
            <p:cNvSpPr/>
            <p:nvPr/>
          </p:nvSpPr>
          <p:spPr>
            <a:xfrm>
              <a:off x="7555106" y="742200"/>
              <a:ext cx="516743" cy="519420"/>
            </a:xfrm>
            <a:prstGeom prst="ellipse">
              <a:avLst/>
            </a:prstGeom>
            <a:solidFill>
              <a:schemeClr val="bg1">
                <a:lumMod val="95000"/>
              </a:schemeClr>
            </a:solidFill>
            <a:ln w="22225">
              <a:solidFill>
                <a:schemeClr val="bg1"/>
              </a:solidFill>
            </a:ln>
            <a:effectLst>
              <a:outerShdw blurRad="419100" dist="419100" dir="3600000" algn="tl" rotWithShape="0">
                <a:schemeClr val="accent2">
                  <a:lumMod val="50000"/>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en-US" sz="1400" b="1" dirty="0">
                <a:solidFill>
                  <a:schemeClr val="tx2"/>
                </a:solidFill>
                <a:latin typeface="+mn-ea"/>
                <a:cs typeface="+mn-ea"/>
                <a:sym typeface="+mn-lt"/>
              </a:endParaRPr>
            </a:p>
          </p:txBody>
        </p:sp>
        <p:pic>
          <p:nvPicPr>
            <p:cNvPr id="29" name="图片 28">
              <a:extLst>
                <a:ext uri="{FF2B5EF4-FFF2-40B4-BE49-F238E27FC236}">
                  <a16:creationId xmlns:a16="http://schemas.microsoft.com/office/drawing/2014/main" id="{278851E7-0F1C-488E-9FE4-DB7CC90A779E}"/>
                </a:ext>
              </a:extLst>
            </p:cNvPr>
            <p:cNvPicPr>
              <a:picLocks noChangeAspect="1"/>
            </p:cNvPicPr>
            <p:nvPr/>
          </p:nvPicPr>
          <p:blipFill>
            <a:blip r:embed="rId2" cstate="print">
              <a:duotone>
                <a:prstClr val="black"/>
                <a:schemeClr val="accent2">
                  <a:tint val="45000"/>
                  <a:satMod val="400000"/>
                </a:schemeClr>
              </a:duotone>
              <a:extLst>
                <a:ext uri="{BEBA8EAE-BF5A-486C-A8C5-ECC9F3942E4B}">
                  <a14:imgProps xmlns:a14="http://schemas.microsoft.com/office/drawing/2010/main">
                    <a14:imgLayer r:embed="rId3">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7581005" y="767836"/>
              <a:ext cx="490844" cy="493784"/>
            </a:xfrm>
            <a:prstGeom prst="ellipse">
              <a:avLst/>
            </a:prstGeom>
          </p:spPr>
        </p:pic>
      </p:grpSp>
      <p:sp>
        <p:nvSpPr>
          <p:cNvPr id="31" name="椭圆 30">
            <a:extLst>
              <a:ext uri="{FF2B5EF4-FFF2-40B4-BE49-F238E27FC236}">
                <a16:creationId xmlns:a16="http://schemas.microsoft.com/office/drawing/2014/main" id="{22BEEA86-A3CE-44F7-982B-FBF22522C814}"/>
              </a:ext>
            </a:extLst>
          </p:cNvPr>
          <p:cNvSpPr/>
          <p:nvPr userDrawn="1"/>
        </p:nvSpPr>
        <p:spPr>
          <a:xfrm>
            <a:off x="2169669" y="4503756"/>
            <a:ext cx="853282" cy="857702"/>
          </a:xfrm>
          <a:prstGeom prst="ellipse">
            <a:avLst/>
          </a:prstGeom>
          <a:solidFill>
            <a:schemeClr val="bg1">
              <a:lumMod val="95000"/>
            </a:schemeClr>
          </a:soli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en-US" sz="1400" b="1" dirty="0">
              <a:solidFill>
                <a:schemeClr val="tx2"/>
              </a:solidFill>
              <a:latin typeface="+mn-ea"/>
              <a:cs typeface="+mn-ea"/>
              <a:sym typeface="+mn-lt"/>
            </a:endParaRPr>
          </a:p>
        </p:txBody>
      </p:sp>
      <p:sp>
        <p:nvSpPr>
          <p:cNvPr id="32" name="椭圆 31">
            <a:extLst>
              <a:ext uri="{FF2B5EF4-FFF2-40B4-BE49-F238E27FC236}">
                <a16:creationId xmlns:a16="http://schemas.microsoft.com/office/drawing/2014/main" id="{9D72434F-0F0A-47B5-B04E-69DD9D314D84}"/>
              </a:ext>
            </a:extLst>
          </p:cNvPr>
          <p:cNvSpPr/>
          <p:nvPr userDrawn="1"/>
        </p:nvSpPr>
        <p:spPr>
          <a:xfrm>
            <a:off x="1166821" y="1504907"/>
            <a:ext cx="496644" cy="499218"/>
          </a:xfrm>
          <a:prstGeom prst="ellipse">
            <a:avLst/>
          </a:prstGeom>
          <a:gradFill>
            <a:gsLst>
              <a:gs pos="78000">
                <a:schemeClr val="accent1"/>
              </a:gs>
              <a:gs pos="46000">
                <a:schemeClr val="accent4"/>
              </a:gs>
            </a:gsLst>
            <a:lin ang="18900000" scaled="1"/>
          </a:gra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en-US" sz="1400" b="1" dirty="0">
              <a:solidFill>
                <a:schemeClr val="tx2"/>
              </a:solidFill>
              <a:latin typeface="+mn-ea"/>
              <a:cs typeface="+mn-ea"/>
              <a:sym typeface="+mn-lt"/>
            </a:endParaRPr>
          </a:p>
        </p:txBody>
      </p:sp>
      <p:sp>
        <p:nvSpPr>
          <p:cNvPr id="33" name="椭圆 32">
            <a:extLst>
              <a:ext uri="{FF2B5EF4-FFF2-40B4-BE49-F238E27FC236}">
                <a16:creationId xmlns:a16="http://schemas.microsoft.com/office/drawing/2014/main" id="{7E90D930-602E-4505-B73A-0FC6C18D271F}"/>
              </a:ext>
            </a:extLst>
          </p:cNvPr>
          <p:cNvSpPr/>
          <p:nvPr userDrawn="1"/>
        </p:nvSpPr>
        <p:spPr>
          <a:xfrm>
            <a:off x="10497170" y="3023637"/>
            <a:ext cx="360040" cy="361906"/>
          </a:xfrm>
          <a:prstGeom prst="ellipse">
            <a:avLst/>
          </a:prstGeom>
          <a:gradFill>
            <a:gsLst>
              <a:gs pos="27000">
                <a:schemeClr val="accent1"/>
              </a:gs>
              <a:gs pos="76000">
                <a:schemeClr val="accent4"/>
              </a:gs>
            </a:gsLst>
            <a:lin ang="18900000" scaled="1"/>
          </a:gra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en-US" sz="1400" b="1" dirty="0">
              <a:solidFill>
                <a:schemeClr val="tx2"/>
              </a:solidFill>
              <a:latin typeface="+mn-ea"/>
              <a:cs typeface="+mn-ea"/>
              <a:sym typeface="+mn-lt"/>
            </a:endParaRPr>
          </a:p>
        </p:txBody>
      </p:sp>
      <p:sp>
        <p:nvSpPr>
          <p:cNvPr id="34" name="椭圆 33">
            <a:extLst>
              <a:ext uri="{FF2B5EF4-FFF2-40B4-BE49-F238E27FC236}">
                <a16:creationId xmlns:a16="http://schemas.microsoft.com/office/drawing/2014/main" id="{6A5D0CD1-54C3-4270-BD4E-BC6541F224FA}"/>
              </a:ext>
            </a:extLst>
          </p:cNvPr>
          <p:cNvSpPr/>
          <p:nvPr userDrawn="1"/>
        </p:nvSpPr>
        <p:spPr>
          <a:xfrm>
            <a:off x="8674940" y="1092898"/>
            <a:ext cx="261737" cy="263094"/>
          </a:xfrm>
          <a:prstGeom prst="ellipse">
            <a:avLst/>
          </a:prstGeom>
          <a:gradFill flip="none" rotWithShape="1">
            <a:gsLst>
              <a:gs pos="0">
                <a:schemeClr val="bg1"/>
              </a:gs>
              <a:gs pos="36000">
                <a:schemeClr val="bg1"/>
              </a:gs>
              <a:gs pos="100000">
                <a:schemeClr val="bg1">
                  <a:lumMod val="85000"/>
                </a:schemeClr>
              </a:gs>
            </a:gsLst>
            <a:lin ang="13200000" scaled="0"/>
            <a:tileRect/>
          </a:gra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en-US" sz="1400" b="1" dirty="0">
              <a:solidFill>
                <a:schemeClr val="tx2"/>
              </a:solidFill>
              <a:latin typeface="+mn-ea"/>
              <a:cs typeface="+mn-ea"/>
              <a:sym typeface="+mn-lt"/>
            </a:endParaRPr>
          </a:p>
        </p:txBody>
      </p:sp>
      <p:pic>
        <p:nvPicPr>
          <p:cNvPr id="45" name="图片 44">
            <a:extLst>
              <a:ext uri="{FF2B5EF4-FFF2-40B4-BE49-F238E27FC236}">
                <a16:creationId xmlns:a16="http://schemas.microsoft.com/office/drawing/2014/main" id="{6C701737-D724-4D5E-A2B2-14AED5534931}"/>
              </a:ext>
            </a:extLst>
          </p:cNvPr>
          <p:cNvPicPr>
            <a:picLocks noChangeAspect="1"/>
          </p:cNvPicPr>
          <p:nvPr userDrawn="1"/>
        </p:nvPicPr>
        <p:blipFill>
          <a:blip r:embed="rId4" cstate="print">
            <a:duotone>
              <a:prstClr val="black"/>
              <a:schemeClr val="accent2">
                <a:tint val="45000"/>
                <a:satMod val="400000"/>
              </a:schemeClr>
            </a:duotone>
            <a:extLst>
              <a:ext uri="{BEBA8EAE-BF5A-486C-A8C5-ECC9F3942E4B}">
                <a14:imgProps xmlns:a14="http://schemas.microsoft.com/office/drawing/2010/main">
                  <a14:imgLayer r:embed="rId5">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1129449" y="5722693"/>
            <a:ext cx="789101" cy="793827"/>
          </a:xfrm>
          <a:prstGeom prst="ellipse">
            <a:avLst/>
          </a:prstGeom>
        </p:spPr>
      </p:pic>
      <p:grpSp>
        <p:nvGrpSpPr>
          <p:cNvPr id="46" name="组合 45">
            <a:extLst>
              <a:ext uri="{FF2B5EF4-FFF2-40B4-BE49-F238E27FC236}">
                <a16:creationId xmlns:a16="http://schemas.microsoft.com/office/drawing/2014/main" id="{5A205B3E-FAD8-43FD-84AE-C3B36A26F9DD}"/>
              </a:ext>
            </a:extLst>
          </p:cNvPr>
          <p:cNvGrpSpPr/>
          <p:nvPr userDrawn="1"/>
        </p:nvGrpSpPr>
        <p:grpSpPr>
          <a:xfrm>
            <a:off x="8488139" y="4483739"/>
            <a:ext cx="853282" cy="857702"/>
            <a:chOff x="6234662" y="3806093"/>
            <a:chExt cx="853282" cy="857702"/>
          </a:xfrm>
        </p:grpSpPr>
        <p:sp>
          <p:nvSpPr>
            <p:cNvPr id="47" name="椭圆 46">
              <a:extLst>
                <a:ext uri="{FF2B5EF4-FFF2-40B4-BE49-F238E27FC236}">
                  <a16:creationId xmlns:a16="http://schemas.microsoft.com/office/drawing/2014/main" id="{47CBB570-1154-4113-909E-B54CDA25E6A3}"/>
                </a:ext>
              </a:extLst>
            </p:cNvPr>
            <p:cNvSpPr/>
            <p:nvPr/>
          </p:nvSpPr>
          <p:spPr>
            <a:xfrm>
              <a:off x="6234662" y="3806093"/>
              <a:ext cx="853282" cy="857702"/>
            </a:xfrm>
            <a:prstGeom prst="ellipse">
              <a:avLst/>
            </a:prstGeom>
            <a:solidFill>
              <a:schemeClr val="bg1">
                <a:lumMod val="95000"/>
              </a:schemeClr>
            </a:soli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en-US" sz="1400" b="1" dirty="0">
                <a:solidFill>
                  <a:schemeClr val="tx2"/>
                </a:solidFill>
                <a:latin typeface="+mn-ea"/>
                <a:cs typeface="+mn-ea"/>
                <a:sym typeface="+mn-lt"/>
              </a:endParaRPr>
            </a:p>
          </p:txBody>
        </p:sp>
        <p:pic>
          <p:nvPicPr>
            <p:cNvPr id="48" name="图片 47">
              <a:extLst>
                <a:ext uri="{FF2B5EF4-FFF2-40B4-BE49-F238E27FC236}">
                  <a16:creationId xmlns:a16="http://schemas.microsoft.com/office/drawing/2014/main" id="{CE25AC41-DCE9-406D-A611-809C4FAC4970}"/>
                </a:ext>
              </a:extLst>
            </p:cNvPr>
            <p:cNvPicPr>
              <a:picLocks noChangeAspect="1"/>
            </p:cNvPicPr>
            <p:nvPr/>
          </p:nvPicPr>
          <p:blipFill>
            <a:blip r:embed="rId4" cstate="print">
              <a:duotone>
                <a:prstClr val="black"/>
                <a:schemeClr val="accent2">
                  <a:tint val="45000"/>
                  <a:satMod val="400000"/>
                </a:schemeClr>
              </a:duotone>
              <a:extLst>
                <a:ext uri="{BEBA8EAE-BF5A-486C-A8C5-ECC9F3942E4B}">
                  <a14:imgProps xmlns:a14="http://schemas.microsoft.com/office/drawing/2010/main">
                    <a14:imgLayer r:embed="rId5">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6266752" y="3849689"/>
              <a:ext cx="789101" cy="793827"/>
            </a:xfrm>
            <a:prstGeom prst="ellipse">
              <a:avLst/>
            </a:prstGeom>
          </p:spPr>
        </p:pic>
      </p:grpSp>
      <p:grpSp>
        <p:nvGrpSpPr>
          <p:cNvPr id="49" name="组合 48">
            <a:extLst>
              <a:ext uri="{FF2B5EF4-FFF2-40B4-BE49-F238E27FC236}">
                <a16:creationId xmlns:a16="http://schemas.microsoft.com/office/drawing/2014/main" id="{DF881868-7D19-4A5E-A831-2C9B75E26257}"/>
              </a:ext>
            </a:extLst>
          </p:cNvPr>
          <p:cNvGrpSpPr/>
          <p:nvPr userDrawn="1"/>
        </p:nvGrpSpPr>
        <p:grpSpPr>
          <a:xfrm>
            <a:off x="9371083" y="554895"/>
            <a:ext cx="516743" cy="519420"/>
            <a:chOff x="7555106" y="742200"/>
            <a:chExt cx="516743" cy="519420"/>
          </a:xfrm>
        </p:grpSpPr>
        <p:sp>
          <p:nvSpPr>
            <p:cNvPr id="50" name="椭圆 49">
              <a:extLst>
                <a:ext uri="{FF2B5EF4-FFF2-40B4-BE49-F238E27FC236}">
                  <a16:creationId xmlns:a16="http://schemas.microsoft.com/office/drawing/2014/main" id="{7CB38259-2FC1-4CC4-93CD-78FB931036A5}"/>
                </a:ext>
              </a:extLst>
            </p:cNvPr>
            <p:cNvSpPr/>
            <p:nvPr/>
          </p:nvSpPr>
          <p:spPr>
            <a:xfrm>
              <a:off x="7555106" y="742200"/>
              <a:ext cx="516743" cy="519420"/>
            </a:xfrm>
            <a:prstGeom prst="ellipse">
              <a:avLst/>
            </a:prstGeom>
            <a:solidFill>
              <a:schemeClr val="bg1">
                <a:lumMod val="95000"/>
              </a:schemeClr>
            </a:solidFill>
            <a:ln w="22225">
              <a:solidFill>
                <a:schemeClr val="bg1"/>
              </a:solidFill>
            </a:ln>
            <a:effectLst>
              <a:outerShdw blurRad="419100" dist="419100" dir="3600000" algn="tl" rotWithShape="0">
                <a:schemeClr val="accent2">
                  <a:lumMod val="50000"/>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en-US" sz="1400" b="1" dirty="0">
                <a:solidFill>
                  <a:schemeClr val="tx2"/>
                </a:solidFill>
                <a:latin typeface="+mn-ea"/>
                <a:cs typeface="+mn-ea"/>
                <a:sym typeface="+mn-lt"/>
              </a:endParaRPr>
            </a:p>
          </p:txBody>
        </p:sp>
        <p:pic>
          <p:nvPicPr>
            <p:cNvPr id="51" name="图片 50">
              <a:extLst>
                <a:ext uri="{FF2B5EF4-FFF2-40B4-BE49-F238E27FC236}">
                  <a16:creationId xmlns:a16="http://schemas.microsoft.com/office/drawing/2014/main" id="{1D952875-FD84-4E30-B55F-6010DFF47768}"/>
                </a:ext>
              </a:extLst>
            </p:cNvPr>
            <p:cNvPicPr>
              <a:picLocks noChangeAspect="1"/>
            </p:cNvPicPr>
            <p:nvPr/>
          </p:nvPicPr>
          <p:blipFill>
            <a:blip r:embed="rId2" cstate="print">
              <a:duotone>
                <a:prstClr val="black"/>
                <a:schemeClr val="accent2">
                  <a:tint val="45000"/>
                  <a:satMod val="400000"/>
                </a:schemeClr>
              </a:duotone>
              <a:extLst>
                <a:ext uri="{BEBA8EAE-BF5A-486C-A8C5-ECC9F3942E4B}">
                  <a14:imgProps xmlns:a14="http://schemas.microsoft.com/office/drawing/2010/main">
                    <a14:imgLayer r:embed="rId3">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7581005" y="767836"/>
              <a:ext cx="490844" cy="493784"/>
            </a:xfrm>
            <a:prstGeom prst="ellipse">
              <a:avLst/>
            </a:prstGeom>
          </p:spPr>
        </p:pic>
      </p:grpSp>
    </p:spTree>
    <p:extLst>
      <p:ext uri="{BB962C8B-B14F-4D97-AF65-F5344CB8AC3E}">
        <p14:creationId xmlns:p14="http://schemas.microsoft.com/office/powerpoint/2010/main" val="5876853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9A39ED-242A-4969-9F6C-6312B143BC4E}"/>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4D79E63E-2ADF-4DF9-A967-06A971BD59E5}"/>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71848B9-9688-4BBC-B121-FD3039A1D221}"/>
              </a:ext>
            </a:extLst>
          </p:cNvPr>
          <p:cNvSpPr>
            <a:spLocks noGrp="1"/>
          </p:cNvSpPr>
          <p:nvPr>
            <p:ph type="dt" sz="half" idx="10"/>
          </p:nvPr>
        </p:nvSpPr>
        <p:spPr/>
        <p:txBody>
          <a:bodyPr/>
          <a:lstStyle/>
          <a:p>
            <a:fld id="{A6197644-823E-4D3C-9320-92CB9599F165}" type="datetimeFigureOut">
              <a:rPr lang="zh-CN" altLang="en-US" smtClean="0"/>
              <a:t>2021/3/18</a:t>
            </a:fld>
            <a:endParaRPr lang="zh-CN" altLang="en-US"/>
          </a:p>
        </p:txBody>
      </p:sp>
      <p:sp>
        <p:nvSpPr>
          <p:cNvPr id="5" name="页脚占位符 4">
            <a:extLst>
              <a:ext uri="{FF2B5EF4-FFF2-40B4-BE49-F238E27FC236}">
                <a16:creationId xmlns:a16="http://schemas.microsoft.com/office/drawing/2014/main" id="{2EB8908E-99DF-4378-A2D6-2AB8D7F2600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EB60725-3422-4C76-A0E0-BA649B1B1F61}"/>
              </a:ext>
            </a:extLst>
          </p:cNvPr>
          <p:cNvSpPr>
            <a:spLocks noGrp="1"/>
          </p:cNvSpPr>
          <p:nvPr>
            <p:ph type="sldNum" sz="quarter" idx="12"/>
          </p:nvPr>
        </p:nvSpPr>
        <p:spPr/>
        <p:txBody>
          <a:bodyPr/>
          <a:lstStyle/>
          <a:p>
            <a:fld id="{B612C64D-6E60-4048-B6AD-0F1699C15E8B}" type="slidenum">
              <a:rPr lang="zh-CN" altLang="en-US" smtClean="0"/>
              <a:t>‹#›</a:t>
            </a:fld>
            <a:endParaRPr lang="zh-CN" altLang="en-US"/>
          </a:p>
        </p:txBody>
      </p:sp>
    </p:spTree>
    <p:extLst>
      <p:ext uri="{BB962C8B-B14F-4D97-AF65-F5344CB8AC3E}">
        <p14:creationId xmlns:p14="http://schemas.microsoft.com/office/powerpoint/2010/main" val="1967062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D53F5FF7-C651-444A-A97A-C044DA22C8DA}"/>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B194C90D-B3E3-44D4-A68F-41712133FB71}"/>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42B2499-6BCE-46A2-BB31-C5BBD26D9040}"/>
              </a:ext>
            </a:extLst>
          </p:cNvPr>
          <p:cNvSpPr>
            <a:spLocks noGrp="1"/>
          </p:cNvSpPr>
          <p:nvPr>
            <p:ph type="dt" sz="half" idx="10"/>
          </p:nvPr>
        </p:nvSpPr>
        <p:spPr/>
        <p:txBody>
          <a:bodyPr/>
          <a:lstStyle/>
          <a:p>
            <a:fld id="{A6197644-823E-4D3C-9320-92CB9599F165}" type="datetimeFigureOut">
              <a:rPr lang="zh-CN" altLang="en-US" smtClean="0"/>
              <a:t>2021/3/18</a:t>
            </a:fld>
            <a:endParaRPr lang="zh-CN" altLang="en-US"/>
          </a:p>
        </p:txBody>
      </p:sp>
      <p:sp>
        <p:nvSpPr>
          <p:cNvPr id="5" name="页脚占位符 4">
            <a:extLst>
              <a:ext uri="{FF2B5EF4-FFF2-40B4-BE49-F238E27FC236}">
                <a16:creationId xmlns:a16="http://schemas.microsoft.com/office/drawing/2014/main" id="{C9CB12D6-ADA9-4A64-9CAC-60359F577C3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AE9CA20-9FC0-4EA5-BB63-80DD09432E62}"/>
              </a:ext>
            </a:extLst>
          </p:cNvPr>
          <p:cNvSpPr>
            <a:spLocks noGrp="1"/>
          </p:cNvSpPr>
          <p:nvPr>
            <p:ph type="sldNum" sz="quarter" idx="12"/>
          </p:nvPr>
        </p:nvSpPr>
        <p:spPr/>
        <p:txBody>
          <a:bodyPr/>
          <a:lstStyle/>
          <a:p>
            <a:fld id="{B612C64D-6E60-4048-B6AD-0F1699C15E8B}" type="slidenum">
              <a:rPr lang="zh-CN" altLang="en-US" smtClean="0"/>
              <a:t>‹#›</a:t>
            </a:fld>
            <a:endParaRPr lang="zh-CN" altLang="en-US"/>
          </a:p>
        </p:txBody>
      </p:sp>
    </p:spTree>
    <p:extLst>
      <p:ext uri="{BB962C8B-B14F-4D97-AF65-F5344CB8AC3E}">
        <p14:creationId xmlns:p14="http://schemas.microsoft.com/office/powerpoint/2010/main" val="1202750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588337AD-B81E-43BE-84ED-1777C89662A6}"/>
              </a:ext>
            </a:extLst>
          </p:cNvPr>
          <p:cNvSpPr>
            <a:spLocks noGrp="1"/>
          </p:cNvSpPr>
          <p:nvPr>
            <p:ph sz="half" idx="2"/>
          </p:nvPr>
        </p:nvSpPr>
        <p:spPr>
          <a:xfrm>
            <a:off x="3918955" y="919657"/>
            <a:ext cx="7498341" cy="5169042"/>
          </a:xfrm>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21" name="内容占位符 3">
            <a:extLst>
              <a:ext uri="{FF2B5EF4-FFF2-40B4-BE49-F238E27FC236}">
                <a16:creationId xmlns:a16="http://schemas.microsoft.com/office/drawing/2014/main" id="{076B3C05-971D-496F-A0CF-5AF492F02590}"/>
              </a:ext>
            </a:extLst>
          </p:cNvPr>
          <p:cNvSpPr>
            <a:spLocks noGrp="1"/>
          </p:cNvSpPr>
          <p:nvPr>
            <p:ph sz="half" idx="10"/>
          </p:nvPr>
        </p:nvSpPr>
        <p:spPr>
          <a:xfrm>
            <a:off x="375428" y="919657"/>
            <a:ext cx="2762004" cy="5169042"/>
          </a:xfrm>
        </p:spPr>
        <p:txBody>
          <a:bodyPr/>
          <a:lstStyle>
            <a:lvl1pPr>
              <a:defRPr b="0">
                <a:latin typeface="黑体" panose="02010609060101010101" pitchFamily="49" charset="-122"/>
                <a:ea typeface="黑体" panose="02010609060101010101" pitchFamily="49" charset="-122"/>
              </a:defRPr>
            </a:lvl1pPr>
            <a:lvl2pPr>
              <a:defRPr b="0">
                <a:latin typeface="黑体" panose="02010609060101010101" pitchFamily="49" charset="-122"/>
                <a:ea typeface="黑体" panose="02010609060101010101" pitchFamily="49" charset="-122"/>
              </a:defRPr>
            </a:lvl2pPr>
            <a:lvl3pPr>
              <a:defRPr b="0">
                <a:latin typeface="黑体" panose="02010609060101010101" pitchFamily="49" charset="-122"/>
                <a:ea typeface="黑体" panose="02010609060101010101" pitchFamily="49" charset="-122"/>
              </a:defRPr>
            </a:lvl3pPr>
            <a:lvl4pPr>
              <a:defRPr b="0">
                <a:latin typeface="黑体" panose="02010609060101010101" pitchFamily="49" charset="-122"/>
                <a:ea typeface="黑体" panose="02010609060101010101" pitchFamily="49" charset="-122"/>
              </a:defRPr>
            </a:lvl4pPr>
            <a:lvl5pPr>
              <a:defRPr b="0">
                <a:latin typeface="黑体" panose="02010609060101010101" pitchFamily="49" charset="-122"/>
                <a:ea typeface="黑体" panose="02010609060101010101" pitchFamily="49"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Tree>
    <p:extLst>
      <p:ext uri="{BB962C8B-B14F-4D97-AF65-F5344CB8AC3E}">
        <p14:creationId xmlns:p14="http://schemas.microsoft.com/office/powerpoint/2010/main" val="1284366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45136F-BFE7-4909-9D86-B47AE5D2C85A}"/>
              </a:ext>
            </a:extLst>
          </p:cNvPr>
          <p:cNvSpPr>
            <a:spLocks noGrp="1"/>
          </p:cNvSpPr>
          <p:nvPr>
            <p:ph type="title"/>
          </p:nvPr>
        </p:nvSpPr>
        <p:spPr>
          <a:xfrm>
            <a:off x="914857" y="96886"/>
            <a:ext cx="7172382" cy="618693"/>
          </a:xfrm>
        </p:spPr>
        <p:txBody>
          <a:bodyPr>
            <a:noAutofit/>
          </a:bodyPr>
          <a:lstStyle>
            <a:lvl1pPr>
              <a:defRPr sz="3600">
                <a:latin typeface="黑体" panose="02010609060101010101" pitchFamily="49" charset="-122"/>
                <a:ea typeface="黑体" panose="02010609060101010101" pitchFamily="49" charset="-122"/>
              </a:defRPr>
            </a:lvl1pPr>
          </a:lstStyle>
          <a:p>
            <a:r>
              <a:rPr lang="zh-CN" altLang="en-US" dirty="0"/>
              <a:t>单击此处编辑母版标题样式</a:t>
            </a:r>
          </a:p>
        </p:txBody>
      </p:sp>
      <p:sp>
        <p:nvSpPr>
          <p:cNvPr id="3" name="内容占位符 2">
            <a:extLst>
              <a:ext uri="{FF2B5EF4-FFF2-40B4-BE49-F238E27FC236}">
                <a16:creationId xmlns:a16="http://schemas.microsoft.com/office/drawing/2014/main" id="{5022F338-F70C-45B8-BDE2-5905DB4C1550}"/>
              </a:ext>
            </a:extLst>
          </p:cNvPr>
          <p:cNvSpPr>
            <a:spLocks noGrp="1"/>
          </p:cNvSpPr>
          <p:nvPr>
            <p:ph idx="1" hasCustomPrompt="1"/>
          </p:nvPr>
        </p:nvSpPr>
        <p:spPr>
          <a:xfrm>
            <a:off x="838200" y="947253"/>
            <a:ext cx="10515600" cy="5229711"/>
          </a:xfrm>
        </p:spPr>
        <p:txBody>
          <a:bodyPr/>
          <a:lstStyle>
            <a:lvl1pPr marL="228600" indent="-228600">
              <a:buFont typeface="Wingdings" panose="05000000000000000000" pitchFamily="2" charset="2"/>
              <a:buChar char="u"/>
              <a:defRPr>
                <a:latin typeface="微软雅黑" panose="020B0503020204020204" pitchFamily="34" charset="-122"/>
                <a:ea typeface="微软雅黑" panose="020B0503020204020204" pitchFamily="34" charset="-122"/>
              </a:defRPr>
            </a:lvl1pPr>
            <a:lvl2pPr marL="685800" indent="-228600">
              <a:buFont typeface="Wingdings" panose="05000000000000000000" pitchFamily="2" charset="2"/>
              <a:buChar char="Ø"/>
              <a:defRPr>
                <a:latin typeface="微软雅黑" panose="020B0503020204020204" pitchFamily="34" charset="-122"/>
                <a:ea typeface="微软雅黑" panose="020B0503020204020204" pitchFamily="34" charset="-122"/>
              </a:defRPr>
            </a:lvl2pPr>
            <a:lvl3pPr marL="1143000" indent="-228600">
              <a:buFont typeface="Wingdings" panose="05000000000000000000" pitchFamily="2" charset="2"/>
              <a:buChar char="ü"/>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dirty="0"/>
              <a:t> 单击此处编辑母版文本样式</a:t>
            </a:r>
          </a:p>
          <a:p>
            <a:pPr lvl="1"/>
            <a:r>
              <a:rPr lang="zh-CN" altLang="en-US" dirty="0"/>
              <a:t> 二级</a:t>
            </a:r>
          </a:p>
          <a:p>
            <a:pPr lvl="2"/>
            <a:r>
              <a:rPr lang="zh-CN" altLang="en-US" dirty="0"/>
              <a:t> 三级</a:t>
            </a:r>
          </a:p>
          <a:p>
            <a:pPr lvl="3"/>
            <a:r>
              <a:rPr lang="zh-CN" altLang="en-US" dirty="0"/>
              <a:t>四级</a:t>
            </a:r>
          </a:p>
          <a:p>
            <a:pPr lvl="4"/>
            <a:r>
              <a:rPr lang="zh-CN" altLang="en-US" dirty="0"/>
              <a:t>五级</a:t>
            </a:r>
          </a:p>
        </p:txBody>
      </p:sp>
      <p:sp>
        <p:nvSpPr>
          <p:cNvPr id="4" name="日期占位符 3">
            <a:extLst>
              <a:ext uri="{FF2B5EF4-FFF2-40B4-BE49-F238E27FC236}">
                <a16:creationId xmlns:a16="http://schemas.microsoft.com/office/drawing/2014/main" id="{DA89D295-7512-486D-AEF8-71938DFBE853}"/>
              </a:ext>
            </a:extLst>
          </p:cNvPr>
          <p:cNvSpPr>
            <a:spLocks noGrp="1"/>
          </p:cNvSpPr>
          <p:nvPr>
            <p:ph type="dt" sz="half" idx="10"/>
          </p:nvPr>
        </p:nvSpPr>
        <p:spPr/>
        <p:txBody>
          <a:bodyPr/>
          <a:lstStyle/>
          <a:p>
            <a:fld id="{A6197644-823E-4D3C-9320-92CB9599F165}" type="datetimeFigureOut">
              <a:rPr lang="zh-CN" altLang="en-US" smtClean="0"/>
              <a:t>2021/3/18</a:t>
            </a:fld>
            <a:endParaRPr lang="zh-CN" altLang="en-US"/>
          </a:p>
        </p:txBody>
      </p:sp>
      <p:sp>
        <p:nvSpPr>
          <p:cNvPr id="5" name="页脚占位符 4">
            <a:extLst>
              <a:ext uri="{FF2B5EF4-FFF2-40B4-BE49-F238E27FC236}">
                <a16:creationId xmlns:a16="http://schemas.microsoft.com/office/drawing/2014/main" id="{B855318A-BCC0-4475-AB4B-BEAF65A2427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940B114-E4C9-4409-BB7D-70AC4959ECC0}"/>
              </a:ext>
            </a:extLst>
          </p:cNvPr>
          <p:cNvSpPr>
            <a:spLocks noGrp="1"/>
          </p:cNvSpPr>
          <p:nvPr>
            <p:ph type="sldNum" sz="quarter" idx="12"/>
          </p:nvPr>
        </p:nvSpPr>
        <p:spPr/>
        <p:txBody>
          <a:bodyPr/>
          <a:lstStyle/>
          <a:p>
            <a:fld id="{B612C64D-6E60-4048-B6AD-0F1699C15E8B}" type="slidenum">
              <a:rPr lang="zh-CN" altLang="en-US" smtClean="0"/>
              <a:t>‹#›</a:t>
            </a:fld>
            <a:endParaRPr lang="zh-CN" altLang="en-US"/>
          </a:p>
        </p:txBody>
      </p:sp>
      <p:pic>
        <p:nvPicPr>
          <p:cNvPr id="8" name="图片 7">
            <a:extLst>
              <a:ext uri="{FF2B5EF4-FFF2-40B4-BE49-F238E27FC236}">
                <a16:creationId xmlns:a16="http://schemas.microsoft.com/office/drawing/2014/main" id="{F7266120-D5F1-4687-8836-F361BDA99A78}"/>
              </a:ext>
            </a:extLst>
          </p:cNvPr>
          <p:cNvPicPr>
            <a:picLocks noChangeAspect="1"/>
          </p:cNvPicPr>
          <p:nvPr/>
        </p:nvPicPr>
        <p:blipFill rotWithShape="1">
          <a:blip r:embed="rId2">
            <a:extLst>
              <a:ext uri="{28A0092B-C50C-407E-A947-70E740481C1C}">
                <a14:useLocalDpi xmlns:a14="http://schemas.microsoft.com/office/drawing/2010/main" val="0"/>
              </a:ext>
            </a:extLst>
          </a:blip>
          <a:srcRect r="62661"/>
          <a:stretch/>
        </p:blipFill>
        <p:spPr>
          <a:xfrm>
            <a:off x="77115" y="69312"/>
            <a:ext cx="837742" cy="673842"/>
          </a:xfrm>
          <a:prstGeom prst="rect">
            <a:avLst/>
          </a:prstGeom>
        </p:spPr>
      </p:pic>
      <p:pic>
        <p:nvPicPr>
          <p:cNvPr id="14" name="图片 13">
            <a:extLst>
              <a:ext uri="{FF2B5EF4-FFF2-40B4-BE49-F238E27FC236}">
                <a16:creationId xmlns:a16="http://schemas.microsoft.com/office/drawing/2014/main" id="{969D2273-75A9-491E-A388-C926F3554CEA}"/>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408550" y="0"/>
            <a:ext cx="858879" cy="777511"/>
          </a:xfrm>
          <a:prstGeom prst="rect">
            <a:avLst/>
          </a:prstGeom>
        </p:spPr>
      </p:pic>
      <p:cxnSp>
        <p:nvCxnSpPr>
          <p:cNvPr id="15" name="直接连接符 14">
            <a:extLst>
              <a:ext uri="{FF2B5EF4-FFF2-40B4-BE49-F238E27FC236}">
                <a16:creationId xmlns:a16="http://schemas.microsoft.com/office/drawing/2014/main" id="{F70DA166-41CC-45DE-AE44-B03CA715A554}"/>
              </a:ext>
            </a:extLst>
          </p:cNvPr>
          <p:cNvCxnSpPr>
            <a:cxnSpLocks/>
          </p:cNvCxnSpPr>
          <p:nvPr userDrawn="1"/>
        </p:nvCxnSpPr>
        <p:spPr>
          <a:xfrm flipV="1">
            <a:off x="0" y="804893"/>
            <a:ext cx="12192000" cy="1"/>
          </a:xfrm>
          <a:prstGeom prst="line">
            <a:avLst/>
          </a:prstGeom>
          <a:ln w="57150">
            <a:solidFill>
              <a:srgbClr val="C00000"/>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72499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1DB7E9-0CC9-49D5-A7E4-82F76BAE5635}"/>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0A87FF5E-C0C0-4BB5-B2D6-87F1E3CE4B4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06DEAAC7-031E-47AA-9FD4-2E29432CB9F6}"/>
              </a:ext>
            </a:extLst>
          </p:cNvPr>
          <p:cNvSpPr>
            <a:spLocks noGrp="1"/>
          </p:cNvSpPr>
          <p:nvPr>
            <p:ph type="dt" sz="half" idx="10"/>
          </p:nvPr>
        </p:nvSpPr>
        <p:spPr/>
        <p:txBody>
          <a:bodyPr/>
          <a:lstStyle/>
          <a:p>
            <a:fld id="{A6197644-823E-4D3C-9320-92CB9599F165}" type="datetimeFigureOut">
              <a:rPr lang="zh-CN" altLang="en-US" smtClean="0"/>
              <a:t>2021/3/18</a:t>
            </a:fld>
            <a:endParaRPr lang="zh-CN" altLang="en-US"/>
          </a:p>
        </p:txBody>
      </p:sp>
      <p:sp>
        <p:nvSpPr>
          <p:cNvPr id="5" name="页脚占位符 4">
            <a:extLst>
              <a:ext uri="{FF2B5EF4-FFF2-40B4-BE49-F238E27FC236}">
                <a16:creationId xmlns:a16="http://schemas.microsoft.com/office/drawing/2014/main" id="{EC275E5E-D914-4DB6-BB62-CA5ED0D27EB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3E8D182-41FA-4FAA-A8A2-B4D15DA9FDFA}"/>
              </a:ext>
            </a:extLst>
          </p:cNvPr>
          <p:cNvSpPr>
            <a:spLocks noGrp="1"/>
          </p:cNvSpPr>
          <p:nvPr>
            <p:ph type="sldNum" sz="quarter" idx="12"/>
          </p:nvPr>
        </p:nvSpPr>
        <p:spPr/>
        <p:txBody>
          <a:bodyPr/>
          <a:lstStyle/>
          <a:p>
            <a:fld id="{B612C64D-6E60-4048-B6AD-0F1699C15E8B}" type="slidenum">
              <a:rPr lang="zh-CN" altLang="en-US" smtClean="0"/>
              <a:t>‹#›</a:t>
            </a:fld>
            <a:endParaRPr lang="zh-CN" altLang="en-US"/>
          </a:p>
        </p:txBody>
      </p:sp>
    </p:spTree>
    <p:extLst>
      <p:ext uri="{BB962C8B-B14F-4D97-AF65-F5344CB8AC3E}">
        <p14:creationId xmlns:p14="http://schemas.microsoft.com/office/powerpoint/2010/main" val="39549298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26986B-9613-46A4-BB1B-29360711F61C}"/>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1006E4C1-8BED-41EA-9D39-30B00BEB234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704F8D53-469C-4C7C-AA22-0A9A7102E601}"/>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9B96B7DA-ED8E-47E7-933E-756C07A9D63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9DC911DC-6FE1-440F-A585-C453B3616878}"/>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367D2826-F875-4597-9B84-26C680E83032}"/>
              </a:ext>
            </a:extLst>
          </p:cNvPr>
          <p:cNvSpPr>
            <a:spLocks noGrp="1"/>
          </p:cNvSpPr>
          <p:nvPr>
            <p:ph type="dt" sz="half" idx="10"/>
          </p:nvPr>
        </p:nvSpPr>
        <p:spPr/>
        <p:txBody>
          <a:bodyPr/>
          <a:lstStyle/>
          <a:p>
            <a:fld id="{A6197644-823E-4D3C-9320-92CB9599F165}" type="datetimeFigureOut">
              <a:rPr lang="zh-CN" altLang="en-US" smtClean="0"/>
              <a:t>2021/3/18</a:t>
            </a:fld>
            <a:endParaRPr lang="zh-CN" altLang="en-US"/>
          </a:p>
        </p:txBody>
      </p:sp>
      <p:sp>
        <p:nvSpPr>
          <p:cNvPr id="8" name="页脚占位符 7">
            <a:extLst>
              <a:ext uri="{FF2B5EF4-FFF2-40B4-BE49-F238E27FC236}">
                <a16:creationId xmlns:a16="http://schemas.microsoft.com/office/drawing/2014/main" id="{63DF2055-D8E4-4F69-A66E-B4A15A4B782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6273E008-E2C5-45CB-AB3C-CDD0E40CAB76}"/>
              </a:ext>
            </a:extLst>
          </p:cNvPr>
          <p:cNvSpPr>
            <a:spLocks noGrp="1"/>
          </p:cNvSpPr>
          <p:nvPr>
            <p:ph type="sldNum" sz="quarter" idx="12"/>
          </p:nvPr>
        </p:nvSpPr>
        <p:spPr/>
        <p:txBody>
          <a:bodyPr/>
          <a:lstStyle/>
          <a:p>
            <a:fld id="{B612C64D-6E60-4048-B6AD-0F1699C15E8B}" type="slidenum">
              <a:rPr lang="zh-CN" altLang="en-US" smtClean="0"/>
              <a:t>‹#›</a:t>
            </a:fld>
            <a:endParaRPr lang="zh-CN" altLang="en-US"/>
          </a:p>
        </p:txBody>
      </p:sp>
    </p:spTree>
    <p:extLst>
      <p:ext uri="{BB962C8B-B14F-4D97-AF65-F5344CB8AC3E}">
        <p14:creationId xmlns:p14="http://schemas.microsoft.com/office/powerpoint/2010/main" val="12112385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BF9943-2968-4AC1-80A3-B8BEBB769E76}"/>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09DFB950-1AC7-409C-A334-7D5F00AAD990}"/>
              </a:ext>
            </a:extLst>
          </p:cNvPr>
          <p:cNvSpPr>
            <a:spLocks noGrp="1"/>
          </p:cNvSpPr>
          <p:nvPr>
            <p:ph type="dt" sz="half" idx="10"/>
          </p:nvPr>
        </p:nvSpPr>
        <p:spPr/>
        <p:txBody>
          <a:bodyPr/>
          <a:lstStyle/>
          <a:p>
            <a:fld id="{A6197644-823E-4D3C-9320-92CB9599F165}" type="datetimeFigureOut">
              <a:rPr lang="zh-CN" altLang="en-US" smtClean="0"/>
              <a:t>2021/3/18</a:t>
            </a:fld>
            <a:endParaRPr lang="zh-CN" altLang="en-US"/>
          </a:p>
        </p:txBody>
      </p:sp>
      <p:sp>
        <p:nvSpPr>
          <p:cNvPr id="4" name="页脚占位符 3">
            <a:extLst>
              <a:ext uri="{FF2B5EF4-FFF2-40B4-BE49-F238E27FC236}">
                <a16:creationId xmlns:a16="http://schemas.microsoft.com/office/drawing/2014/main" id="{BF0D0F29-33C4-4CE6-B900-BF071ABCD685}"/>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EB9EAF54-BF10-4A08-A694-5BE8246B17D8}"/>
              </a:ext>
            </a:extLst>
          </p:cNvPr>
          <p:cNvSpPr>
            <a:spLocks noGrp="1"/>
          </p:cNvSpPr>
          <p:nvPr>
            <p:ph type="sldNum" sz="quarter" idx="12"/>
          </p:nvPr>
        </p:nvSpPr>
        <p:spPr/>
        <p:txBody>
          <a:bodyPr/>
          <a:lstStyle/>
          <a:p>
            <a:fld id="{B612C64D-6E60-4048-B6AD-0F1699C15E8B}" type="slidenum">
              <a:rPr lang="zh-CN" altLang="en-US" smtClean="0"/>
              <a:t>‹#›</a:t>
            </a:fld>
            <a:endParaRPr lang="zh-CN" altLang="en-US"/>
          </a:p>
        </p:txBody>
      </p:sp>
    </p:spTree>
    <p:extLst>
      <p:ext uri="{BB962C8B-B14F-4D97-AF65-F5344CB8AC3E}">
        <p14:creationId xmlns:p14="http://schemas.microsoft.com/office/powerpoint/2010/main" val="14393180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61578FE4-13DA-45B1-949E-80D8670FCF12}"/>
              </a:ext>
            </a:extLst>
          </p:cNvPr>
          <p:cNvSpPr>
            <a:spLocks noGrp="1"/>
          </p:cNvSpPr>
          <p:nvPr>
            <p:ph type="dt" sz="half" idx="10"/>
          </p:nvPr>
        </p:nvSpPr>
        <p:spPr/>
        <p:txBody>
          <a:bodyPr/>
          <a:lstStyle/>
          <a:p>
            <a:fld id="{A6197644-823E-4D3C-9320-92CB9599F165}" type="datetimeFigureOut">
              <a:rPr lang="zh-CN" altLang="en-US" smtClean="0"/>
              <a:t>2021/3/18</a:t>
            </a:fld>
            <a:endParaRPr lang="zh-CN" altLang="en-US"/>
          </a:p>
        </p:txBody>
      </p:sp>
      <p:sp>
        <p:nvSpPr>
          <p:cNvPr id="3" name="页脚占位符 2">
            <a:extLst>
              <a:ext uri="{FF2B5EF4-FFF2-40B4-BE49-F238E27FC236}">
                <a16:creationId xmlns:a16="http://schemas.microsoft.com/office/drawing/2014/main" id="{708017A4-58E8-4D5C-95A9-54B9E9E33B7C}"/>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BC957396-3BEC-478C-A571-117D627C2C91}"/>
              </a:ext>
            </a:extLst>
          </p:cNvPr>
          <p:cNvSpPr>
            <a:spLocks noGrp="1"/>
          </p:cNvSpPr>
          <p:nvPr>
            <p:ph type="sldNum" sz="quarter" idx="12"/>
          </p:nvPr>
        </p:nvSpPr>
        <p:spPr/>
        <p:txBody>
          <a:bodyPr/>
          <a:lstStyle/>
          <a:p>
            <a:fld id="{B612C64D-6E60-4048-B6AD-0F1699C15E8B}" type="slidenum">
              <a:rPr lang="zh-CN" altLang="en-US" smtClean="0"/>
              <a:t>‹#›</a:t>
            </a:fld>
            <a:endParaRPr lang="zh-CN" altLang="en-US"/>
          </a:p>
        </p:txBody>
      </p:sp>
    </p:spTree>
    <p:extLst>
      <p:ext uri="{BB962C8B-B14F-4D97-AF65-F5344CB8AC3E}">
        <p14:creationId xmlns:p14="http://schemas.microsoft.com/office/powerpoint/2010/main" val="36870536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F3898F-E6B3-4F49-985A-45A87375871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B23B4493-CB0B-4B0B-831A-A4C9F306A6D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C2F0619A-EF99-4128-A518-35E4A0AB81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A577102-2FA0-4BBA-ABE5-A02612BA46B4}"/>
              </a:ext>
            </a:extLst>
          </p:cNvPr>
          <p:cNvSpPr>
            <a:spLocks noGrp="1"/>
          </p:cNvSpPr>
          <p:nvPr>
            <p:ph type="dt" sz="half" idx="10"/>
          </p:nvPr>
        </p:nvSpPr>
        <p:spPr/>
        <p:txBody>
          <a:bodyPr/>
          <a:lstStyle/>
          <a:p>
            <a:fld id="{A6197644-823E-4D3C-9320-92CB9599F165}" type="datetimeFigureOut">
              <a:rPr lang="zh-CN" altLang="en-US" smtClean="0"/>
              <a:t>2021/3/18</a:t>
            </a:fld>
            <a:endParaRPr lang="zh-CN" altLang="en-US"/>
          </a:p>
        </p:txBody>
      </p:sp>
      <p:sp>
        <p:nvSpPr>
          <p:cNvPr id="6" name="页脚占位符 5">
            <a:extLst>
              <a:ext uri="{FF2B5EF4-FFF2-40B4-BE49-F238E27FC236}">
                <a16:creationId xmlns:a16="http://schemas.microsoft.com/office/drawing/2014/main" id="{EC5DB251-EFD9-4554-805D-9318DB7C02B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2F5A07E-5AC6-4CED-B554-1CA8E0D74ABA}"/>
              </a:ext>
            </a:extLst>
          </p:cNvPr>
          <p:cNvSpPr>
            <a:spLocks noGrp="1"/>
          </p:cNvSpPr>
          <p:nvPr>
            <p:ph type="sldNum" sz="quarter" idx="12"/>
          </p:nvPr>
        </p:nvSpPr>
        <p:spPr/>
        <p:txBody>
          <a:bodyPr/>
          <a:lstStyle/>
          <a:p>
            <a:fld id="{B612C64D-6E60-4048-B6AD-0F1699C15E8B}" type="slidenum">
              <a:rPr lang="zh-CN" altLang="en-US" smtClean="0"/>
              <a:t>‹#›</a:t>
            </a:fld>
            <a:endParaRPr lang="zh-CN" altLang="en-US"/>
          </a:p>
        </p:txBody>
      </p:sp>
    </p:spTree>
    <p:extLst>
      <p:ext uri="{BB962C8B-B14F-4D97-AF65-F5344CB8AC3E}">
        <p14:creationId xmlns:p14="http://schemas.microsoft.com/office/powerpoint/2010/main" val="40748785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B6B174-9610-4C6A-A018-10D892DB219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6D1AD566-D5F0-4C33-A064-4ABF58C83BF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EB035E95-467B-435E-AB6F-D97392969B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96B0536-56B5-4EA2-A34B-0F3535059EF2}"/>
              </a:ext>
            </a:extLst>
          </p:cNvPr>
          <p:cNvSpPr>
            <a:spLocks noGrp="1"/>
          </p:cNvSpPr>
          <p:nvPr>
            <p:ph type="dt" sz="half" idx="10"/>
          </p:nvPr>
        </p:nvSpPr>
        <p:spPr/>
        <p:txBody>
          <a:bodyPr/>
          <a:lstStyle/>
          <a:p>
            <a:fld id="{A6197644-823E-4D3C-9320-92CB9599F165}" type="datetimeFigureOut">
              <a:rPr lang="zh-CN" altLang="en-US" smtClean="0"/>
              <a:t>2021/3/18</a:t>
            </a:fld>
            <a:endParaRPr lang="zh-CN" altLang="en-US"/>
          </a:p>
        </p:txBody>
      </p:sp>
      <p:sp>
        <p:nvSpPr>
          <p:cNvPr id="6" name="页脚占位符 5">
            <a:extLst>
              <a:ext uri="{FF2B5EF4-FFF2-40B4-BE49-F238E27FC236}">
                <a16:creationId xmlns:a16="http://schemas.microsoft.com/office/drawing/2014/main" id="{A533C56F-D51A-4B9E-9ACE-84DFFEF47AC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6A5F281-3087-4AF9-9846-BDC8238F52BE}"/>
              </a:ext>
            </a:extLst>
          </p:cNvPr>
          <p:cNvSpPr>
            <a:spLocks noGrp="1"/>
          </p:cNvSpPr>
          <p:nvPr>
            <p:ph type="sldNum" sz="quarter" idx="12"/>
          </p:nvPr>
        </p:nvSpPr>
        <p:spPr/>
        <p:txBody>
          <a:bodyPr/>
          <a:lstStyle/>
          <a:p>
            <a:fld id="{B612C64D-6E60-4048-B6AD-0F1699C15E8B}" type="slidenum">
              <a:rPr lang="zh-CN" altLang="en-US" smtClean="0"/>
              <a:t>‹#›</a:t>
            </a:fld>
            <a:endParaRPr lang="zh-CN" altLang="en-US"/>
          </a:p>
        </p:txBody>
      </p:sp>
    </p:spTree>
    <p:extLst>
      <p:ext uri="{BB962C8B-B14F-4D97-AF65-F5344CB8AC3E}">
        <p14:creationId xmlns:p14="http://schemas.microsoft.com/office/powerpoint/2010/main" val="16098255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690A0670-B1ED-41C2-AC2E-BBB4FB1276C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54061078-33C8-49ED-B29E-19D3C26794D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0B7E636-5B30-44B1-BB77-B9B192A64F0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197644-823E-4D3C-9320-92CB9599F165}" type="datetimeFigureOut">
              <a:rPr lang="zh-CN" altLang="en-US" smtClean="0"/>
              <a:t>2021/3/18</a:t>
            </a:fld>
            <a:endParaRPr lang="zh-CN" altLang="en-US"/>
          </a:p>
        </p:txBody>
      </p:sp>
      <p:sp>
        <p:nvSpPr>
          <p:cNvPr id="5" name="页脚占位符 4">
            <a:extLst>
              <a:ext uri="{FF2B5EF4-FFF2-40B4-BE49-F238E27FC236}">
                <a16:creationId xmlns:a16="http://schemas.microsoft.com/office/drawing/2014/main" id="{AB9D77A6-BC5B-4BA5-8B5F-B7B7525A530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7AB0B3A3-F97A-483B-BAE7-438D2A85CE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12C64D-6E60-4048-B6AD-0F1699C15E8B}" type="slidenum">
              <a:rPr lang="zh-CN" altLang="en-US" smtClean="0"/>
              <a:t>‹#›</a:t>
            </a:fld>
            <a:endParaRPr lang="zh-CN" altLang="en-US"/>
          </a:p>
        </p:txBody>
      </p:sp>
      <p:pic>
        <p:nvPicPr>
          <p:cNvPr id="8" name="图片 7">
            <a:extLst>
              <a:ext uri="{FF2B5EF4-FFF2-40B4-BE49-F238E27FC236}">
                <a16:creationId xmlns:a16="http://schemas.microsoft.com/office/drawing/2014/main" id="{0613A0A4-B5ED-4B13-8235-04E651237286}"/>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1408550" y="0"/>
            <a:ext cx="858879" cy="777511"/>
          </a:xfrm>
          <a:prstGeom prst="rect">
            <a:avLst/>
          </a:prstGeom>
        </p:spPr>
      </p:pic>
    </p:spTree>
    <p:extLst>
      <p:ext uri="{BB962C8B-B14F-4D97-AF65-F5344CB8AC3E}">
        <p14:creationId xmlns:p14="http://schemas.microsoft.com/office/powerpoint/2010/main" val="751230365"/>
      </p:ext>
    </p:extLst>
  </p:cSld>
  <p:clrMap bg1="lt1" tx1="dk1" bg2="lt2" tx2="dk2" accent1="accent1" accent2="accent2" accent3="accent3" accent4="accent4" accent5="accent5" accent6="accent6" hlink="hlink" folHlink="folHlink"/>
  <p:sldLayoutIdLst>
    <p:sldLayoutId id="2147483649" r:id="rId1"/>
    <p:sldLayoutId id="2147483652" r:id="rId2"/>
    <p:sldLayoutId id="2147483650" r:id="rId3"/>
    <p:sldLayoutId id="2147483651"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60.png"/><Relationship Id="rId2" Type="http://schemas.openxmlformats.org/officeDocument/2006/relationships/image" Target="../media/image150.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wmf"/><Relationship Id="rId7" Type="http://schemas.openxmlformats.org/officeDocument/2006/relationships/image" Target="../media/image25.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24.wmf"/><Relationship Id="rId5" Type="http://schemas.openxmlformats.org/officeDocument/2006/relationships/image" Target="../media/image23.wmf"/><Relationship Id="rId4" Type="http://schemas.openxmlformats.org/officeDocument/2006/relationships/image" Target="../media/image22.wmf"/></Relationships>
</file>

<file path=ppt/slides/_rels/slide16.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12" Type="http://schemas.openxmlformats.org/officeDocument/2006/relationships/image" Target="../media/image25.jpe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30.png"/><Relationship Id="rId11" Type="http://schemas.openxmlformats.org/officeDocument/2006/relationships/image" Target="../media/image35.png"/><Relationship Id="rId5" Type="http://schemas.openxmlformats.org/officeDocument/2006/relationships/image" Target="../media/image29.png"/><Relationship Id="rId10" Type="http://schemas.openxmlformats.org/officeDocument/2006/relationships/image" Target="../media/image34.png"/><Relationship Id="rId4" Type="http://schemas.openxmlformats.org/officeDocument/2006/relationships/image" Target="../media/image28.png"/><Relationship Id="rId9" Type="http://schemas.openxmlformats.org/officeDocument/2006/relationships/image" Target="../media/image3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CAE872-038E-406C-87FD-9F5A0BF1FA5F}"/>
              </a:ext>
            </a:extLst>
          </p:cNvPr>
          <p:cNvSpPr>
            <a:spLocks noGrp="1"/>
          </p:cNvSpPr>
          <p:nvPr>
            <p:ph type="ctrTitle"/>
          </p:nvPr>
        </p:nvSpPr>
        <p:spPr/>
        <p:txBody>
          <a:bodyPr>
            <a:normAutofit/>
          </a:bodyPr>
          <a:lstStyle/>
          <a:p>
            <a:r>
              <a:rPr lang="zh-CN" altLang="en-US" dirty="0" smtClean="0"/>
              <a:t>非负矩阵</a:t>
            </a:r>
            <a:r>
              <a:rPr lang="zh-CN" altLang="en-US" dirty="0"/>
              <a:t>分解</a:t>
            </a:r>
          </a:p>
        </p:txBody>
      </p:sp>
      <p:sp>
        <p:nvSpPr>
          <p:cNvPr id="3" name="副标题 2">
            <a:extLst>
              <a:ext uri="{FF2B5EF4-FFF2-40B4-BE49-F238E27FC236}">
                <a16:creationId xmlns:a16="http://schemas.microsoft.com/office/drawing/2014/main" id="{E1627EAF-90B8-45DB-BBD5-9556B9B47606}"/>
              </a:ext>
            </a:extLst>
          </p:cNvPr>
          <p:cNvSpPr>
            <a:spLocks noGrp="1"/>
          </p:cNvSpPr>
          <p:nvPr>
            <p:ph type="subTitle" idx="1"/>
          </p:nvPr>
        </p:nvSpPr>
        <p:spPr/>
        <p:txBody>
          <a:bodyPr/>
          <a:lstStyle/>
          <a:p>
            <a:r>
              <a:rPr lang="zh-CN" altLang="en-US" dirty="0"/>
              <a:t>宗林林</a:t>
            </a:r>
          </a:p>
        </p:txBody>
      </p:sp>
    </p:spTree>
    <p:extLst>
      <p:ext uri="{BB962C8B-B14F-4D97-AF65-F5344CB8AC3E}">
        <p14:creationId xmlns:p14="http://schemas.microsoft.com/office/powerpoint/2010/main" val="16392626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標題 1"/>
          <p:cNvSpPr>
            <a:spLocks noGrp="1"/>
          </p:cNvSpPr>
          <p:nvPr>
            <p:ph type="title"/>
          </p:nvPr>
        </p:nvSpPr>
        <p:spPr/>
        <p:txBody>
          <a:bodyPr/>
          <a:lstStyle/>
          <a:p>
            <a:r>
              <a:rPr lang="en-US" altLang="zh-TW" dirty="0">
                <a:ea typeface="新細明體" charset="-120"/>
              </a:rPr>
              <a:t>NMF</a:t>
            </a:r>
            <a:r>
              <a:rPr lang="zh-CN" altLang="en-US" dirty="0">
                <a:ea typeface="新細明體" charset="-120"/>
              </a:rPr>
              <a:t>训练</a:t>
            </a:r>
            <a:r>
              <a:rPr lang="en-US" altLang="zh-TW" dirty="0">
                <a:ea typeface="新細明體" charset="-120"/>
              </a:rPr>
              <a:t>-</a:t>
            </a:r>
            <a:r>
              <a:rPr lang="zh-TW" altLang="en-US" dirty="0">
                <a:ea typeface="新細明體" charset="-120"/>
              </a:rPr>
              <a:t>以</a:t>
            </a:r>
            <a:r>
              <a:rPr lang="zh-CN" altLang="en-US" dirty="0">
                <a:ea typeface="新細明體" charset="-120"/>
              </a:rPr>
              <a:t>图像为例</a:t>
            </a:r>
            <a:endParaRPr lang="zh-TW" altLang="en-US" sz="1800" dirty="0">
              <a:ea typeface="新細明體" charset="-120"/>
            </a:endParaRPr>
          </a:p>
        </p:txBody>
      </p:sp>
      <p:pic>
        <p:nvPicPr>
          <p:cNvPr id="11267" name="圖片 8" descr="V.bmp"/>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792133" y="1295502"/>
            <a:ext cx="2620435" cy="197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圖片 9" descr="WH.bmp"/>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16324" y="4221164"/>
            <a:ext cx="8528922" cy="22618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向下箭號 10"/>
          <p:cNvSpPr>
            <a:spLocks noChangeArrowheads="1"/>
          </p:cNvSpPr>
          <p:nvPr/>
        </p:nvSpPr>
        <p:spPr bwMode="auto">
          <a:xfrm>
            <a:off x="5808663" y="3644901"/>
            <a:ext cx="863600" cy="576263"/>
          </a:xfrm>
          <a:prstGeom prst="downArrow">
            <a:avLst>
              <a:gd name="adj1" fmla="val 50000"/>
              <a:gd name="adj2" fmla="val 50000"/>
            </a:avLst>
          </a:prstGeom>
          <a:solidFill>
            <a:schemeClr val="accent1"/>
          </a:solidFill>
          <a:ln w="9525" algn="ctr">
            <a:solidFill>
              <a:schemeClr val="tx1"/>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TW" altLang="en-US"/>
          </a:p>
        </p:txBody>
      </p:sp>
      <p:sp>
        <p:nvSpPr>
          <p:cNvPr id="12" name="文字方塊 11"/>
          <p:cNvSpPr txBox="1">
            <a:spLocks noChangeArrowheads="1"/>
          </p:cNvSpPr>
          <p:nvPr/>
        </p:nvSpPr>
        <p:spPr bwMode="auto">
          <a:xfrm>
            <a:off x="5880101" y="3284539"/>
            <a:ext cx="6842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en-US" altLang="zh-TW"/>
              <a:t>NMF</a:t>
            </a:r>
            <a:endParaRPr lang="zh-TW" altLang="en-US"/>
          </a:p>
        </p:txBody>
      </p:sp>
      <p:sp>
        <p:nvSpPr>
          <p:cNvPr id="11271" name="投影片編號版面配置區 1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fld id="{72DC9755-8D06-440A-BC57-39C6E6044776}" type="slidenum">
              <a:rPr lang="zh-TW" altLang="en-US"/>
              <a:pPr/>
              <a:t>10</a:t>
            </a:fld>
            <a:endParaRPr lang="zh-TW" altLang="en-US"/>
          </a:p>
        </p:txBody>
      </p:sp>
    </p:spTree>
    <p:extLst>
      <p:ext uri="{BB962C8B-B14F-4D97-AF65-F5344CB8AC3E}">
        <p14:creationId xmlns:p14="http://schemas.microsoft.com/office/powerpoint/2010/main" val="35692262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strVal val="#ppt_h"/>
                                          </p:val>
                                        </p:tav>
                                        <p:tav tm="100000">
                                          <p:val>
                                            <p:strVal val="#ppt_h"/>
                                          </p:val>
                                        </p:tav>
                                      </p:tavLst>
                                    </p:anim>
                                  </p:childTnLst>
                                </p:cTn>
                              </p:par>
                              <p:par>
                                <p:cTn id="9" presetID="17" presetClass="entr" presetSubtype="1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p:cTn id="11" dur="500" fill="hold"/>
                                        <p:tgtEl>
                                          <p:spTgt spid="11"/>
                                        </p:tgtEl>
                                        <p:attrNameLst>
                                          <p:attrName>ppt_w</p:attrName>
                                        </p:attrNameLst>
                                      </p:cBhvr>
                                      <p:tavLst>
                                        <p:tav tm="0">
                                          <p:val>
                                            <p:fltVal val="0"/>
                                          </p:val>
                                        </p:tav>
                                        <p:tav tm="100000">
                                          <p:val>
                                            <p:strVal val="#ppt_w"/>
                                          </p:val>
                                        </p:tav>
                                      </p:tavLst>
                                    </p:anim>
                                    <p:anim calcmode="lin" valueType="num">
                                      <p:cBhvr>
                                        <p:cTn id="12" dur="500" fill="hold"/>
                                        <p:tgtEl>
                                          <p:spTgt spid="11"/>
                                        </p:tgtEl>
                                        <p:attrNameLst>
                                          <p:attrName>ppt_h</p:attrName>
                                        </p:attrNameLst>
                                      </p:cBhvr>
                                      <p:tavLst>
                                        <p:tav tm="0">
                                          <p:val>
                                            <p:strVal val="#ppt_h"/>
                                          </p:val>
                                        </p:tav>
                                        <p:tav tm="100000">
                                          <p:val>
                                            <p:strVal val="#ppt_h"/>
                                          </p:val>
                                        </p:tav>
                                      </p:tavLst>
                                    </p:anim>
                                  </p:childTnLst>
                                </p:cTn>
                              </p:par>
                            </p:childTnLst>
                          </p:cTn>
                        </p:par>
                        <p:par>
                          <p:cTn id="13" fill="hold" nodeType="afterGroup">
                            <p:stCondLst>
                              <p:cond delay="500"/>
                            </p:stCondLst>
                            <p:childTnLst>
                              <p:par>
                                <p:cTn id="14" presetID="55" presetClass="entr" presetSubtype="0" fill="hold" nodeType="after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p:cTn id="16" dur="1000" fill="hold"/>
                                        <p:tgtEl>
                                          <p:spTgt spid="10"/>
                                        </p:tgtEl>
                                        <p:attrNameLst>
                                          <p:attrName>ppt_w</p:attrName>
                                        </p:attrNameLst>
                                      </p:cBhvr>
                                      <p:tavLst>
                                        <p:tav tm="0">
                                          <p:val>
                                            <p:strVal val="#ppt_w*0.70"/>
                                          </p:val>
                                        </p:tav>
                                        <p:tav tm="100000">
                                          <p:val>
                                            <p:strVal val="#ppt_w"/>
                                          </p:val>
                                        </p:tav>
                                      </p:tavLst>
                                    </p:anim>
                                    <p:anim calcmode="lin" valueType="num">
                                      <p:cBhvr>
                                        <p:cTn id="17" dur="1000" fill="hold"/>
                                        <p:tgtEl>
                                          <p:spTgt spid="10"/>
                                        </p:tgtEl>
                                        <p:attrNameLst>
                                          <p:attrName>ppt_h</p:attrName>
                                        </p:attrNameLst>
                                      </p:cBhvr>
                                      <p:tavLst>
                                        <p:tav tm="0">
                                          <p:val>
                                            <p:strVal val="#ppt_h"/>
                                          </p:val>
                                        </p:tav>
                                        <p:tav tm="100000">
                                          <p:val>
                                            <p:strVal val="#ppt_h"/>
                                          </p:val>
                                        </p:tav>
                                      </p:tavLst>
                                    </p:anim>
                                    <p:animEffect transition="in" filter="fade">
                                      <p:cBhvr>
                                        <p:cTn id="18"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標題 1"/>
          <p:cNvSpPr>
            <a:spLocks noGrp="1"/>
          </p:cNvSpPr>
          <p:nvPr>
            <p:ph type="title"/>
          </p:nvPr>
        </p:nvSpPr>
        <p:spPr/>
        <p:txBody>
          <a:bodyPr/>
          <a:lstStyle/>
          <a:p>
            <a:endParaRPr lang="zh-TW" altLang="en-US" dirty="0" smtClean="0">
              <a:ea typeface="新細明體" charset="-120"/>
            </a:endParaRPr>
          </a:p>
        </p:txBody>
      </p:sp>
      <p:sp>
        <p:nvSpPr>
          <p:cNvPr id="7173" name="投影片編號版面配置區 8"/>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fld id="{F7E68682-2704-4416-9CFF-FECCC79EFFA8}" type="slidenum">
              <a:rPr lang="zh-TW" altLang="en-US"/>
              <a:pPr/>
              <a:t>11</a:t>
            </a:fld>
            <a:endParaRPr lang="zh-TW" altLang="en-US"/>
          </a:p>
        </p:txBody>
      </p:sp>
      <p:pic>
        <p:nvPicPr>
          <p:cNvPr id="2" name="图片 1"/>
          <p:cNvPicPr>
            <a:picLocks noChangeAspect="1"/>
          </p:cNvPicPr>
          <p:nvPr/>
        </p:nvPicPr>
        <p:blipFill>
          <a:blip r:embed="rId2"/>
          <a:stretch>
            <a:fillRect/>
          </a:stretch>
        </p:blipFill>
        <p:spPr>
          <a:xfrm>
            <a:off x="125674" y="1027359"/>
            <a:ext cx="11861805" cy="5214718"/>
          </a:xfrm>
          <a:prstGeom prst="rect">
            <a:avLst/>
          </a:prstGeom>
        </p:spPr>
      </p:pic>
      <p:sp>
        <p:nvSpPr>
          <p:cNvPr id="4" name="矩形 3"/>
          <p:cNvSpPr/>
          <p:nvPr/>
        </p:nvSpPr>
        <p:spPr>
          <a:xfrm>
            <a:off x="2539503" y="6356350"/>
            <a:ext cx="8482361" cy="369332"/>
          </a:xfrm>
          <a:prstGeom prst="rect">
            <a:avLst/>
          </a:prstGeom>
        </p:spPr>
        <p:txBody>
          <a:bodyPr wrap="square">
            <a:spAutoFit/>
          </a:bodyPr>
          <a:lstStyle/>
          <a:p>
            <a:r>
              <a:rPr lang="zh-CN" altLang="en-US" dirty="0"/>
              <a:t>2013_TKDE_IEEE_Nonnegative Matrix Factorization：A Comprehensive Review</a:t>
            </a:r>
          </a:p>
        </p:txBody>
      </p:sp>
    </p:spTree>
    <p:extLst>
      <p:ext uri="{BB962C8B-B14F-4D97-AF65-F5344CB8AC3E}">
        <p14:creationId xmlns:p14="http://schemas.microsoft.com/office/powerpoint/2010/main" val="20724525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smtClean="0"/>
              <a:t>聚类</a:t>
            </a:r>
            <a:endParaRPr lang="en-US" altLang="zh-CN" dirty="0" smtClean="0"/>
          </a:p>
          <a:p>
            <a:endParaRPr lang="en-US" altLang="zh-CN" dirty="0"/>
          </a:p>
          <a:p>
            <a:endParaRPr lang="en-US" altLang="zh-CN" dirty="0" smtClean="0"/>
          </a:p>
          <a:p>
            <a:r>
              <a:rPr lang="zh-CN" altLang="en-US" dirty="0" smtClean="0"/>
              <a:t>优点</a:t>
            </a:r>
            <a:endParaRPr lang="en-US" altLang="zh-CN" dirty="0" smtClean="0"/>
          </a:p>
          <a:p>
            <a:pPr lvl="1">
              <a:lnSpc>
                <a:spcPct val="125000"/>
              </a:lnSpc>
            </a:pPr>
            <a:r>
              <a:rPr lang="en-US" altLang="zh-CN" dirty="0" smtClean="0"/>
              <a:t>NMF</a:t>
            </a:r>
            <a:r>
              <a:rPr lang="zh-CN" altLang="en-US" dirty="0"/>
              <a:t>对数据的分布要求并不严格</a:t>
            </a:r>
            <a:r>
              <a:rPr lang="zh-CN" altLang="en-US" dirty="0" smtClean="0"/>
              <a:t>；</a:t>
            </a:r>
            <a:endParaRPr lang="en-US" altLang="zh-CN" dirty="0"/>
          </a:p>
          <a:p>
            <a:pPr lvl="1">
              <a:lnSpc>
                <a:spcPct val="125000"/>
              </a:lnSpc>
            </a:pPr>
            <a:r>
              <a:rPr lang="en-US" altLang="zh-CN" dirty="0" smtClean="0"/>
              <a:t>NMF</a:t>
            </a:r>
            <a:r>
              <a:rPr lang="zh-CN" altLang="en-US" dirty="0"/>
              <a:t>同时包含</a:t>
            </a:r>
            <a:r>
              <a:rPr lang="en-US" altLang="zh-CN" dirty="0"/>
              <a:t>soft</a:t>
            </a:r>
            <a:r>
              <a:rPr lang="zh-CN" altLang="en-US" dirty="0"/>
              <a:t>和</a:t>
            </a:r>
            <a:r>
              <a:rPr lang="en-US" altLang="zh-CN" dirty="0"/>
              <a:t>hard</a:t>
            </a:r>
            <a:r>
              <a:rPr lang="zh-CN" altLang="en-US" dirty="0"/>
              <a:t>聚类</a:t>
            </a:r>
            <a:r>
              <a:rPr lang="zh-CN" altLang="en-US" dirty="0" smtClean="0"/>
              <a:t>；</a:t>
            </a:r>
            <a:endParaRPr lang="en-US" altLang="zh-CN" dirty="0"/>
          </a:p>
          <a:p>
            <a:pPr lvl="1">
              <a:lnSpc>
                <a:spcPct val="125000"/>
              </a:lnSpc>
            </a:pPr>
            <a:r>
              <a:rPr lang="en-US" altLang="zh-CN" dirty="0" smtClean="0"/>
              <a:t>NMF</a:t>
            </a:r>
            <a:r>
              <a:rPr lang="zh-CN" altLang="en-US" dirty="0"/>
              <a:t>通过三分解可对行和列同时聚类</a:t>
            </a:r>
            <a:r>
              <a:rPr lang="zh-CN" altLang="en-US" dirty="0" smtClean="0"/>
              <a:t>；</a:t>
            </a:r>
            <a:endParaRPr lang="en-US" altLang="zh-CN" dirty="0"/>
          </a:p>
          <a:p>
            <a:pPr lvl="1">
              <a:lnSpc>
                <a:spcPct val="125000"/>
              </a:lnSpc>
            </a:pPr>
            <a:r>
              <a:rPr lang="zh-CN" altLang="en-US" dirty="0" smtClean="0"/>
              <a:t>许多</a:t>
            </a:r>
            <a:r>
              <a:rPr lang="zh-CN" altLang="en-US" dirty="0"/>
              <a:t>数据挖掘的方法可以转化为</a:t>
            </a:r>
            <a:r>
              <a:rPr lang="en-US" altLang="zh-CN" dirty="0"/>
              <a:t>NMF</a:t>
            </a:r>
            <a:r>
              <a:rPr lang="zh-CN" altLang="en-US" dirty="0"/>
              <a:t>的形式</a:t>
            </a:r>
          </a:p>
        </p:txBody>
      </p:sp>
      <p:sp>
        <p:nvSpPr>
          <p:cNvPr id="4" name="Rectangle 2"/>
          <p:cNvSpPr>
            <a:spLocks noGrp="1" noRot="1" noChangeArrowheads="1"/>
          </p:cNvSpPr>
          <p:nvPr>
            <p:ph type="title"/>
          </p:nvPr>
        </p:nvSpPr>
        <p:spPr/>
        <p:txBody>
          <a:bodyPr/>
          <a:lstStyle/>
          <a:p>
            <a:r>
              <a:rPr lang="en-US" altLang="zh-CN" sz="4000" dirty="0" smtClean="0"/>
              <a:t>NMF</a:t>
            </a:r>
            <a:r>
              <a:rPr lang="zh-CN" altLang="en-US" sz="4000" dirty="0" smtClean="0"/>
              <a:t>聚类</a:t>
            </a:r>
            <a:endParaRPr lang="zh-CN" altLang="en-US" sz="4000" dirty="0"/>
          </a:p>
        </p:txBody>
      </p:sp>
      <mc:AlternateContent xmlns:mc="http://schemas.openxmlformats.org/markup-compatibility/2006" xmlns:a14="http://schemas.microsoft.com/office/drawing/2010/main">
        <mc:Choice Requires="a14">
          <p:sp>
            <p:nvSpPr>
              <p:cNvPr id="5" name="矩形 4"/>
              <p:cNvSpPr/>
              <p:nvPr/>
            </p:nvSpPr>
            <p:spPr>
              <a:xfrm>
                <a:off x="4545697" y="947253"/>
                <a:ext cx="3516284"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𝑋</m:t>
                          </m:r>
                        </m:e>
                        <m:sub>
                          <m:r>
                            <a:rPr lang="en-US" altLang="zh-CN" sz="2800" i="1">
                              <a:latin typeface="Cambria Math" panose="02040503050406030204" pitchFamily="18" charset="0"/>
                            </a:rPr>
                            <m:t>𝑑</m:t>
                          </m:r>
                          <m:r>
                            <a:rPr lang="en-US" altLang="zh-CN" sz="2800" i="1">
                              <a:latin typeface="Cambria Math" panose="02040503050406030204" pitchFamily="18" charset="0"/>
                              <a:ea typeface="Cambria Math" panose="02040503050406030204" pitchFamily="18" charset="0"/>
                            </a:rPr>
                            <m:t>×</m:t>
                          </m:r>
                          <m:r>
                            <a:rPr lang="en-US" altLang="zh-CN" sz="2800" i="1">
                              <a:latin typeface="Cambria Math" panose="02040503050406030204" pitchFamily="18" charset="0"/>
                            </a:rPr>
                            <m:t>𝑛</m:t>
                          </m:r>
                        </m:sub>
                      </m:sSub>
                      <m:r>
                        <a:rPr lang="en-US" altLang="zh-CN" sz="2800" i="1">
                          <a:latin typeface="Cambria Math" panose="02040503050406030204" pitchFamily="18" charset="0"/>
                          <a:ea typeface="Cambria Math" panose="02040503050406030204" pitchFamily="18" charset="0"/>
                        </a:rPr>
                        <m:t>≈</m:t>
                      </m:r>
                      <m:sSub>
                        <m:sSubPr>
                          <m:ctrlPr>
                            <a:rPr lang="en-US" altLang="zh-CN" sz="2800" i="1">
                              <a:latin typeface="Cambria Math" panose="02040503050406030204" pitchFamily="18" charset="0"/>
                              <a:ea typeface="Cambria Math" panose="02040503050406030204" pitchFamily="18" charset="0"/>
                            </a:rPr>
                          </m:ctrlPr>
                        </m:sSubPr>
                        <m:e>
                          <m:r>
                            <a:rPr lang="en-US" altLang="zh-CN" sz="2800" i="1">
                              <a:latin typeface="Cambria Math" panose="02040503050406030204" pitchFamily="18" charset="0"/>
                              <a:ea typeface="Cambria Math" panose="02040503050406030204" pitchFamily="18" charset="0"/>
                            </a:rPr>
                            <m:t>𝑊</m:t>
                          </m:r>
                        </m:e>
                        <m:sub>
                          <m:r>
                            <a:rPr lang="en-US" altLang="zh-CN" sz="2800" i="1">
                              <a:latin typeface="Cambria Math" panose="02040503050406030204" pitchFamily="18" charset="0"/>
                              <a:ea typeface="Cambria Math" panose="02040503050406030204" pitchFamily="18" charset="0"/>
                            </a:rPr>
                            <m:t>𝑑</m:t>
                          </m:r>
                          <m:r>
                            <a:rPr lang="en-US" altLang="zh-CN" sz="2800" i="1">
                              <a:latin typeface="Cambria Math" panose="02040503050406030204" pitchFamily="18" charset="0"/>
                              <a:ea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𝑟</m:t>
                          </m:r>
                        </m:sub>
                      </m:sSub>
                      <m:r>
                        <a:rPr lang="en-US" altLang="zh-CN" sz="2800" i="1">
                          <a:latin typeface="Cambria Math" panose="02040503050406030204" pitchFamily="18" charset="0"/>
                          <a:ea typeface="Cambria Math" panose="02040503050406030204" pitchFamily="18" charset="0"/>
                        </a:rPr>
                        <m:t>×</m:t>
                      </m:r>
                      <m:sSub>
                        <m:sSubPr>
                          <m:ctrlPr>
                            <a:rPr lang="en-US" altLang="zh-CN" sz="2800" i="1">
                              <a:latin typeface="Cambria Math" panose="02040503050406030204" pitchFamily="18" charset="0"/>
                              <a:ea typeface="Cambria Math" panose="02040503050406030204" pitchFamily="18" charset="0"/>
                            </a:rPr>
                          </m:ctrlPr>
                        </m:sSubPr>
                        <m:e>
                          <m:r>
                            <a:rPr lang="en-US" altLang="zh-CN" sz="2800" i="1">
                              <a:latin typeface="Cambria Math" panose="02040503050406030204" pitchFamily="18" charset="0"/>
                              <a:ea typeface="Cambria Math" panose="02040503050406030204" pitchFamily="18" charset="0"/>
                            </a:rPr>
                            <m:t>𝐻</m:t>
                          </m:r>
                        </m:e>
                        <m:sub>
                          <m:r>
                            <a:rPr lang="en-US" altLang="zh-CN" sz="2800" i="1">
                              <a:latin typeface="Cambria Math" panose="02040503050406030204" pitchFamily="18" charset="0"/>
                              <a:ea typeface="Cambria Math" panose="02040503050406030204" pitchFamily="18" charset="0"/>
                            </a:rPr>
                            <m:t>𝑟</m:t>
                          </m:r>
                          <m:r>
                            <a:rPr lang="en-US" altLang="zh-CN" sz="2800" i="1">
                              <a:latin typeface="Cambria Math" panose="02040503050406030204" pitchFamily="18" charset="0"/>
                              <a:ea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𝑛</m:t>
                          </m:r>
                        </m:sub>
                      </m:sSub>
                    </m:oMath>
                  </m:oMathPara>
                </a14:m>
                <a:endParaRPr lang="zh-CN" altLang="en-US" sz="2800" dirty="0"/>
              </a:p>
            </p:txBody>
          </p:sp>
        </mc:Choice>
        <mc:Fallback xmlns="">
          <p:sp>
            <p:nvSpPr>
              <p:cNvPr id="5" name="矩形 4"/>
              <p:cNvSpPr>
                <a:spLocks noRot="1" noChangeAspect="1" noMove="1" noResize="1" noEditPoints="1" noAdjustHandles="1" noChangeArrowheads="1" noChangeShapeType="1" noTextEdit="1"/>
              </p:cNvSpPr>
              <p:nvPr/>
            </p:nvSpPr>
            <p:spPr>
              <a:xfrm>
                <a:off x="4545697" y="947253"/>
                <a:ext cx="3516284" cy="523220"/>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矩形 5"/>
              <p:cNvSpPr/>
              <p:nvPr/>
            </p:nvSpPr>
            <p:spPr>
              <a:xfrm>
                <a:off x="4545697" y="1783920"/>
                <a:ext cx="3633944" cy="65370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800" b="0" i="1" smtClean="0">
                          <a:latin typeface="Cambria Math" panose="02040503050406030204" pitchFamily="18" charset="0"/>
                        </a:rPr>
                        <m:t>𝑙𝑎𝑏𝑒</m:t>
                      </m:r>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𝑙</m:t>
                          </m:r>
                        </m:e>
                        <m:sub>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𝑥</m:t>
                              </m:r>
                            </m:e>
                            <m:sub>
                              <m:r>
                                <a:rPr lang="en-US" altLang="zh-CN" sz="2800" b="0" i="1" smtClean="0">
                                  <a:latin typeface="Cambria Math" panose="02040503050406030204" pitchFamily="18" charset="0"/>
                                </a:rPr>
                                <m:t>𝑖</m:t>
                              </m:r>
                            </m:sub>
                          </m:sSub>
                        </m:sub>
                      </m:sSub>
                      <m:r>
                        <a:rPr lang="en-US" altLang="zh-CN" sz="2800" b="0" i="1" smtClean="0">
                          <a:latin typeface="Cambria Math" panose="02040503050406030204" pitchFamily="18" charset="0"/>
                        </a:rPr>
                        <m:t>=</m:t>
                      </m:r>
                      <m:func>
                        <m:funcPr>
                          <m:ctrlPr>
                            <a:rPr lang="en-US" altLang="zh-CN" sz="2800" b="0" i="1" smtClean="0">
                              <a:latin typeface="Cambria Math" panose="02040503050406030204" pitchFamily="18" charset="0"/>
                            </a:rPr>
                          </m:ctrlPr>
                        </m:funcPr>
                        <m:fName>
                          <m:r>
                            <m:rPr>
                              <m:sty m:val="p"/>
                            </m:rPr>
                            <a:rPr lang="en-US" altLang="zh-CN" sz="2800" b="0" i="0" smtClean="0">
                              <a:latin typeface="Cambria Math" panose="02040503050406030204" pitchFamily="18" charset="0"/>
                            </a:rPr>
                            <m:t>arg</m:t>
                          </m:r>
                        </m:fName>
                        <m:e>
                          <m:func>
                            <m:funcPr>
                              <m:ctrlPr>
                                <a:rPr lang="en-US" altLang="zh-CN" sz="2800" b="0" i="1" smtClean="0">
                                  <a:latin typeface="Cambria Math" panose="02040503050406030204" pitchFamily="18" charset="0"/>
                                </a:rPr>
                              </m:ctrlPr>
                            </m:funcPr>
                            <m:fName>
                              <m:limLow>
                                <m:limLowPr>
                                  <m:ctrlPr>
                                    <a:rPr lang="en-US" altLang="zh-CN" sz="2800" b="0" i="1" smtClean="0">
                                      <a:latin typeface="Cambria Math" panose="02040503050406030204" pitchFamily="18" charset="0"/>
                                    </a:rPr>
                                  </m:ctrlPr>
                                </m:limLowPr>
                                <m:e>
                                  <m:r>
                                    <m:rPr>
                                      <m:sty m:val="p"/>
                                    </m:rPr>
                                    <a:rPr lang="en-US" altLang="zh-CN" sz="2800" b="0" i="0" smtClean="0">
                                      <a:latin typeface="Cambria Math" panose="02040503050406030204" pitchFamily="18" charset="0"/>
                                    </a:rPr>
                                    <m:t>max</m:t>
                                  </m:r>
                                </m:e>
                                <m:lim>
                                  <m:r>
                                    <a:rPr lang="en-US" altLang="zh-CN" sz="2800" b="0" i="1" smtClean="0">
                                      <a:latin typeface="Cambria Math" panose="02040503050406030204" pitchFamily="18" charset="0"/>
                                    </a:rPr>
                                    <m:t>𝑟</m:t>
                                  </m:r>
                                </m:lim>
                              </m:limLow>
                            </m:fName>
                            <m:e>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𝑊</m:t>
                                  </m:r>
                                </m:e>
                                <m:sub>
                                  <m:r>
                                    <a:rPr lang="en-US" altLang="zh-CN" sz="2800" b="0" i="1" smtClean="0">
                                      <a:latin typeface="Cambria Math" panose="02040503050406030204" pitchFamily="18" charset="0"/>
                                    </a:rPr>
                                    <m:t>𝑖𝑟</m:t>
                                  </m:r>
                                </m:sub>
                              </m:sSub>
                            </m:e>
                          </m:func>
                        </m:e>
                      </m:func>
                    </m:oMath>
                  </m:oMathPara>
                </a14:m>
                <a:endParaRPr lang="zh-CN" altLang="en-US" sz="2800" dirty="0"/>
              </a:p>
            </p:txBody>
          </p:sp>
        </mc:Choice>
        <mc:Fallback xmlns="">
          <p:sp>
            <p:nvSpPr>
              <p:cNvPr id="6" name="矩形 5"/>
              <p:cNvSpPr>
                <a:spLocks noRot="1" noChangeAspect="1" noMove="1" noResize="1" noEditPoints="1" noAdjustHandles="1" noChangeArrowheads="1" noChangeShapeType="1" noTextEdit="1"/>
              </p:cNvSpPr>
              <p:nvPr/>
            </p:nvSpPr>
            <p:spPr>
              <a:xfrm>
                <a:off x="4545697" y="1783920"/>
                <a:ext cx="3633944" cy="653705"/>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767654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92500" lnSpcReduction="10000"/>
              </a:bodyPr>
              <a:lstStyle/>
              <a:p>
                <a:r>
                  <a:rPr lang="en-US" altLang="zh-CN" dirty="0" smtClean="0"/>
                  <a:t>K-means: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𝑚</m:t>
                        </m:r>
                      </m:e>
                      <m:sub>
                        <m:r>
                          <a:rPr lang="en-US" altLang="zh-CN" i="1">
                            <a:latin typeface="Cambria Math" panose="02040503050406030204" pitchFamily="18" charset="0"/>
                          </a:rPr>
                          <m:t>𝑖</m:t>
                        </m:r>
                      </m:sub>
                    </m:sSub>
                    <m:r>
                      <a:rPr lang="zh-CN" altLang="en-US" i="1" smtClean="0">
                        <a:latin typeface="Cambria Math" panose="02040503050406030204" pitchFamily="18" charset="0"/>
                      </a:rPr>
                      <m:t>是</m:t>
                    </m:r>
                  </m:oMath>
                </a14:m>
                <a:r>
                  <a:rPr lang="zh-CN" altLang="en-US" dirty="0" smtClean="0"/>
                  <a:t>第</a:t>
                </a:r>
                <a14:m>
                  <m:oMath xmlns:m="http://schemas.openxmlformats.org/officeDocument/2006/math">
                    <m:r>
                      <a:rPr lang="en-US" altLang="zh-CN" b="0" i="1" dirty="0" smtClean="0">
                        <a:latin typeface="Cambria Math" panose="02040503050406030204" pitchFamily="18" charset="0"/>
                      </a:rPr>
                      <m:t>𝑖</m:t>
                    </m:r>
                  </m:oMath>
                </a14:m>
                <a:r>
                  <a:rPr lang="zh-CN" altLang="en-US" dirty="0" smtClean="0"/>
                  <a:t>个簇的中心点，</a:t>
                </a:r>
                <a14:m>
                  <m:oMath xmlns:m="http://schemas.openxmlformats.org/officeDocument/2006/math">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𝑛</m:t>
                        </m:r>
                      </m:e>
                      <m:sub>
                        <m:r>
                          <a:rPr lang="en-US" altLang="zh-CN" i="1">
                            <a:latin typeface="Cambria Math" panose="02040503050406030204" pitchFamily="18" charset="0"/>
                          </a:rPr>
                          <m:t>𝑖</m:t>
                        </m:r>
                      </m:sub>
                    </m:sSub>
                    <m:r>
                      <a:rPr lang="zh-CN" altLang="en-US" i="1">
                        <a:latin typeface="Cambria Math" panose="02040503050406030204" pitchFamily="18" charset="0"/>
                      </a:rPr>
                      <m:t>是</m:t>
                    </m:r>
                  </m:oMath>
                </a14:m>
                <a:r>
                  <a:rPr lang="zh-CN" altLang="en-US" dirty="0"/>
                  <a:t>第</a:t>
                </a:r>
                <a14:m>
                  <m:oMath xmlns:m="http://schemas.openxmlformats.org/officeDocument/2006/math">
                    <m:r>
                      <a:rPr lang="en-US" altLang="zh-CN" i="1" dirty="0">
                        <a:latin typeface="Cambria Math" panose="02040503050406030204" pitchFamily="18" charset="0"/>
                      </a:rPr>
                      <m:t>𝑖</m:t>
                    </m:r>
                  </m:oMath>
                </a14:m>
                <a:r>
                  <a:rPr lang="zh-CN" altLang="en-US" dirty="0"/>
                  <a:t>个簇</a:t>
                </a:r>
                <a:r>
                  <a:rPr lang="zh-CN" altLang="en-US" dirty="0" smtClean="0"/>
                  <a:t>的点的个数</a:t>
                </a:r>
                <a:endParaRPr lang="en-US" altLang="zh-CN" dirty="0"/>
              </a:p>
              <a:p>
                <a:pPr marL="0" indent="0" algn="ctr">
                  <a:buNone/>
                </a:pP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𝑚</m:t>
                        </m:r>
                      </m:e>
                      <m:sub>
                        <m:r>
                          <a:rPr lang="en-US" altLang="zh-CN" i="1">
                            <a:latin typeface="Cambria Math" panose="02040503050406030204" pitchFamily="18" charset="0"/>
                          </a:rPr>
                          <m:t>𝑖</m:t>
                        </m:r>
                      </m:sub>
                    </m:sSub>
                    <m:r>
                      <a:rPr lang="en-US" altLang="zh-CN" i="1">
                        <a:latin typeface="Cambria Math" panose="02040503050406030204" pitchFamily="18" charset="0"/>
                      </a:rPr>
                      <m:t>=</m:t>
                    </m:r>
                    <m:nary>
                      <m:naryPr>
                        <m:chr m:val="∑"/>
                        <m:supHide m:val="on"/>
                        <m:ctrlPr>
                          <a:rPr lang="en-US" altLang="zh-CN" i="1">
                            <a:latin typeface="Cambria Math" panose="02040503050406030204" pitchFamily="18" charset="0"/>
                          </a:rPr>
                        </m:ctrlPr>
                      </m:naryPr>
                      <m:sub>
                        <m:r>
                          <a:rPr lang="en-US" altLang="zh-CN" i="1">
                            <a:latin typeface="Cambria Math" panose="02040503050406030204" pitchFamily="18" charset="0"/>
                          </a:rPr>
                          <m:t>𝑗</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𝐶</m:t>
                            </m:r>
                          </m:e>
                          <m:sub>
                            <m:r>
                              <a:rPr lang="en-US" altLang="zh-CN" i="1">
                                <a:latin typeface="Cambria Math" panose="02040503050406030204" pitchFamily="18" charset="0"/>
                              </a:rPr>
                              <m:t>𝑖</m:t>
                            </m:r>
                          </m:sub>
                        </m:sSub>
                      </m:sub>
                      <m:sup/>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𝑗</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𝑛</m:t>
                            </m:r>
                          </m:e>
                          <m:sub>
                            <m:r>
                              <a:rPr lang="en-US" altLang="zh-CN" i="1">
                                <a:latin typeface="Cambria Math" panose="02040503050406030204" pitchFamily="18" charset="0"/>
                              </a:rPr>
                              <m:t>𝑖</m:t>
                            </m:r>
                          </m:sub>
                        </m:sSub>
                      </m:e>
                    </m:nary>
                    <m:r>
                      <a:rPr lang="en-US" altLang="zh-CN" i="1">
                        <a:latin typeface="Cambria Math" panose="02040503050406030204" pitchFamily="18" charset="0"/>
                      </a:rPr>
                      <m:t>;        </m:t>
                    </m:r>
                    <m:sSub>
                      <m:sSubPr>
                        <m:ctrlPr>
                          <a:rPr lang="en-US" altLang="zh-CN" i="1">
                            <a:latin typeface="Cambria Math" panose="02040503050406030204" pitchFamily="18" charset="0"/>
                          </a:rPr>
                        </m:ctrlPr>
                      </m:sSubPr>
                      <m:e>
                        <m:r>
                          <a:rPr lang="en-US" altLang="zh-CN" i="1">
                            <a:latin typeface="Cambria Math" panose="02040503050406030204" pitchFamily="18" charset="0"/>
                          </a:rPr>
                          <m:t>𝐽</m:t>
                        </m:r>
                      </m:e>
                      <m:sub>
                        <m:r>
                          <a:rPr lang="en-US" altLang="zh-CN" i="1">
                            <a:latin typeface="Cambria Math" panose="02040503050406030204" pitchFamily="18" charset="0"/>
                          </a:rPr>
                          <m:t>𝑘𝑚𝑒𝑎𝑛𝑠</m:t>
                        </m:r>
                      </m:sub>
                    </m:sSub>
                    <m:r>
                      <a:rPr lang="en-US" altLang="zh-CN" i="1">
                        <a:latin typeface="Cambria Math" panose="02040503050406030204" pitchFamily="18" charset="0"/>
                      </a:rPr>
                      <m:t>=</m:t>
                    </m:r>
                    <m:nary>
                      <m:naryPr>
                        <m:chr m:val="∑"/>
                        <m:ctrlPr>
                          <a:rPr lang="en-US" altLang="zh-CN" i="1">
                            <a:latin typeface="Cambria Math" panose="02040503050406030204" pitchFamily="18" charset="0"/>
                          </a:rPr>
                        </m:ctrlPr>
                      </m:naryPr>
                      <m:sub>
                        <m:r>
                          <a:rPr lang="en-US" altLang="zh-CN" i="1">
                            <a:latin typeface="Cambria Math" panose="02040503050406030204" pitchFamily="18" charset="0"/>
                          </a:rPr>
                          <m:t>𝑖</m:t>
                        </m:r>
                        <m:r>
                          <a:rPr lang="en-US" altLang="zh-CN" i="1">
                            <a:latin typeface="Cambria Math" panose="02040503050406030204" pitchFamily="18" charset="0"/>
                          </a:rPr>
                          <m:t>=1</m:t>
                        </m:r>
                      </m:sub>
                      <m:sup>
                        <m:r>
                          <a:rPr lang="en-US" altLang="zh-CN" i="1">
                            <a:latin typeface="Cambria Math" panose="02040503050406030204" pitchFamily="18" charset="0"/>
                          </a:rPr>
                          <m:t>𝑘</m:t>
                        </m:r>
                      </m:sup>
                      <m:e>
                        <m:nary>
                          <m:naryPr>
                            <m:chr m:val="∑"/>
                            <m:supHide m:val="on"/>
                            <m:ctrlPr>
                              <a:rPr lang="en-US" altLang="zh-CN" i="1">
                                <a:latin typeface="Cambria Math" panose="02040503050406030204" pitchFamily="18" charset="0"/>
                              </a:rPr>
                            </m:ctrlPr>
                          </m:naryPr>
                          <m:sub>
                            <m:r>
                              <a:rPr lang="en-US" altLang="zh-CN" i="1">
                                <a:latin typeface="Cambria Math" panose="02040503050406030204" pitchFamily="18" charset="0"/>
                              </a:rPr>
                              <m:t>𝑗</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𝐶</m:t>
                                </m:r>
                              </m:e>
                              <m:sub>
                                <m:r>
                                  <a:rPr lang="en-US" altLang="zh-CN" i="1">
                                    <a:latin typeface="Cambria Math" panose="02040503050406030204" pitchFamily="18" charset="0"/>
                                  </a:rPr>
                                  <m:t>𝑖</m:t>
                                </m:r>
                              </m:sub>
                            </m:sSub>
                          </m:sub>
                          <m:sup/>
                          <m:e>
                            <m:r>
                              <m:rPr>
                                <m:lit/>
                              </m:rP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𝑗</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𝑚</m:t>
                                </m:r>
                              </m:e>
                              <m:sub>
                                <m:r>
                                  <a:rPr lang="en-US" altLang="zh-CN" i="1">
                                    <a:latin typeface="Cambria Math" panose="02040503050406030204" pitchFamily="18" charset="0"/>
                                  </a:rPr>
                                  <m:t>𝑖</m:t>
                                </m:r>
                              </m:sub>
                            </m:sSub>
                            <m:r>
                              <m:rPr>
                                <m:lit/>
                              </m:rPr>
                              <a:rPr lang="en-US" altLang="zh-CN" i="1">
                                <a:latin typeface="Cambria Math" panose="02040503050406030204" pitchFamily="18" charset="0"/>
                              </a:rPr>
                              <m:t>|</m:t>
                            </m:r>
                            <m:sSup>
                              <m:sSupPr>
                                <m:ctrlPr>
                                  <a:rPr lang="en-US" altLang="zh-CN" i="1">
                                    <a:latin typeface="Cambria Math" panose="02040503050406030204" pitchFamily="18" charset="0"/>
                                  </a:rPr>
                                </m:ctrlPr>
                              </m:sSupPr>
                              <m:e>
                                <m:r>
                                  <m:rPr>
                                    <m:lit/>
                                  </m:rPr>
                                  <a:rPr lang="en-US" altLang="zh-CN" i="1">
                                    <a:latin typeface="Cambria Math" panose="02040503050406030204" pitchFamily="18" charset="0"/>
                                  </a:rPr>
                                  <m:t>|</m:t>
                                </m:r>
                              </m:e>
                              <m:sup>
                                <m:r>
                                  <a:rPr lang="en-US" altLang="zh-CN" i="1">
                                    <a:latin typeface="Cambria Math" panose="02040503050406030204" pitchFamily="18" charset="0"/>
                                  </a:rPr>
                                  <m:t>2</m:t>
                                </m:r>
                              </m:sup>
                            </m:sSup>
                          </m:e>
                        </m:nary>
                      </m:e>
                    </m:nary>
                  </m:oMath>
                </a14:m>
                <a:r>
                  <a:rPr lang="en-US" altLang="zh-CN" dirty="0" smtClean="0"/>
                  <a:t> </a:t>
                </a:r>
              </a:p>
              <a:p>
                <a:endParaRPr lang="en-US" altLang="zh-CN" dirty="0" smtClean="0"/>
              </a:p>
              <a:p>
                <a:r>
                  <a:rPr lang="en-US" altLang="zh-CN" dirty="0" smtClean="0"/>
                  <a:t>NMF: </a:t>
                </a:r>
                <a:r>
                  <a:rPr lang="zh-CN" altLang="en-US" dirty="0" smtClean="0"/>
                  <a:t>指示矩阵</a:t>
                </a:r>
                <a14:m>
                  <m:oMath xmlns:m="http://schemas.openxmlformats.org/officeDocument/2006/math">
                    <m:r>
                      <a:rPr lang="en-US" altLang="zh-CN" b="0" i="1" smtClean="0">
                        <a:latin typeface="Cambria Math" panose="02040503050406030204" pitchFamily="18" charset="0"/>
                      </a:rPr>
                      <m:t>𝐻</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𝑅</m:t>
                        </m:r>
                      </m:e>
                      <m:sup>
                        <m:r>
                          <a:rPr lang="en-US" altLang="zh-CN" b="0" i="1" smtClean="0">
                            <a:latin typeface="Cambria Math" panose="02040503050406030204" pitchFamily="18" charset="0"/>
                          </a:rPr>
                          <m:t>𝑛</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rPr>
                          <m:t>𝑘</m:t>
                        </m:r>
                      </m:sup>
                    </m:sSup>
                  </m:oMath>
                </a14:m>
                <a:r>
                  <a:rPr lang="en-US" altLang="zh-CN" dirty="0" smtClean="0"/>
                  <a:t>, </a:t>
                </a:r>
                <a14:m>
                  <m:oMath xmlns:m="http://schemas.openxmlformats.org/officeDocument/2006/math">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𝐻</m:t>
                        </m:r>
                      </m:e>
                      <m:sub>
                        <m:r>
                          <a:rPr lang="en-US" altLang="zh-CN" b="0" i="1" smtClean="0">
                            <a:latin typeface="Cambria Math" panose="02040503050406030204" pitchFamily="18" charset="0"/>
                          </a:rPr>
                          <m:t>.</m:t>
                        </m:r>
                        <m:r>
                          <a:rPr lang="en-US" altLang="zh-CN" b="0" i="1" smtClean="0">
                            <a:latin typeface="Cambria Math" panose="02040503050406030204" pitchFamily="18" charset="0"/>
                          </a:rPr>
                          <m:t>𝑖</m:t>
                        </m:r>
                      </m:sub>
                      <m:sup>
                        <m:r>
                          <a:rPr lang="en-US" altLang="zh-CN" b="0" i="1" smtClean="0">
                            <a:latin typeface="Cambria Math" panose="02040503050406030204" pitchFamily="18" charset="0"/>
                          </a:rPr>
                          <m:t>𝑇</m:t>
                        </m:r>
                      </m:sup>
                    </m:sSubSup>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𝐻</m:t>
                        </m:r>
                      </m:e>
                      <m:sub>
                        <m:r>
                          <a:rPr lang="en-US" altLang="zh-CN" b="0" i="1" smtClean="0">
                            <a:latin typeface="Cambria Math" panose="02040503050406030204" pitchFamily="18" charset="0"/>
                          </a:rPr>
                          <m:t>.</m:t>
                        </m:r>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𝑛</m:t>
                        </m:r>
                      </m:e>
                      <m:sub>
                        <m:r>
                          <a:rPr lang="en-US" altLang="zh-CN" b="0" i="1" smtClean="0">
                            <a:latin typeface="Cambria Math" panose="02040503050406030204" pitchFamily="18" charset="0"/>
                          </a:rPr>
                          <m:t>𝑖</m:t>
                        </m:r>
                      </m:sub>
                    </m:sSub>
                  </m:oMath>
                </a14:m>
                <a:r>
                  <a:rPr lang="en-US" altLang="zh-CN" dirty="0" smtClean="0"/>
                  <a:t>, </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𝐻</m:t>
                        </m:r>
                      </m:e>
                      <m:sub>
                        <m:r>
                          <a:rPr lang="en-US" altLang="zh-CN" i="1">
                            <a:latin typeface="Cambria Math" panose="02040503050406030204" pitchFamily="18" charset="0"/>
                          </a:rPr>
                          <m:t>.</m:t>
                        </m:r>
                        <m:r>
                          <a:rPr lang="en-US" altLang="zh-CN" i="1">
                            <a:latin typeface="Cambria Math" panose="02040503050406030204" pitchFamily="18" charset="0"/>
                          </a:rPr>
                          <m:t>𝑖</m:t>
                        </m:r>
                      </m:sub>
                      <m:sup>
                        <m:r>
                          <a:rPr lang="en-US" altLang="zh-CN" i="1">
                            <a:latin typeface="Cambria Math" panose="02040503050406030204" pitchFamily="18" charset="0"/>
                          </a:rPr>
                          <m:t>𝑇</m:t>
                        </m:r>
                      </m:sup>
                    </m:sSubSup>
                    <m:sSub>
                      <m:sSubPr>
                        <m:ctrlPr>
                          <a:rPr lang="en-US" altLang="zh-CN" i="1">
                            <a:latin typeface="Cambria Math" panose="02040503050406030204" pitchFamily="18" charset="0"/>
                          </a:rPr>
                        </m:ctrlPr>
                      </m:sSubPr>
                      <m:e>
                        <m:r>
                          <a:rPr lang="en-US" altLang="zh-CN" i="1">
                            <a:latin typeface="Cambria Math" panose="02040503050406030204" pitchFamily="18" charset="0"/>
                          </a:rPr>
                          <m:t>𝐻</m:t>
                        </m:r>
                      </m:e>
                      <m:sub>
                        <m:r>
                          <a:rPr lang="en-US" altLang="zh-CN" i="1">
                            <a:latin typeface="Cambria Math" panose="02040503050406030204" pitchFamily="18" charset="0"/>
                          </a:rPr>
                          <m:t>.</m:t>
                        </m:r>
                        <m:r>
                          <a:rPr lang="en-US" altLang="zh-CN" b="0" i="1" smtClean="0">
                            <a:latin typeface="Cambria Math" panose="02040503050406030204" pitchFamily="18" charset="0"/>
                          </a:rPr>
                          <m:t>𝑗</m:t>
                        </m:r>
                      </m:sub>
                    </m:sSub>
                    <m:r>
                      <a:rPr lang="en-US" altLang="zh-CN" i="1">
                        <a:latin typeface="Cambria Math" panose="02040503050406030204" pitchFamily="18" charset="0"/>
                      </a:rPr>
                      <m:t>=</m:t>
                    </m:r>
                    <m:r>
                      <a:rPr lang="en-US" altLang="zh-CN" b="0" i="1" smtClean="0">
                        <a:latin typeface="Cambria Math" panose="02040503050406030204" pitchFamily="18" charset="0"/>
                      </a:rPr>
                      <m:t>0, </m:t>
                    </m:r>
                    <m:r>
                      <a:rPr lang="en-US" altLang="zh-CN" b="0" i="1" smtClean="0">
                        <a:latin typeface="Cambria Math" panose="02040503050406030204" pitchFamily="18" charset="0"/>
                      </a:rPr>
                      <m:t>𝑖</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rPr>
                      <m:t>𝑗</m:t>
                    </m:r>
                  </m:oMath>
                </a14:m>
                <a:endParaRPr lang="en-US" altLang="zh-CN" dirty="0" smtClean="0"/>
              </a:p>
              <a:p>
                <a:pPr marL="0" indent="0">
                  <a:buNone/>
                </a:pPr>
                <a:r>
                  <a:rPr lang="en-US" altLang="zh-CN" dirty="0" smtClean="0"/>
                  <a:t>             </a:t>
                </a:r>
                <a:r>
                  <a:rPr lang="zh-CN" altLang="en-US" dirty="0" smtClean="0"/>
                  <a:t>中心矩阵</a:t>
                </a:r>
                <a14:m>
                  <m:oMath xmlns:m="http://schemas.openxmlformats.org/officeDocument/2006/math">
                    <m:r>
                      <a:rPr lang="en-US" altLang="zh-CN" b="0" i="1" smtClean="0">
                        <a:latin typeface="Cambria Math" panose="02040503050406030204" pitchFamily="18" charset="0"/>
                      </a:rPr>
                      <m:t>𝑀</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𝑚</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𝑚</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𝑚</m:t>
                        </m:r>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m:t>
                    </m:r>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𝑅</m:t>
                        </m:r>
                      </m:e>
                      <m:sup>
                        <m:r>
                          <a:rPr lang="en-US" altLang="zh-CN" b="0" i="1" smtClean="0">
                            <a:latin typeface="Cambria Math" panose="02040503050406030204" pitchFamily="18" charset="0"/>
                          </a:rPr>
                          <m:t>𝑑</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rPr>
                          <m:t>𝑘</m:t>
                        </m:r>
                      </m:sup>
                    </m:sSup>
                  </m:oMath>
                </a14:m>
                <a:endParaRPr lang="en-US" altLang="zh-CN" dirty="0" smtClean="0"/>
              </a:p>
              <a:p>
                <a:pPr marL="0" indent="0">
                  <a:buNone/>
                </a:pPr>
                <a:endParaRPr lang="en-US" altLang="zh-CN" i="1" dirty="0" smtClean="0">
                  <a:latin typeface="Cambria Math" panose="02040503050406030204" pitchFamily="18" charset="0"/>
                </a:endParaRPr>
              </a:p>
              <a:p>
                <a:pPr marL="0" indent="0" algn="ctr">
                  <a:lnSpc>
                    <a:spcPct val="160000"/>
                  </a:lnSpc>
                  <a:buNone/>
                </a:pP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𝐽</m:t>
                        </m:r>
                      </m:e>
                      <m:sub>
                        <m:r>
                          <a:rPr lang="en-US" altLang="zh-CN" i="1">
                            <a:latin typeface="Cambria Math" panose="02040503050406030204" pitchFamily="18" charset="0"/>
                          </a:rPr>
                          <m:t>𝑘𝑚𝑒𝑎𝑛𝑠</m:t>
                        </m:r>
                      </m:sub>
                    </m:sSub>
                    <m:r>
                      <a:rPr lang="en-US" altLang="zh-CN" i="1">
                        <a:latin typeface="Cambria Math" panose="02040503050406030204" pitchFamily="18" charset="0"/>
                      </a:rPr>
                      <m:t>=</m:t>
                    </m:r>
                    <m:nary>
                      <m:naryPr>
                        <m:chr m:val="∑"/>
                        <m:ctrlPr>
                          <a:rPr lang="en-US" altLang="zh-CN" i="1">
                            <a:latin typeface="Cambria Math" panose="02040503050406030204" pitchFamily="18" charset="0"/>
                          </a:rPr>
                        </m:ctrlPr>
                      </m:naryPr>
                      <m:sub>
                        <m:r>
                          <a:rPr lang="en-US" altLang="zh-CN" i="1">
                            <a:latin typeface="Cambria Math" panose="02040503050406030204" pitchFamily="18" charset="0"/>
                          </a:rPr>
                          <m:t>𝑖</m:t>
                        </m:r>
                        <m:r>
                          <a:rPr lang="en-US" altLang="zh-CN" i="1">
                            <a:latin typeface="Cambria Math" panose="02040503050406030204" pitchFamily="18" charset="0"/>
                          </a:rPr>
                          <m:t>=1</m:t>
                        </m:r>
                      </m:sub>
                      <m:sup>
                        <m:r>
                          <a:rPr lang="en-US" altLang="zh-CN" i="1">
                            <a:latin typeface="Cambria Math" panose="02040503050406030204" pitchFamily="18" charset="0"/>
                          </a:rPr>
                          <m:t>𝑘</m:t>
                        </m:r>
                      </m:sup>
                      <m:e>
                        <m:nary>
                          <m:naryPr>
                            <m:chr m:val="∑"/>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𝑗</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𝑛</m:t>
                            </m:r>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𝐻</m:t>
                                </m:r>
                              </m:e>
                              <m:sub>
                                <m:r>
                                  <a:rPr lang="en-US" altLang="zh-CN" b="0" i="1" smtClean="0">
                                    <a:latin typeface="Cambria Math" panose="02040503050406030204" pitchFamily="18" charset="0"/>
                                  </a:rPr>
                                  <m:t>𝑗𝑖</m:t>
                                </m:r>
                              </m:sub>
                            </m:sSub>
                            <m:r>
                              <m:rPr>
                                <m:lit/>
                              </m:rP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𝑗</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𝑚</m:t>
                                </m:r>
                              </m:e>
                              <m:sub>
                                <m:r>
                                  <a:rPr lang="en-US" altLang="zh-CN" i="1">
                                    <a:latin typeface="Cambria Math" panose="02040503050406030204" pitchFamily="18" charset="0"/>
                                  </a:rPr>
                                  <m:t>𝑖</m:t>
                                </m:r>
                              </m:sub>
                            </m:sSub>
                            <m:r>
                              <m:rPr>
                                <m:lit/>
                              </m:rPr>
                              <a:rPr lang="en-US" altLang="zh-CN" i="1">
                                <a:latin typeface="Cambria Math" panose="02040503050406030204" pitchFamily="18" charset="0"/>
                              </a:rPr>
                              <m:t>|</m:t>
                            </m:r>
                            <m:sSup>
                              <m:sSupPr>
                                <m:ctrlPr>
                                  <a:rPr lang="en-US" altLang="zh-CN" i="1">
                                    <a:latin typeface="Cambria Math" panose="02040503050406030204" pitchFamily="18" charset="0"/>
                                  </a:rPr>
                                </m:ctrlPr>
                              </m:sSupPr>
                              <m:e>
                                <m:r>
                                  <m:rPr>
                                    <m:lit/>
                                  </m:rPr>
                                  <a:rPr lang="en-US" altLang="zh-CN" i="1">
                                    <a:latin typeface="Cambria Math" panose="02040503050406030204" pitchFamily="18" charset="0"/>
                                  </a:rPr>
                                  <m:t>|</m:t>
                                </m:r>
                              </m:e>
                              <m:sup>
                                <m:r>
                                  <a:rPr lang="en-US" altLang="zh-CN" i="1">
                                    <a:latin typeface="Cambria Math" panose="02040503050406030204" pitchFamily="18" charset="0"/>
                                  </a:rPr>
                                  <m:t>2</m:t>
                                </m:r>
                              </m:sup>
                            </m:sSup>
                          </m:e>
                        </m:nary>
                      </m:e>
                    </m:nary>
                  </m:oMath>
                </a14:m>
                <a:r>
                  <a:rPr lang="en-US" altLang="zh-CN" dirty="0" smtClean="0"/>
                  <a:t> </a:t>
                </a:r>
              </a:p>
              <a:p>
                <a:pPr marL="0" indent="0">
                  <a:lnSpc>
                    <a:spcPct val="160000"/>
                  </a:lnSpc>
                  <a:buNone/>
                </a:pPr>
                <a:r>
                  <a:rPr lang="en-US" altLang="zh-CN" dirty="0" smtClean="0"/>
                  <a:t>                                       </a:t>
                </a:r>
                <a14:m>
                  <m:oMath xmlns:m="http://schemas.openxmlformats.org/officeDocument/2006/math">
                    <m:r>
                      <a:rPr lang="en-US" altLang="zh-CN">
                        <a:latin typeface="Cambria Math" panose="02040503050406030204" pitchFamily="18" charset="0"/>
                      </a:rPr>
                      <m:t>=</m:t>
                    </m:r>
                    <m:nary>
                      <m:naryPr>
                        <m:chr m:val="∑"/>
                        <m:ctrlPr>
                          <a:rPr lang="en-US" altLang="zh-CN" i="1">
                            <a:latin typeface="Cambria Math" panose="02040503050406030204" pitchFamily="18" charset="0"/>
                          </a:rPr>
                        </m:ctrlPr>
                      </m:naryPr>
                      <m:sub>
                        <m:r>
                          <a:rPr lang="en-US" altLang="zh-CN" i="1">
                            <a:latin typeface="Cambria Math" panose="02040503050406030204" pitchFamily="18" charset="0"/>
                          </a:rPr>
                          <m:t>𝑗</m:t>
                        </m:r>
                        <m:r>
                          <a:rPr lang="en-US" altLang="zh-CN" i="1">
                            <a:latin typeface="Cambria Math" panose="02040503050406030204" pitchFamily="18" charset="0"/>
                          </a:rPr>
                          <m:t>=1</m:t>
                        </m:r>
                      </m:sub>
                      <m:sup>
                        <m:r>
                          <a:rPr lang="en-US" altLang="zh-CN" i="1">
                            <a:latin typeface="Cambria Math" panose="02040503050406030204" pitchFamily="18" charset="0"/>
                          </a:rPr>
                          <m:t>𝑛</m:t>
                        </m:r>
                      </m:sup>
                      <m:e>
                        <m:r>
                          <m:rPr>
                            <m:lit/>
                          </m:rP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𝑗</m:t>
                            </m:r>
                          </m:sub>
                        </m:sSub>
                        <m:r>
                          <a:rPr lang="en-US" altLang="zh-CN" i="1">
                            <a:latin typeface="Cambria Math" panose="02040503050406030204" pitchFamily="18" charset="0"/>
                          </a:rPr>
                          <m:t>−</m:t>
                        </m:r>
                        <m:r>
                          <a:rPr lang="en-US" altLang="zh-CN" b="0" i="1" smtClean="0">
                            <a:latin typeface="Cambria Math" panose="02040503050406030204" pitchFamily="18" charset="0"/>
                          </a:rPr>
                          <m:t>𝑀</m:t>
                        </m:r>
                        <m:sSup>
                          <m:sSupPr>
                            <m:ctrlPr>
                              <a:rPr lang="en-US" altLang="zh-CN" b="0" i="1" smtClean="0">
                                <a:latin typeface="Cambria Math" panose="02040503050406030204" pitchFamily="18" charset="0"/>
                              </a:rPr>
                            </m:ctrlPr>
                          </m:sSup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𝐻</m:t>
                                </m:r>
                              </m:e>
                              <m:sub>
                                <m:r>
                                  <a:rPr lang="en-US" altLang="zh-CN" b="0" i="1" smtClean="0">
                                    <a:latin typeface="Cambria Math" panose="02040503050406030204" pitchFamily="18" charset="0"/>
                                  </a:rPr>
                                  <m:t>.</m:t>
                                </m:r>
                                <m:r>
                                  <a:rPr lang="en-US" altLang="zh-CN" b="0" i="1" smtClean="0">
                                    <a:latin typeface="Cambria Math" panose="02040503050406030204" pitchFamily="18" charset="0"/>
                                  </a:rPr>
                                  <m:t>𝑗</m:t>
                                </m:r>
                              </m:sub>
                            </m:sSub>
                          </m:e>
                          <m:sup>
                            <m:r>
                              <a:rPr lang="en-US" altLang="zh-CN" b="0" i="1" smtClean="0">
                                <a:latin typeface="Cambria Math" panose="02040503050406030204" pitchFamily="18" charset="0"/>
                              </a:rPr>
                              <m:t>𝑇</m:t>
                            </m:r>
                          </m:sup>
                        </m:sSup>
                        <m:r>
                          <m:rPr>
                            <m:lit/>
                          </m:rPr>
                          <a:rPr lang="en-US" altLang="zh-CN" i="1">
                            <a:latin typeface="Cambria Math" panose="02040503050406030204" pitchFamily="18" charset="0"/>
                          </a:rPr>
                          <m:t>|</m:t>
                        </m:r>
                        <m:sSup>
                          <m:sSupPr>
                            <m:ctrlPr>
                              <a:rPr lang="en-US" altLang="zh-CN" i="1">
                                <a:latin typeface="Cambria Math" panose="02040503050406030204" pitchFamily="18" charset="0"/>
                              </a:rPr>
                            </m:ctrlPr>
                          </m:sSupPr>
                          <m:e>
                            <m:r>
                              <m:rPr>
                                <m:lit/>
                              </m:rPr>
                              <a:rPr lang="en-US" altLang="zh-CN" i="1">
                                <a:latin typeface="Cambria Math" panose="02040503050406030204" pitchFamily="18" charset="0"/>
                              </a:rPr>
                              <m:t>|</m:t>
                            </m:r>
                          </m:e>
                          <m:sup>
                            <m:r>
                              <a:rPr lang="en-US" altLang="zh-CN" i="1">
                                <a:latin typeface="Cambria Math" panose="02040503050406030204" pitchFamily="18" charset="0"/>
                              </a:rPr>
                              <m:t>2</m:t>
                            </m:r>
                          </m:sup>
                        </m:sSup>
                      </m:e>
                    </m:nary>
                  </m:oMath>
                </a14:m>
                <a:r>
                  <a:rPr lang="en-US" altLang="zh-CN" dirty="0" smtClean="0"/>
                  <a:t> </a:t>
                </a:r>
              </a:p>
              <a:p>
                <a:pPr marL="0" indent="0">
                  <a:lnSpc>
                    <a:spcPct val="160000"/>
                  </a:lnSpc>
                  <a:buNone/>
                </a:pPr>
                <a14:m>
                  <m:oMathPara xmlns:m="http://schemas.openxmlformats.org/officeDocument/2006/math">
                    <m:oMathParaPr>
                      <m:jc m:val="centerGroup"/>
                    </m:oMathParaPr>
                    <m:oMath xmlns:m="http://schemas.openxmlformats.org/officeDocument/2006/math">
                      <m:r>
                        <a:rPr lang="en-US" altLang="zh-CN">
                          <a:latin typeface="Cambria Math" panose="02040503050406030204" pitchFamily="18" charset="0"/>
                        </a:rPr>
                        <m:t>=</m:t>
                      </m:r>
                      <m:r>
                        <m:rPr>
                          <m:lit/>
                        </m:rPr>
                        <a:rPr lang="en-US" altLang="zh-CN" i="1">
                          <a:latin typeface="Cambria Math" panose="02040503050406030204" pitchFamily="18" charset="0"/>
                        </a:rPr>
                        <m:t>||</m:t>
                      </m:r>
                      <m:r>
                        <a:rPr lang="en-US" altLang="zh-CN" b="0" i="1" smtClean="0">
                          <a:latin typeface="Cambria Math" panose="02040503050406030204" pitchFamily="18" charset="0"/>
                        </a:rPr>
                        <m:t>𝑋</m:t>
                      </m:r>
                      <m:r>
                        <a:rPr lang="en-US" altLang="zh-CN" i="1">
                          <a:latin typeface="Cambria Math" panose="02040503050406030204" pitchFamily="18" charset="0"/>
                        </a:rPr>
                        <m:t>−</m:t>
                      </m:r>
                      <m:r>
                        <a:rPr lang="en-US" altLang="zh-CN" i="1">
                          <a:latin typeface="Cambria Math" panose="02040503050406030204" pitchFamily="18" charset="0"/>
                        </a:rPr>
                        <m:t>𝑀</m:t>
                      </m:r>
                      <m:sSup>
                        <m:sSupPr>
                          <m:ctrlPr>
                            <a:rPr lang="en-US" altLang="zh-CN" i="1">
                              <a:latin typeface="Cambria Math" panose="02040503050406030204" pitchFamily="18" charset="0"/>
                            </a:rPr>
                          </m:ctrlPr>
                        </m:sSupPr>
                        <m:e>
                          <m:r>
                            <a:rPr lang="en-US" altLang="zh-CN" i="1">
                              <a:latin typeface="Cambria Math" panose="02040503050406030204" pitchFamily="18" charset="0"/>
                            </a:rPr>
                            <m:t>𝐻</m:t>
                          </m:r>
                        </m:e>
                        <m:sup>
                          <m:r>
                            <a:rPr lang="en-US" altLang="zh-CN" i="1">
                              <a:latin typeface="Cambria Math" panose="02040503050406030204" pitchFamily="18" charset="0"/>
                            </a:rPr>
                            <m:t>𝑇</m:t>
                          </m:r>
                        </m:sup>
                      </m:sSup>
                      <m:r>
                        <m:rPr>
                          <m:lit/>
                        </m:rPr>
                        <a:rPr lang="en-US" altLang="zh-CN" i="1">
                          <a:latin typeface="Cambria Math" panose="02040503050406030204" pitchFamily="18" charset="0"/>
                        </a:rPr>
                        <m:t>|</m:t>
                      </m:r>
                      <m:sSup>
                        <m:sSupPr>
                          <m:ctrlPr>
                            <a:rPr lang="en-US" altLang="zh-CN" i="1">
                              <a:latin typeface="Cambria Math" panose="02040503050406030204" pitchFamily="18" charset="0"/>
                            </a:rPr>
                          </m:ctrlPr>
                        </m:sSupPr>
                        <m:e>
                          <m:r>
                            <m:rPr>
                              <m:lit/>
                            </m:rPr>
                            <a:rPr lang="en-US" altLang="zh-CN" i="1">
                              <a:latin typeface="Cambria Math" panose="02040503050406030204" pitchFamily="18" charset="0"/>
                            </a:rPr>
                            <m:t>|</m:t>
                          </m:r>
                        </m:e>
                        <m:sup>
                          <m:r>
                            <a:rPr lang="en-US" altLang="zh-CN" i="1">
                              <a:latin typeface="Cambria Math" panose="02040503050406030204" pitchFamily="18" charset="0"/>
                            </a:rPr>
                            <m:t>2</m:t>
                          </m:r>
                        </m:sup>
                      </m:sSup>
                    </m:oMath>
                  </m:oMathPara>
                </a14:m>
                <a:endParaRPr lang="en-US" altLang="zh-CN"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928" t="-2564"/>
                </a:stretch>
              </a:blipFill>
            </p:spPr>
            <p:txBody>
              <a:bodyPr/>
              <a:lstStyle/>
              <a:p>
                <a:r>
                  <a:rPr lang="zh-CN" altLang="en-US">
                    <a:noFill/>
                  </a:rPr>
                  <a:t> </a:t>
                </a:r>
              </a:p>
            </p:txBody>
          </p:sp>
        </mc:Fallback>
      </mc:AlternateContent>
      <p:sp>
        <p:nvSpPr>
          <p:cNvPr id="4" name="Rectangle 2"/>
          <p:cNvSpPr>
            <a:spLocks noGrp="1" noRot="1" noChangeArrowheads="1"/>
          </p:cNvSpPr>
          <p:nvPr>
            <p:ph type="title"/>
          </p:nvPr>
        </p:nvSpPr>
        <p:spPr/>
        <p:txBody>
          <a:bodyPr/>
          <a:lstStyle/>
          <a:p>
            <a:r>
              <a:rPr lang="en-US" altLang="zh-CN" sz="4000" dirty="0" smtClean="0"/>
              <a:t>NMF</a:t>
            </a:r>
            <a:r>
              <a:rPr lang="zh-CN" altLang="en-US" sz="4000" dirty="0" smtClean="0"/>
              <a:t>与</a:t>
            </a:r>
            <a:r>
              <a:rPr lang="en-US" altLang="zh-CN" sz="4000" dirty="0" err="1" smtClean="0"/>
              <a:t>Kmeans</a:t>
            </a:r>
            <a:endParaRPr lang="zh-CN" altLang="en-US" sz="4000" dirty="0"/>
          </a:p>
        </p:txBody>
      </p:sp>
    </p:spTree>
    <p:extLst>
      <p:ext uri="{BB962C8B-B14F-4D97-AF65-F5344CB8AC3E}">
        <p14:creationId xmlns:p14="http://schemas.microsoft.com/office/powerpoint/2010/main" val="39722191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zh-CN" altLang="en-US" dirty="0" smtClean="0"/>
                  <a:t>基于核的聚类</a:t>
                </a:r>
                <a:r>
                  <a:rPr lang="en-US" altLang="zh-CN" dirty="0" smtClean="0"/>
                  <a:t>: </a:t>
                </a:r>
              </a:p>
              <a:p>
                <a:pPr marL="0" indent="0" algn="ctr">
                  <a:buNone/>
                </a:pPr>
                <a14:m>
                  <m:oMath xmlns:m="http://schemas.openxmlformats.org/officeDocument/2006/math">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max</m:t>
                        </m:r>
                      </m:fName>
                      <m:e>
                        <m:r>
                          <a:rPr lang="en-US" altLang="zh-CN" b="0" i="1" smtClean="0">
                            <a:latin typeface="Cambria Math" panose="02040503050406030204" pitchFamily="18" charset="0"/>
                          </a:rPr>
                          <m:t>𝑡𝑟</m:t>
                        </m:r>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𝐻</m:t>
                                </m:r>
                              </m:e>
                              <m:sup>
                                <m:r>
                                  <a:rPr lang="en-US" altLang="zh-CN" b="0" i="1" smtClean="0">
                                    <a:latin typeface="Cambria Math" panose="02040503050406030204" pitchFamily="18" charset="0"/>
                                  </a:rPr>
                                  <m:t>𝑇</m:t>
                                </m:r>
                              </m:sup>
                            </m:sSup>
                            <m:r>
                              <a:rPr lang="en-US" altLang="zh-CN" b="0" i="1" smtClean="0">
                                <a:latin typeface="Cambria Math" panose="02040503050406030204" pitchFamily="18" charset="0"/>
                              </a:rPr>
                              <m:t>𝑆𝐻</m:t>
                            </m:r>
                          </m:e>
                        </m:d>
                        <m:r>
                          <a:rPr lang="en-US" altLang="zh-CN" b="0" i="1" smtClean="0">
                            <a:latin typeface="Cambria Math" panose="02040503050406030204" pitchFamily="18" charset="0"/>
                          </a:rPr>
                          <m:t>  </m:t>
                        </m:r>
                        <m:r>
                          <a:rPr lang="en-US" altLang="zh-CN" b="0" i="1" smtClean="0">
                            <a:latin typeface="Cambria Math" panose="02040503050406030204" pitchFamily="18" charset="0"/>
                          </a:rPr>
                          <m:t>𝑠</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 </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𝐻</m:t>
                            </m:r>
                          </m:e>
                          <m:sup>
                            <m:r>
                              <a:rPr lang="en-US" altLang="zh-CN" b="0" i="1" smtClean="0">
                                <a:latin typeface="Cambria Math" panose="02040503050406030204" pitchFamily="18" charset="0"/>
                              </a:rPr>
                              <m:t>𝑇</m:t>
                            </m:r>
                          </m:sup>
                        </m:sSup>
                        <m:r>
                          <a:rPr lang="en-US" altLang="zh-CN" b="0" i="1" smtClean="0">
                            <a:latin typeface="Cambria Math" panose="02040503050406030204" pitchFamily="18" charset="0"/>
                          </a:rPr>
                          <m:t>𝐻</m:t>
                        </m:r>
                        <m:r>
                          <a:rPr lang="en-US" altLang="zh-CN" b="0" i="1" smtClean="0">
                            <a:latin typeface="Cambria Math" panose="02040503050406030204" pitchFamily="18" charset="0"/>
                          </a:rPr>
                          <m:t>=</m:t>
                        </m:r>
                        <m:r>
                          <a:rPr lang="en-US" altLang="zh-CN" b="0" i="1" smtClean="0">
                            <a:latin typeface="Cambria Math" panose="02040503050406030204" pitchFamily="18" charset="0"/>
                          </a:rPr>
                          <m:t>𝐼</m:t>
                        </m:r>
                      </m:e>
                    </m:func>
                  </m:oMath>
                </a14:m>
                <a:r>
                  <a:rPr lang="en-US" altLang="zh-CN" dirty="0" smtClean="0"/>
                  <a:t> </a:t>
                </a:r>
              </a:p>
              <a:p>
                <a:endParaRPr lang="en-US" altLang="zh-CN" dirty="0" smtClean="0"/>
              </a:p>
              <a:p>
                <a:r>
                  <a:rPr lang="en-US" altLang="zh-CN" dirty="0" smtClean="0"/>
                  <a:t>NMF:</a:t>
                </a:r>
                <a:endParaRPr lang="en-US" altLang="zh-CN" i="1" dirty="0" smtClean="0">
                  <a:latin typeface="Cambria Math" panose="02040503050406030204" pitchFamily="18" charset="0"/>
                </a:endParaRPr>
              </a:p>
              <a:p>
                <a:pPr marL="0" indent="0" algn="ctr">
                  <a:lnSpc>
                    <a:spcPct val="160000"/>
                  </a:lnSpc>
                  <a:buNone/>
                </a:pPr>
                <a14:m>
                  <m:oMathPara xmlns:m="http://schemas.openxmlformats.org/officeDocument/2006/math">
                    <m:oMathParaPr>
                      <m:jc m:val="centerGroup"/>
                    </m:oMathParaPr>
                    <m:oMath xmlns:m="http://schemas.openxmlformats.org/officeDocument/2006/math">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min</m:t>
                          </m:r>
                        </m:fName>
                        <m:e>
                          <m:r>
                            <m:rPr>
                              <m:lit/>
                            </m:rPr>
                            <a:rPr lang="en-US" altLang="zh-CN" b="0" i="1" smtClean="0">
                              <a:latin typeface="Cambria Math" panose="02040503050406030204" pitchFamily="18" charset="0"/>
                            </a:rPr>
                            <m:t>||</m:t>
                          </m:r>
                          <m:r>
                            <a:rPr lang="en-US" altLang="zh-CN" b="0" i="1" smtClean="0">
                              <a:latin typeface="Cambria Math" panose="02040503050406030204" pitchFamily="18" charset="0"/>
                            </a:rPr>
                            <m:t>𝑆</m:t>
                          </m:r>
                          <m:r>
                            <a:rPr lang="en-US" altLang="zh-CN" b="0" i="1" smtClean="0">
                              <a:latin typeface="Cambria Math" panose="02040503050406030204" pitchFamily="18" charset="0"/>
                            </a:rPr>
                            <m:t>−</m:t>
                          </m:r>
                          <m:r>
                            <a:rPr lang="en-US" altLang="zh-CN" b="0" i="1" smtClean="0">
                              <a:latin typeface="Cambria Math" panose="02040503050406030204" pitchFamily="18" charset="0"/>
                            </a:rPr>
                            <m:t>𝐻</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𝐻</m:t>
                              </m:r>
                            </m:e>
                            <m:sup>
                              <m:r>
                                <a:rPr lang="en-US" altLang="zh-CN" b="0" i="1" smtClean="0">
                                  <a:latin typeface="Cambria Math" panose="02040503050406030204" pitchFamily="18" charset="0"/>
                                </a:rPr>
                                <m:t>𝑇</m:t>
                              </m:r>
                            </m:sup>
                          </m:sSup>
                          <m:r>
                            <m:rPr>
                              <m:lit/>
                            </m:rPr>
                            <a:rPr lang="en-US" altLang="zh-CN" b="0" i="1" smtClean="0">
                              <a:latin typeface="Cambria Math" panose="02040503050406030204" pitchFamily="18" charset="0"/>
                            </a:rPr>
                            <m:t>|</m:t>
                          </m:r>
                          <m:sSubSup>
                            <m:sSubSupPr>
                              <m:ctrlPr>
                                <a:rPr lang="en-US" altLang="zh-CN" b="0" i="1" smtClean="0">
                                  <a:latin typeface="Cambria Math" panose="02040503050406030204" pitchFamily="18" charset="0"/>
                                </a:rPr>
                              </m:ctrlPr>
                            </m:sSubSupPr>
                            <m:e>
                              <m:r>
                                <m:rPr>
                                  <m:lit/>
                                </m:rPr>
                                <a:rPr lang="en-US" altLang="zh-CN" b="0" i="1" smtClean="0">
                                  <a:latin typeface="Cambria Math" panose="02040503050406030204" pitchFamily="18" charset="0"/>
                                </a:rPr>
                                <m:t>|</m:t>
                              </m:r>
                            </m:e>
                            <m:sub>
                              <m:r>
                                <a:rPr lang="en-US" altLang="zh-CN" b="0" i="1" smtClean="0">
                                  <a:latin typeface="Cambria Math" panose="02040503050406030204" pitchFamily="18" charset="0"/>
                                </a:rPr>
                                <m:t>𝐹</m:t>
                              </m:r>
                            </m:sub>
                            <m:sup>
                              <m:r>
                                <a:rPr lang="en-US" altLang="zh-CN" b="0" i="1" smtClean="0">
                                  <a:latin typeface="Cambria Math" panose="02040503050406030204" pitchFamily="18" charset="0"/>
                                </a:rPr>
                                <m:t>2</m:t>
                              </m:r>
                            </m:sup>
                          </m:sSubSup>
                        </m:e>
                      </m:func>
                    </m:oMath>
                  </m:oMathPara>
                </a14:m>
                <a:endParaRPr lang="en-US" altLang="zh-CN" b="0" dirty="0" smtClean="0"/>
              </a:p>
              <a:p>
                <a:pPr marL="0" indent="0" algn="ctr">
                  <a:lnSpc>
                    <a:spcPct val="160000"/>
                  </a:lnSpc>
                  <a:buNone/>
                </a:pPr>
                <a14:m>
                  <m:oMathPara xmlns:m="http://schemas.openxmlformats.org/officeDocument/2006/math">
                    <m:oMathParaPr>
                      <m:jc m:val="centerGroup"/>
                    </m:oMathParaPr>
                    <m:oMath xmlns:m="http://schemas.openxmlformats.org/officeDocument/2006/math">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min</m:t>
                          </m:r>
                        </m:fName>
                        <m:e>
                          <m:r>
                            <m:rPr>
                              <m:lit/>
                            </m:rPr>
                            <a:rPr lang="en-US" altLang="zh-CN" b="0" i="1" smtClean="0">
                              <a:latin typeface="Cambria Math" panose="02040503050406030204" pitchFamily="18" charset="0"/>
                            </a:rPr>
                            <m:t>||</m:t>
                          </m:r>
                          <m:r>
                            <a:rPr lang="en-US" altLang="zh-CN" b="0" i="1" smtClean="0">
                              <a:latin typeface="Cambria Math" panose="02040503050406030204" pitchFamily="18" charset="0"/>
                            </a:rPr>
                            <m:t>𝑆</m:t>
                          </m:r>
                          <m:r>
                            <m:rPr>
                              <m:lit/>
                            </m:rP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m:rPr>
                                  <m:lit/>
                                </m:rPr>
                                <a:rPr lang="en-US" altLang="zh-CN" b="0" i="1" smtClean="0">
                                  <a:latin typeface="Cambria Math" panose="02040503050406030204" pitchFamily="18" charset="0"/>
                                </a:rPr>
                                <m:t>|</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−2</m:t>
                          </m:r>
                          <m:r>
                            <a:rPr lang="en-US" altLang="zh-CN" b="0" i="1" smtClean="0">
                              <a:latin typeface="Cambria Math" panose="02040503050406030204" pitchFamily="18" charset="0"/>
                            </a:rPr>
                            <m:t>𝑡𝑟</m:t>
                          </m:r>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𝐻</m:t>
                                  </m:r>
                                </m:e>
                                <m:sup>
                                  <m:r>
                                    <a:rPr lang="en-US" altLang="zh-CN" b="0" i="1" smtClean="0">
                                      <a:latin typeface="Cambria Math" panose="02040503050406030204" pitchFamily="18" charset="0"/>
                                    </a:rPr>
                                    <m:t>𝑇</m:t>
                                  </m:r>
                                </m:sup>
                              </m:sSup>
                              <m:r>
                                <a:rPr lang="en-US" altLang="zh-CN" b="0" i="1" smtClean="0">
                                  <a:latin typeface="Cambria Math" panose="02040503050406030204" pitchFamily="18" charset="0"/>
                                </a:rPr>
                                <m:t>𝑆𝐻</m:t>
                              </m:r>
                            </m:e>
                          </m:d>
                          <m:r>
                            <a:rPr lang="en-US" altLang="zh-CN" b="0" i="1" smtClean="0">
                              <a:latin typeface="Cambria Math" panose="02040503050406030204" pitchFamily="18" charset="0"/>
                            </a:rPr>
                            <m:t>+</m:t>
                          </m:r>
                          <m:r>
                            <m:rPr>
                              <m:lit/>
                            </m:rP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𝐻</m:t>
                              </m:r>
                            </m:e>
                            <m:sup>
                              <m:r>
                                <a:rPr lang="en-US" altLang="zh-CN" b="0" i="1" smtClean="0">
                                  <a:latin typeface="Cambria Math" panose="02040503050406030204" pitchFamily="18" charset="0"/>
                                </a:rPr>
                                <m:t>𝑇</m:t>
                              </m:r>
                            </m:sup>
                          </m:sSup>
                          <m:r>
                            <a:rPr lang="en-US" altLang="zh-CN" b="0" i="1" smtClean="0">
                              <a:latin typeface="Cambria Math" panose="02040503050406030204" pitchFamily="18" charset="0"/>
                            </a:rPr>
                            <m:t>𝐻</m:t>
                          </m:r>
                          <m:r>
                            <m:rPr>
                              <m:lit/>
                            </m:rP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m:rPr>
                                  <m:lit/>
                                </m:rPr>
                                <a:rPr lang="en-US" altLang="zh-CN" b="0" i="1" smtClean="0">
                                  <a:latin typeface="Cambria Math" panose="02040503050406030204" pitchFamily="18" charset="0"/>
                                </a:rPr>
                                <m:t>|</m:t>
                              </m:r>
                            </m:e>
                            <m:sup>
                              <m:r>
                                <a:rPr lang="en-US" altLang="zh-CN" b="0" i="1" smtClean="0">
                                  <a:latin typeface="Cambria Math" panose="02040503050406030204" pitchFamily="18" charset="0"/>
                                </a:rPr>
                                <m:t>2</m:t>
                              </m:r>
                            </m:sup>
                          </m:sSup>
                        </m:e>
                      </m:func>
                    </m:oMath>
                  </m:oMathPara>
                </a14:m>
                <a:endParaRPr lang="en-US" altLang="zh-CN"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043" t="-1981"/>
                </a:stretch>
              </a:blipFill>
            </p:spPr>
            <p:txBody>
              <a:bodyPr/>
              <a:lstStyle/>
              <a:p>
                <a:r>
                  <a:rPr lang="zh-CN" altLang="en-US">
                    <a:noFill/>
                  </a:rPr>
                  <a:t> </a:t>
                </a:r>
              </a:p>
            </p:txBody>
          </p:sp>
        </mc:Fallback>
      </mc:AlternateContent>
      <p:sp>
        <p:nvSpPr>
          <p:cNvPr id="4" name="Rectangle 2"/>
          <p:cNvSpPr>
            <a:spLocks noGrp="1" noRot="1" noChangeArrowheads="1"/>
          </p:cNvSpPr>
          <p:nvPr>
            <p:ph type="title"/>
          </p:nvPr>
        </p:nvSpPr>
        <p:spPr/>
        <p:txBody>
          <a:bodyPr/>
          <a:lstStyle/>
          <a:p>
            <a:r>
              <a:rPr lang="en-US" altLang="zh-CN" sz="4000" dirty="0" smtClean="0"/>
              <a:t>NMF</a:t>
            </a:r>
            <a:r>
              <a:rPr lang="zh-CN" altLang="en-US" sz="4000" dirty="0" smtClean="0"/>
              <a:t>与基于核的聚类</a:t>
            </a:r>
            <a:endParaRPr lang="zh-CN" altLang="en-US" sz="4000" dirty="0"/>
          </a:p>
        </p:txBody>
      </p:sp>
      <p:pic>
        <p:nvPicPr>
          <p:cNvPr id="5" name="图片 4"/>
          <p:cNvPicPr>
            <a:picLocks noChangeAspect="1"/>
          </p:cNvPicPr>
          <p:nvPr/>
        </p:nvPicPr>
        <p:blipFill>
          <a:blip r:embed="rId3"/>
          <a:stretch>
            <a:fillRect/>
          </a:stretch>
        </p:blipFill>
        <p:spPr>
          <a:xfrm>
            <a:off x="10029451" y="947253"/>
            <a:ext cx="2022939" cy="1197027"/>
          </a:xfrm>
          <a:prstGeom prst="rect">
            <a:avLst/>
          </a:prstGeom>
        </p:spPr>
      </p:pic>
      <p:pic>
        <p:nvPicPr>
          <p:cNvPr id="6" name="图片 5"/>
          <p:cNvPicPr>
            <a:picLocks noChangeAspect="1"/>
          </p:cNvPicPr>
          <p:nvPr/>
        </p:nvPicPr>
        <p:blipFill>
          <a:blip r:embed="rId4"/>
          <a:stretch>
            <a:fillRect/>
          </a:stretch>
        </p:blipFill>
        <p:spPr>
          <a:xfrm>
            <a:off x="1175017" y="4425950"/>
            <a:ext cx="10375633" cy="2343150"/>
          </a:xfrm>
          <a:prstGeom prst="rect">
            <a:avLst/>
          </a:prstGeom>
        </p:spPr>
      </p:pic>
      <p:sp>
        <p:nvSpPr>
          <p:cNvPr id="7" name="下箭头 6"/>
          <p:cNvSpPr/>
          <p:nvPr/>
        </p:nvSpPr>
        <p:spPr>
          <a:xfrm>
            <a:off x="5975350" y="3562108"/>
            <a:ext cx="234950" cy="17169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7786368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0658" y="60565"/>
            <a:ext cx="7055380" cy="808907"/>
          </a:xfrm>
        </p:spPr>
        <p:txBody>
          <a:bodyPr/>
          <a:lstStyle/>
          <a:p>
            <a:r>
              <a:rPr lang="zh-CN" altLang="en-US" dirty="0" smtClean="0"/>
              <a:t>矩阵分解推荐</a:t>
            </a:r>
            <a:endParaRPr lang="zh-CN" altLang="en-US" dirty="0"/>
          </a:p>
        </p:txBody>
      </p:sp>
      <p:sp>
        <p:nvSpPr>
          <p:cNvPr id="4" name="灯片编号占位符 3"/>
          <p:cNvSpPr>
            <a:spLocks noGrp="1"/>
          </p:cNvSpPr>
          <p:nvPr>
            <p:ph type="sldNum" sz="quarter" idx="12"/>
          </p:nvPr>
        </p:nvSpPr>
        <p:spPr/>
        <p:txBody>
          <a:bodyPr/>
          <a:lstStyle/>
          <a:p>
            <a:fld id="{B3DB6CBD-98F9-4619-BD6F-8CA5E6B27490}" type="slidenum">
              <a:rPr lang="zh-CN" altLang="en-US" smtClean="0"/>
              <a:t>15</a:t>
            </a:fld>
            <a:endParaRPr lang="zh-CN" altLang="en-US"/>
          </a:p>
        </p:txBody>
      </p:sp>
      <p:sp>
        <p:nvSpPr>
          <p:cNvPr id="5" name="标题 1"/>
          <p:cNvSpPr txBox="1">
            <a:spLocks/>
          </p:cNvSpPr>
          <p:nvPr/>
        </p:nvSpPr>
        <p:spPr>
          <a:xfrm>
            <a:off x="832885" y="990739"/>
            <a:ext cx="4347548" cy="464244"/>
          </a:xfrm>
          <a:prstGeom prst="rect">
            <a:avLst/>
          </a:prstGeom>
        </p:spPr>
        <p:txBody>
          <a:bodyPr vert="horz" lIns="91440" tIns="45720" rIns="91440" bIns="45720" rtlCol="0" anchor="t">
            <a:noAutofit/>
          </a:bodyPr>
          <a:lst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sz="2800" dirty="0">
                <a:solidFill>
                  <a:schemeClr val="tx1"/>
                </a:solidFill>
                <a:latin typeface="微软雅黑" panose="020B0503020204020204" pitchFamily="34" charset="-122"/>
                <a:ea typeface="微软雅黑" panose="020B0503020204020204" pitchFamily="34" charset="-122"/>
                <a:cs typeface="+mn-cs"/>
              </a:rPr>
              <a:t>思路：</a:t>
            </a:r>
          </a:p>
        </p:txBody>
      </p:sp>
      <p:cxnSp>
        <p:nvCxnSpPr>
          <p:cNvPr id="7" name="直接箭头连接符 6"/>
          <p:cNvCxnSpPr/>
          <p:nvPr/>
        </p:nvCxnSpPr>
        <p:spPr>
          <a:xfrm>
            <a:off x="6020779" y="3579954"/>
            <a:ext cx="4416723" cy="1"/>
          </a:xfrm>
          <a:prstGeom prst="straightConnector1">
            <a:avLst/>
          </a:prstGeom>
          <a:ln w="38100">
            <a:solidFill>
              <a:srgbClr val="D24726"/>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a:off x="8229140" y="1651489"/>
            <a:ext cx="0" cy="3887594"/>
          </a:xfrm>
          <a:prstGeom prst="straightConnector1">
            <a:avLst/>
          </a:prstGeom>
          <a:ln w="38100">
            <a:solidFill>
              <a:srgbClr val="D24726"/>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0437502" y="3276685"/>
            <a:ext cx="837619" cy="646331"/>
          </a:xfrm>
          <a:prstGeom prst="rect">
            <a:avLst/>
          </a:prstGeom>
          <a:noFill/>
        </p:spPr>
        <p:txBody>
          <a:bodyPr wrap="square" rtlCol="0">
            <a:spAutoFit/>
          </a:bodyPr>
          <a:lstStyle/>
          <a:p>
            <a:pPr algn="ctr"/>
            <a:r>
              <a:rPr lang="en-US" altLang="zh-CN" sz="1200" b="1" dirty="0">
                <a:solidFill>
                  <a:srgbClr val="FF0000"/>
                </a:solidFill>
              </a:rPr>
              <a:t>Geared toward males</a:t>
            </a:r>
            <a:endParaRPr lang="zh-CN" altLang="en-US" sz="1200" b="1" dirty="0">
              <a:solidFill>
                <a:srgbClr val="FF0000"/>
              </a:solidFill>
            </a:endParaRPr>
          </a:p>
        </p:txBody>
      </p:sp>
      <p:sp>
        <p:nvSpPr>
          <p:cNvPr id="10" name="文本框 9"/>
          <p:cNvSpPr txBox="1"/>
          <p:nvPr/>
        </p:nvSpPr>
        <p:spPr>
          <a:xfrm>
            <a:off x="4771869" y="3261353"/>
            <a:ext cx="1248911" cy="461665"/>
          </a:xfrm>
          <a:prstGeom prst="rect">
            <a:avLst/>
          </a:prstGeom>
          <a:noFill/>
        </p:spPr>
        <p:txBody>
          <a:bodyPr wrap="square" rtlCol="0">
            <a:spAutoFit/>
          </a:bodyPr>
          <a:lstStyle/>
          <a:p>
            <a:pPr algn="ctr"/>
            <a:r>
              <a:rPr lang="en-US" altLang="zh-CN" sz="1200" b="1" dirty="0">
                <a:solidFill>
                  <a:srgbClr val="FF0000"/>
                </a:solidFill>
              </a:rPr>
              <a:t>Geared toward females</a:t>
            </a:r>
            <a:endParaRPr lang="zh-CN" altLang="en-US" sz="1200" b="1" dirty="0">
              <a:solidFill>
                <a:srgbClr val="FF0000"/>
              </a:solidFill>
            </a:endParaRPr>
          </a:p>
        </p:txBody>
      </p:sp>
      <p:sp>
        <p:nvSpPr>
          <p:cNvPr id="11" name="文本框 10"/>
          <p:cNvSpPr txBox="1"/>
          <p:nvPr/>
        </p:nvSpPr>
        <p:spPr>
          <a:xfrm>
            <a:off x="8229141" y="1454983"/>
            <a:ext cx="762917" cy="276999"/>
          </a:xfrm>
          <a:prstGeom prst="rect">
            <a:avLst/>
          </a:prstGeom>
          <a:noFill/>
        </p:spPr>
        <p:txBody>
          <a:bodyPr wrap="square" rtlCol="0">
            <a:spAutoFit/>
          </a:bodyPr>
          <a:lstStyle/>
          <a:p>
            <a:pPr algn="ctr"/>
            <a:r>
              <a:rPr lang="en-US" altLang="zh-CN" sz="1200" b="1" dirty="0">
                <a:solidFill>
                  <a:srgbClr val="FF0000"/>
                </a:solidFill>
              </a:rPr>
              <a:t>Serious</a:t>
            </a:r>
            <a:endParaRPr lang="zh-CN" altLang="en-US" sz="1200" b="1" dirty="0">
              <a:solidFill>
                <a:srgbClr val="FF0000"/>
              </a:solidFill>
            </a:endParaRPr>
          </a:p>
        </p:txBody>
      </p:sp>
      <p:sp>
        <p:nvSpPr>
          <p:cNvPr id="12" name="文本框 11"/>
          <p:cNvSpPr txBox="1"/>
          <p:nvPr/>
        </p:nvSpPr>
        <p:spPr>
          <a:xfrm>
            <a:off x="8229140" y="5385224"/>
            <a:ext cx="952571" cy="276999"/>
          </a:xfrm>
          <a:prstGeom prst="rect">
            <a:avLst/>
          </a:prstGeom>
          <a:noFill/>
        </p:spPr>
        <p:txBody>
          <a:bodyPr wrap="square" rtlCol="0">
            <a:spAutoFit/>
          </a:bodyPr>
          <a:lstStyle/>
          <a:p>
            <a:pPr algn="ctr"/>
            <a:r>
              <a:rPr lang="en-US" altLang="zh-CN" sz="1200" b="1" dirty="0">
                <a:solidFill>
                  <a:srgbClr val="FF0000"/>
                </a:solidFill>
              </a:rPr>
              <a:t>Escapist</a:t>
            </a:r>
            <a:endParaRPr lang="zh-CN" altLang="en-US" sz="1200" b="1" dirty="0">
              <a:solidFill>
                <a:srgbClr val="FF0000"/>
              </a:solidFill>
            </a:endParaRPr>
          </a:p>
        </p:txBody>
      </p:sp>
      <p:sp>
        <p:nvSpPr>
          <p:cNvPr id="13" name="文本框 12"/>
          <p:cNvSpPr txBox="1"/>
          <p:nvPr/>
        </p:nvSpPr>
        <p:spPr>
          <a:xfrm>
            <a:off x="9410809" y="1960290"/>
            <a:ext cx="1000423" cy="276999"/>
          </a:xfrm>
          <a:prstGeom prst="rect">
            <a:avLst/>
          </a:prstGeom>
          <a:noFill/>
          <a:ln>
            <a:solidFill>
              <a:schemeClr val="tx1"/>
            </a:solidFill>
          </a:ln>
        </p:spPr>
        <p:txBody>
          <a:bodyPr wrap="square" rtlCol="0">
            <a:spAutoFit/>
          </a:bodyPr>
          <a:lstStyle>
            <a:defPPr>
              <a:defRPr lang="en-US"/>
            </a:defPPr>
            <a:lvl1pPr algn="ctr">
              <a:defRPr sz="1600" b="1"/>
            </a:lvl1pPr>
          </a:lstStyle>
          <a:p>
            <a:r>
              <a:rPr lang="en-US" altLang="zh-CN" sz="1200" dirty="0"/>
              <a:t>God father</a:t>
            </a:r>
            <a:endParaRPr lang="zh-CN" altLang="en-US" sz="1200" dirty="0"/>
          </a:p>
        </p:txBody>
      </p:sp>
      <p:sp>
        <p:nvSpPr>
          <p:cNvPr id="14" name="文本框 13"/>
          <p:cNvSpPr txBox="1"/>
          <p:nvPr/>
        </p:nvSpPr>
        <p:spPr>
          <a:xfrm>
            <a:off x="7753402" y="4007393"/>
            <a:ext cx="1149217" cy="276999"/>
          </a:xfrm>
          <a:prstGeom prst="rect">
            <a:avLst/>
          </a:prstGeom>
          <a:noFill/>
          <a:ln>
            <a:solidFill>
              <a:schemeClr val="tx1"/>
            </a:solidFill>
          </a:ln>
        </p:spPr>
        <p:txBody>
          <a:bodyPr wrap="square" rtlCol="0">
            <a:spAutoFit/>
          </a:bodyPr>
          <a:lstStyle>
            <a:defPPr>
              <a:defRPr lang="en-US"/>
            </a:defPPr>
            <a:lvl1pPr algn="ctr">
              <a:defRPr sz="1600" b="1"/>
            </a:lvl1pPr>
          </a:lstStyle>
          <a:p>
            <a:r>
              <a:rPr lang="en-US" altLang="zh-CN" sz="1200" dirty="0"/>
              <a:t>The Lion King</a:t>
            </a:r>
            <a:endParaRPr lang="zh-CN" altLang="en-US" sz="1200" dirty="0"/>
          </a:p>
        </p:txBody>
      </p:sp>
      <p:sp>
        <p:nvSpPr>
          <p:cNvPr id="15" name="文本框 14"/>
          <p:cNvSpPr txBox="1"/>
          <p:nvPr/>
        </p:nvSpPr>
        <p:spPr>
          <a:xfrm>
            <a:off x="6406447" y="4149524"/>
            <a:ext cx="1149217" cy="276999"/>
          </a:xfrm>
          <a:prstGeom prst="rect">
            <a:avLst/>
          </a:prstGeom>
          <a:noFill/>
          <a:ln>
            <a:solidFill>
              <a:schemeClr val="tx1"/>
            </a:solidFill>
          </a:ln>
        </p:spPr>
        <p:txBody>
          <a:bodyPr wrap="square" rtlCol="0">
            <a:spAutoFit/>
          </a:bodyPr>
          <a:lstStyle>
            <a:defPPr>
              <a:defRPr lang="en-US"/>
            </a:defPPr>
            <a:lvl1pPr algn="ctr">
              <a:defRPr sz="1600" b="1"/>
            </a:lvl1pPr>
          </a:lstStyle>
          <a:p>
            <a:r>
              <a:rPr lang="en-US" altLang="zh-CN" sz="1200" dirty="0"/>
              <a:t>So Young</a:t>
            </a:r>
            <a:endParaRPr lang="zh-CN" altLang="en-US" sz="1200" dirty="0"/>
          </a:p>
        </p:txBody>
      </p:sp>
      <p:sp>
        <p:nvSpPr>
          <p:cNvPr id="16" name="文本框 15"/>
          <p:cNvSpPr txBox="1"/>
          <p:nvPr/>
        </p:nvSpPr>
        <p:spPr>
          <a:xfrm>
            <a:off x="6406447" y="5197836"/>
            <a:ext cx="1149217" cy="276999"/>
          </a:xfrm>
          <a:prstGeom prst="rect">
            <a:avLst/>
          </a:prstGeom>
          <a:noFill/>
          <a:ln>
            <a:solidFill>
              <a:schemeClr val="tx1"/>
            </a:solidFill>
          </a:ln>
        </p:spPr>
        <p:txBody>
          <a:bodyPr wrap="square" rtlCol="0">
            <a:spAutoFit/>
          </a:bodyPr>
          <a:lstStyle>
            <a:defPPr>
              <a:defRPr lang="en-US"/>
            </a:defPPr>
            <a:lvl1pPr algn="ctr">
              <a:defRPr sz="1600" b="1"/>
            </a:lvl1pPr>
          </a:lstStyle>
          <a:p>
            <a:r>
              <a:rPr lang="en-US" altLang="zh-CN" sz="1200" dirty="0"/>
              <a:t>Amelie</a:t>
            </a:r>
            <a:endParaRPr lang="zh-CN" altLang="en-US" sz="1200" dirty="0"/>
          </a:p>
        </p:txBody>
      </p:sp>
      <p:sp>
        <p:nvSpPr>
          <p:cNvPr id="17" name="文本框 16"/>
          <p:cNvSpPr txBox="1"/>
          <p:nvPr/>
        </p:nvSpPr>
        <p:spPr>
          <a:xfrm>
            <a:off x="9565016" y="4799060"/>
            <a:ext cx="1318541" cy="276999"/>
          </a:xfrm>
          <a:prstGeom prst="rect">
            <a:avLst/>
          </a:prstGeom>
          <a:noFill/>
          <a:ln>
            <a:solidFill>
              <a:schemeClr val="tx1"/>
            </a:solidFill>
          </a:ln>
        </p:spPr>
        <p:txBody>
          <a:bodyPr wrap="square" rtlCol="0">
            <a:spAutoFit/>
          </a:bodyPr>
          <a:lstStyle>
            <a:defPPr>
              <a:defRPr lang="en-US"/>
            </a:defPPr>
            <a:lvl1pPr algn="ctr">
              <a:defRPr sz="1600" b="1"/>
            </a:lvl1pPr>
          </a:lstStyle>
          <a:p>
            <a:r>
              <a:rPr lang="en-US" altLang="zh-CN" sz="1200" dirty="0"/>
              <a:t>Fast &amp; Furious 7</a:t>
            </a:r>
            <a:endParaRPr lang="zh-CN" altLang="en-US" sz="1200" dirty="0"/>
          </a:p>
        </p:txBody>
      </p:sp>
      <p:sp>
        <p:nvSpPr>
          <p:cNvPr id="18" name="文本框 17"/>
          <p:cNvSpPr txBox="1"/>
          <p:nvPr/>
        </p:nvSpPr>
        <p:spPr>
          <a:xfrm>
            <a:off x="7753401" y="2024553"/>
            <a:ext cx="925210" cy="461665"/>
          </a:xfrm>
          <a:prstGeom prst="rect">
            <a:avLst/>
          </a:prstGeom>
          <a:noFill/>
          <a:ln>
            <a:solidFill>
              <a:schemeClr val="tx1"/>
            </a:solidFill>
          </a:ln>
        </p:spPr>
        <p:txBody>
          <a:bodyPr wrap="square" rtlCol="0">
            <a:spAutoFit/>
          </a:bodyPr>
          <a:lstStyle/>
          <a:p>
            <a:pPr algn="ctr"/>
            <a:r>
              <a:rPr lang="en-US" altLang="zh-CN" sz="1200" b="1" dirty="0"/>
              <a:t>The King’s Speech</a:t>
            </a:r>
            <a:endParaRPr lang="zh-CN" altLang="en-US" sz="1200" b="1" dirty="0"/>
          </a:p>
        </p:txBody>
      </p:sp>
      <p:sp>
        <p:nvSpPr>
          <p:cNvPr id="19" name="文本框 18"/>
          <p:cNvSpPr txBox="1"/>
          <p:nvPr/>
        </p:nvSpPr>
        <p:spPr>
          <a:xfrm>
            <a:off x="5744049" y="4568381"/>
            <a:ext cx="1149217" cy="276999"/>
          </a:xfrm>
          <a:prstGeom prst="rect">
            <a:avLst/>
          </a:prstGeom>
          <a:noFill/>
          <a:ln>
            <a:solidFill>
              <a:schemeClr val="tx1"/>
            </a:solidFill>
          </a:ln>
        </p:spPr>
        <p:txBody>
          <a:bodyPr wrap="square" rtlCol="0">
            <a:spAutoFit/>
          </a:bodyPr>
          <a:lstStyle>
            <a:defPPr>
              <a:defRPr lang="en-US"/>
            </a:defPPr>
            <a:lvl1pPr algn="ctr">
              <a:defRPr sz="1600" b="1"/>
            </a:lvl1pPr>
          </a:lstStyle>
          <a:p>
            <a:r>
              <a:rPr lang="en-US" altLang="zh-CN" sz="1200" dirty="0"/>
              <a:t>Tiny Times</a:t>
            </a:r>
            <a:endParaRPr lang="zh-CN" altLang="en-US" sz="1200" dirty="0"/>
          </a:p>
        </p:txBody>
      </p:sp>
      <p:sp>
        <p:nvSpPr>
          <p:cNvPr id="20" name="矩形 19"/>
          <p:cNvSpPr/>
          <p:nvPr/>
        </p:nvSpPr>
        <p:spPr>
          <a:xfrm>
            <a:off x="6460781" y="2551500"/>
            <a:ext cx="1043620" cy="461665"/>
          </a:xfrm>
          <a:prstGeom prst="rect">
            <a:avLst/>
          </a:prstGeom>
          <a:noFill/>
          <a:ln>
            <a:solidFill>
              <a:schemeClr val="tx1"/>
            </a:solidFill>
          </a:ln>
        </p:spPr>
        <p:txBody>
          <a:bodyPr wrap="square" rtlCol="0">
            <a:spAutoFit/>
          </a:bodyPr>
          <a:lstStyle/>
          <a:p>
            <a:pPr algn="ctr"/>
            <a:r>
              <a:rPr lang="en-US" altLang="zh-CN" sz="1200" b="1" dirty="0"/>
              <a:t>Sense and Sensibility</a:t>
            </a:r>
          </a:p>
        </p:txBody>
      </p:sp>
      <p:sp>
        <p:nvSpPr>
          <p:cNvPr id="21" name="矩形 20"/>
          <p:cNvSpPr/>
          <p:nvPr/>
        </p:nvSpPr>
        <p:spPr>
          <a:xfrm>
            <a:off x="8959162" y="2922980"/>
            <a:ext cx="1362362" cy="276999"/>
          </a:xfrm>
          <a:prstGeom prst="rect">
            <a:avLst/>
          </a:prstGeom>
          <a:noFill/>
          <a:ln>
            <a:solidFill>
              <a:schemeClr val="tx1"/>
            </a:solidFill>
          </a:ln>
        </p:spPr>
        <p:txBody>
          <a:bodyPr wrap="square" rtlCol="0">
            <a:spAutoFit/>
          </a:bodyPr>
          <a:lstStyle/>
          <a:p>
            <a:pPr algn="ctr"/>
            <a:r>
              <a:rPr lang="en-US" altLang="zh-CN" sz="1200" b="1" dirty="0"/>
              <a:t>Zero Dark Thirty</a:t>
            </a:r>
          </a:p>
        </p:txBody>
      </p:sp>
      <p:sp>
        <p:nvSpPr>
          <p:cNvPr id="22" name="文本框 21"/>
          <p:cNvSpPr txBox="1"/>
          <p:nvPr/>
        </p:nvSpPr>
        <p:spPr>
          <a:xfrm>
            <a:off x="9181712" y="4190874"/>
            <a:ext cx="1149217" cy="276999"/>
          </a:xfrm>
          <a:prstGeom prst="rect">
            <a:avLst/>
          </a:prstGeom>
          <a:noFill/>
          <a:ln>
            <a:solidFill>
              <a:schemeClr val="tx1"/>
            </a:solidFill>
          </a:ln>
        </p:spPr>
        <p:txBody>
          <a:bodyPr wrap="square" rtlCol="0">
            <a:spAutoFit/>
          </a:bodyPr>
          <a:lstStyle>
            <a:defPPr>
              <a:defRPr lang="en-US"/>
            </a:defPPr>
            <a:lvl1pPr algn="ctr">
              <a:defRPr sz="1600" b="1"/>
            </a:lvl1pPr>
          </a:lstStyle>
          <a:p>
            <a:r>
              <a:rPr lang="en-US" altLang="zh-CN" sz="1200" dirty="0"/>
              <a:t>Man of Steel</a:t>
            </a:r>
            <a:endParaRPr lang="zh-CN" altLang="en-US" sz="1200" dirty="0"/>
          </a:p>
        </p:txBody>
      </p:sp>
      <p:pic>
        <p:nvPicPr>
          <p:cNvPr id="23" name="Picture 7"/>
          <p:cNvPicPr>
            <a:picLocks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7071095" y="2896727"/>
            <a:ext cx="433307" cy="61266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4" name="Picture 6"/>
          <p:cNvPicPr>
            <a:picLocks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8992057" y="2016793"/>
            <a:ext cx="463790" cy="73485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5" name="Picture 8" descr="PE02947_"/>
          <p:cNvPicPr>
            <a:picLocks noChangeAspect="1" noChangeArrowheads="1"/>
          </p:cNvPicPr>
          <p:nvPr/>
        </p:nvPicPr>
        <p:blipFill>
          <a:blip r:embed="rId5" cstate="hqprint">
            <a:extLst>
              <a:ext uri="{28A0092B-C50C-407E-A947-70E740481C1C}">
                <a14:useLocalDpi xmlns:a14="http://schemas.microsoft.com/office/drawing/2010/main" val="0"/>
              </a:ext>
            </a:extLst>
          </a:blip>
          <a:srcRect/>
          <a:stretch>
            <a:fillRect/>
          </a:stretch>
        </p:blipFill>
        <p:spPr bwMode="auto">
          <a:xfrm>
            <a:off x="8749411" y="4595263"/>
            <a:ext cx="539191" cy="68950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26" name="Picture 5"/>
          <p:cNvPicPr>
            <a:picLocks noChangeArrowheads="1"/>
          </p:cNvPicPr>
          <p:nvPr/>
        </p:nvPicPr>
        <p:blipFill rotWithShape="1">
          <a:blip r:embed="rId6" cstate="hqprint">
            <a:extLst>
              <a:ext uri="{28A0092B-C50C-407E-A947-70E740481C1C}">
                <a14:useLocalDpi xmlns:a14="http://schemas.microsoft.com/office/drawing/2010/main" val="0"/>
              </a:ext>
            </a:extLst>
          </a:blip>
          <a:srcRect t="34416"/>
          <a:stretch/>
        </p:blipFill>
        <p:spPr bwMode="auto">
          <a:xfrm>
            <a:off x="7299933" y="4572341"/>
            <a:ext cx="408936" cy="48631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7" name="矩形 26"/>
          <p:cNvSpPr/>
          <p:nvPr/>
        </p:nvSpPr>
        <p:spPr>
          <a:xfrm>
            <a:off x="1189669" y="1542406"/>
            <a:ext cx="3833662" cy="461665"/>
          </a:xfrm>
          <a:prstGeom prst="rect">
            <a:avLst/>
          </a:prstGeom>
        </p:spPr>
        <p:txBody>
          <a:bodyPr wrap="square">
            <a:spAutoFit/>
          </a:bodyPr>
          <a:lstStyle/>
          <a:p>
            <a:pPr>
              <a:lnSpc>
                <a:spcPct val="100000"/>
              </a:lnSpc>
            </a:pPr>
            <a:r>
              <a:rPr lang="zh-CN" altLang="en-US" sz="2400" dirty="0">
                <a:latin typeface="微软雅黑" panose="020B0503020204020204" pitchFamily="34" charset="-122"/>
                <a:ea typeface="微软雅黑" panose="020B0503020204020204" pitchFamily="34" charset="-122"/>
              </a:rPr>
              <a:t>将用户和物品特征化</a:t>
            </a:r>
            <a:endParaRPr lang="en-US" altLang="zh-CN" sz="2400"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33" name="文本框 28"/>
              <p:cNvSpPr txBox="1"/>
              <p:nvPr/>
            </p:nvSpPr>
            <p:spPr>
              <a:xfrm>
                <a:off x="1950907" y="4283900"/>
                <a:ext cx="1303113" cy="276999"/>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𝑈</m:t>
                          </m:r>
                        </m:e>
                        <m:sub>
                          <m:r>
                            <a:rPr lang="en-US" altLang="zh-CN" i="1">
                              <a:latin typeface="Cambria Math" panose="02040503050406030204" pitchFamily="18" charset="0"/>
                            </a:rPr>
                            <m:t>𝑖</m:t>
                          </m:r>
                        </m:sub>
                      </m:sSub>
                      <m:r>
                        <a:rPr lang="en-US" altLang="zh-CN" i="1">
                          <a:latin typeface="Cambria Math" panose="02040503050406030204" pitchFamily="18" charset="0"/>
                        </a:rPr>
                        <m:t>=</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i="1">
                                  <a:latin typeface="Cambria Math" panose="02040503050406030204" pitchFamily="18" charset="0"/>
                                </a:rPr>
                                <m:t>2</m:t>
                              </m:r>
                            </m:sub>
                          </m:sSub>
                          <m:r>
                            <a:rPr lang="en-US" altLang="zh-CN" i="1">
                              <a:latin typeface="Cambria Math" panose="02040503050406030204" pitchFamily="18" charset="0"/>
                            </a:rPr>
                            <m:t> </m:t>
                          </m:r>
                        </m:e>
                      </m:d>
                    </m:oMath>
                  </m:oMathPara>
                </a14:m>
                <a:endParaRPr lang="zh-CN" altLang="en-US" dirty="0"/>
              </a:p>
            </p:txBody>
          </p:sp>
        </mc:Choice>
        <mc:Fallback xmlns="">
          <p:sp>
            <p:nvSpPr>
              <p:cNvPr id="33" name="文本框 28"/>
              <p:cNvSpPr txBox="1">
                <a:spLocks noRot="1" noChangeAspect="1" noMove="1" noResize="1" noEditPoints="1" noAdjustHandles="1" noChangeArrowheads="1" noChangeShapeType="1" noTextEdit="1"/>
              </p:cNvSpPr>
              <p:nvPr/>
            </p:nvSpPr>
            <p:spPr>
              <a:xfrm>
                <a:off x="1950907" y="4283900"/>
                <a:ext cx="1303113" cy="276999"/>
              </a:xfrm>
              <a:prstGeom prst="rect">
                <a:avLst/>
              </a:prstGeom>
              <a:blipFill>
                <a:blip r:embed="rId7"/>
                <a:stretch>
                  <a:fillRect l="-3271" t="-4444" b="-3555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4" name="文本框 29"/>
              <p:cNvSpPr txBox="1"/>
              <p:nvPr/>
            </p:nvSpPr>
            <p:spPr>
              <a:xfrm>
                <a:off x="1962646" y="5009605"/>
                <a:ext cx="1459694" cy="322396"/>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p>
                        <m:sSupPr>
                          <m:ctrlPr>
                            <a:rPr lang="en-US" altLang="zh-CN" i="1">
                              <a:latin typeface="Cambria Math" panose="02040503050406030204" pitchFamily="18" charset="0"/>
                            </a:rPr>
                          </m:ctrlPr>
                        </m:sSupPr>
                        <m:e>
                          <m:sSub>
                            <m:sSubPr>
                              <m:ctrlPr>
                                <a:rPr lang="en-US" altLang="zh-CN" i="1">
                                  <a:latin typeface="Cambria Math" panose="02040503050406030204" pitchFamily="18" charset="0"/>
                                </a:rPr>
                              </m:ctrlPr>
                            </m:sSubPr>
                            <m:e>
                              <m:r>
                                <a:rPr lang="en-US" altLang="zh-CN" i="1">
                                  <a:latin typeface="Cambria Math" panose="02040503050406030204" pitchFamily="18" charset="0"/>
                                </a:rPr>
                                <m:t>𝑀</m:t>
                              </m:r>
                            </m:e>
                            <m:sub>
                              <m:r>
                                <a:rPr lang="en-US" altLang="zh-CN" i="1">
                                  <a:latin typeface="Cambria Math" panose="02040503050406030204" pitchFamily="18" charset="0"/>
                                </a:rPr>
                                <m:t>𝑗</m:t>
                              </m:r>
                            </m:sub>
                          </m:sSub>
                        </m:e>
                        <m:sup>
                          <m:r>
                            <a:rPr lang="en-US" altLang="zh-CN" i="1">
                              <a:latin typeface="Cambria Math" panose="02040503050406030204" pitchFamily="18" charset="0"/>
                            </a:rPr>
                            <m:t>𝑇</m:t>
                          </m:r>
                        </m:sup>
                      </m:sSup>
                      <m:r>
                        <a:rPr lang="en-US" altLang="zh-CN" i="1">
                          <a:latin typeface="Cambria Math" panose="02040503050406030204" pitchFamily="18" charset="0"/>
                        </a:rPr>
                        <m:t>=</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i="1">
                                  <a:latin typeface="Cambria Math" panose="02040503050406030204" pitchFamily="18" charset="0"/>
                                </a:rPr>
                                <m:t>2</m:t>
                              </m:r>
                            </m:sub>
                          </m:sSub>
                          <m:r>
                            <a:rPr lang="en-US" altLang="zh-CN" i="1">
                              <a:latin typeface="Cambria Math" panose="02040503050406030204" pitchFamily="18" charset="0"/>
                            </a:rPr>
                            <m:t> </m:t>
                          </m:r>
                        </m:e>
                      </m:d>
                    </m:oMath>
                  </m:oMathPara>
                </a14:m>
                <a:endParaRPr lang="zh-CN" altLang="en-US" dirty="0"/>
              </a:p>
            </p:txBody>
          </p:sp>
        </mc:Choice>
        <mc:Fallback xmlns="">
          <p:sp>
            <p:nvSpPr>
              <p:cNvPr id="34" name="文本框 29"/>
              <p:cNvSpPr txBox="1">
                <a:spLocks noRot="1" noChangeAspect="1" noMove="1" noResize="1" noEditPoints="1" noAdjustHandles="1" noChangeArrowheads="1" noChangeShapeType="1" noTextEdit="1"/>
              </p:cNvSpPr>
              <p:nvPr/>
            </p:nvSpPr>
            <p:spPr>
              <a:xfrm>
                <a:off x="1962646" y="5009605"/>
                <a:ext cx="1459694" cy="322396"/>
              </a:xfrm>
              <a:prstGeom prst="rect">
                <a:avLst/>
              </a:prstGeom>
              <a:blipFill>
                <a:blip r:embed="rId8"/>
                <a:stretch>
                  <a:fillRect l="-3347" t="-1887" b="-22642"/>
                </a:stretch>
              </a:blipFill>
            </p:spPr>
            <p:txBody>
              <a:bodyPr/>
              <a:lstStyle/>
              <a:p>
                <a:r>
                  <a:rPr lang="zh-CN" altLang="en-US">
                    <a:noFill/>
                  </a:rPr>
                  <a:t> </a:t>
                </a:r>
              </a:p>
            </p:txBody>
          </p:sp>
        </mc:Fallback>
      </mc:AlternateContent>
      <p:sp>
        <p:nvSpPr>
          <p:cNvPr id="35" name="标题 1"/>
          <p:cNvSpPr txBox="1">
            <a:spLocks/>
          </p:cNvSpPr>
          <p:nvPr/>
        </p:nvSpPr>
        <p:spPr>
          <a:xfrm>
            <a:off x="1094217" y="4242353"/>
            <a:ext cx="1191943" cy="480245"/>
          </a:xfrm>
          <a:prstGeom prst="rect">
            <a:avLst/>
          </a:prstGeom>
        </p:spPr>
        <p:txBody>
          <a:bodyPr vert="horz" lIns="91440" tIns="45720" rIns="91440" bIns="45720" rtlCol="0" anchor="t">
            <a:noAutofit/>
          </a:bodyPr>
          <a:lst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sz="1800" dirty="0">
                <a:solidFill>
                  <a:schemeClr val="tx1"/>
                </a:solidFill>
              </a:rPr>
              <a:t>User:</a:t>
            </a:r>
            <a:endParaRPr lang="zh-CN" altLang="en-US" sz="1800" dirty="0">
              <a:solidFill>
                <a:schemeClr val="tx1"/>
              </a:solidFill>
            </a:endParaRPr>
          </a:p>
        </p:txBody>
      </p:sp>
      <p:sp>
        <p:nvSpPr>
          <p:cNvPr id="36" name="标题 1"/>
          <p:cNvSpPr txBox="1">
            <a:spLocks/>
          </p:cNvSpPr>
          <p:nvPr/>
        </p:nvSpPr>
        <p:spPr>
          <a:xfrm>
            <a:off x="1097232" y="5019700"/>
            <a:ext cx="1191943" cy="480245"/>
          </a:xfrm>
          <a:prstGeom prst="rect">
            <a:avLst/>
          </a:prstGeom>
        </p:spPr>
        <p:txBody>
          <a:bodyPr vert="horz" lIns="91440" tIns="45720" rIns="91440" bIns="45720" rtlCol="0" anchor="t">
            <a:noAutofit/>
          </a:bodyPr>
          <a:lst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sz="1800" dirty="0">
                <a:solidFill>
                  <a:schemeClr val="tx1"/>
                </a:solidFill>
              </a:rPr>
              <a:t>Movie:</a:t>
            </a:r>
            <a:endParaRPr lang="zh-CN" altLang="en-US" sz="1800" dirty="0">
              <a:solidFill>
                <a:schemeClr val="tx1"/>
              </a:solidFill>
            </a:endParaRPr>
          </a:p>
        </p:txBody>
      </p:sp>
      <p:sp>
        <p:nvSpPr>
          <p:cNvPr id="31" name="矩形 30"/>
          <p:cNvSpPr/>
          <p:nvPr/>
        </p:nvSpPr>
        <p:spPr>
          <a:xfrm>
            <a:off x="1182282" y="2488299"/>
            <a:ext cx="2492070" cy="461665"/>
          </a:xfrm>
          <a:prstGeom prst="rect">
            <a:avLst/>
          </a:prstGeom>
        </p:spPr>
        <p:txBody>
          <a:bodyPr wrap="square">
            <a:spAutoFit/>
          </a:bodyPr>
          <a:lstStyle/>
          <a:p>
            <a:r>
              <a:rPr lang="zh-CN" altLang="en-US" sz="2400" dirty="0">
                <a:latin typeface="微软雅黑" panose="020B0503020204020204" pitchFamily="34" charset="-122"/>
                <a:ea typeface="微软雅黑" panose="020B0503020204020204" pitchFamily="34" charset="-122"/>
              </a:rPr>
              <a:t>为用户推荐电影</a:t>
            </a:r>
            <a:endParaRPr lang="en-US" altLang="zh-CN" sz="2400" dirty="0">
              <a:latin typeface="微软雅黑" panose="020B0503020204020204" pitchFamily="34" charset="-122"/>
              <a:ea typeface="微软雅黑" panose="020B0503020204020204" pitchFamily="34" charset="-122"/>
            </a:endParaRPr>
          </a:p>
        </p:txBody>
      </p:sp>
      <p:sp>
        <p:nvSpPr>
          <p:cNvPr id="37" name="标题 1"/>
          <p:cNvSpPr txBox="1">
            <a:spLocks/>
          </p:cNvSpPr>
          <p:nvPr/>
        </p:nvSpPr>
        <p:spPr>
          <a:xfrm>
            <a:off x="803211" y="1950320"/>
            <a:ext cx="4347548" cy="464244"/>
          </a:xfrm>
          <a:prstGeom prst="rect">
            <a:avLst/>
          </a:prstGeom>
        </p:spPr>
        <p:txBody>
          <a:bodyPr vert="horz" lIns="91440" tIns="45720" rIns="91440" bIns="45720" rtlCol="0" anchor="t">
            <a:noAutofit/>
          </a:bodyPr>
          <a:lst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sz="2800" dirty="0">
                <a:solidFill>
                  <a:schemeClr val="tx1"/>
                </a:solidFill>
                <a:latin typeface="微软雅黑" panose="020B0503020204020204" pitchFamily="34" charset="-122"/>
                <a:ea typeface="微软雅黑" panose="020B0503020204020204" pitchFamily="34" charset="-122"/>
                <a:cs typeface="+mn-cs"/>
              </a:rPr>
              <a:t>举例：</a:t>
            </a:r>
          </a:p>
        </p:txBody>
      </p:sp>
    </p:spTree>
    <p:extLst>
      <p:ext uri="{BB962C8B-B14F-4D97-AF65-F5344CB8AC3E}">
        <p14:creationId xmlns:p14="http://schemas.microsoft.com/office/powerpoint/2010/main" val="930899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7"/>
                                        </p:tgtEl>
                                        <p:attrNameLst>
                                          <p:attrName>style.visibility</p:attrName>
                                        </p:attrNameLst>
                                      </p:cBhvr>
                                      <p:to>
                                        <p:strVal val="visible"/>
                                      </p:to>
                                    </p:set>
                                    <p:animEffect transition="in" filter="fade">
                                      <p:cBhvr>
                                        <p:cTn id="10" dur="500"/>
                                        <p:tgtEl>
                                          <p:spTgt spid="37"/>
                                        </p:tgtEl>
                                      </p:cBhvr>
                                    </p:animEffec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p:cTn id="15" dur="500" fill="hold"/>
                                        <p:tgtEl>
                                          <p:spTgt spid="8"/>
                                        </p:tgtEl>
                                        <p:attrNameLst>
                                          <p:attrName>ppt_w</p:attrName>
                                        </p:attrNameLst>
                                      </p:cBhvr>
                                      <p:tavLst>
                                        <p:tav tm="0">
                                          <p:val>
                                            <p:fltVal val="0"/>
                                          </p:val>
                                        </p:tav>
                                        <p:tav tm="100000">
                                          <p:val>
                                            <p:strVal val="#ppt_w"/>
                                          </p:val>
                                        </p:tav>
                                      </p:tavLst>
                                    </p:anim>
                                    <p:anim calcmode="lin" valueType="num">
                                      <p:cBhvr>
                                        <p:cTn id="16" dur="500" fill="hold"/>
                                        <p:tgtEl>
                                          <p:spTgt spid="8"/>
                                        </p:tgtEl>
                                        <p:attrNameLst>
                                          <p:attrName>ppt_h</p:attrName>
                                        </p:attrNameLst>
                                      </p:cBhvr>
                                      <p:tavLst>
                                        <p:tav tm="0">
                                          <p:val>
                                            <p:fltVal val="0"/>
                                          </p:val>
                                        </p:tav>
                                        <p:tav tm="100000">
                                          <p:val>
                                            <p:strVal val="#ppt_h"/>
                                          </p:val>
                                        </p:tav>
                                      </p:tavLst>
                                    </p:anim>
                                    <p:animEffect transition="in" filter="fade">
                                      <p:cBhvr>
                                        <p:cTn id="17" dur="500"/>
                                        <p:tgtEl>
                                          <p:spTgt spid="8"/>
                                        </p:tgtEl>
                                      </p:cBhvr>
                                    </p:animEffect>
                                  </p:childTnLst>
                                </p:cTn>
                              </p:par>
                              <p:par>
                                <p:cTn id="18" presetID="53" presetClass="entr" presetSubtype="16" fill="hold" nodeType="with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p:cTn id="20" dur="500" fill="hold"/>
                                        <p:tgtEl>
                                          <p:spTgt spid="7"/>
                                        </p:tgtEl>
                                        <p:attrNameLst>
                                          <p:attrName>ppt_w</p:attrName>
                                        </p:attrNameLst>
                                      </p:cBhvr>
                                      <p:tavLst>
                                        <p:tav tm="0">
                                          <p:val>
                                            <p:fltVal val="0"/>
                                          </p:val>
                                        </p:tav>
                                        <p:tav tm="100000">
                                          <p:val>
                                            <p:strVal val="#ppt_w"/>
                                          </p:val>
                                        </p:tav>
                                      </p:tavLst>
                                    </p:anim>
                                    <p:anim calcmode="lin" valueType="num">
                                      <p:cBhvr>
                                        <p:cTn id="21" dur="500" fill="hold"/>
                                        <p:tgtEl>
                                          <p:spTgt spid="7"/>
                                        </p:tgtEl>
                                        <p:attrNameLst>
                                          <p:attrName>ppt_h</p:attrName>
                                        </p:attrNameLst>
                                      </p:cBhvr>
                                      <p:tavLst>
                                        <p:tav tm="0">
                                          <p:val>
                                            <p:fltVal val="0"/>
                                          </p:val>
                                        </p:tav>
                                        <p:tav tm="100000">
                                          <p:val>
                                            <p:strVal val="#ppt_h"/>
                                          </p:val>
                                        </p:tav>
                                      </p:tavLst>
                                    </p:anim>
                                    <p:animEffect transition="in" filter="fade">
                                      <p:cBhvr>
                                        <p:cTn id="22" dur="500"/>
                                        <p:tgtEl>
                                          <p:spTgt spid="7"/>
                                        </p:tgtEl>
                                      </p:cBhvr>
                                    </p:animEffect>
                                  </p:childTnLst>
                                </p:cTn>
                              </p:par>
                              <p:par>
                                <p:cTn id="23" presetID="53" presetClass="entr" presetSubtype="16"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p:cTn id="25" dur="500" fill="hold"/>
                                        <p:tgtEl>
                                          <p:spTgt spid="11"/>
                                        </p:tgtEl>
                                        <p:attrNameLst>
                                          <p:attrName>ppt_w</p:attrName>
                                        </p:attrNameLst>
                                      </p:cBhvr>
                                      <p:tavLst>
                                        <p:tav tm="0">
                                          <p:val>
                                            <p:fltVal val="0"/>
                                          </p:val>
                                        </p:tav>
                                        <p:tav tm="100000">
                                          <p:val>
                                            <p:strVal val="#ppt_w"/>
                                          </p:val>
                                        </p:tav>
                                      </p:tavLst>
                                    </p:anim>
                                    <p:anim calcmode="lin" valueType="num">
                                      <p:cBhvr>
                                        <p:cTn id="26" dur="500" fill="hold"/>
                                        <p:tgtEl>
                                          <p:spTgt spid="11"/>
                                        </p:tgtEl>
                                        <p:attrNameLst>
                                          <p:attrName>ppt_h</p:attrName>
                                        </p:attrNameLst>
                                      </p:cBhvr>
                                      <p:tavLst>
                                        <p:tav tm="0">
                                          <p:val>
                                            <p:fltVal val="0"/>
                                          </p:val>
                                        </p:tav>
                                        <p:tav tm="100000">
                                          <p:val>
                                            <p:strVal val="#ppt_h"/>
                                          </p:val>
                                        </p:tav>
                                      </p:tavLst>
                                    </p:anim>
                                    <p:animEffect transition="in" filter="fade">
                                      <p:cBhvr>
                                        <p:cTn id="27" dur="500"/>
                                        <p:tgtEl>
                                          <p:spTgt spid="11"/>
                                        </p:tgtEl>
                                      </p:cBhvr>
                                    </p:animEffect>
                                  </p:childTnLst>
                                </p:cTn>
                              </p:par>
                              <p:par>
                                <p:cTn id="28" presetID="53" presetClass="entr" presetSubtype="16" fill="hold" grpId="0" nodeType="withEffect">
                                  <p:stCondLst>
                                    <p:cond delay="0"/>
                                  </p:stCondLst>
                                  <p:childTnLst>
                                    <p:set>
                                      <p:cBhvr>
                                        <p:cTn id="29" dur="1" fill="hold">
                                          <p:stCondLst>
                                            <p:cond delay="0"/>
                                          </p:stCondLst>
                                        </p:cTn>
                                        <p:tgtEl>
                                          <p:spTgt spid="10"/>
                                        </p:tgtEl>
                                        <p:attrNameLst>
                                          <p:attrName>style.visibility</p:attrName>
                                        </p:attrNameLst>
                                      </p:cBhvr>
                                      <p:to>
                                        <p:strVal val="visible"/>
                                      </p:to>
                                    </p:set>
                                    <p:anim calcmode="lin" valueType="num">
                                      <p:cBhvr>
                                        <p:cTn id="30" dur="500" fill="hold"/>
                                        <p:tgtEl>
                                          <p:spTgt spid="10"/>
                                        </p:tgtEl>
                                        <p:attrNameLst>
                                          <p:attrName>ppt_w</p:attrName>
                                        </p:attrNameLst>
                                      </p:cBhvr>
                                      <p:tavLst>
                                        <p:tav tm="0">
                                          <p:val>
                                            <p:fltVal val="0"/>
                                          </p:val>
                                        </p:tav>
                                        <p:tav tm="100000">
                                          <p:val>
                                            <p:strVal val="#ppt_w"/>
                                          </p:val>
                                        </p:tav>
                                      </p:tavLst>
                                    </p:anim>
                                    <p:anim calcmode="lin" valueType="num">
                                      <p:cBhvr>
                                        <p:cTn id="31" dur="500" fill="hold"/>
                                        <p:tgtEl>
                                          <p:spTgt spid="10"/>
                                        </p:tgtEl>
                                        <p:attrNameLst>
                                          <p:attrName>ppt_h</p:attrName>
                                        </p:attrNameLst>
                                      </p:cBhvr>
                                      <p:tavLst>
                                        <p:tav tm="0">
                                          <p:val>
                                            <p:fltVal val="0"/>
                                          </p:val>
                                        </p:tav>
                                        <p:tav tm="100000">
                                          <p:val>
                                            <p:strVal val="#ppt_h"/>
                                          </p:val>
                                        </p:tav>
                                      </p:tavLst>
                                    </p:anim>
                                    <p:animEffect transition="in" filter="fade">
                                      <p:cBhvr>
                                        <p:cTn id="32" dur="500"/>
                                        <p:tgtEl>
                                          <p:spTgt spid="10"/>
                                        </p:tgtEl>
                                      </p:cBhvr>
                                    </p:animEffect>
                                  </p:childTnLst>
                                </p:cTn>
                              </p:par>
                              <p:par>
                                <p:cTn id="33" presetID="53" presetClass="entr" presetSubtype="16"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anim calcmode="lin" valueType="num">
                                      <p:cBhvr>
                                        <p:cTn id="35" dur="500" fill="hold"/>
                                        <p:tgtEl>
                                          <p:spTgt spid="12"/>
                                        </p:tgtEl>
                                        <p:attrNameLst>
                                          <p:attrName>ppt_w</p:attrName>
                                        </p:attrNameLst>
                                      </p:cBhvr>
                                      <p:tavLst>
                                        <p:tav tm="0">
                                          <p:val>
                                            <p:fltVal val="0"/>
                                          </p:val>
                                        </p:tav>
                                        <p:tav tm="100000">
                                          <p:val>
                                            <p:strVal val="#ppt_w"/>
                                          </p:val>
                                        </p:tav>
                                      </p:tavLst>
                                    </p:anim>
                                    <p:anim calcmode="lin" valueType="num">
                                      <p:cBhvr>
                                        <p:cTn id="36" dur="500" fill="hold"/>
                                        <p:tgtEl>
                                          <p:spTgt spid="12"/>
                                        </p:tgtEl>
                                        <p:attrNameLst>
                                          <p:attrName>ppt_h</p:attrName>
                                        </p:attrNameLst>
                                      </p:cBhvr>
                                      <p:tavLst>
                                        <p:tav tm="0">
                                          <p:val>
                                            <p:fltVal val="0"/>
                                          </p:val>
                                        </p:tav>
                                        <p:tav tm="100000">
                                          <p:val>
                                            <p:strVal val="#ppt_h"/>
                                          </p:val>
                                        </p:tav>
                                      </p:tavLst>
                                    </p:anim>
                                    <p:animEffect transition="in" filter="fade">
                                      <p:cBhvr>
                                        <p:cTn id="37" dur="500"/>
                                        <p:tgtEl>
                                          <p:spTgt spid="12"/>
                                        </p:tgtEl>
                                      </p:cBhvr>
                                    </p:animEffect>
                                  </p:childTnLst>
                                </p:cTn>
                              </p:par>
                              <p:par>
                                <p:cTn id="38" presetID="53" presetClass="entr" presetSubtype="16" fill="hold" grpId="0" nodeType="withEffect">
                                  <p:stCondLst>
                                    <p:cond delay="0"/>
                                  </p:stCondLst>
                                  <p:childTnLst>
                                    <p:set>
                                      <p:cBhvr>
                                        <p:cTn id="39" dur="1" fill="hold">
                                          <p:stCondLst>
                                            <p:cond delay="0"/>
                                          </p:stCondLst>
                                        </p:cTn>
                                        <p:tgtEl>
                                          <p:spTgt spid="9"/>
                                        </p:tgtEl>
                                        <p:attrNameLst>
                                          <p:attrName>style.visibility</p:attrName>
                                        </p:attrNameLst>
                                      </p:cBhvr>
                                      <p:to>
                                        <p:strVal val="visible"/>
                                      </p:to>
                                    </p:set>
                                    <p:anim calcmode="lin" valueType="num">
                                      <p:cBhvr>
                                        <p:cTn id="40" dur="500" fill="hold"/>
                                        <p:tgtEl>
                                          <p:spTgt spid="9"/>
                                        </p:tgtEl>
                                        <p:attrNameLst>
                                          <p:attrName>ppt_w</p:attrName>
                                        </p:attrNameLst>
                                      </p:cBhvr>
                                      <p:tavLst>
                                        <p:tav tm="0">
                                          <p:val>
                                            <p:fltVal val="0"/>
                                          </p:val>
                                        </p:tav>
                                        <p:tav tm="100000">
                                          <p:val>
                                            <p:strVal val="#ppt_w"/>
                                          </p:val>
                                        </p:tav>
                                      </p:tavLst>
                                    </p:anim>
                                    <p:anim calcmode="lin" valueType="num">
                                      <p:cBhvr>
                                        <p:cTn id="41" dur="500" fill="hold"/>
                                        <p:tgtEl>
                                          <p:spTgt spid="9"/>
                                        </p:tgtEl>
                                        <p:attrNameLst>
                                          <p:attrName>ppt_h</p:attrName>
                                        </p:attrNameLst>
                                      </p:cBhvr>
                                      <p:tavLst>
                                        <p:tav tm="0">
                                          <p:val>
                                            <p:fltVal val="0"/>
                                          </p:val>
                                        </p:tav>
                                        <p:tav tm="100000">
                                          <p:val>
                                            <p:strVal val="#ppt_h"/>
                                          </p:val>
                                        </p:tav>
                                      </p:tavLst>
                                    </p:anim>
                                    <p:animEffect transition="in" filter="fade">
                                      <p:cBhvr>
                                        <p:cTn id="42" dur="500"/>
                                        <p:tgtEl>
                                          <p:spTgt spid="9"/>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fade">
                                      <p:cBhvr>
                                        <p:cTn id="47" dur="500"/>
                                        <p:tgtEl>
                                          <p:spTgt spid="20"/>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8"/>
                                        </p:tgtEl>
                                        <p:attrNameLst>
                                          <p:attrName>style.visibility</p:attrName>
                                        </p:attrNameLst>
                                      </p:cBhvr>
                                      <p:to>
                                        <p:strVal val="visible"/>
                                      </p:to>
                                    </p:set>
                                    <p:animEffect transition="in" filter="fade">
                                      <p:cBhvr>
                                        <p:cTn id="50" dur="500"/>
                                        <p:tgtEl>
                                          <p:spTgt spid="18"/>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13"/>
                                        </p:tgtEl>
                                        <p:attrNameLst>
                                          <p:attrName>style.visibility</p:attrName>
                                        </p:attrNameLst>
                                      </p:cBhvr>
                                      <p:to>
                                        <p:strVal val="visible"/>
                                      </p:to>
                                    </p:set>
                                    <p:animEffect transition="in" filter="fade">
                                      <p:cBhvr>
                                        <p:cTn id="53" dur="500"/>
                                        <p:tgtEl>
                                          <p:spTgt spid="13"/>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21"/>
                                        </p:tgtEl>
                                        <p:attrNameLst>
                                          <p:attrName>style.visibility</p:attrName>
                                        </p:attrNameLst>
                                      </p:cBhvr>
                                      <p:to>
                                        <p:strVal val="visible"/>
                                      </p:to>
                                    </p:set>
                                    <p:animEffect transition="in" filter="fade">
                                      <p:cBhvr>
                                        <p:cTn id="56" dur="500"/>
                                        <p:tgtEl>
                                          <p:spTgt spid="21"/>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22"/>
                                        </p:tgtEl>
                                        <p:attrNameLst>
                                          <p:attrName>style.visibility</p:attrName>
                                        </p:attrNameLst>
                                      </p:cBhvr>
                                      <p:to>
                                        <p:strVal val="visible"/>
                                      </p:to>
                                    </p:set>
                                    <p:animEffect transition="in" filter="fade">
                                      <p:cBhvr>
                                        <p:cTn id="59" dur="500"/>
                                        <p:tgtEl>
                                          <p:spTgt spid="22"/>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14"/>
                                        </p:tgtEl>
                                        <p:attrNameLst>
                                          <p:attrName>style.visibility</p:attrName>
                                        </p:attrNameLst>
                                      </p:cBhvr>
                                      <p:to>
                                        <p:strVal val="visible"/>
                                      </p:to>
                                    </p:set>
                                    <p:animEffect transition="in" filter="fade">
                                      <p:cBhvr>
                                        <p:cTn id="62" dur="500"/>
                                        <p:tgtEl>
                                          <p:spTgt spid="14"/>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15"/>
                                        </p:tgtEl>
                                        <p:attrNameLst>
                                          <p:attrName>style.visibility</p:attrName>
                                        </p:attrNameLst>
                                      </p:cBhvr>
                                      <p:to>
                                        <p:strVal val="visible"/>
                                      </p:to>
                                    </p:set>
                                    <p:animEffect transition="in" filter="fade">
                                      <p:cBhvr>
                                        <p:cTn id="65" dur="500"/>
                                        <p:tgtEl>
                                          <p:spTgt spid="15"/>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19"/>
                                        </p:tgtEl>
                                        <p:attrNameLst>
                                          <p:attrName>style.visibility</p:attrName>
                                        </p:attrNameLst>
                                      </p:cBhvr>
                                      <p:to>
                                        <p:strVal val="visible"/>
                                      </p:to>
                                    </p:set>
                                    <p:animEffect transition="in" filter="fade">
                                      <p:cBhvr>
                                        <p:cTn id="68" dur="500"/>
                                        <p:tgtEl>
                                          <p:spTgt spid="19"/>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16"/>
                                        </p:tgtEl>
                                        <p:attrNameLst>
                                          <p:attrName>style.visibility</p:attrName>
                                        </p:attrNameLst>
                                      </p:cBhvr>
                                      <p:to>
                                        <p:strVal val="visible"/>
                                      </p:to>
                                    </p:set>
                                    <p:animEffect transition="in" filter="fade">
                                      <p:cBhvr>
                                        <p:cTn id="71" dur="500"/>
                                        <p:tgtEl>
                                          <p:spTgt spid="16"/>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17"/>
                                        </p:tgtEl>
                                        <p:attrNameLst>
                                          <p:attrName>style.visibility</p:attrName>
                                        </p:attrNameLst>
                                      </p:cBhvr>
                                      <p:to>
                                        <p:strVal val="visible"/>
                                      </p:to>
                                    </p:set>
                                    <p:animEffect transition="in" filter="fade">
                                      <p:cBhvr>
                                        <p:cTn id="74" dur="500"/>
                                        <p:tgtEl>
                                          <p:spTgt spid="17"/>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nodeType="clickEffect">
                                  <p:stCondLst>
                                    <p:cond delay="0"/>
                                  </p:stCondLst>
                                  <p:childTnLst>
                                    <p:set>
                                      <p:cBhvr>
                                        <p:cTn id="78" dur="1" fill="hold">
                                          <p:stCondLst>
                                            <p:cond delay="0"/>
                                          </p:stCondLst>
                                        </p:cTn>
                                        <p:tgtEl>
                                          <p:spTgt spid="24"/>
                                        </p:tgtEl>
                                        <p:attrNameLst>
                                          <p:attrName>style.visibility</p:attrName>
                                        </p:attrNameLst>
                                      </p:cBhvr>
                                      <p:to>
                                        <p:strVal val="visible"/>
                                      </p:to>
                                    </p:set>
                                    <p:animEffect transition="in" filter="fade">
                                      <p:cBhvr>
                                        <p:cTn id="79" dur="500"/>
                                        <p:tgtEl>
                                          <p:spTgt spid="24"/>
                                        </p:tgtEl>
                                      </p:cBhvr>
                                    </p:animEffect>
                                  </p:childTnLst>
                                </p:cTn>
                              </p:par>
                              <p:par>
                                <p:cTn id="80" presetID="10" presetClass="entr" presetSubtype="0" fill="hold" nodeType="withEffect">
                                  <p:stCondLst>
                                    <p:cond delay="0"/>
                                  </p:stCondLst>
                                  <p:childTnLst>
                                    <p:set>
                                      <p:cBhvr>
                                        <p:cTn id="81" dur="1" fill="hold">
                                          <p:stCondLst>
                                            <p:cond delay="0"/>
                                          </p:stCondLst>
                                        </p:cTn>
                                        <p:tgtEl>
                                          <p:spTgt spid="23"/>
                                        </p:tgtEl>
                                        <p:attrNameLst>
                                          <p:attrName>style.visibility</p:attrName>
                                        </p:attrNameLst>
                                      </p:cBhvr>
                                      <p:to>
                                        <p:strVal val="visible"/>
                                      </p:to>
                                    </p:set>
                                    <p:animEffect transition="in" filter="fade">
                                      <p:cBhvr>
                                        <p:cTn id="82" dur="500"/>
                                        <p:tgtEl>
                                          <p:spTgt spid="23"/>
                                        </p:tgtEl>
                                      </p:cBhvr>
                                    </p:animEffect>
                                  </p:childTnLst>
                                </p:cTn>
                              </p:par>
                              <p:par>
                                <p:cTn id="83" presetID="10" presetClass="entr" presetSubtype="0" fill="hold" nodeType="withEffect">
                                  <p:stCondLst>
                                    <p:cond delay="0"/>
                                  </p:stCondLst>
                                  <p:childTnLst>
                                    <p:set>
                                      <p:cBhvr>
                                        <p:cTn id="84" dur="1" fill="hold">
                                          <p:stCondLst>
                                            <p:cond delay="0"/>
                                          </p:stCondLst>
                                        </p:cTn>
                                        <p:tgtEl>
                                          <p:spTgt spid="26"/>
                                        </p:tgtEl>
                                        <p:attrNameLst>
                                          <p:attrName>style.visibility</p:attrName>
                                        </p:attrNameLst>
                                      </p:cBhvr>
                                      <p:to>
                                        <p:strVal val="visible"/>
                                      </p:to>
                                    </p:set>
                                    <p:animEffect transition="in" filter="fade">
                                      <p:cBhvr>
                                        <p:cTn id="85" dur="500"/>
                                        <p:tgtEl>
                                          <p:spTgt spid="26"/>
                                        </p:tgtEl>
                                      </p:cBhvr>
                                    </p:animEffect>
                                  </p:childTnLst>
                                </p:cTn>
                              </p:par>
                              <p:par>
                                <p:cTn id="86" presetID="10" presetClass="entr" presetSubtype="0" fill="hold" nodeType="withEffect">
                                  <p:stCondLst>
                                    <p:cond delay="0"/>
                                  </p:stCondLst>
                                  <p:childTnLst>
                                    <p:set>
                                      <p:cBhvr>
                                        <p:cTn id="87" dur="1" fill="hold">
                                          <p:stCondLst>
                                            <p:cond delay="0"/>
                                          </p:stCondLst>
                                        </p:cTn>
                                        <p:tgtEl>
                                          <p:spTgt spid="25"/>
                                        </p:tgtEl>
                                        <p:attrNameLst>
                                          <p:attrName>style.visibility</p:attrName>
                                        </p:attrNameLst>
                                      </p:cBhvr>
                                      <p:to>
                                        <p:strVal val="visible"/>
                                      </p:to>
                                    </p:set>
                                    <p:animEffect transition="in" filter="fade">
                                      <p:cBhvr>
                                        <p:cTn id="88" dur="500"/>
                                        <p:tgtEl>
                                          <p:spTgt spid="25"/>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grpId="0" nodeType="clickEffect">
                                  <p:stCondLst>
                                    <p:cond delay="0"/>
                                  </p:stCondLst>
                                  <p:childTnLst>
                                    <p:set>
                                      <p:cBhvr>
                                        <p:cTn id="92" dur="1" fill="hold">
                                          <p:stCondLst>
                                            <p:cond delay="0"/>
                                          </p:stCondLst>
                                        </p:cTn>
                                        <p:tgtEl>
                                          <p:spTgt spid="33"/>
                                        </p:tgtEl>
                                        <p:attrNameLst>
                                          <p:attrName>style.visibility</p:attrName>
                                        </p:attrNameLst>
                                      </p:cBhvr>
                                      <p:to>
                                        <p:strVal val="visible"/>
                                      </p:to>
                                    </p:set>
                                    <p:animEffect transition="in" filter="fade">
                                      <p:cBhvr>
                                        <p:cTn id="93" dur="500"/>
                                        <p:tgtEl>
                                          <p:spTgt spid="33"/>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34"/>
                                        </p:tgtEl>
                                        <p:attrNameLst>
                                          <p:attrName>style.visibility</p:attrName>
                                        </p:attrNameLst>
                                      </p:cBhvr>
                                      <p:to>
                                        <p:strVal val="visible"/>
                                      </p:to>
                                    </p:set>
                                    <p:animEffect transition="in" filter="fade">
                                      <p:cBhvr>
                                        <p:cTn id="96" dur="500"/>
                                        <p:tgtEl>
                                          <p:spTgt spid="34"/>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35"/>
                                        </p:tgtEl>
                                        <p:attrNameLst>
                                          <p:attrName>style.visibility</p:attrName>
                                        </p:attrNameLst>
                                      </p:cBhvr>
                                      <p:to>
                                        <p:strVal val="visible"/>
                                      </p:to>
                                    </p:set>
                                    <p:animEffect transition="in" filter="fade">
                                      <p:cBhvr>
                                        <p:cTn id="99" dur="500"/>
                                        <p:tgtEl>
                                          <p:spTgt spid="35"/>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36"/>
                                        </p:tgtEl>
                                        <p:attrNameLst>
                                          <p:attrName>style.visibility</p:attrName>
                                        </p:attrNameLst>
                                      </p:cBhvr>
                                      <p:to>
                                        <p:strVal val="visible"/>
                                      </p:to>
                                    </p:set>
                                    <p:animEffect transition="in" filter="fade">
                                      <p:cBhvr>
                                        <p:cTn id="102"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33" grpId="0"/>
      <p:bldP spid="34" grpId="0"/>
      <p:bldP spid="35" grpId="0"/>
      <p:bldP spid="36" grpId="0"/>
      <p:bldP spid="31" grpId="0"/>
      <p:bldP spid="3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26178" y="60099"/>
            <a:ext cx="7055380" cy="747710"/>
          </a:xfrm>
        </p:spPr>
        <p:txBody>
          <a:bodyPr/>
          <a:lstStyle/>
          <a:p>
            <a:r>
              <a:rPr lang="zh-CN" altLang="en-US" dirty="0"/>
              <a:t>矩阵分解推荐</a:t>
            </a:r>
          </a:p>
        </p:txBody>
      </p:sp>
      <p:sp>
        <p:nvSpPr>
          <p:cNvPr id="4" name="灯片编号占位符 3"/>
          <p:cNvSpPr>
            <a:spLocks noGrp="1"/>
          </p:cNvSpPr>
          <p:nvPr>
            <p:ph type="sldNum" sz="quarter" idx="12"/>
          </p:nvPr>
        </p:nvSpPr>
        <p:spPr/>
        <p:txBody>
          <a:bodyPr/>
          <a:lstStyle/>
          <a:p>
            <a:fld id="{B3DB6CBD-98F9-4619-BD6F-8CA5E6B27490}" type="slidenum">
              <a:rPr lang="zh-CN" altLang="en-US" smtClean="0"/>
              <a:t>16</a:t>
            </a:fld>
            <a:endParaRPr lang="zh-CN" altLang="en-US"/>
          </a:p>
        </p:txBody>
      </p:sp>
      <mc:AlternateContent xmlns:mc="http://schemas.openxmlformats.org/markup-compatibility/2006" xmlns:a14="http://schemas.microsoft.com/office/drawing/2010/main">
        <mc:Choice Requires="a14">
          <p:sp>
            <p:nvSpPr>
              <p:cNvPr id="53" name="文本框 5"/>
              <p:cNvSpPr txBox="1"/>
              <p:nvPr/>
            </p:nvSpPr>
            <p:spPr>
              <a:xfrm>
                <a:off x="3047225" y="2157429"/>
                <a:ext cx="1082476" cy="369332"/>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n-US" altLang="zh-CN" sz="2400" i="1">
                          <a:latin typeface="Cambria Math" panose="02040503050406030204" pitchFamily="18" charset="0"/>
                        </a:rPr>
                        <m:t>𝑉</m:t>
                      </m:r>
                      <m:r>
                        <a:rPr lang="zh-CN" altLang="en-US" sz="2400" i="1">
                          <a:latin typeface="Cambria Math" panose="02040503050406030204" pitchFamily="18" charset="0"/>
                        </a:rPr>
                        <m:t>≈</m:t>
                      </m:r>
                      <m:r>
                        <a:rPr lang="en-US" altLang="zh-CN" sz="2400" i="1">
                          <a:latin typeface="Cambria Math" panose="02040503050406030204" pitchFamily="18" charset="0"/>
                        </a:rPr>
                        <m:t>𝑃𝑄</m:t>
                      </m:r>
                    </m:oMath>
                  </m:oMathPara>
                </a14:m>
                <a:endParaRPr lang="zh-CN" altLang="en-US" sz="2400" dirty="0"/>
              </a:p>
            </p:txBody>
          </p:sp>
        </mc:Choice>
        <mc:Fallback xmlns="">
          <p:sp>
            <p:nvSpPr>
              <p:cNvPr id="53" name="文本框 5"/>
              <p:cNvSpPr txBox="1">
                <a:spLocks noRot="1" noChangeAspect="1" noMove="1" noResize="1" noEditPoints="1" noAdjustHandles="1" noChangeArrowheads="1" noChangeShapeType="1" noTextEdit="1"/>
              </p:cNvSpPr>
              <p:nvPr/>
            </p:nvSpPr>
            <p:spPr>
              <a:xfrm>
                <a:off x="3047225" y="2157429"/>
                <a:ext cx="1082476" cy="369332"/>
              </a:xfrm>
              <a:prstGeom prst="rect">
                <a:avLst/>
              </a:prstGeom>
              <a:blipFill>
                <a:blip r:embed="rId3"/>
                <a:stretch>
                  <a:fillRect l="-6215" r="-7910" b="-3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4" name="文本框 7"/>
              <p:cNvSpPr txBox="1"/>
              <p:nvPr/>
            </p:nvSpPr>
            <p:spPr>
              <a:xfrm>
                <a:off x="2035672" y="2814941"/>
                <a:ext cx="3193239" cy="307777"/>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14:m>
                  <m:oMath xmlns:m="http://schemas.openxmlformats.org/officeDocument/2006/math">
                    <m:r>
                      <a:rPr lang="en-US" altLang="zh-CN" sz="2000" i="1">
                        <a:latin typeface="Cambria Math" panose="02040503050406030204" pitchFamily="18" charset="0"/>
                      </a:rPr>
                      <m:t>𝑉</m:t>
                    </m:r>
                    <m:r>
                      <a:rPr lang="en-US" altLang="zh-CN" sz="2000" i="1">
                        <a:latin typeface="Cambria Math" panose="02040503050406030204" pitchFamily="18" charset="0"/>
                        <a:ea typeface="Cambria Math" panose="02040503050406030204" pitchFamily="18" charset="0"/>
                      </a:rPr>
                      <m:t>∈</m:t>
                    </m:r>
                    <m:sSup>
                      <m:sSupPr>
                        <m:ctrlPr>
                          <a:rPr lang="en-US" altLang="zh-CN" sz="2000" i="1">
                            <a:latin typeface="Cambria Math" panose="02040503050406030204" pitchFamily="18" charset="0"/>
                            <a:ea typeface="Cambria Math" panose="02040503050406030204" pitchFamily="18" charset="0"/>
                          </a:rPr>
                        </m:ctrlPr>
                      </m:sSupPr>
                      <m:e>
                        <m:r>
                          <a:rPr lang="en-US" altLang="zh-CN" sz="2000" i="1">
                            <a:latin typeface="Cambria Math" panose="02040503050406030204" pitchFamily="18" charset="0"/>
                            <a:ea typeface="Cambria Math" panose="02040503050406030204" pitchFamily="18" charset="0"/>
                          </a:rPr>
                          <m:t>ℝ</m:t>
                        </m:r>
                      </m:e>
                      <m:sup>
                        <m:r>
                          <a:rPr lang="en-US" altLang="zh-CN" sz="2000" i="1">
                            <a:latin typeface="Cambria Math" panose="02040503050406030204" pitchFamily="18" charset="0"/>
                            <a:ea typeface="Cambria Math" panose="02040503050406030204" pitchFamily="18" charset="0"/>
                          </a:rPr>
                          <m:t>𝑛</m:t>
                        </m:r>
                        <m:r>
                          <a:rPr lang="en-US" altLang="zh-CN" sz="2000" i="1">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𝑚</m:t>
                        </m:r>
                      </m:sup>
                    </m:sSup>
                  </m:oMath>
                </a14:m>
                <a:r>
                  <a:rPr lang="en-US" altLang="zh-CN" sz="2000" dirty="0"/>
                  <a:t> </a:t>
                </a:r>
                <a:r>
                  <a:rPr lang="en-US" altLang="zh-CN" sz="2000" dirty="0">
                    <a:latin typeface="+mn-ea"/>
                  </a:rPr>
                  <a:t>: </a:t>
                </a:r>
                <a:r>
                  <a:rPr lang="zh-CN" altLang="en-US" sz="2000" dirty="0">
                    <a:latin typeface="+mn-ea"/>
                  </a:rPr>
                  <a:t>评分矩阵</a:t>
                </a:r>
              </a:p>
            </p:txBody>
          </p:sp>
        </mc:Choice>
        <mc:Fallback xmlns="">
          <p:sp>
            <p:nvSpPr>
              <p:cNvPr id="54" name="文本框 7"/>
              <p:cNvSpPr txBox="1">
                <a:spLocks noRot="1" noChangeAspect="1" noMove="1" noResize="1" noEditPoints="1" noAdjustHandles="1" noChangeArrowheads="1" noChangeShapeType="1" noTextEdit="1"/>
              </p:cNvSpPr>
              <p:nvPr/>
            </p:nvSpPr>
            <p:spPr>
              <a:xfrm>
                <a:off x="2035672" y="2814941"/>
                <a:ext cx="3193239" cy="307777"/>
              </a:xfrm>
              <a:prstGeom prst="rect">
                <a:avLst/>
              </a:prstGeom>
              <a:blipFill>
                <a:blip r:embed="rId4"/>
                <a:stretch>
                  <a:fillRect l="-2863" t="-26000" b="-5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5" name="文本框 9"/>
              <p:cNvSpPr txBox="1"/>
              <p:nvPr/>
            </p:nvSpPr>
            <p:spPr>
              <a:xfrm>
                <a:off x="2035671" y="3332668"/>
                <a:ext cx="3440430" cy="313291"/>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14:m>
                  <m:oMath xmlns:m="http://schemas.openxmlformats.org/officeDocument/2006/math">
                    <m:r>
                      <a:rPr lang="en-US" altLang="zh-CN" sz="2000" i="1">
                        <a:latin typeface="Cambria Math" panose="02040503050406030204" pitchFamily="18" charset="0"/>
                      </a:rPr>
                      <m:t>𝑃</m:t>
                    </m:r>
                    <m:r>
                      <a:rPr lang="en-US" altLang="zh-CN" sz="2000" i="1">
                        <a:latin typeface="Cambria Math" panose="02040503050406030204" pitchFamily="18" charset="0"/>
                        <a:ea typeface="Cambria Math" panose="02040503050406030204" pitchFamily="18" charset="0"/>
                      </a:rPr>
                      <m:t>∈</m:t>
                    </m:r>
                    <m:sSup>
                      <m:sSupPr>
                        <m:ctrlPr>
                          <a:rPr lang="en-US" altLang="zh-CN" sz="2000" i="1">
                            <a:latin typeface="Cambria Math" panose="02040503050406030204" pitchFamily="18" charset="0"/>
                            <a:ea typeface="Cambria Math" panose="02040503050406030204" pitchFamily="18" charset="0"/>
                          </a:rPr>
                        </m:ctrlPr>
                      </m:sSupPr>
                      <m:e>
                        <m:r>
                          <a:rPr lang="en-US" altLang="zh-CN" sz="2000" i="1">
                            <a:latin typeface="Cambria Math" panose="02040503050406030204" pitchFamily="18" charset="0"/>
                            <a:ea typeface="Cambria Math" panose="02040503050406030204" pitchFamily="18" charset="0"/>
                          </a:rPr>
                          <m:t>ℝ</m:t>
                        </m:r>
                      </m:e>
                      <m:sup>
                        <m:r>
                          <a:rPr lang="en-US" altLang="zh-CN" sz="2000" i="1">
                            <a:latin typeface="Cambria Math" panose="02040503050406030204" pitchFamily="18" charset="0"/>
                            <a:ea typeface="Cambria Math" panose="02040503050406030204" pitchFamily="18" charset="0"/>
                          </a:rPr>
                          <m:t>𝑛</m:t>
                        </m:r>
                        <m:r>
                          <a:rPr lang="en-US" altLang="zh-CN" sz="2000" i="1">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𝑘</m:t>
                        </m:r>
                      </m:sup>
                    </m:sSup>
                  </m:oMath>
                </a14:m>
                <a:r>
                  <a:rPr lang="en-US" altLang="zh-CN" sz="2000" dirty="0">
                    <a:ea typeface="微软雅黑" panose="020B0503020204020204" pitchFamily="34" charset="-122"/>
                  </a:rPr>
                  <a:t> </a:t>
                </a:r>
                <a:r>
                  <a:rPr lang="en-US" altLang="zh-CN" sz="2000" dirty="0">
                    <a:latin typeface="+mn-ea"/>
                  </a:rPr>
                  <a:t>: </a:t>
                </a:r>
                <a:r>
                  <a:rPr lang="zh-CN" altLang="en-US" sz="2000" dirty="0">
                    <a:latin typeface="+mn-ea"/>
                  </a:rPr>
                  <a:t>用户特征矩阵</a:t>
                </a:r>
              </a:p>
            </p:txBody>
          </p:sp>
        </mc:Choice>
        <mc:Fallback xmlns="">
          <p:sp>
            <p:nvSpPr>
              <p:cNvPr id="55" name="文本框 9"/>
              <p:cNvSpPr txBox="1">
                <a:spLocks noRot="1" noChangeAspect="1" noMove="1" noResize="1" noEditPoints="1" noAdjustHandles="1" noChangeArrowheads="1" noChangeShapeType="1" noTextEdit="1"/>
              </p:cNvSpPr>
              <p:nvPr/>
            </p:nvSpPr>
            <p:spPr>
              <a:xfrm>
                <a:off x="2035671" y="3332668"/>
                <a:ext cx="3440430" cy="313291"/>
              </a:xfrm>
              <a:prstGeom prst="rect">
                <a:avLst/>
              </a:prstGeom>
              <a:blipFill>
                <a:blip r:embed="rId5"/>
                <a:stretch>
                  <a:fillRect l="-2660" t="-23529" b="-4902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6" name="文本框 10"/>
              <p:cNvSpPr txBox="1"/>
              <p:nvPr/>
            </p:nvSpPr>
            <p:spPr>
              <a:xfrm>
                <a:off x="2035671" y="3843301"/>
                <a:ext cx="3737610" cy="313291"/>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14:m>
                  <m:oMath xmlns:m="http://schemas.openxmlformats.org/officeDocument/2006/math">
                    <m:r>
                      <a:rPr lang="en-US" altLang="zh-CN" sz="2000" i="1">
                        <a:latin typeface="Cambria Math" panose="02040503050406030204" pitchFamily="18" charset="0"/>
                      </a:rPr>
                      <m:t>𝑄</m:t>
                    </m:r>
                    <m:r>
                      <a:rPr lang="en-US" altLang="zh-CN" sz="2000" i="1">
                        <a:latin typeface="Cambria Math" panose="02040503050406030204" pitchFamily="18" charset="0"/>
                        <a:ea typeface="Cambria Math" panose="02040503050406030204" pitchFamily="18" charset="0"/>
                      </a:rPr>
                      <m:t>∈</m:t>
                    </m:r>
                    <m:sSup>
                      <m:sSupPr>
                        <m:ctrlPr>
                          <a:rPr lang="en-US" altLang="zh-CN" sz="2000" i="1">
                            <a:latin typeface="Cambria Math" panose="02040503050406030204" pitchFamily="18" charset="0"/>
                            <a:ea typeface="Cambria Math" panose="02040503050406030204" pitchFamily="18" charset="0"/>
                          </a:rPr>
                        </m:ctrlPr>
                      </m:sSupPr>
                      <m:e>
                        <m:r>
                          <a:rPr lang="en-US" altLang="zh-CN" sz="2000" i="1">
                            <a:latin typeface="Cambria Math" panose="02040503050406030204" pitchFamily="18" charset="0"/>
                            <a:ea typeface="Cambria Math" panose="02040503050406030204" pitchFamily="18" charset="0"/>
                          </a:rPr>
                          <m:t>ℝ</m:t>
                        </m:r>
                      </m:e>
                      <m:sup>
                        <m:r>
                          <a:rPr lang="en-US" altLang="zh-CN" sz="2000" i="1">
                            <a:latin typeface="Cambria Math" panose="02040503050406030204" pitchFamily="18" charset="0"/>
                            <a:ea typeface="Cambria Math" panose="02040503050406030204" pitchFamily="18" charset="0"/>
                          </a:rPr>
                          <m:t>𝑘</m:t>
                        </m:r>
                        <m:r>
                          <a:rPr lang="en-US" altLang="zh-CN" sz="2000" i="1">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𝑚</m:t>
                        </m:r>
                      </m:sup>
                    </m:sSup>
                  </m:oMath>
                </a14:m>
                <a:r>
                  <a:rPr lang="en-US" altLang="zh-CN" sz="2000" dirty="0"/>
                  <a:t> </a:t>
                </a:r>
                <a:r>
                  <a:rPr lang="en-US" altLang="zh-CN" sz="2000" dirty="0">
                    <a:latin typeface="+mn-ea"/>
                  </a:rPr>
                  <a:t>: </a:t>
                </a:r>
                <a:r>
                  <a:rPr lang="zh-CN" altLang="en-US" sz="2000" dirty="0">
                    <a:latin typeface="+mn-ea"/>
                  </a:rPr>
                  <a:t>物品特征矩阵</a:t>
                </a:r>
              </a:p>
            </p:txBody>
          </p:sp>
        </mc:Choice>
        <mc:Fallback xmlns="">
          <p:sp>
            <p:nvSpPr>
              <p:cNvPr id="56" name="文本框 10"/>
              <p:cNvSpPr txBox="1">
                <a:spLocks noRot="1" noChangeAspect="1" noMove="1" noResize="1" noEditPoints="1" noAdjustHandles="1" noChangeArrowheads="1" noChangeShapeType="1" noTextEdit="1"/>
              </p:cNvSpPr>
              <p:nvPr/>
            </p:nvSpPr>
            <p:spPr>
              <a:xfrm>
                <a:off x="2035671" y="3843301"/>
                <a:ext cx="3737610" cy="313291"/>
              </a:xfrm>
              <a:prstGeom prst="rect">
                <a:avLst/>
              </a:prstGeom>
              <a:blipFill>
                <a:blip r:embed="rId6"/>
                <a:stretch>
                  <a:fillRect l="-2936" t="-23077" b="-48077"/>
                </a:stretch>
              </a:blipFill>
            </p:spPr>
            <p:txBody>
              <a:bodyPr/>
              <a:lstStyle/>
              <a:p>
                <a:r>
                  <a:rPr lang="zh-CN" altLang="en-US">
                    <a:noFill/>
                  </a:rPr>
                  <a:t> </a:t>
                </a:r>
              </a:p>
            </p:txBody>
          </p:sp>
        </mc:Fallback>
      </mc:AlternateContent>
      <p:sp>
        <p:nvSpPr>
          <p:cNvPr id="57" name="矩形 56"/>
          <p:cNvSpPr/>
          <p:nvPr/>
        </p:nvSpPr>
        <p:spPr>
          <a:xfrm>
            <a:off x="2006553" y="4872956"/>
            <a:ext cx="1538505" cy="1808018"/>
          </a:xfrm>
          <a:prstGeom prst="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rgbClr val="FF0000"/>
              </a:solidFill>
            </a:endParaRPr>
          </a:p>
        </p:txBody>
      </p:sp>
      <p:sp>
        <p:nvSpPr>
          <p:cNvPr id="58" name="矩形 57"/>
          <p:cNvSpPr/>
          <p:nvPr/>
        </p:nvSpPr>
        <p:spPr>
          <a:xfrm>
            <a:off x="4815926" y="4814845"/>
            <a:ext cx="540000" cy="1808018"/>
          </a:xfrm>
          <a:prstGeom prst="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rgbClr val="FF0000"/>
              </a:solidFill>
            </a:endParaRPr>
          </a:p>
        </p:txBody>
      </p:sp>
      <mc:AlternateContent xmlns:mc="http://schemas.openxmlformats.org/markup-compatibility/2006" xmlns:a14="http://schemas.microsoft.com/office/drawing/2010/main">
        <mc:Choice Requires="a14">
          <p:sp>
            <p:nvSpPr>
              <p:cNvPr id="59" name="文本框 14"/>
              <p:cNvSpPr txBox="1"/>
              <p:nvPr/>
            </p:nvSpPr>
            <p:spPr>
              <a:xfrm>
                <a:off x="2632272" y="4327421"/>
                <a:ext cx="287065" cy="369332"/>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n-US" altLang="zh-CN" sz="2400" i="1">
                          <a:latin typeface="Cambria Math" panose="02040503050406030204" pitchFamily="18" charset="0"/>
                        </a:rPr>
                        <m:t>𝑉</m:t>
                      </m:r>
                    </m:oMath>
                  </m:oMathPara>
                </a14:m>
                <a:endParaRPr lang="zh-CN" altLang="en-US" sz="2400" dirty="0"/>
              </a:p>
            </p:txBody>
          </p:sp>
        </mc:Choice>
        <mc:Fallback xmlns="">
          <p:sp>
            <p:nvSpPr>
              <p:cNvPr id="59" name="文本框 14"/>
              <p:cNvSpPr txBox="1">
                <a:spLocks noRot="1" noChangeAspect="1" noMove="1" noResize="1" noEditPoints="1" noAdjustHandles="1" noChangeArrowheads="1" noChangeShapeType="1" noTextEdit="1"/>
              </p:cNvSpPr>
              <p:nvPr/>
            </p:nvSpPr>
            <p:spPr>
              <a:xfrm>
                <a:off x="2632272" y="4327421"/>
                <a:ext cx="287065" cy="369332"/>
              </a:xfrm>
              <a:prstGeom prst="rect">
                <a:avLst/>
              </a:prstGeom>
              <a:blipFill>
                <a:blip r:embed="rId7"/>
                <a:stretch>
                  <a:fillRect l="-23404" r="-17021" b="-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0" name="文本框 15"/>
              <p:cNvSpPr txBox="1"/>
              <p:nvPr/>
            </p:nvSpPr>
            <p:spPr>
              <a:xfrm>
                <a:off x="4934634" y="4281497"/>
                <a:ext cx="283218" cy="369332"/>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n-US" altLang="zh-CN" sz="2400" i="1">
                          <a:latin typeface="Cambria Math" panose="02040503050406030204" pitchFamily="18" charset="0"/>
                        </a:rPr>
                        <m:t>𝑃</m:t>
                      </m:r>
                    </m:oMath>
                  </m:oMathPara>
                </a14:m>
                <a:endParaRPr lang="zh-CN" altLang="en-US" sz="2400" dirty="0"/>
              </a:p>
            </p:txBody>
          </p:sp>
        </mc:Choice>
        <mc:Fallback xmlns="">
          <p:sp>
            <p:nvSpPr>
              <p:cNvPr id="60" name="文本框 15"/>
              <p:cNvSpPr txBox="1">
                <a:spLocks noRot="1" noChangeAspect="1" noMove="1" noResize="1" noEditPoints="1" noAdjustHandles="1" noChangeArrowheads="1" noChangeShapeType="1" noTextEdit="1"/>
              </p:cNvSpPr>
              <p:nvPr/>
            </p:nvSpPr>
            <p:spPr>
              <a:xfrm>
                <a:off x="4934634" y="4281497"/>
                <a:ext cx="283218" cy="369332"/>
              </a:xfrm>
              <a:prstGeom prst="rect">
                <a:avLst/>
              </a:prstGeom>
              <a:blipFill>
                <a:blip r:embed="rId8"/>
                <a:stretch>
                  <a:fillRect l="-21277" r="-19149" b="-655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1" name="文本框 14"/>
              <p:cNvSpPr txBox="1"/>
              <p:nvPr/>
            </p:nvSpPr>
            <p:spPr>
              <a:xfrm>
                <a:off x="6172706" y="4281497"/>
                <a:ext cx="302390" cy="369332"/>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n-US" altLang="zh-CN" sz="2400" i="1">
                          <a:latin typeface="Cambria Math" panose="02040503050406030204" pitchFamily="18" charset="0"/>
                        </a:rPr>
                        <m:t>𝑄</m:t>
                      </m:r>
                    </m:oMath>
                  </m:oMathPara>
                </a14:m>
                <a:endParaRPr lang="zh-CN" altLang="en-US" sz="2400" dirty="0"/>
              </a:p>
            </p:txBody>
          </p:sp>
        </mc:Choice>
        <mc:Fallback xmlns="">
          <p:sp>
            <p:nvSpPr>
              <p:cNvPr id="61" name="文本框 14"/>
              <p:cNvSpPr txBox="1">
                <a:spLocks noRot="1" noChangeAspect="1" noMove="1" noResize="1" noEditPoints="1" noAdjustHandles="1" noChangeArrowheads="1" noChangeShapeType="1" noTextEdit="1"/>
              </p:cNvSpPr>
              <p:nvPr/>
            </p:nvSpPr>
            <p:spPr>
              <a:xfrm>
                <a:off x="6172706" y="4281497"/>
                <a:ext cx="302390" cy="369332"/>
              </a:xfrm>
              <a:prstGeom prst="rect">
                <a:avLst/>
              </a:prstGeom>
              <a:blipFill>
                <a:blip r:embed="rId9"/>
                <a:stretch>
                  <a:fillRect l="-30612" r="-28571" b="-27869"/>
                </a:stretch>
              </a:blipFill>
            </p:spPr>
            <p:txBody>
              <a:bodyPr/>
              <a:lstStyle/>
              <a:p>
                <a:r>
                  <a:rPr lang="zh-CN" altLang="en-US">
                    <a:noFill/>
                  </a:rPr>
                  <a:t> </a:t>
                </a:r>
              </a:p>
            </p:txBody>
          </p:sp>
        </mc:Fallback>
      </mc:AlternateContent>
      <p:sp>
        <p:nvSpPr>
          <p:cNvPr id="62" name="椭圆 61"/>
          <p:cNvSpPr/>
          <p:nvPr/>
        </p:nvSpPr>
        <p:spPr>
          <a:xfrm>
            <a:off x="3068940" y="5582462"/>
            <a:ext cx="76644" cy="76644"/>
          </a:xfrm>
          <a:prstGeom prst="ellipse">
            <a:avLst/>
          </a:prstGeom>
          <a:solidFill>
            <a:srgbClr val="D24726"/>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rgbClr val="FF0000"/>
              </a:solidFill>
            </a:endParaRPr>
          </a:p>
        </p:txBody>
      </p:sp>
      <p:cxnSp>
        <p:nvCxnSpPr>
          <p:cNvPr id="63" name="直接连接符 62"/>
          <p:cNvCxnSpPr/>
          <p:nvPr/>
        </p:nvCxnSpPr>
        <p:spPr>
          <a:xfrm>
            <a:off x="3107262" y="4888169"/>
            <a:ext cx="0" cy="709863"/>
          </a:xfrm>
          <a:prstGeom prst="line">
            <a:avLst/>
          </a:prstGeom>
          <a:ln w="12700">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a:off x="2005244" y="5620784"/>
            <a:ext cx="1063696" cy="0"/>
          </a:xfrm>
          <a:prstGeom prst="line">
            <a:avLst/>
          </a:prstGeom>
          <a:ln w="12700">
            <a:solidFill>
              <a:srgbClr val="C00000"/>
            </a:solidFill>
            <a:prstDash val="dash"/>
          </a:ln>
        </p:spPr>
        <p:style>
          <a:lnRef idx="1">
            <a:schemeClr val="accent1"/>
          </a:lnRef>
          <a:fillRef idx="0">
            <a:schemeClr val="accent1"/>
          </a:fillRef>
          <a:effectRef idx="0">
            <a:schemeClr val="accent1"/>
          </a:effectRef>
          <a:fontRef idx="minor">
            <a:schemeClr val="tx1"/>
          </a:fontRef>
        </p:style>
      </p:cxnSp>
      <p:sp>
        <p:nvSpPr>
          <p:cNvPr id="65" name="矩形 64"/>
          <p:cNvSpPr/>
          <p:nvPr/>
        </p:nvSpPr>
        <p:spPr>
          <a:xfrm>
            <a:off x="4815926" y="5484468"/>
            <a:ext cx="540000" cy="156411"/>
          </a:xfrm>
          <a:prstGeom prst="rect">
            <a:avLst/>
          </a:prstGeom>
          <a:solidFill>
            <a:srgbClr val="D24726"/>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rgbClr val="FF0000"/>
              </a:solidFill>
            </a:endParaRPr>
          </a:p>
        </p:txBody>
      </p:sp>
      <p:sp>
        <p:nvSpPr>
          <p:cNvPr id="66" name="矩形 65"/>
          <p:cNvSpPr/>
          <p:nvPr/>
        </p:nvSpPr>
        <p:spPr>
          <a:xfrm rot="5400000">
            <a:off x="6471125" y="5006641"/>
            <a:ext cx="540000" cy="156411"/>
          </a:xfrm>
          <a:prstGeom prst="rect">
            <a:avLst/>
          </a:prstGeom>
          <a:solidFill>
            <a:srgbClr val="D24726"/>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rgbClr val="FF0000"/>
              </a:solidFill>
            </a:endParaRPr>
          </a:p>
        </p:txBody>
      </p:sp>
      <mc:AlternateContent xmlns:mc="http://schemas.openxmlformats.org/markup-compatibility/2006" xmlns:a14="http://schemas.microsoft.com/office/drawing/2010/main">
        <mc:Choice Requires="a14">
          <p:sp>
            <p:nvSpPr>
              <p:cNvPr id="67" name="文本框 28"/>
              <p:cNvSpPr txBox="1"/>
              <p:nvPr/>
            </p:nvSpPr>
            <p:spPr>
              <a:xfrm>
                <a:off x="8314042" y="5505913"/>
                <a:ext cx="2020553" cy="307777"/>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𝑃</m:t>
                          </m:r>
                        </m:e>
                        <m:sub>
                          <m:r>
                            <a:rPr lang="en-US" altLang="zh-CN" sz="2000" i="1">
                              <a:latin typeface="Cambria Math" panose="02040503050406030204" pitchFamily="18" charset="0"/>
                            </a:rPr>
                            <m:t>𝑖</m:t>
                          </m:r>
                        </m:sub>
                      </m:sSub>
                      <m:r>
                        <a:rPr lang="en-US" altLang="zh-CN" sz="2000" i="1">
                          <a:latin typeface="Cambria Math" panose="02040503050406030204" pitchFamily="18" charset="0"/>
                        </a:rPr>
                        <m:t>=</m:t>
                      </m:r>
                      <m:d>
                        <m:dPr>
                          <m:ctrlPr>
                            <a:rPr lang="en-US" altLang="zh-CN" sz="2000" i="1">
                              <a:latin typeface="Cambria Math" panose="02040503050406030204" pitchFamily="18" charset="0"/>
                            </a:rPr>
                          </m:ctrlPr>
                        </m:d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𝑓</m:t>
                              </m:r>
                            </m:e>
                            <m:sub>
                              <m:r>
                                <a:rPr lang="en-US" altLang="zh-CN" sz="2000" i="1">
                                  <a:latin typeface="Cambria Math" panose="02040503050406030204" pitchFamily="18" charset="0"/>
                                </a:rPr>
                                <m:t>1</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𝑓</m:t>
                              </m:r>
                            </m:e>
                            <m:sub>
                              <m:r>
                                <a:rPr lang="en-US" altLang="zh-CN" sz="2000" i="1">
                                  <a:latin typeface="Cambria Math" panose="02040503050406030204" pitchFamily="18" charset="0"/>
                                </a:rPr>
                                <m:t>2</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𝑓</m:t>
                              </m:r>
                            </m:e>
                            <m:sub>
                              <m:r>
                                <a:rPr lang="en-US" altLang="zh-CN" sz="2000" i="1">
                                  <a:latin typeface="Cambria Math" panose="02040503050406030204" pitchFamily="18" charset="0"/>
                                </a:rPr>
                                <m:t>𝑘</m:t>
                              </m:r>
                            </m:sub>
                          </m:sSub>
                        </m:e>
                      </m:d>
                    </m:oMath>
                  </m:oMathPara>
                </a14:m>
                <a:endParaRPr lang="zh-CN" altLang="en-US" sz="2000" dirty="0"/>
              </a:p>
            </p:txBody>
          </p:sp>
        </mc:Choice>
        <mc:Fallback xmlns="">
          <p:sp>
            <p:nvSpPr>
              <p:cNvPr id="67" name="文本框 28"/>
              <p:cNvSpPr txBox="1">
                <a:spLocks noRot="1" noChangeAspect="1" noMove="1" noResize="1" noEditPoints="1" noAdjustHandles="1" noChangeArrowheads="1" noChangeShapeType="1" noTextEdit="1"/>
              </p:cNvSpPr>
              <p:nvPr/>
            </p:nvSpPr>
            <p:spPr>
              <a:xfrm>
                <a:off x="8314042" y="5505913"/>
                <a:ext cx="2020553" cy="307777"/>
              </a:xfrm>
              <a:prstGeom prst="rect">
                <a:avLst/>
              </a:prstGeom>
              <a:blipFill>
                <a:blip r:embed="rId10"/>
                <a:stretch>
                  <a:fillRect l="-2417" b="-3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8" name="文本框 29"/>
              <p:cNvSpPr txBox="1"/>
              <p:nvPr/>
            </p:nvSpPr>
            <p:spPr>
              <a:xfrm>
                <a:off x="8325782" y="6231618"/>
                <a:ext cx="2208553" cy="360291"/>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p>
                        <m:sSupPr>
                          <m:ctrlPr>
                            <a:rPr lang="en-US" altLang="zh-CN" sz="2000" i="1">
                              <a:latin typeface="Cambria Math" panose="02040503050406030204" pitchFamily="18" charset="0"/>
                            </a:rPr>
                          </m:ctrlPr>
                        </m:sSup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𝑄</m:t>
                              </m:r>
                            </m:e>
                            <m:sub>
                              <m:r>
                                <a:rPr lang="en-US" altLang="zh-CN" sz="2000" i="1">
                                  <a:latin typeface="Cambria Math" panose="02040503050406030204" pitchFamily="18" charset="0"/>
                                </a:rPr>
                                <m:t>𝑗</m:t>
                              </m:r>
                            </m:sub>
                          </m:sSub>
                        </m:e>
                        <m:sup>
                          <m:r>
                            <a:rPr lang="en-US" altLang="zh-CN" sz="2000" i="1">
                              <a:latin typeface="Cambria Math" panose="02040503050406030204" pitchFamily="18" charset="0"/>
                            </a:rPr>
                            <m:t>𝑇</m:t>
                          </m:r>
                        </m:sup>
                      </m:sSup>
                      <m:r>
                        <a:rPr lang="en-US" altLang="zh-CN" sz="2000" i="1">
                          <a:latin typeface="Cambria Math" panose="02040503050406030204" pitchFamily="18" charset="0"/>
                        </a:rPr>
                        <m:t>=</m:t>
                      </m:r>
                      <m:d>
                        <m:dPr>
                          <m:ctrlPr>
                            <a:rPr lang="en-US" altLang="zh-CN" sz="2000" i="1">
                              <a:latin typeface="Cambria Math" panose="02040503050406030204" pitchFamily="18" charset="0"/>
                            </a:rPr>
                          </m:ctrlPr>
                        </m:d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𝑓</m:t>
                              </m:r>
                            </m:e>
                            <m:sub>
                              <m:r>
                                <a:rPr lang="en-US" altLang="zh-CN" sz="2000" i="1">
                                  <a:latin typeface="Cambria Math" panose="02040503050406030204" pitchFamily="18" charset="0"/>
                                </a:rPr>
                                <m:t>1</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𝑓</m:t>
                              </m:r>
                            </m:e>
                            <m:sub>
                              <m:r>
                                <a:rPr lang="en-US" altLang="zh-CN" sz="2000" i="1">
                                  <a:latin typeface="Cambria Math" panose="02040503050406030204" pitchFamily="18" charset="0"/>
                                </a:rPr>
                                <m:t>2</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𝑓</m:t>
                              </m:r>
                            </m:e>
                            <m:sub>
                              <m:r>
                                <a:rPr lang="en-US" altLang="zh-CN" sz="2000" i="1">
                                  <a:latin typeface="Cambria Math" panose="02040503050406030204" pitchFamily="18" charset="0"/>
                                </a:rPr>
                                <m:t>𝑘</m:t>
                              </m:r>
                            </m:sub>
                          </m:sSub>
                        </m:e>
                      </m:d>
                    </m:oMath>
                  </m:oMathPara>
                </a14:m>
                <a:endParaRPr lang="zh-CN" altLang="en-US" sz="2000" dirty="0"/>
              </a:p>
            </p:txBody>
          </p:sp>
        </mc:Choice>
        <mc:Fallback xmlns="">
          <p:sp>
            <p:nvSpPr>
              <p:cNvPr id="68" name="文本框 29"/>
              <p:cNvSpPr txBox="1">
                <a:spLocks noRot="1" noChangeAspect="1" noMove="1" noResize="1" noEditPoints="1" noAdjustHandles="1" noChangeArrowheads="1" noChangeShapeType="1" noTextEdit="1"/>
              </p:cNvSpPr>
              <p:nvPr/>
            </p:nvSpPr>
            <p:spPr>
              <a:xfrm>
                <a:off x="8325782" y="6231618"/>
                <a:ext cx="2208553" cy="360291"/>
              </a:xfrm>
              <a:prstGeom prst="rect">
                <a:avLst/>
              </a:prstGeom>
              <a:blipFill>
                <a:blip r:embed="rId11"/>
                <a:stretch>
                  <a:fillRect l="-3039" b="-23729"/>
                </a:stretch>
              </a:blipFill>
            </p:spPr>
            <p:txBody>
              <a:bodyPr/>
              <a:lstStyle/>
              <a:p>
                <a:r>
                  <a:rPr lang="zh-CN" altLang="en-US">
                    <a:noFill/>
                  </a:rPr>
                  <a:t> </a:t>
                </a:r>
              </a:p>
            </p:txBody>
          </p:sp>
        </mc:Fallback>
      </mc:AlternateContent>
      <p:sp>
        <p:nvSpPr>
          <p:cNvPr id="69" name="矩形 68"/>
          <p:cNvSpPr/>
          <p:nvPr/>
        </p:nvSpPr>
        <p:spPr>
          <a:xfrm>
            <a:off x="5714011" y="4814845"/>
            <a:ext cx="1538505" cy="540000"/>
          </a:xfrm>
          <a:prstGeom prst="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72" name="标题 1"/>
          <p:cNvSpPr txBox="1">
            <a:spLocks/>
          </p:cNvSpPr>
          <p:nvPr/>
        </p:nvSpPr>
        <p:spPr>
          <a:xfrm>
            <a:off x="878257" y="1119416"/>
            <a:ext cx="8415338" cy="480245"/>
          </a:xfrm>
          <a:prstGeom prst="rect">
            <a:avLst/>
          </a:prstGeom>
        </p:spPr>
        <p:txBody>
          <a:bodyPr vert="horz" lIns="91440" tIns="45720" rIns="91440" bIns="45720" rtlCol="0" anchor="t">
            <a:noAutofit/>
          </a:bodyPr>
          <a:lst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sz="2800" dirty="0">
                <a:solidFill>
                  <a:schemeClr val="tx1"/>
                </a:solidFill>
                <a:latin typeface="微软雅黑" panose="020B0503020204020204" pitchFamily="34" charset="-122"/>
                <a:ea typeface="微软雅黑" panose="020B0503020204020204" pitchFamily="34" charset="-122"/>
                <a:cs typeface="+mn-cs"/>
              </a:rPr>
              <a:t>关键问题：如何将用户和物品特征化？</a:t>
            </a:r>
          </a:p>
        </p:txBody>
      </p:sp>
      <p:sp>
        <p:nvSpPr>
          <p:cNvPr id="74" name="标题 1"/>
          <p:cNvSpPr txBox="1">
            <a:spLocks/>
          </p:cNvSpPr>
          <p:nvPr/>
        </p:nvSpPr>
        <p:spPr>
          <a:xfrm>
            <a:off x="7457352" y="5464366"/>
            <a:ext cx="1191943" cy="480245"/>
          </a:xfrm>
          <a:prstGeom prst="rect">
            <a:avLst/>
          </a:prstGeom>
        </p:spPr>
        <p:txBody>
          <a:bodyPr vert="horz" lIns="91440" tIns="45720" rIns="91440" bIns="45720" rtlCol="0" anchor="t">
            <a:noAutofit/>
          </a:bodyPr>
          <a:lst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sz="2000" dirty="0">
                <a:solidFill>
                  <a:schemeClr val="tx1"/>
                </a:solidFill>
              </a:rPr>
              <a:t>User</a:t>
            </a:r>
            <a:r>
              <a:rPr lang="en-US" altLang="zh-CN" sz="2000" dirty="0"/>
              <a:t>:</a:t>
            </a:r>
            <a:endParaRPr lang="zh-CN" altLang="en-US" sz="2000" dirty="0"/>
          </a:p>
        </p:txBody>
      </p:sp>
      <p:sp>
        <p:nvSpPr>
          <p:cNvPr id="75" name="标题 1"/>
          <p:cNvSpPr txBox="1">
            <a:spLocks/>
          </p:cNvSpPr>
          <p:nvPr/>
        </p:nvSpPr>
        <p:spPr>
          <a:xfrm>
            <a:off x="7460367" y="6241713"/>
            <a:ext cx="1191943" cy="480245"/>
          </a:xfrm>
          <a:prstGeom prst="rect">
            <a:avLst/>
          </a:prstGeom>
        </p:spPr>
        <p:txBody>
          <a:bodyPr vert="horz" lIns="91440" tIns="45720" rIns="91440" bIns="45720" rtlCol="0" anchor="t">
            <a:noAutofit/>
          </a:bodyPr>
          <a:lst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sz="2000" dirty="0">
                <a:solidFill>
                  <a:schemeClr val="tx1"/>
                </a:solidFill>
              </a:rPr>
              <a:t>Item</a:t>
            </a:r>
            <a:r>
              <a:rPr lang="en-US" altLang="zh-CN" sz="2000" dirty="0"/>
              <a:t>:</a:t>
            </a:r>
            <a:endParaRPr lang="zh-CN" altLang="en-US" sz="2000" dirty="0"/>
          </a:p>
        </p:txBody>
      </p:sp>
      <p:pic>
        <p:nvPicPr>
          <p:cNvPr id="76" name="图片 75"/>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7065284" y="2536096"/>
            <a:ext cx="3201537" cy="2054259"/>
          </a:xfrm>
          <a:prstGeom prst="rect">
            <a:avLst/>
          </a:prstGeom>
          <a:ln>
            <a:noFill/>
          </a:ln>
          <a:effectLst>
            <a:reflection blurRad="12700" stA="30000" endPos="30000" dist="5000" dir="5400000" sy="-100000" algn="bl" rotWithShape="0"/>
          </a:effectLst>
          <a:scene3d>
            <a:camera prst="perspectiveContrastingLeftFacing" fov="2880000">
              <a:rot lat="597693" lon="1495396" rev="21547173"/>
            </a:camera>
            <a:lightRig rig="threePt" dir="t">
              <a:rot lat="0" lon="0" rev="2700000"/>
            </a:lightRig>
          </a:scene3d>
          <a:sp3d>
            <a:bevelT w="63500" h="50800"/>
          </a:sp3d>
        </p:spPr>
      </p:pic>
      <p:sp>
        <p:nvSpPr>
          <p:cNvPr id="3" name="左右箭头 2"/>
          <p:cNvSpPr/>
          <p:nvPr/>
        </p:nvSpPr>
        <p:spPr>
          <a:xfrm>
            <a:off x="3844005" y="5474858"/>
            <a:ext cx="709863" cy="368496"/>
          </a:xfrm>
          <a:prstGeom prst="lef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1259238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rrowheads="1"/>
          </p:cNvSpPr>
          <p:nvPr>
            <p:ph type="title"/>
          </p:nvPr>
        </p:nvSpPr>
        <p:spPr>
          <a:xfrm>
            <a:off x="937987" y="172472"/>
            <a:ext cx="8540750" cy="457200"/>
          </a:xfrm>
        </p:spPr>
        <p:txBody>
          <a:bodyPr/>
          <a:lstStyle/>
          <a:p>
            <a:r>
              <a:rPr lang="zh-CN" altLang="en-US" sz="4000" dirty="0"/>
              <a:t>非负矩阵</a:t>
            </a:r>
            <a:r>
              <a:rPr lang="zh-CN" altLang="en-US" sz="4000" dirty="0" smtClean="0"/>
              <a:t>分解</a:t>
            </a:r>
            <a:endParaRPr lang="zh-CN" altLang="en-US" sz="4000" dirty="0"/>
          </a:p>
        </p:txBody>
      </p:sp>
      <p:sp>
        <p:nvSpPr>
          <p:cNvPr id="60419" name="Rectangle 3"/>
          <p:cNvSpPr>
            <a:spLocks noGrp="1" noRot="1" noChangeArrowheads="1"/>
          </p:cNvSpPr>
          <p:nvPr>
            <p:ph type="body" idx="1"/>
          </p:nvPr>
        </p:nvSpPr>
        <p:spPr>
          <a:xfrm>
            <a:off x="896558" y="1600201"/>
            <a:ext cx="10201136" cy="4194175"/>
          </a:xfrm>
        </p:spPr>
        <p:txBody>
          <a:bodyPr/>
          <a:lstStyle/>
          <a:p>
            <a:pPr>
              <a:lnSpc>
                <a:spcPct val="150000"/>
              </a:lnSpc>
              <a:buFont typeface="Wingdings" panose="05000000000000000000" pitchFamily="2" charset="2"/>
              <a:buNone/>
            </a:pPr>
            <a:r>
              <a:rPr lang="en-US" altLang="zh-CN" dirty="0"/>
              <a:t>	</a:t>
            </a:r>
            <a:r>
              <a:rPr lang="zh-CN" altLang="en-US" dirty="0"/>
              <a:t>矩阵分解是实现大规模数据处理与分析的一种有效的工具，非负矩阵分解（</a:t>
            </a:r>
            <a:r>
              <a:rPr lang="en-US" altLang="zh-CN" dirty="0"/>
              <a:t>non-negative matrix </a:t>
            </a:r>
            <a:r>
              <a:rPr lang="en-US" altLang="zh-CN" dirty="0" err="1"/>
              <a:t>factorization,NMF</a:t>
            </a:r>
            <a:r>
              <a:rPr lang="zh-CN" altLang="en-US" dirty="0"/>
              <a:t>）算法是在</a:t>
            </a:r>
            <a:r>
              <a:rPr lang="zh-CN" altLang="en-US" dirty="0">
                <a:solidFill>
                  <a:srgbClr val="FF0000"/>
                </a:solidFill>
              </a:rPr>
              <a:t>矩阵中所有元素均为非负</a:t>
            </a:r>
            <a:r>
              <a:rPr lang="zh-CN" altLang="en-US" dirty="0"/>
              <a:t>的条件下对其实现的非负分解。</a:t>
            </a:r>
          </a:p>
        </p:txBody>
      </p:sp>
    </p:spTree>
    <p:extLst>
      <p:ext uri="{BB962C8B-B14F-4D97-AF65-F5344CB8AC3E}">
        <p14:creationId xmlns:p14="http://schemas.microsoft.com/office/powerpoint/2010/main" val="40520402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rrowheads="1"/>
          </p:cNvSpPr>
          <p:nvPr>
            <p:ph type="title"/>
          </p:nvPr>
        </p:nvSpPr>
        <p:spPr>
          <a:xfrm>
            <a:off x="937987" y="172472"/>
            <a:ext cx="8540750" cy="457200"/>
          </a:xfrm>
        </p:spPr>
        <p:txBody>
          <a:bodyPr/>
          <a:lstStyle/>
          <a:p>
            <a:r>
              <a:rPr lang="zh-CN" altLang="en-US" sz="4000" dirty="0"/>
              <a:t>非负矩阵</a:t>
            </a:r>
            <a:r>
              <a:rPr lang="zh-CN" altLang="en-US" sz="4000" dirty="0" smtClean="0"/>
              <a:t>分解</a:t>
            </a:r>
            <a:endParaRPr lang="zh-CN" altLang="en-US" sz="4000" dirty="0"/>
          </a:p>
        </p:txBody>
      </p:sp>
      <mc:AlternateContent xmlns:mc="http://schemas.openxmlformats.org/markup-compatibility/2006" xmlns:a14="http://schemas.microsoft.com/office/drawing/2010/main">
        <mc:Choice Requires="a14">
          <p:sp>
            <p:nvSpPr>
              <p:cNvPr id="60419" name="Rectangle 3"/>
              <p:cNvSpPr>
                <a:spLocks noGrp="1" noRot="1" noChangeArrowheads="1"/>
              </p:cNvSpPr>
              <p:nvPr>
                <p:ph type="body" idx="1"/>
              </p:nvPr>
            </p:nvSpPr>
            <p:spPr>
              <a:xfrm>
                <a:off x="762743" y="1301348"/>
                <a:ext cx="10201136" cy="4194175"/>
              </a:xfrm>
            </p:spPr>
            <p:txBody>
              <a:bodyPr>
                <a:noAutofit/>
              </a:bodyPr>
              <a:lstStyle/>
              <a:p>
                <a:pPr>
                  <a:lnSpc>
                    <a:spcPct val="170000"/>
                  </a:lnSpc>
                </a:pPr>
                <a:r>
                  <a:rPr lang="zh-CN" altLang="en-US" sz="2400" dirty="0" smtClean="0"/>
                  <a:t>假设处理</a:t>
                </a:r>
                <a14:m>
                  <m:oMath xmlns:m="http://schemas.openxmlformats.org/officeDocument/2006/math">
                    <m:r>
                      <a:rPr lang="en-US" altLang="zh-CN" sz="2400" i="1" dirty="0" smtClean="0">
                        <a:latin typeface="Cambria Math" panose="02040503050406030204" pitchFamily="18" charset="0"/>
                      </a:rPr>
                      <m:t>𝑛</m:t>
                    </m:r>
                  </m:oMath>
                </a14:m>
                <a:r>
                  <a:rPr lang="zh-CN" altLang="en-US" sz="2400" dirty="0" smtClean="0"/>
                  <a:t>个</a:t>
                </a:r>
                <a14:m>
                  <m:oMath xmlns:m="http://schemas.openxmlformats.org/officeDocument/2006/math">
                    <m:r>
                      <a:rPr lang="en-US" altLang="zh-CN" sz="2400" i="1" dirty="0" smtClean="0">
                        <a:latin typeface="Cambria Math" panose="02040503050406030204" pitchFamily="18" charset="0"/>
                      </a:rPr>
                      <m:t>𝑑</m:t>
                    </m:r>
                  </m:oMath>
                </a14:m>
                <a:r>
                  <a:rPr lang="zh-CN" altLang="en-US" sz="2400" dirty="0" smtClean="0"/>
                  <a:t>维</a:t>
                </a:r>
                <a:r>
                  <a:rPr lang="zh-CN" altLang="en-US" sz="2400" dirty="0"/>
                  <a:t>空间的样本数据，</a:t>
                </a:r>
                <a:r>
                  <a:rPr lang="zh-CN" altLang="en-US" sz="2400" dirty="0" smtClean="0"/>
                  <a:t>用</a:t>
                </a:r>
                <a14:m>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𝑋</m:t>
                        </m:r>
                      </m:e>
                      <m:sub>
                        <m:r>
                          <a:rPr lang="en-US" altLang="zh-CN" sz="2400" b="0" i="1" smtClean="0">
                            <a:latin typeface="Cambria Math" panose="02040503050406030204" pitchFamily="18" charset="0"/>
                          </a:rPr>
                          <m:t>𝑑</m:t>
                        </m:r>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rPr>
                          <m:t>𝑛</m:t>
                        </m:r>
                      </m:sub>
                    </m:sSub>
                  </m:oMath>
                </a14:m>
                <a:r>
                  <a:rPr lang="zh-CN" altLang="en-US" sz="2400" dirty="0" smtClean="0"/>
                  <a:t>表示</a:t>
                </a:r>
                <a:r>
                  <a:rPr lang="zh-CN" altLang="en-US" sz="2400" dirty="0"/>
                  <a:t>。该数据矩阵中各个元素都是非负的，表示为</a:t>
                </a:r>
                <a:r>
                  <a:rPr lang="en-US" altLang="zh-CN" sz="2400" dirty="0"/>
                  <a:t>X &gt;= 0 </a:t>
                </a:r>
                <a:r>
                  <a:rPr lang="zh-CN" altLang="en-US" sz="2400" dirty="0"/>
                  <a:t>。对矩阵 </a:t>
                </a:r>
                <a:r>
                  <a:rPr lang="en-US" altLang="zh-CN" sz="2400" dirty="0"/>
                  <a:t>X </a:t>
                </a:r>
                <a:r>
                  <a:rPr lang="zh-CN" altLang="en-US" sz="2400" dirty="0"/>
                  <a:t>进行线性分解，</a:t>
                </a:r>
                <a:r>
                  <a:rPr lang="zh-CN" altLang="en-US" sz="2400" dirty="0" smtClean="0"/>
                  <a:t>有</a:t>
                </a:r>
                <a:endParaRPr lang="en-US" altLang="zh-CN" sz="2400" i="1" dirty="0" smtClean="0">
                  <a:latin typeface="Cambria Math" panose="02040503050406030204" pitchFamily="18" charset="0"/>
                </a:endParaRPr>
              </a:p>
              <a:p>
                <a:pPr algn="ctr">
                  <a:lnSpc>
                    <a:spcPct val="170000"/>
                  </a:lnSpc>
                  <a:buNone/>
                </a:pP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𝑋</m:t>
                        </m:r>
                      </m:e>
                      <m:sub>
                        <m:r>
                          <a:rPr lang="en-US" altLang="zh-CN" sz="2400" i="1">
                            <a:latin typeface="Cambria Math" panose="02040503050406030204" pitchFamily="18" charset="0"/>
                          </a:rPr>
                          <m:t>𝑑</m:t>
                        </m:r>
                        <m:r>
                          <a:rPr lang="en-US" altLang="zh-CN" sz="2400" i="1">
                            <a:latin typeface="Cambria Math" panose="02040503050406030204" pitchFamily="18" charset="0"/>
                            <a:ea typeface="Cambria Math" panose="02040503050406030204" pitchFamily="18" charset="0"/>
                          </a:rPr>
                          <m:t>×</m:t>
                        </m:r>
                        <m:r>
                          <a:rPr lang="en-US" altLang="zh-CN" sz="2400" i="1">
                            <a:latin typeface="Cambria Math" panose="02040503050406030204" pitchFamily="18" charset="0"/>
                          </a:rPr>
                          <m:t>𝑛</m:t>
                        </m:r>
                      </m:sub>
                    </m:sSub>
                    <m:r>
                      <a:rPr lang="en-US" altLang="zh-CN" sz="2400" i="1" smtClean="0">
                        <a:latin typeface="Cambria Math" panose="02040503050406030204" pitchFamily="18" charset="0"/>
                        <a:ea typeface="Cambria Math" panose="02040503050406030204" pitchFamily="18" charset="0"/>
                      </a:rPr>
                      <m:t>≈</m:t>
                    </m:r>
                    <m:sSub>
                      <m:sSubPr>
                        <m:ctrlPr>
                          <a:rPr lang="en-US" altLang="zh-CN" sz="2400" b="0" i="1" smtClean="0">
                            <a:latin typeface="Cambria Math" panose="02040503050406030204" pitchFamily="18" charset="0"/>
                            <a:ea typeface="Cambria Math" panose="02040503050406030204" pitchFamily="18" charset="0"/>
                          </a:rPr>
                        </m:ctrlPr>
                      </m:sSubPr>
                      <m:e>
                        <m:r>
                          <a:rPr lang="en-US" altLang="zh-CN" sz="2400" b="0" i="1" smtClean="0">
                            <a:latin typeface="Cambria Math" panose="02040503050406030204" pitchFamily="18" charset="0"/>
                            <a:ea typeface="Cambria Math" panose="02040503050406030204" pitchFamily="18" charset="0"/>
                          </a:rPr>
                          <m:t>𝑊</m:t>
                        </m:r>
                      </m:e>
                      <m:sub>
                        <m:r>
                          <a:rPr lang="en-US" altLang="zh-CN" sz="2400" b="0" i="1" smtClean="0">
                            <a:latin typeface="Cambria Math" panose="02040503050406030204" pitchFamily="18" charset="0"/>
                            <a:ea typeface="Cambria Math" panose="02040503050406030204" pitchFamily="18" charset="0"/>
                          </a:rPr>
                          <m:t>𝑑</m:t>
                        </m:r>
                        <m:r>
                          <a:rPr lang="en-US" altLang="zh-CN" sz="2400" i="1">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𝑟</m:t>
                        </m:r>
                      </m:sub>
                    </m:sSub>
                    <m:r>
                      <a:rPr lang="en-US" altLang="zh-CN" sz="2400" i="1">
                        <a:latin typeface="Cambria Math" panose="02040503050406030204" pitchFamily="18" charset="0"/>
                        <a:ea typeface="Cambria Math" panose="02040503050406030204" pitchFamily="18" charset="0"/>
                      </a:rPr>
                      <m:t>×</m:t>
                    </m:r>
                    <m:sSub>
                      <m:sSubPr>
                        <m:ctrlPr>
                          <a:rPr lang="en-US" altLang="zh-CN" sz="2400" b="0" i="1" smtClean="0">
                            <a:latin typeface="Cambria Math" panose="02040503050406030204" pitchFamily="18" charset="0"/>
                            <a:ea typeface="Cambria Math" panose="02040503050406030204" pitchFamily="18" charset="0"/>
                          </a:rPr>
                        </m:ctrlPr>
                      </m:sSubPr>
                      <m:e>
                        <m:r>
                          <a:rPr lang="en-US" altLang="zh-CN" sz="2400" b="0" i="1" smtClean="0">
                            <a:latin typeface="Cambria Math" panose="02040503050406030204" pitchFamily="18" charset="0"/>
                            <a:ea typeface="Cambria Math" panose="02040503050406030204" pitchFamily="18" charset="0"/>
                          </a:rPr>
                          <m:t>𝐻</m:t>
                        </m:r>
                      </m:e>
                      <m:sub>
                        <m:r>
                          <a:rPr lang="en-US" altLang="zh-CN" sz="2400" b="0" i="1" smtClean="0">
                            <a:latin typeface="Cambria Math" panose="02040503050406030204" pitchFamily="18" charset="0"/>
                            <a:ea typeface="Cambria Math" panose="02040503050406030204" pitchFamily="18" charset="0"/>
                          </a:rPr>
                          <m:t>𝑟</m:t>
                        </m:r>
                        <m:r>
                          <a:rPr lang="en-US" altLang="zh-CN" sz="2400" i="1">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𝑛</m:t>
                        </m:r>
                      </m:sub>
                    </m:sSub>
                  </m:oMath>
                </a14:m>
                <a:r>
                  <a:rPr lang="zh-CN" altLang="en-US" sz="2400" dirty="0"/>
                  <a:t>	</a:t>
                </a:r>
                <a:endParaRPr lang="en-US" altLang="zh-CN" sz="2400" dirty="0" smtClean="0"/>
              </a:p>
              <a:p>
                <a:pPr>
                  <a:lnSpc>
                    <a:spcPct val="170000"/>
                  </a:lnSpc>
                  <a:buNone/>
                </a:pPr>
                <a:r>
                  <a:rPr lang="zh-CN" altLang="en-US" sz="2400" dirty="0"/>
                  <a:t>	</a:t>
                </a:r>
                <a:r>
                  <a:rPr lang="zh-CN" altLang="en-US" sz="2400" dirty="0" smtClean="0"/>
                  <a:t>        其中</a:t>
                </a:r>
                <a14:m>
                  <m:oMath xmlns:m="http://schemas.openxmlformats.org/officeDocument/2006/math">
                    <m:r>
                      <a:rPr lang="en-US" altLang="zh-CN" sz="2400" b="0" i="1" smtClean="0">
                        <a:latin typeface="Cambria Math" panose="02040503050406030204" pitchFamily="18" charset="0"/>
                      </a:rPr>
                      <m:t>𝑊</m:t>
                    </m:r>
                  </m:oMath>
                </a14:m>
                <a:r>
                  <a:rPr lang="zh-CN" altLang="en-US" sz="2400" dirty="0"/>
                  <a:t>称为基矩阵，</a:t>
                </a:r>
                <a14:m>
                  <m:oMath xmlns:m="http://schemas.openxmlformats.org/officeDocument/2006/math">
                    <m:r>
                      <a:rPr lang="en-US" altLang="zh-CN" sz="2400" b="0" i="1" dirty="0" smtClean="0">
                        <a:latin typeface="Cambria Math" panose="02040503050406030204" pitchFamily="18" charset="0"/>
                      </a:rPr>
                      <m:t>𝐻</m:t>
                    </m:r>
                  </m:oMath>
                </a14:m>
                <a:r>
                  <a:rPr lang="zh-CN" altLang="en-US" sz="2400" dirty="0"/>
                  <a:t>为系数矩阵</a:t>
                </a:r>
                <a:r>
                  <a:rPr lang="zh-CN" altLang="en-US" sz="2400" dirty="0" smtClean="0"/>
                  <a:t>。</a:t>
                </a:r>
                <a:endParaRPr lang="en-US" altLang="zh-CN" sz="2400" dirty="0"/>
              </a:p>
              <a:p>
                <a:pPr>
                  <a:lnSpc>
                    <a:spcPct val="170000"/>
                  </a:lnSpc>
                </a:pPr>
                <a:r>
                  <a:rPr lang="zh-CN" altLang="en-US" sz="2400" dirty="0" smtClean="0"/>
                  <a:t>若</a:t>
                </a:r>
                <a:r>
                  <a:rPr lang="zh-CN" altLang="en-US" sz="2400" dirty="0"/>
                  <a:t>选择</a:t>
                </a:r>
                <a14:m>
                  <m:oMath xmlns:m="http://schemas.openxmlformats.org/officeDocument/2006/math">
                    <m:r>
                      <a:rPr lang="en-US" altLang="zh-CN" sz="2400" i="1" dirty="0" smtClean="0">
                        <a:latin typeface="Cambria Math" panose="02040503050406030204" pitchFamily="18" charset="0"/>
                      </a:rPr>
                      <m:t>𝑟</m:t>
                    </m:r>
                  </m:oMath>
                </a14:m>
                <a:r>
                  <a:rPr lang="zh-CN" altLang="en-US" sz="2400" dirty="0"/>
                  <a:t>比</a:t>
                </a:r>
                <a14:m>
                  <m:oMath xmlns:m="http://schemas.openxmlformats.org/officeDocument/2006/math">
                    <m:r>
                      <a:rPr lang="en-US" altLang="zh-CN" sz="2400" b="0" i="1" dirty="0" smtClean="0">
                        <a:latin typeface="Cambria Math" panose="02040503050406030204" pitchFamily="18" charset="0"/>
                      </a:rPr>
                      <m:t>𝑑</m:t>
                    </m:r>
                  </m:oMath>
                </a14:m>
                <a:r>
                  <a:rPr lang="zh-CN" altLang="en-US" sz="2400" dirty="0"/>
                  <a:t>小，用系数矩阵代替原数据矩阵，就可以实现对</a:t>
                </a:r>
                <a:r>
                  <a:rPr lang="zh-CN" altLang="en-US" sz="2400" dirty="0" smtClean="0"/>
                  <a:t>原矩阵</a:t>
                </a:r>
                <a:r>
                  <a:rPr lang="zh-CN" altLang="en-US" sz="2400" dirty="0" smtClean="0">
                    <a:solidFill>
                      <a:srgbClr val="FF0000"/>
                    </a:solidFill>
                  </a:rPr>
                  <a:t>降维</a:t>
                </a:r>
                <a:endParaRPr lang="en-US" altLang="zh-CN" sz="2400" dirty="0" smtClean="0">
                  <a:solidFill>
                    <a:srgbClr val="FF0000"/>
                  </a:solidFill>
                </a:endParaRPr>
              </a:p>
              <a:p>
                <a:pPr>
                  <a:lnSpc>
                    <a:spcPct val="170000"/>
                  </a:lnSpc>
                </a:pPr>
                <a:r>
                  <a:rPr lang="zh-CN" altLang="en-US" sz="2400" dirty="0" smtClean="0"/>
                  <a:t>这种</a:t>
                </a:r>
                <a:r>
                  <a:rPr lang="zh-CN" altLang="en-US" sz="2400" dirty="0"/>
                  <a:t>基于基向量组合的表示形式具有很直观的语义解释，它反映了人类思维中“</a:t>
                </a:r>
                <a:r>
                  <a:rPr lang="zh-CN" altLang="en-US" sz="2400" dirty="0">
                    <a:solidFill>
                      <a:srgbClr val="FF0000"/>
                    </a:solidFill>
                  </a:rPr>
                  <a:t>局部构成整体</a:t>
                </a:r>
                <a:r>
                  <a:rPr lang="zh-CN" altLang="en-US" sz="2400" dirty="0"/>
                  <a:t>”的</a:t>
                </a:r>
                <a:r>
                  <a:rPr lang="zh-CN" altLang="en-US" sz="2400" dirty="0" smtClean="0"/>
                  <a:t>概念</a:t>
                </a:r>
                <a:endParaRPr lang="zh-CN" altLang="en-US" sz="2400" dirty="0"/>
              </a:p>
            </p:txBody>
          </p:sp>
        </mc:Choice>
        <mc:Fallback xmlns="">
          <p:sp>
            <p:nvSpPr>
              <p:cNvPr id="60419" name="Rectangle 3"/>
              <p:cNvSpPr>
                <a:spLocks noGrp="1" noRot="1" noChangeAspect="1" noMove="1" noResize="1" noEditPoints="1" noAdjustHandles="1" noChangeArrowheads="1" noChangeShapeType="1" noTextEdit="1"/>
              </p:cNvSpPr>
              <p:nvPr>
                <p:ph type="body" idx="1"/>
              </p:nvPr>
            </p:nvSpPr>
            <p:spPr>
              <a:xfrm>
                <a:off x="762743" y="1301348"/>
                <a:ext cx="10201136" cy="4194175"/>
              </a:xfrm>
              <a:blipFill>
                <a:blip r:embed="rId2"/>
                <a:stretch>
                  <a:fillRect l="-777" b="-1947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84074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標題 1"/>
          <p:cNvSpPr>
            <a:spLocks noGrp="1"/>
          </p:cNvSpPr>
          <p:nvPr>
            <p:ph type="title"/>
          </p:nvPr>
        </p:nvSpPr>
        <p:spPr/>
        <p:txBody>
          <a:bodyPr/>
          <a:lstStyle/>
          <a:p>
            <a:r>
              <a:rPr lang="zh-CN" altLang="en-US" dirty="0"/>
              <a:t>非负矩阵分解</a:t>
            </a:r>
            <a:endParaRPr lang="zh-TW" altLang="en-US" sz="1800" dirty="0">
              <a:ea typeface="新細明體" charset="-120"/>
            </a:endParaRPr>
          </a:p>
        </p:txBody>
      </p:sp>
      <p:pic>
        <p:nvPicPr>
          <p:cNvPr id="12291" name="內容版面配置區 6" descr="人臉.bmp"/>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1992314" y="1557338"/>
            <a:ext cx="8220075" cy="3105150"/>
          </a:xfrm>
        </p:spPr>
      </p:pic>
      <p:pic>
        <p:nvPicPr>
          <p:cNvPr id="5" name="圖片 4" descr="人臉2.bmp"/>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472488" y="4581526"/>
            <a:ext cx="1752600" cy="174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3" name="文字方塊 5"/>
          <p:cNvSpPr txBox="1">
            <a:spLocks noChangeArrowheads="1"/>
          </p:cNvSpPr>
          <p:nvPr/>
        </p:nvSpPr>
        <p:spPr bwMode="auto">
          <a:xfrm>
            <a:off x="2759075" y="4716463"/>
            <a:ext cx="16081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en-US" altLang="zh-TW"/>
              <a:t>NMF</a:t>
            </a:r>
            <a:r>
              <a:rPr lang="zh-TW" altLang="en-US"/>
              <a:t>基底影像</a:t>
            </a:r>
          </a:p>
        </p:txBody>
      </p:sp>
      <p:sp>
        <p:nvSpPr>
          <p:cNvPr id="12294" name="文字方塊 6"/>
          <p:cNvSpPr txBox="1">
            <a:spLocks noChangeArrowheads="1"/>
          </p:cNvSpPr>
          <p:nvPr/>
        </p:nvSpPr>
        <p:spPr bwMode="auto">
          <a:xfrm>
            <a:off x="6110805" y="4076701"/>
            <a:ext cx="133882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r>
              <a:rPr lang="zh-CN" altLang="en-US" dirty="0" smtClean="0"/>
              <a:t>样本</a:t>
            </a:r>
            <a:r>
              <a:rPr lang="zh-CN" altLang="en-US" dirty="0"/>
              <a:t>对应</a:t>
            </a:r>
            <a:endParaRPr lang="en-US" altLang="zh-CN" dirty="0"/>
          </a:p>
          <a:p>
            <a:pPr algn="ctr"/>
            <a:r>
              <a:rPr lang="zh-CN" altLang="en-US" dirty="0"/>
              <a:t>的特征参数</a:t>
            </a:r>
            <a:endParaRPr lang="zh-TW" altLang="en-US" dirty="0"/>
          </a:p>
        </p:txBody>
      </p:sp>
      <p:sp>
        <p:nvSpPr>
          <p:cNvPr id="12295" name="文字方塊 7"/>
          <p:cNvSpPr txBox="1">
            <a:spLocks noChangeArrowheads="1"/>
          </p:cNvSpPr>
          <p:nvPr/>
        </p:nvSpPr>
        <p:spPr bwMode="auto">
          <a:xfrm>
            <a:off x="8759826" y="4005264"/>
            <a:ext cx="11080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zh-TW" altLang="en-US"/>
              <a:t>重建影像</a:t>
            </a:r>
          </a:p>
        </p:txBody>
      </p:sp>
      <p:sp>
        <p:nvSpPr>
          <p:cNvPr id="9" name="文字方塊 8"/>
          <p:cNvSpPr txBox="1">
            <a:spLocks noChangeArrowheads="1"/>
          </p:cNvSpPr>
          <p:nvPr/>
        </p:nvSpPr>
        <p:spPr bwMode="auto">
          <a:xfrm>
            <a:off x="8832851" y="6308725"/>
            <a:ext cx="11080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zh-TW" altLang="en-US"/>
              <a:t>原始影像</a:t>
            </a:r>
          </a:p>
        </p:txBody>
      </p:sp>
      <p:sp>
        <p:nvSpPr>
          <p:cNvPr id="12297" name="投影片編號版面配置區 9"/>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fld id="{6609F862-DDC6-419F-A097-AA5632ADBD7D}" type="slidenum">
              <a:rPr lang="zh-TW" altLang="en-US"/>
              <a:pPr/>
              <a:t>4</a:t>
            </a:fld>
            <a:endParaRPr lang="zh-TW" altLang="en-US"/>
          </a:p>
        </p:txBody>
      </p:sp>
      <p:sp>
        <p:nvSpPr>
          <p:cNvPr id="3" name="矩形 2"/>
          <p:cNvSpPr/>
          <p:nvPr/>
        </p:nvSpPr>
        <p:spPr>
          <a:xfrm>
            <a:off x="141947" y="5191197"/>
            <a:ext cx="7278030" cy="1569660"/>
          </a:xfrm>
          <a:prstGeom prst="rect">
            <a:avLst/>
          </a:prstGeom>
        </p:spPr>
        <p:txBody>
          <a:bodyPr wrap="square">
            <a:spAutoFit/>
          </a:bodyPr>
          <a:lstStyle/>
          <a:p>
            <a:pPr marL="285750" indent="-285750">
              <a:buFont typeface="Arial" panose="020B0604020202020204" pitchFamily="34" charset="0"/>
              <a:buChar char="•"/>
            </a:pPr>
            <a:r>
              <a:rPr lang="zh-CN" altLang="en-US" sz="2400" dirty="0"/>
              <a:t>削减矩阵维度，对大量的数据进行压缩</a:t>
            </a:r>
            <a:r>
              <a:rPr lang="zh-CN" altLang="en-US" sz="2400" dirty="0" smtClean="0"/>
              <a:t>。</a:t>
            </a:r>
            <a:endParaRPr lang="en-US" altLang="zh-CN" sz="2400" dirty="0" smtClean="0"/>
          </a:p>
          <a:p>
            <a:pPr marL="285750" indent="-285750">
              <a:buFont typeface="Arial" panose="020B0604020202020204" pitchFamily="34" charset="0"/>
              <a:buChar char="•"/>
            </a:pPr>
            <a:r>
              <a:rPr lang="zh-CN" altLang="en-US" sz="2400" dirty="0" smtClean="0"/>
              <a:t>负值</a:t>
            </a:r>
            <a:r>
              <a:rPr lang="zh-CN" altLang="en-US" sz="2400" dirty="0"/>
              <a:t>元素在实际问题中往往没有意义。例如图像数据中不可能有</a:t>
            </a:r>
            <a:r>
              <a:rPr lang="zh-CN" altLang="en-US" sz="2400" dirty="0" smtClean="0"/>
              <a:t>负值</a:t>
            </a:r>
            <a:r>
              <a:rPr lang="zh-CN" altLang="en-US" sz="2400" dirty="0"/>
              <a:t>的像素点；在文档统计中，负值也是无法解释的。</a:t>
            </a:r>
          </a:p>
        </p:txBody>
      </p:sp>
    </p:spTree>
    <p:extLst>
      <p:ext uri="{BB962C8B-B14F-4D97-AF65-F5344CB8AC3E}">
        <p14:creationId xmlns:p14="http://schemas.microsoft.com/office/powerpoint/2010/main" val="39782502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strVal val="#ppt_h"/>
                                          </p:val>
                                        </p:tav>
                                        <p:tav tm="100000">
                                          <p:val>
                                            <p:strVal val="#ppt_h"/>
                                          </p:val>
                                        </p:tav>
                                      </p:tavLst>
                                    </p:anim>
                                  </p:childTnLst>
                                </p:cTn>
                              </p:par>
                              <p:par>
                                <p:cTn id="9" presetID="17" presetClass="entr" presetSubtype="1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p:cTn id="11" dur="500" fill="hold"/>
                                        <p:tgtEl>
                                          <p:spTgt spid="9"/>
                                        </p:tgtEl>
                                        <p:attrNameLst>
                                          <p:attrName>ppt_w</p:attrName>
                                        </p:attrNameLst>
                                      </p:cBhvr>
                                      <p:tavLst>
                                        <p:tav tm="0">
                                          <p:val>
                                            <p:fltVal val="0"/>
                                          </p:val>
                                        </p:tav>
                                        <p:tav tm="100000">
                                          <p:val>
                                            <p:strVal val="#ppt_w"/>
                                          </p:val>
                                        </p:tav>
                                      </p:tavLst>
                                    </p:anim>
                                    <p:anim calcmode="lin" valueType="num">
                                      <p:cBhvr>
                                        <p:cTn id="12" dur="500" fill="hold"/>
                                        <p:tgtEl>
                                          <p:spTgt spid="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rrowheads="1"/>
          </p:cNvSpPr>
          <p:nvPr>
            <p:ph type="title"/>
          </p:nvPr>
        </p:nvSpPr>
        <p:spPr>
          <a:xfrm>
            <a:off x="937987" y="172472"/>
            <a:ext cx="8540750" cy="457200"/>
          </a:xfrm>
        </p:spPr>
        <p:txBody>
          <a:bodyPr/>
          <a:lstStyle/>
          <a:p>
            <a:r>
              <a:rPr lang="zh-CN" altLang="en-US" sz="4000" dirty="0"/>
              <a:t>非负矩阵</a:t>
            </a:r>
            <a:r>
              <a:rPr lang="zh-CN" altLang="en-US" sz="4000" dirty="0" smtClean="0"/>
              <a:t>分解</a:t>
            </a:r>
            <a:endParaRPr lang="zh-CN" altLang="en-US" sz="4000" dirty="0"/>
          </a:p>
        </p:txBody>
      </p:sp>
      <mc:AlternateContent xmlns:mc="http://schemas.openxmlformats.org/markup-compatibility/2006" xmlns:a14="http://schemas.microsoft.com/office/drawing/2010/main">
        <mc:Choice Requires="a14">
          <p:sp>
            <p:nvSpPr>
              <p:cNvPr id="10" name="Rectangle 3"/>
              <p:cNvSpPr txBox="1">
                <a:spLocks noRot="1" noChangeArrowheads="1"/>
              </p:cNvSpPr>
              <p:nvPr/>
            </p:nvSpPr>
            <p:spPr>
              <a:xfrm>
                <a:off x="762743" y="1301348"/>
                <a:ext cx="10201136" cy="419417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Wingdings" panose="05000000000000000000" pitchFamily="2" charset="2"/>
                  <a:buChar char="u"/>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Wingdings" panose="05000000000000000000" pitchFamily="2" charset="2"/>
                  <a:buChar char="ü"/>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70000"/>
                  </a:lnSpc>
                </a:pPr>
                <a:r>
                  <a:rPr lang="zh-CN" altLang="en-US" sz="2400" dirty="0" smtClean="0"/>
                  <a:t>常用度量方法</a:t>
                </a:r>
                <a:endParaRPr lang="en-US" altLang="zh-CN" sz="2400" i="1" dirty="0" smtClean="0">
                  <a:latin typeface="Cambria Math" panose="02040503050406030204" pitchFamily="18" charset="0"/>
                </a:endParaRPr>
              </a:p>
              <a:p>
                <a:pPr algn="ctr">
                  <a:lnSpc>
                    <a:spcPct val="170000"/>
                  </a:lnSpc>
                  <a:buNone/>
                </a:pPr>
                <a14:m>
                  <m:oMathPara xmlns:m="http://schemas.openxmlformats.org/officeDocument/2006/math">
                    <m:oMathParaPr>
                      <m:jc m:val="centerGroup"/>
                    </m:oMathParaPr>
                    <m:oMath xmlns:m="http://schemas.openxmlformats.org/officeDocument/2006/math">
                      <m:sSub>
                        <m:sSubPr>
                          <m:ctrlPr>
                            <a:rPr lang="zh-CN" altLang="en-US" i="1" dirty="0" smtClean="0">
                              <a:latin typeface="Cambria Math" panose="02040503050406030204" pitchFamily="18" charset="0"/>
                            </a:rPr>
                          </m:ctrlPr>
                        </m:sSubPr>
                        <m:e>
                          <m:r>
                            <a:rPr lang="zh-CN" altLang="en-US" i="1" dirty="0" smtClean="0">
                              <a:latin typeface="Cambria Math" panose="02040503050406030204" pitchFamily="18" charset="0"/>
                            </a:rPr>
                            <m:t>𝐷</m:t>
                          </m:r>
                        </m:e>
                        <m:sub>
                          <m:d>
                            <m:dPr>
                              <m:begChr m:val="{"/>
                              <m:endChr m:val="}"/>
                              <m:ctrlPr>
                                <a:rPr lang="zh-CN" altLang="en-US" i="1" dirty="0" smtClean="0">
                                  <a:latin typeface="Cambria Math" panose="02040503050406030204" pitchFamily="18" charset="0"/>
                                </a:rPr>
                              </m:ctrlPr>
                            </m:dPr>
                            <m:e>
                              <m:r>
                                <a:rPr lang="zh-CN" altLang="en-US" i="1" dirty="0" smtClean="0">
                                  <a:latin typeface="Cambria Math" panose="02040503050406030204" pitchFamily="18" charset="0"/>
                                </a:rPr>
                                <m:t>𝐾𝐿</m:t>
                              </m:r>
                            </m:e>
                          </m:d>
                        </m:sub>
                      </m:sSub>
                      <m:r>
                        <a:rPr lang="zh-CN" altLang="en-US" i="1" dirty="0" smtClean="0">
                          <a:latin typeface="Cambria Math" panose="02040503050406030204" pitchFamily="18" charset="0"/>
                        </a:rPr>
                        <m:t>(</m:t>
                      </m:r>
                      <m:r>
                        <a:rPr lang="zh-CN" altLang="en-US" i="1" dirty="0" smtClean="0">
                          <a:latin typeface="Cambria Math" panose="02040503050406030204" pitchFamily="18" charset="0"/>
                        </a:rPr>
                        <m:t>𝑋</m:t>
                      </m:r>
                      <m:r>
                        <a:rPr lang="zh-CN" altLang="en-US" i="1" dirty="0" smtClean="0">
                          <a:latin typeface="Cambria Math" panose="02040503050406030204" pitchFamily="18" charset="0"/>
                        </a:rPr>
                        <m:t>||</m:t>
                      </m:r>
                      <m:r>
                        <a:rPr lang="zh-CN" altLang="en-US" i="1" dirty="0" smtClean="0">
                          <a:latin typeface="Cambria Math" panose="02040503050406030204" pitchFamily="18" charset="0"/>
                        </a:rPr>
                        <m:t>𝑊𝐻</m:t>
                      </m:r>
                      <m:r>
                        <a:rPr lang="zh-CN" altLang="en-US" i="1" dirty="0" smtClean="0">
                          <a:latin typeface="Cambria Math" panose="02040503050406030204" pitchFamily="18" charset="0"/>
                        </a:rPr>
                        <m:t>)=</m:t>
                      </m:r>
                      <m:nary>
                        <m:naryPr>
                          <m:chr m:val="∑"/>
                          <m:supHide m:val="on"/>
                          <m:ctrlPr>
                            <a:rPr lang="en-US" altLang="zh-CN" i="1" dirty="0" smtClean="0">
                              <a:latin typeface="Cambria Math" panose="02040503050406030204" pitchFamily="18" charset="0"/>
                            </a:rPr>
                          </m:ctrlPr>
                        </m:naryPr>
                        <m:sub>
                          <m:r>
                            <a:rPr lang="en-US" altLang="zh-CN" b="0" i="1" dirty="0" smtClean="0">
                              <a:latin typeface="Cambria Math" panose="02040503050406030204" pitchFamily="18" charset="0"/>
                            </a:rPr>
                            <m:t>𝑖𝑗</m:t>
                          </m:r>
                        </m:sub>
                        <m:sup/>
                        <m:e>
                          <m:r>
                            <a:rPr lang="en-US" altLang="zh-CN" b="0" i="1"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𝑋</m:t>
                              </m:r>
                            </m:e>
                            <m:sub>
                              <m:r>
                                <a:rPr lang="en-US" altLang="zh-CN" b="0" i="1" dirty="0" smtClean="0">
                                  <a:latin typeface="Cambria Math" panose="02040503050406030204" pitchFamily="18" charset="0"/>
                                </a:rPr>
                                <m:t>𝑖𝑗</m:t>
                              </m:r>
                            </m:sub>
                          </m:sSub>
                          <m:func>
                            <m:funcPr>
                              <m:ctrlPr>
                                <a:rPr lang="en-US" altLang="zh-CN" b="0" i="1" dirty="0" smtClean="0">
                                  <a:latin typeface="Cambria Math" panose="02040503050406030204" pitchFamily="18" charset="0"/>
                                </a:rPr>
                              </m:ctrlPr>
                            </m:funcPr>
                            <m:fName>
                              <m:r>
                                <m:rPr>
                                  <m:sty m:val="p"/>
                                </m:rPr>
                                <a:rPr lang="en-US" altLang="zh-CN" b="0" i="0" dirty="0" smtClean="0">
                                  <a:latin typeface="Cambria Math" panose="02040503050406030204" pitchFamily="18" charset="0"/>
                                </a:rPr>
                                <m:t>log</m:t>
                              </m:r>
                            </m:fName>
                            <m:e>
                              <m:f>
                                <m:fPr>
                                  <m:ctrlPr>
                                    <a:rPr lang="en-US" altLang="zh-CN" b="0" i="1" dirty="0" smtClean="0">
                                      <a:latin typeface="Cambria Math" panose="02040503050406030204" pitchFamily="18" charset="0"/>
                                    </a:rPr>
                                  </m:ctrlPr>
                                </m:fPr>
                                <m:num>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𝑋</m:t>
                                      </m:r>
                                    </m:e>
                                    <m:sub>
                                      <m:r>
                                        <a:rPr lang="en-US" altLang="zh-CN" b="0" i="1" dirty="0" smtClean="0">
                                          <a:latin typeface="Cambria Math" panose="02040503050406030204" pitchFamily="18" charset="0"/>
                                        </a:rPr>
                                        <m:t>𝑖𝑗</m:t>
                                      </m:r>
                                    </m:sub>
                                  </m:sSub>
                                </m:num>
                                <m:den>
                                  <m:sSub>
                                    <m:sSubPr>
                                      <m:ctrlPr>
                                        <a:rPr lang="en-US" altLang="zh-CN" b="0" i="1" dirty="0" smtClean="0">
                                          <a:latin typeface="Cambria Math" panose="02040503050406030204" pitchFamily="18" charset="0"/>
                                        </a:rPr>
                                      </m:ctrlPr>
                                    </m:sSubPr>
                                    <m:e>
                                      <m:d>
                                        <m:dPr>
                                          <m:ctrlPr>
                                            <a:rPr lang="en-US" altLang="zh-CN" b="0" i="1" dirty="0" smtClean="0">
                                              <a:latin typeface="Cambria Math" panose="02040503050406030204" pitchFamily="18" charset="0"/>
                                            </a:rPr>
                                          </m:ctrlPr>
                                        </m:dPr>
                                        <m:e>
                                          <m:r>
                                            <a:rPr lang="en-US" altLang="zh-CN" b="0" i="1" dirty="0" smtClean="0">
                                              <a:latin typeface="Cambria Math" panose="02040503050406030204" pitchFamily="18" charset="0"/>
                                            </a:rPr>
                                            <m:t>𝑊𝐻</m:t>
                                          </m:r>
                                        </m:e>
                                      </m:d>
                                    </m:e>
                                    <m:sub>
                                      <m:r>
                                        <a:rPr lang="en-US" altLang="zh-CN" b="0" i="1" dirty="0" smtClean="0">
                                          <a:latin typeface="Cambria Math" panose="02040503050406030204" pitchFamily="18" charset="0"/>
                                        </a:rPr>
                                        <m:t>𝑖𝑗</m:t>
                                      </m:r>
                                    </m:sub>
                                  </m:sSub>
                                </m:den>
                              </m:f>
                              <m:r>
                                <a:rPr lang="en-US" altLang="zh-CN" b="0" i="1"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𝑋</m:t>
                                  </m:r>
                                </m:e>
                                <m:sub>
                                  <m:r>
                                    <a:rPr lang="en-US" altLang="zh-CN" b="0" i="1" dirty="0" smtClean="0">
                                      <a:latin typeface="Cambria Math" panose="02040503050406030204" pitchFamily="18" charset="0"/>
                                    </a:rPr>
                                    <m:t>𝑖𝑗</m:t>
                                  </m:r>
                                </m:sub>
                              </m:sSub>
                              <m:r>
                                <a:rPr lang="en-US" altLang="zh-CN" b="0" i="1"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d>
                                    <m:dPr>
                                      <m:ctrlPr>
                                        <a:rPr lang="en-US" altLang="zh-CN" b="0" i="1" dirty="0" smtClean="0">
                                          <a:latin typeface="Cambria Math" panose="02040503050406030204" pitchFamily="18" charset="0"/>
                                        </a:rPr>
                                      </m:ctrlPr>
                                    </m:dPr>
                                    <m:e>
                                      <m:r>
                                        <a:rPr lang="en-US" altLang="zh-CN" b="0" i="1" dirty="0" smtClean="0">
                                          <a:latin typeface="Cambria Math" panose="02040503050406030204" pitchFamily="18" charset="0"/>
                                        </a:rPr>
                                        <m:t>𝑊𝐻</m:t>
                                      </m:r>
                                    </m:e>
                                  </m:d>
                                </m:e>
                                <m:sub>
                                  <m:r>
                                    <a:rPr lang="en-US" altLang="zh-CN" b="0" i="1" dirty="0" smtClean="0">
                                      <a:latin typeface="Cambria Math" panose="02040503050406030204" pitchFamily="18" charset="0"/>
                                    </a:rPr>
                                    <m:t>𝑖𝑗</m:t>
                                  </m:r>
                                </m:sub>
                              </m:sSub>
                              <m:r>
                                <a:rPr lang="en-US" altLang="zh-CN" b="0" i="1" dirty="0" smtClean="0">
                                  <a:latin typeface="Cambria Math" panose="02040503050406030204" pitchFamily="18" charset="0"/>
                                </a:rPr>
                                <m:t>)</m:t>
                              </m:r>
                            </m:e>
                          </m:func>
                        </m:e>
                      </m:nary>
                    </m:oMath>
                  </m:oMathPara>
                </a14:m>
                <a:endParaRPr lang="en-US" altLang="zh-CN" dirty="0" smtClean="0"/>
              </a:p>
              <a:p>
                <a:pPr algn="ctr">
                  <a:lnSpc>
                    <a:spcPct val="170000"/>
                  </a:lnSpc>
                  <a:buNone/>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𝐷</m:t>
                          </m:r>
                        </m:e>
                        <m:sub>
                          <m:r>
                            <a:rPr lang="en-US" altLang="zh-CN" b="0" i="1" smtClean="0">
                              <a:latin typeface="Cambria Math" panose="02040503050406030204" pitchFamily="18" charset="0"/>
                            </a:rPr>
                            <m:t>𝐹</m:t>
                          </m:r>
                          <m:r>
                            <a:rPr lang="en-US" altLang="zh-CN" b="0" i="1" smtClean="0">
                              <a:latin typeface="Cambria Math" panose="02040503050406030204" pitchFamily="18" charset="0"/>
                            </a:rPr>
                            <m:t>−</m:t>
                          </m:r>
                          <m:r>
                            <a:rPr lang="en-US" altLang="zh-CN" b="0" i="1" smtClean="0">
                              <a:latin typeface="Cambria Math" panose="02040503050406030204" pitchFamily="18" charset="0"/>
                            </a:rPr>
                            <m:t>𝑛𝑜𝑟𝑚</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𝑋</m:t>
                      </m:r>
                      <m:r>
                        <a:rPr lang="en-US" altLang="zh-CN" b="0" i="1" smtClean="0">
                          <a:latin typeface="Cambria Math" panose="02040503050406030204" pitchFamily="18" charset="0"/>
                        </a:rPr>
                        <m:t>|</m:t>
                      </m:r>
                      <m:d>
                        <m:dPr>
                          <m:beg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𝑊𝐻</m:t>
                          </m:r>
                        </m:e>
                      </m:d>
                      <m:r>
                        <a:rPr lang="en-US" altLang="zh-CN" b="0" i="1" smtClean="0">
                          <a:latin typeface="Cambria Math" panose="02040503050406030204" pitchFamily="18" charset="0"/>
                        </a:rPr>
                        <m:t>=</m:t>
                      </m:r>
                      <m:r>
                        <m:rPr>
                          <m:lit/>
                        </m:rPr>
                        <a:rPr lang="en-US" altLang="zh-CN" b="0" i="1" smtClean="0">
                          <a:latin typeface="Cambria Math" panose="02040503050406030204" pitchFamily="18" charset="0"/>
                        </a:rPr>
                        <m:t>||</m:t>
                      </m:r>
                      <m:r>
                        <a:rPr lang="en-US" altLang="zh-CN" b="0" i="1" smtClean="0">
                          <a:latin typeface="Cambria Math" panose="02040503050406030204" pitchFamily="18" charset="0"/>
                        </a:rPr>
                        <m:t>𝑋</m:t>
                      </m:r>
                      <m:r>
                        <a:rPr lang="en-US" altLang="zh-CN" b="0" i="1" smtClean="0">
                          <a:latin typeface="Cambria Math" panose="02040503050406030204" pitchFamily="18" charset="0"/>
                        </a:rPr>
                        <m:t>−</m:t>
                      </m:r>
                      <m:r>
                        <a:rPr lang="en-US" altLang="zh-CN" b="0" i="1" smtClean="0">
                          <a:latin typeface="Cambria Math" panose="02040503050406030204" pitchFamily="18" charset="0"/>
                        </a:rPr>
                        <m:t>𝑊𝐻</m:t>
                      </m:r>
                      <m:r>
                        <m:rPr>
                          <m:lit/>
                        </m:rPr>
                        <a:rPr lang="en-US" altLang="zh-CN" b="0" i="1" smtClean="0">
                          <a:latin typeface="Cambria Math" panose="02040503050406030204" pitchFamily="18" charset="0"/>
                        </a:rPr>
                        <m:t>|</m:t>
                      </m:r>
                      <m:sSubSup>
                        <m:sSubSupPr>
                          <m:ctrlPr>
                            <a:rPr lang="en-US" altLang="zh-CN" b="0" i="1" smtClean="0">
                              <a:latin typeface="Cambria Math" panose="02040503050406030204" pitchFamily="18" charset="0"/>
                            </a:rPr>
                          </m:ctrlPr>
                        </m:sSubSupPr>
                        <m:e>
                          <m:r>
                            <m:rPr>
                              <m:lit/>
                            </m:rPr>
                            <a:rPr lang="en-US" altLang="zh-CN" b="0" i="1" smtClean="0">
                              <a:latin typeface="Cambria Math" panose="02040503050406030204" pitchFamily="18" charset="0"/>
                            </a:rPr>
                            <m:t>|</m:t>
                          </m:r>
                        </m:e>
                        <m:sub>
                          <m:r>
                            <a:rPr lang="en-US" altLang="zh-CN" b="0" i="1" smtClean="0">
                              <a:latin typeface="Cambria Math" panose="02040503050406030204" pitchFamily="18" charset="0"/>
                            </a:rPr>
                            <m:t>𝐹</m:t>
                          </m:r>
                        </m:sub>
                        <m:sup>
                          <m:r>
                            <a:rPr lang="en-US" altLang="zh-CN" b="0" i="1" smtClean="0">
                              <a:latin typeface="Cambria Math" panose="02040503050406030204" pitchFamily="18" charset="0"/>
                            </a:rPr>
                            <m:t>2</m:t>
                          </m:r>
                        </m:sup>
                      </m:sSubSup>
                    </m:oMath>
                  </m:oMathPara>
                </a14:m>
                <a:endParaRPr lang="zh-CN" altLang="en-US" dirty="0"/>
              </a:p>
            </p:txBody>
          </p:sp>
        </mc:Choice>
        <mc:Fallback xmlns="">
          <p:sp>
            <p:nvSpPr>
              <p:cNvPr id="10" name="Rectangle 3"/>
              <p:cNvSpPr txBox="1">
                <a:spLocks noRot="1" noChangeAspect="1" noMove="1" noResize="1" noEditPoints="1" noAdjustHandles="1" noChangeArrowheads="1" noChangeShapeType="1" noTextEdit="1"/>
              </p:cNvSpPr>
              <p:nvPr/>
            </p:nvSpPr>
            <p:spPr>
              <a:xfrm>
                <a:off x="762743" y="1301348"/>
                <a:ext cx="10201136" cy="4194175"/>
              </a:xfrm>
              <a:prstGeom prst="rect">
                <a:avLst/>
              </a:prstGeom>
              <a:blipFill>
                <a:blip r:embed="rId2"/>
                <a:stretch>
                  <a:fillRect l="-77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397399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標題 1"/>
          <p:cNvSpPr>
            <a:spLocks noGrp="1"/>
          </p:cNvSpPr>
          <p:nvPr>
            <p:ph type="title"/>
          </p:nvPr>
        </p:nvSpPr>
        <p:spPr/>
        <p:txBody>
          <a:bodyPr/>
          <a:lstStyle/>
          <a:p>
            <a:r>
              <a:rPr lang="zh-TW" altLang="en-US" dirty="0" smtClean="0">
                <a:ea typeface="新細明體" charset="-120"/>
              </a:rPr>
              <a:t>算法</a:t>
            </a:r>
            <a:r>
              <a:rPr lang="zh-CN" altLang="en-US" dirty="0" smtClean="0">
                <a:ea typeface="新細明體" charset="-120"/>
              </a:rPr>
              <a:t>更新</a:t>
            </a:r>
            <a:endParaRPr lang="zh-TW" altLang="en-US" dirty="0" smtClean="0">
              <a:ea typeface="新細明體" charset="-120"/>
            </a:endParaRPr>
          </a:p>
        </p:txBody>
      </p:sp>
      <p:sp>
        <p:nvSpPr>
          <p:cNvPr id="8195" name="內容版面配置區 2"/>
          <p:cNvSpPr>
            <a:spLocks noGrp="1"/>
          </p:cNvSpPr>
          <p:nvPr>
            <p:ph idx="1"/>
          </p:nvPr>
        </p:nvSpPr>
        <p:spPr/>
        <p:txBody>
          <a:bodyPr/>
          <a:lstStyle/>
          <a:p>
            <a:pPr>
              <a:spcBef>
                <a:spcPts val="16200"/>
              </a:spcBef>
            </a:pPr>
            <a:r>
              <a:rPr lang="en-US" altLang="zh-TW" smtClean="0">
                <a:ea typeface="新細明體" charset="-120"/>
              </a:rPr>
              <a:t>W</a:t>
            </a:r>
            <a:r>
              <a:rPr lang="zh-TW" altLang="en-US" smtClean="0">
                <a:ea typeface="新細明體" charset="-120"/>
              </a:rPr>
              <a:t>更新</a:t>
            </a:r>
            <a:r>
              <a:rPr lang="en-US" altLang="zh-TW" smtClean="0">
                <a:ea typeface="新細明體" charset="-120"/>
              </a:rPr>
              <a:t>:</a:t>
            </a:r>
          </a:p>
          <a:p>
            <a:pPr>
              <a:spcBef>
                <a:spcPts val="16200"/>
              </a:spcBef>
            </a:pPr>
            <a:r>
              <a:rPr lang="en-US" altLang="zh-TW" smtClean="0">
                <a:ea typeface="新細明體" charset="-120"/>
              </a:rPr>
              <a:t>H</a:t>
            </a:r>
            <a:r>
              <a:rPr lang="zh-TW" altLang="en-US" smtClean="0">
                <a:ea typeface="新細明體" charset="-120"/>
              </a:rPr>
              <a:t>更新</a:t>
            </a:r>
            <a:r>
              <a:rPr lang="en-US" altLang="zh-TW" smtClean="0">
                <a:ea typeface="新細明體" charset="-120"/>
              </a:rPr>
              <a:t>:</a:t>
            </a:r>
          </a:p>
          <a:p>
            <a:endParaRPr lang="zh-TW" altLang="en-US" smtClean="0">
              <a:ea typeface="新細明體" charset="-120"/>
            </a:endParaRPr>
          </a:p>
        </p:txBody>
      </p:sp>
      <p:pic>
        <p:nvPicPr>
          <p:cNvPr id="8196" name="圖片 3" descr="W更新.bmp"/>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051438" y="1498601"/>
            <a:ext cx="4035801" cy="1996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7" name="圖片 4" descr="H更新.bmp"/>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72394" y="4758266"/>
            <a:ext cx="4438206" cy="1022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8"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fld id="{0FC1AFA4-F171-4354-8EBC-096638E47F0A}" type="slidenum">
              <a:rPr lang="zh-TW" altLang="en-US"/>
              <a:pPr/>
              <a:t>6</a:t>
            </a:fld>
            <a:endParaRPr lang="zh-TW" altLang="en-US"/>
          </a:p>
        </p:txBody>
      </p:sp>
      <mc:AlternateContent xmlns:mc="http://schemas.openxmlformats.org/markup-compatibility/2006" xmlns:a14="http://schemas.microsoft.com/office/drawing/2010/main">
        <mc:Choice Requires="a14">
          <p:sp>
            <p:nvSpPr>
              <p:cNvPr id="2" name="矩形 1"/>
              <p:cNvSpPr/>
              <p:nvPr/>
            </p:nvSpPr>
            <p:spPr>
              <a:xfrm>
                <a:off x="2754863" y="947253"/>
                <a:ext cx="969644" cy="46166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altLang="zh-CN" sz="2400" i="1" dirty="0" smtClean="0">
                          <a:latin typeface="Cambria Math" panose="02040503050406030204" pitchFamily="18" charset="0"/>
                        </a:rPr>
                        <m:t>V</m:t>
                      </m:r>
                      <m:r>
                        <a:rPr lang="en-US" altLang="zh-CN" sz="2400" i="1" dirty="0">
                          <a:latin typeface="Cambria Math" panose="02040503050406030204" pitchFamily="18" charset="0"/>
                        </a:rPr>
                        <m:t>=</m:t>
                      </m:r>
                      <m:r>
                        <a:rPr lang="en-US" altLang="zh-CN" sz="2400" i="1" dirty="0">
                          <a:latin typeface="Cambria Math" panose="02040503050406030204" pitchFamily="18" charset="0"/>
                        </a:rPr>
                        <m:t>𝑋</m:t>
                      </m:r>
                    </m:oMath>
                  </m:oMathPara>
                </a14:m>
                <a:endParaRPr lang="zh-CN" altLang="en-US" sz="2400" dirty="0"/>
              </a:p>
            </p:txBody>
          </p:sp>
        </mc:Choice>
        <mc:Fallback xmlns="">
          <p:sp>
            <p:nvSpPr>
              <p:cNvPr id="2" name="矩形 1"/>
              <p:cNvSpPr>
                <a:spLocks noRot="1" noChangeAspect="1" noMove="1" noResize="1" noEditPoints="1" noAdjustHandles="1" noChangeArrowheads="1" noChangeShapeType="1" noTextEdit="1"/>
              </p:cNvSpPr>
              <p:nvPr/>
            </p:nvSpPr>
            <p:spPr>
              <a:xfrm>
                <a:off x="2754863" y="947253"/>
                <a:ext cx="969644" cy="461665"/>
              </a:xfrm>
              <a:prstGeom prst="rect">
                <a:avLst/>
              </a:prstGeom>
              <a:blipFill>
                <a:blip r:embed="rId4"/>
                <a:stretch>
                  <a:fillRect l="-188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199471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標題 1"/>
          <p:cNvSpPr>
            <a:spLocks noGrp="1"/>
          </p:cNvSpPr>
          <p:nvPr>
            <p:ph type="title"/>
          </p:nvPr>
        </p:nvSpPr>
        <p:spPr/>
        <p:txBody>
          <a:bodyPr/>
          <a:lstStyle/>
          <a:p>
            <a:r>
              <a:rPr lang="zh-TW" altLang="en-US" dirty="0" smtClean="0">
                <a:ea typeface="新細明體" charset="-120"/>
              </a:rPr>
              <a:t>算法</a:t>
            </a:r>
            <a:r>
              <a:rPr lang="zh-CN" altLang="en-US" dirty="0" smtClean="0">
                <a:ea typeface="新細明體" charset="-120"/>
              </a:rPr>
              <a:t>步骤</a:t>
            </a:r>
            <a:endParaRPr lang="zh-TW" altLang="en-US" dirty="0" smtClean="0">
              <a:ea typeface="新細明體" charset="-120"/>
            </a:endParaRPr>
          </a:p>
        </p:txBody>
      </p:sp>
      <p:graphicFrame>
        <p:nvGraphicFramePr>
          <p:cNvPr id="5" name="內容版面配置區 4"/>
          <p:cNvGraphicFramePr>
            <a:graphicFrameLocks noGrp="1"/>
          </p:cNvGraphicFramePr>
          <p:nvPr>
            <p:ph idx="1"/>
            <p:extLst>
              <p:ext uri="{D42A27DB-BD31-4B8C-83A1-F6EECF244321}">
                <p14:modId xmlns:p14="http://schemas.microsoft.com/office/powerpoint/2010/main" val="1801018648"/>
              </p:ext>
            </p:extLst>
          </p:nvPr>
        </p:nvGraphicFramePr>
        <p:xfrm>
          <a:off x="2281479" y="2884231"/>
          <a:ext cx="7956376" cy="20162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8" name="內容版面配置區 4"/>
          <p:cNvGraphicFramePr>
            <a:graphicFrameLocks/>
          </p:cNvGraphicFramePr>
          <p:nvPr>
            <p:extLst>
              <p:ext uri="{D42A27DB-BD31-4B8C-83A1-F6EECF244321}">
                <p14:modId xmlns:p14="http://schemas.microsoft.com/office/powerpoint/2010/main" val="1724508989"/>
              </p:ext>
            </p:extLst>
          </p:nvPr>
        </p:nvGraphicFramePr>
        <p:xfrm>
          <a:off x="2351255" y="4516867"/>
          <a:ext cx="7956376" cy="201622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7173" name="投影片編號版面配置區 8"/>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fld id="{F7E68682-2704-4416-9CFF-FECCC79EFFA8}" type="slidenum">
              <a:rPr lang="zh-TW" altLang="en-US"/>
              <a:pPr/>
              <a:t>7</a:t>
            </a:fld>
            <a:endParaRPr lang="zh-TW" altLang="en-US"/>
          </a:p>
        </p:txBody>
      </p:sp>
      <p:sp>
        <p:nvSpPr>
          <p:cNvPr id="3" name="矩形 2"/>
          <p:cNvSpPr/>
          <p:nvPr/>
        </p:nvSpPr>
        <p:spPr>
          <a:xfrm>
            <a:off x="386556" y="1314571"/>
            <a:ext cx="3416632" cy="156966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zh-CN" altLang="en-US" sz="2400" dirty="0"/>
              <a:t>随机初始化</a:t>
            </a:r>
            <a:r>
              <a:rPr lang="zh-CN" altLang="en-US" sz="2400" dirty="0" smtClean="0"/>
              <a:t>；</a:t>
            </a:r>
            <a:endParaRPr lang="zh-CN" altLang="en-US" sz="2400" dirty="0"/>
          </a:p>
          <a:p>
            <a:r>
              <a:rPr lang="zh-CN" altLang="en-US" sz="2400" dirty="0" smtClean="0"/>
              <a:t>多次</a:t>
            </a:r>
            <a:r>
              <a:rPr lang="zh-CN" altLang="en-US" sz="2400" dirty="0"/>
              <a:t>随机初始化方法</a:t>
            </a:r>
            <a:r>
              <a:rPr lang="zh-CN" altLang="en-US" sz="2400" dirty="0" smtClean="0"/>
              <a:t>；</a:t>
            </a:r>
            <a:endParaRPr lang="zh-CN" altLang="en-US" sz="2400" dirty="0"/>
          </a:p>
          <a:p>
            <a:r>
              <a:rPr lang="zh-CN" altLang="en-US" sz="2400" dirty="0" smtClean="0"/>
              <a:t>基于</a:t>
            </a:r>
            <a:r>
              <a:rPr lang="zh-CN" altLang="en-US" sz="2400" dirty="0"/>
              <a:t>分解的初始化方法</a:t>
            </a:r>
            <a:r>
              <a:rPr lang="zh-CN" altLang="en-US" sz="2400" dirty="0" smtClean="0"/>
              <a:t>；</a:t>
            </a:r>
            <a:endParaRPr lang="zh-CN" altLang="en-US" sz="2400" dirty="0"/>
          </a:p>
          <a:p>
            <a:r>
              <a:rPr lang="zh-CN" altLang="en-US" sz="2400" dirty="0" smtClean="0"/>
              <a:t>基于</a:t>
            </a:r>
            <a:r>
              <a:rPr lang="zh-CN" altLang="en-US" sz="2400" dirty="0"/>
              <a:t>聚类的初始化方法</a:t>
            </a:r>
          </a:p>
        </p:txBody>
      </p:sp>
      <p:sp>
        <p:nvSpPr>
          <p:cNvPr id="4" name="矩形 3"/>
          <p:cNvSpPr/>
          <p:nvPr/>
        </p:nvSpPr>
        <p:spPr>
          <a:xfrm>
            <a:off x="3962822" y="1313099"/>
            <a:ext cx="7924800" cy="156966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zh-CN" altLang="en-US" sz="2400" dirty="0"/>
              <a:t>预先定义迭代次数</a:t>
            </a:r>
            <a:r>
              <a:rPr lang="zh-CN" altLang="en-US" sz="2400" dirty="0" smtClean="0"/>
              <a:t>；</a:t>
            </a:r>
            <a:endParaRPr lang="zh-CN" altLang="en-US" sz="2400" dirty="0"/>
          </a:p>
          <a:p>
            <a:r>
              <a:rPr lang="zh-CN" altLang="en-US" sz="2400" dirty="0" smtClean="0"/>
              <a:t>目标函数</a:t>
            </a:r>
            <a:r>
              <a:rPr lang="zh-CN" altLang="en-US" sz="2400" dirty="0"/>
              <a:t>的值已经小于一个阈值</a:t>
            </a:r>
            <a:r>
              <a:rPr lang="zh-CN" altLang="en-US" sz="2400" dirty="0" smtClean="0"/>
              <a:t>；</a:t>
            </a:r>
            <a:endParaRPr lang="zh-CN" altLang="en-US" sz="2400" dirty="0"/>
          </a:p>
          <a:p>
            <a:r>
              <a:rPr lang="zh-CN" altLang="en-US" sz="2400" dirty="0" smtClean="0"/>
              <a:t>前后</a:t>
            </a:r>
            <a:r>
              <a:rPr lang="zh-CN" altLang="en-US" sz="2400" dirty="0"/>
              <a:t>两次迭代目标函数值或分解矩阵值的差异低于某个值</a:t>
            </a:r>
            <a:r>
              <a:rPr lang="zh-CN" altLang="en-US" sz="2400" dirty="0" smtClean="0"/>
              <a:t>；</a:t>
            </a:r>
            <a:endParaRPr lang="zh-CN" altLang="en-US" sz="2400" dirty="0"/>
          </a:p>
          <a:p>
            <a:r>
              <a:rPr lang="zh-CN" altLang="en-US" sz="2400" dirty="0" smtClean="0"/>
              <a:t>分解</a:t>
            </a:r>
            <a:r>
              <a:rPr lang="zh-CN" altLang="en-US" sz="2400" dirty="0"/>
              <a:t>矩阵中最大元素值的位置的收敛</a:t>
            </a:r>
          </a:p>
        </p:txBody>
      </p:sp>
      <p:sp>
        <p:nvSpPr>
          <p:cNvPr id="6" name="矩形 5"/>
          <p:cNvSpPr/>
          <p:nvPr/>
        </p:nvSpPr>
        <p:spPr>
          <a:xfrm>
            <a:off x="337323" y="852341"/>
            <a:ext cx="1107996" cy="461665"/>
          </a:xfrm>
          <a:prstGeom prst="rect">
            <a:avLst/>
          </a:prstGeom>
        </p:spPr>
        <p:txBody>
          <a:bodyPr wrap="none">
            <a:spAutoFit/>
          </a:bodyPr>
          <a:lstStyle/>
          <a:p>
            <a:r>
              <a:rPr lang="zh-CN" altLang="en-US" sz="2400" dirty="0"/>
              <a:t>初始化</a:t>
            </a:r>
          </a:p>
        </p:txBody>
      </p:sp>
      <p:sp>
        <p:nvSpPr>
          <p:cNvPr id="10" name="矩形 9"/>
          <p:cNvSpPr/>
          <p:nvPr/>
        </p:nvSpPr>
        <p:spPr>
          <a:xfrm>
            <a:off x="3852421" y="838051"/>
            <a:ext cx="2031325" cy="461665"/>
          </a:xfrm>
          <a:prstGeom prst="rect">
            <a:avLst/>
          </a:prstGeom>
        </p:spPr>
        <p:txBody>
          <a:bodyPr wrap="none">
            <a:spAutoFit/>
          </a:bodyPr>
          <a:lstStyle/>
          <a:p>
            <a:r>
              <a:rPr lang="zh-CN" altLang="en-US" sz="2400" dirty="0" smtClean="0"/>
              <a:t>停止迭代准则</a:t>
            </a:r>
            <a:endParaRPr lang="zh-CN" altLang="en-US" sz="2400" dirty="0"/>
          </a:p>
        </p:txBody>
      </p:sp>
    </p:spTree>
    <p:extLst>
      <p:ext uri="{BB962C8B-B14F-4D97-AF65-F5344CB8AC3E}">
        <p14:creationId xmlns:p14="http://schemas.microsoft.com/office/powerpoint/2010/main" val="42206077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標題 1"/>
          <p:cNvSpPr>
            <a:spLocks noGrp="1"/>
          </p:cNvSpPr>
          <p:nvPr>
            <p:ph type="title"/>
          </p:nvPr>
        </p:nvSpPr>
        <p:spPr/>
        <p:txBody>
          <a:bodyPr/>
          <a:lstStyle/>
          <a:p>
            <a:r>
              <a:rPr lang="en-US" altLang="zh-TW" dirty="0">
                <a:ea typeface="新細明體" charset="-120"/>
              </a:rPr>
              <a:t>NMF</a:t>
            </a:r>
            <a:r>
              <a:rPr lang="zh-CN" altLang="en-US" dirty="0">
                <a:ea typeface="新細明體" charset="-120"/>
              </a:rPr>
              <a:t>训练</a:t>
            </a:r>
            <a:r>
              <a:rPr lang="en-US" altLang="zh-TW" dirty="0">
                <a:ea typeface="新細明體" charset="-120"/>
              </a:rPr>
              <a:t>-</a:t>
            </a:r>
            <a:r>
              <a:rPr lang="zh-TW" altLang="en-US" dirty="0">
                <a:ea typeface="新細明體" charset="-120"/>
              </a:rPr>
              <a:t>以</a:t>
            </a:r>
            <a:r>
              <a:rPr lang="zh-CN" altLang="en-US" dirty="0">
                <a:ea typeface="新細明體" charset="-120"/>
              </a:rPr>
              <a:t>图像为例</a:t>
            </a:r>
            <a:endParaRPr lang="zh-TW" altLang="en-US" sz="1800" dirty="0">
              <a:ea typeface="新細明體" charset="-120"/>
            </a:endParaRPr>
          </a:p>
        </p:txBody>
      </p:sp>
      <p:graphicFrame>
        <p:nvGraphicFramePr>
          <p:cNvPr id="4" name="表格 3"/>
          <p:cNvGraphicFramePr>
            <a:graphicFrameLocks noGrp="1"/>
          </p:cNvGraphicFramePr>
          <p:nvPr/>
        </p:nvGraphicFramePr>
        <p:xfrm>
          <a:off x="2495551" y="1844676"/>
          <a:ext cx="2701925" cy="2447925"/>
        </p:xfrm>
        <a:graphic>
          <a:graphicData uri="http://schemas.openxmlformats.org/drawingml/2006/table">
            <a:tbl>
              <a:tblPr/>
              <a:tblGrid>
                <a:gridCol w="900113">
                  <a:extLst>
                    <a:ext uri="{9D8B030D-6E8A-4147-A177-3AD203B41FA5}">
                      <a16:colId xmlns:a16="http://schemas.microsoft.com/office/drawing/2014/main" val="723168542"/>
                    </a:ext>
                  </a:extLst>
                </a:gridCol>
                <a:gridCol w="901700">
                  <a:extLst>
                    <a:ext uri="{9D8B030D-6E8A-4147-A177-3AD203B41FA5}">
                      <a16:colId xmlns:a16="http://schemas.microsoft.com/office/drawing/2014/main" val="1969193575"/>
                    </a:ext>
                  </a:extLst>
                </a:gridCol>
                <a:gridCol w="900112">
                  <a:extLst>
                    <a:ext uri="{9D8B030D-6E8A-4147-A177-3AD203B41FA5}">
                      <a16:colId xmlns:a16="http://schemas.microsoft.com/office/drawing/2014/main" val="1599758433"/>
                    </a:ext>
                  </a:extLst>
                </a:gridCol>
              </a:tblGrid>
              <a:tr h="815975">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2100" b="0" i="0" u="none" strike="noStrike" cap="none" normalizeH="0" baseline="0" smtClean="0">
                        <a:ln>
                          <a:noFill/>
                        </a:ln>
                        <a:solidFill>
                          <a:schemeClr val="tx1"/>
                        </a:solidFill>
                        <a:effectLst/>
                        <a:latin typeface="Arial" panose="020B0604020202020204" pitchFamily="34" charset="0"/>
                        <a:ea typeface="新細明體" charset="-120"/>
                      </a:endParaRPr>
                    </a:p>
                  </a:txBody>
                  <a:tcPr marL="107206" marR="107206" marT="53603" marB="536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2B2B2"/>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2100" b="0" i="0" u="none" strike="noStrike" cap="none" normalizeH="0" baseline="0" smtClean="0">
                        <a:ln>
                          <a:noFill/>
                        </a:ln>
                        <a:solidFill>
                          <a:schemeClr val="tx1"/>
                        </a:solidFill>
                        <a:effectLst/>
                        <a:latin typeface="Arial" panose="020B0604020202020204" pitchFamily="34" charset="0"/>
                        <a:ea typeface="新細明體" charset="-120"/>
                      </a:endParaRPr>
                    </a:p>
                  </a:txBody>
                  <a:tcPr marL="107206" marR="107206" marT="53603" marB="536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2100" b="0" i="0" u="none" strike="noStrike" cap="none" normalizeH="0" baseline="0" smtClean="0">
                        <a:ln>
                          <a:noFill/>
                        </a:ln>
                        <a:solidFill>
                          <a:schemeClr val="tx1"/>
                        </a:solidFill>
                        <a:effectLst/>
                        <a:latin typeface="Arial" panose="020B0604020202020204" pitchFamily="34" charset="0"/>
                        <a:ea typeface="新細明體" charset="-120"/>
                      </a:endParaRPr>
                    </a:p>
                  </a:txBody>
                  <a:tcPr marL="107206" marR="107206" marT="53603" marB="536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F7F7F"/>
                    </a:solidFill>
                  </a:tcPr>
                </a:tc>
                <a:extLst>
                  <a:ext uri="{0D108BD9-81ED-4DB2-BD59-A6C34878D82A}">
                    <a16:rowId xmlns:a16="http://schemas.microsoft.com/office/drawing/2014/main" val="3107153363"/>
                  </a:ext>
                </a:extLst>
              </a:tr>
              <a:tr h="815975">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2100" b="0" i="0" u="none" strike="noStrike" cap="none" normalizeH="0" baseline="0" smtClean="0">
                        <a:ln>
                          <a:noFill/>
                        </a:ln>
                        <a:solidFill>
                          <a:schemeClr val="tx1"/>
                        </a:solidFill>
                        <a:effectLst/>
                        <a:latin typeface="Arial" panose="020B0604020202020204" pitchFamily="34" charset="0"/>
                        <a:ea typeface="新細明體" charset="-120"/>
                      </a:endParaRPr>
                    </a:p>
                  </a:txBody>
                  <a:tcPr marL="107206" marR="107206" marT="53603" marB="536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FBFBF"/>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2100" b="0" i="0" u="none" strike="noStrike" cap="none" normalizeH="0" baseline="0" smtClean="0">
                        <a:ln>
                          <a:noFill/>
                        </a:ln>
                        <a:solidFill>
                          <a:schemeClr val="tx1"/>
                        </a:solidFill>
                        <a:effectLst/>
                        <a:latin typeface="Arial" panose="020B0604020202020204" pitchFamily="34" charset="0"/>
                        <a:ea typeface="新細明體" charset="-120"/>
                      </a:endParaRPr>
                    </a:p>
                  </a:txBody>
                  <a:tcPr marL="107206" marR="107206" marT="53603" marB="536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69696"/>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2100" b="0" i="0" u="none" strike="noStrike" cap="none" normalizeH="0" baseline="0" smtClean="0">
                        <a:ln>
                          <a:noFill/>
                        </a:ln>
                        <a:solidFill>
                          <a:schemeClr val="tx1"/>
                        </a:solidFill>
                        <a:effectLst/>
                        <a:latin typeface="Arial" panose="020B0604020202020204" pitchFamily="34" charset="0"/>
                        <a:ea typeface="新細明體" charset="-120"/>
                      </a:endParaRPr>
                    </a:p>
                  </a:txBody>
                  <a:tcPr marL="107206" marR="107206" marT="53603" marB="536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2B2B2"/>
                    </a:solidFill>
                  </a:tcPr>
                </a:tc>
                <a:extLst>
                  <a:ext uri="{0D108BD9-81ED-4DB2-BD59-A6C34878D82A}">
                    <a16:rowId xmlns:a16="http://schemas.microsoft.com/office/drawing/2014/main" val="668544110"/>
                  </a:ext>
                </a:extLst>
              </a:tr>
              <a:tr h="815975">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2100" b="0" i="0" u="none" strike="noStrike" cap="none" normalizeH="0" baseline="0" smtClean="0">
                        <a:ln>
                          <a:noFill/>
                        </a:ln>
                        <a:solidFill>
                          <a:schemeClr val="tx1"/>
                        </a:solidFill>
                        <a:effectLst/>
                        <a:latin typeface="Arial" panose="020B0604020202020204" pitchFamily="34" charset="0"/>
                        <a:ea typeface="新細明體" charset="-120"/>
                      </a:endParaRPr>
                    </a:p>
                  </a:txBody>
                  <a:tcPr marL="107206" marR="107206" marT="53603" marB="536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69696"/>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2100" b="0" i="0" u="none" strike="noStrike" cap="none" normalizeH="0" baseline="0" smtClean="0">
                        <a:ln>
                          <a:noFill/>
                        </a:ln>
                        <a:solidFill>
                          <a:schemeClr val="tx1"/>
                        </a:solidFill>
                        <a:effectLst/>
                        <a:latin typeface="Arial" panose="020B0604020202020204" pitchFamily="34" charset="0"/>
                        <a:ea typeface="新細明體" charset="-120"/>
                      </a:endParaRPr>
                    </a:p>
                  </a:txBody>
                  <a:tcPr marL="107206" marR="107206" marT="53603" marB="536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2100" b="0" i="0" u="none" strike="noStrike" cap="none" normalizeH="0" baseline="0" smtClean="0">
                        <a:ln>
                          <a:noFill/>
                        </a:ln>
                        <a:solidFill>
                          <a:schemeClr val="tx1"/>
                        </a:solidFill>
                        <a:effectLst/>
                        <a:latin typeface="Arial" panose="020B0604020202020204" pitchFamily="34" charset="0"/>
                        <a:ea typeface="新細明體" charset="-120"/>
                      </a:endParaRPr>
                    </a:p>
                  </a:txBody>
                  <a:tcPr marL="107206" marR="107206" marT="53603" marB="536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extLst>
                  <a:ext uri="{0D108BD9-81ED-4DB2-BD59-A6C34878D82A}">
                    <a16:rowId xmlns:a16="http://schemas.microsoft.com/office/drawing/2014/main" val="1851893048"/>
                  </a:ext>
                </a:extLst>
              </a:tr>
            </a:tbl>
          </a:graphicData>
        </a:graphic>
      </p:graphicFrame>
      <p:sp>
        <p:nvSpPr>
          <p:cNvPr id="5" name="向右箭號 4"/>
          <p:cNvSpPr>
            <a:spLocks noChangeArrowheads="1"/>
          </p:cNvSpPr>
          <p:nvPr/>
        </p:nvSpPr>
        <p:spPr bwMode="auto">
          <a:xfrm>
            <a:off x="5664201" y="2708276"/>
            <a:ext cx="792163" cy="576263"/>
          </a:xfrm>
          <a:prstGeom prst="rightArrow">
            <a:avLst>
              <a:gd name="adj1" fmla="val 50000"/>
              <a:gd name="adj2" fmla="val 49990"/>
            </a:avLst>
          </a:prstGeom>
          <a:solidFill>
            <a:schemeClr val="accent1"/>
          </a:solidFill>
          <a:ln w="9525" algn="ctr">
            <a:solidFill>
              <a:schemeClr val="tx1"/>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TW" altLang="en-US"/>
          </a:p>
        </p:txBody>
      </p:sp>
      <p:graphicFrame>
        <p:nvGraphicFramePr>
          <p:cNvPr id="7" name="表格 6"/>
          <p:cNvGraphicFramePr>
            <a:graphicFrameLocks noGrp="1"/>
          </p:cNvGraphicFramePr>
          <p:nvPr/>
        </p:nvGraphicFramePr>
        <p:xfrm>
          <a:off x="6888164" y="1844676"/>
          <a:ext cx="2701925" cy="2447925"/>
        </p:xfrm>
        <a:graphic>
          <a:graphicData uri="http://schemas.openxmlformats.org/drawingml/2006/table">
            <a:tbl>
              <a:tblPr/>
              <a:tblGrid>
                <a:gridCol w="900112">
                  <a:extLst>
                    <a:ext uri="{9D8B030D-6E8A-4147-A177-3AD203B41FA5}">
                      <a16:colId xmlns:a16="http://schemas.microsoft.com/office/drawing/2014/main" val="884572806"/>
                    </a:ext>
                  </a:extLst>
                </a:gridCol>
                <a:gridCol w="900113">
                  <a:extLst>
                    <a:ext uri="{9D8B030D-6E8A-4147-A177-3AD203B41FA5}">
                      <a16:colId xmlns:a16="http://schemas.microsoft.com/office/drawing/2014/main" val="1438581609"/>
                    </a:ext>
                  </a:extLst>
                </a:gridCol>
                <a:gridCol w="901700">
                  <a:extLst>
                    <a:ext uri="{9D8B030D-6E8A-4147-A177-3AD203B41FA5}">
                      <a16:colId xmlns:a16="http://schemas.microsoft.com/office/drawing/2014/main" val="4010907657"/>
                    </a:ext>
                  </a:extLst>
                </a:gridCol>
              </a:tblGrid>
              <a:tr h="815975">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100" b="0" i="0" u="none" strike="noStrike" cap="none" normalizeH="0" baseline="0" smtClean="0">
                          <a:ln>
                            <a:noFill/>
                          </a:ln>
                          <a:solidFill>
                            <a:schemeClr val="tx1"/>
                          </a:solidFill>
                          <a:effectLst/>
                          <a:latin typeface="Arial" panose="020B0604020202020204" pitchFamily="34" charset="0"/>
                          <a:ea typeface="新細明體" charset="-120"/>
                        </a:rPr>
                        <a:t>145</a:t>
                      </a:r>
                      <a:endParaRPr kumimoji="0" lang="zh-TW" altLang="en-US" sz="2100" b="0" i="0" u="none" strike="noStrike" cap="none" normalizeH="0" baseline="0" smtClean="0">
                        <a:ln>
                          <a:noFill/>
                        </a:ln>
                        <a:solidFill>
                          <a:schemeClr val="tx1"/>
                        </a:solidFill>
                        <a:effectLst/>
                        <a:latin typeface="Arial" panose="020B0604020202020204" pitchFamily="34" charset="0"/>
                        <a:ea typeface="新細明體" charset="-120"/>
                      </a:endParaRPr>
                    </a:p>
                  </a:txBody>
                  <a:tcPr marL="107206" marR="107206" marT="53603" marB="536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100" b="0" i="0" u="none" strike="noStrike" cap="none" normalizeH="0" baseline="0" smtClean="0">
                          <a:ln>
                            <a:noFill/>
                          </a:ln>
                          <a:solidFill>
                            <a:schemeClr val="tx1"/>
                          </a:solidFill>
                          <a:effectLst/>
                          <a:latin typeface="Arial" panose="020B0604020202020204" pitchFamily="34" charset="0"/>
                          <a:ea typeface="新細明體" charset="-120"/>
                        </a:rPr>
                        <a:t>94</a:t>
                      </a:r>
                      <a:endParaRPr kumimoji="0" lang="zh-TW" altLang="en-US" sz="2100" b="0" i="0" u="none" strike="noStrike" cap="none" normalizeH="0" baseline="0" smtClean="0">
                        <a:ln>
                          <a:noFill/>
                        </a:ln>
                        <a:solidFill>
                          <a:schemeClr val="tx1"/>
                        </a:solidFill>
                        <a:effectLst/>
                        <a:latin typeface="Arial" panose="020B0604020202020204" pitchFamily="34" charset="0"/>
                        <a:ea typeface="新細明體" charset="-120"/>
                      </a:endParaRPr>
                    </a:p>
                  </a:txBody>
                  <a:tcPr marL="107206" marR="107206" marT="53603" marB="536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100" b="0" i="0" u="none" strike="noStrike" cap="none" normalizeH="0" baseline="0" smtClean="0">
                          <a:ln>
                            <a:noFill/>
                          </a:ln>
                          <a:solidFill>
                            <a:schemeClr val="tx1"/>
                          </a:solidFill>
                          <a:effectLst/>
                          <a:latin typeface="Arial" panose="020B0604020202020204" pitchFamily="34" charset="0"/>
                          <a:ea typeface="新細明體" charset="-120"/>
                        </a:rPr>
                        <a:t>224</a:t>
                      </a:r>
                      <a:endParaRPr kumimoji="0" lang="zh-TW" altLang="en-US" sz="2100" b="0" i="0" u="none" strike="noStrike" cap="none" normalizeH="0" baseline="0" smtClean="0">
                        <a:ln>
                          <a:noFill/>
                        </a:ln>
                        <a:solidFill>
                          <a:schemeClr val="tx1"/>
                        </a:solidFill>
                        <a:effectLst/>
                        <a:latin typeface="Arial" panose="020B0604020202020204" pitchFamily="34" charset="0"/>
                        <a:ea typeface="新細明體" charset="-120"/>
                      </a:endParaRPr>
                    </a:p>
                  </a:txBody>
                  <a:tcPr marL="107206" marR="107206" marT="53603" marB="536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81652320"/>
                  </a:ext>
                </a:extLst>
              </a:tr>
              <a:tr h="815975">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100" b="0" i="0" u="none" strike="noStrike" cap="none" normalizeH="0" baseline="0" smtClean="0">
                          <a:ln>
                            <a:noFill/>
                          </a:ln>
                          <a:solidFill>
                            <a:schemeClr val="tx1"/>
                          </a:solidFill>
                          <a:effectLst/>
                          <a:latin typeface="Arial" panose="020B0604020202020204" pitchFamily="34" charset="0"/>
                          <a:ea typeface="新細明體" charset="-120"/>
                        </a:rPr>
                        <a:t>105</a:t>
                      </a:r>
                      <a:endParaRPr kumimoji="0" lang="zh-TW" altLang="en-US" sz="2100" b="0" i="0" u="none" strike="noStrike" cap="none" normalizeH="0" baseline="0" smtClean="0">
                        <a:ln>
                          <a:noFill/>
                        </a:ln>
                        <a:solidFill>
                          <a:schemeClr val="tx1"/>
                        </a:solidFill>
                        <a:effectLst/>
                        <a:latin typeface="Arial" panose="020B0604020202020204" pitchFamily="34" charset="0"/>
                        <a:ea typeface="新細明體" charset="-120"/>
                      </a:endParaRPr>
                    </a:p>
                  </a:txBody>
                  <a:tcPr marL="107206" marR="107206" marT="53603" marB="536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100" b="0" i="0" u="none" strike="noStrike" cap="none" normalizeH="0" baseline="0" smtClean="0">
                          <a:ln>
                            <a:noFill/>
                          </a:ln>
                          <a:solidFill>
                            <a:schemeClr val="tx1"/>
                          </a:solidFill>
                          <a:effectLst/>
                          <a:latin typeface="Arial" panose="020B0604020202020204" pitchFamily="34" charset="0"/>
                          <a:ea typeface="新細明體" charset="-120"/>
                        </a:rPr>
                        <a:t>213</a:t>
                      </a:r>
                      <a:endParaRPr kumimoji="0" lang="zh-TW" altLang="en-US" sz="2100" b="0" i="0" u="none" strike="noStrike" cap="none" normalizeH="0" baseline="0" smtClean="0">
                        <a:ln>
                          <a:noFill/>
                        </a:ln>
                        <a:solidFill>
                          <a:schemeClr val="tx1"/>
                        </a:solidFill>
                        <a:effectLst/>
                        <a:latin typeface="Arial" panose="020B0604020202020204" pitchFamily="34" charset="0"/>
                        <a:ea typeface="新細明體" charset="-120"/>
                      </a:endParaRPr>
                    </a:p>
                  </a:txBody>
                  <a:tcPr marL="107206" marR="107206" marT="53603" marB="536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100" b="0" i="0" u="none" strike="noStrike" cap="none" normalizeH="0" baseline="0" smtClean="0">
                          <a:ln>
                            <a:noFill/>
                          </a:ln>
                          <a:solidFill>
                            <a:schemeClr val="tx1"/>
                          </a:solidFill>
                          <a:effectLst/>
                          <a:latin typeface="Arial" panose="020B0604020202020204" pitchFamily="34" charset="0"/>
                          <a:ea typeface="新細明體" charset="-120"/>
                        </a:rPr>
                        <a:t>156</a:t>
                      </a:r>
                      <a:endParaRPr kumimoji="0" lang="zh-TW" altLang="en-US" sz="2100" b="0" i="0" u="none" strike="noStrike" cap="none" normalizeH="0" baseline="0" smtClean="0">
                        <a:ln>
                          <a:noFill/>
                        </a:ln>
                        <a:solidFill>
                          <a:schemeClr val="tx1"/>
                        </a:solidFill>
                        <a:effectLst/>
                        <a:latin typeface="Arial" panose="020B0604020202020204" pitchFamily="34" charset="0"/>
                        <a:ea typeface="新細明體" charset="-120"/>
                      </a:endParaRPr>
                    </a:p>
                  </a:txBody>
                  <a:tcPr marL="107206" marR="107206" marT="53603" marB="536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261932680"/>
                  </a:ext>
                </a:extLst>
              </a:tr>
              <a:tr h="815975">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100" b="0" i="0" u="none" strike="noStrike" cap="none" normalizeH="0" baseline="0" smtClean="0">
                          <a:ln>
                            <a:noFill/>
                          </a:ln>
                          <a:solidFill>
                            <a:schemeClr val="tx1"/>
                          </a:solidFill>
                          <a:effectLst/>
                          <a:latin typeface="Arial" panose="020B0604020202020204" pitchFamily="34" charset="0"/>
                          <a:ea typeface="新細明體" charset="-120"/>
                        </a:rPr>
                        <a:t>213</a:t>
                      </a:r>
                      <a:endParaRPr kumimoji="0" lang="zh-TW" altLang="en-US" sz="2100" b="0" i="0" u="none" strike="noStrike" cap="none" normalizeH="0" baseline="0" smtClean="0">
                        <a:ln>
                          <a:noFill/>
                        </a:ln>
                        <a:solidFill>
                          <a:schemeClr val="tx1"/>
                        </a:solidFill>
                        <a:effectLst/>
                        <a:latin typeface="Arial" panose="020B0604020202020204" pitchFamily="34" charset="0"/>
                        <a:ea typeface="新細明體" charset="-120"/>
                      </a:endParaRPr>
                    </a:p>
                  </a:txBody>
                  <a:tcPr marL="107206" marR="107206" marT="53603" marB="536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100" b="0" i="0" u="none" strike="noStrike" cap="none" normalizeH="0" baseline="0" smtClean="0">
                          <a:ln>
                            <a:noFill/>
                          </a:ln>
                          <a:solidFill>
                            <a:schemeClr val="tx1"/>
                          </a:solidFill>
                          <a:effectLst/>
                          <a:latin typeface="Arial" panose="020B0604020202020204" pitchFamily="34" charset="0"/>
                          <a:ea typeface="新細明體" charset="-120"/>
                        </a:rPr>
                        <a:t>94</a:t>
                      </a:r>
                      <a:endParaRPr kumimoji="0" lang="zh-TW" altLang="en-US" sz="2100" b="0" i="0" u="none" strike="noStrike" cap="none" normalizeH="0" baseline="0" smtClean="0">
                        <a:ln>
                          <a:noFill/>
                        </a:ln>
                        <a:solidFill>
                          <a:schemeClr val="tx1"/>
                        </a:solidFill>
                        <a:effectLst/>
                        <a:latin typeface="Arial" panose="020B0604020202020204" pitchFamily="34" charset="0"/>
                        <a:ea typeface="新細明體" charset="-120"/>
                      </a:endParaRPr>
                    </a:p>
                  </a:txBody>
                  <a:tcPr marL="107206" marR="107206" marT="53603" marB="536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100" b="0" i="0" u="none" strike="noStrike" cap="none" normalizeH="0" baseline="0" smtClean="0">
                          <a:ln>
                            <a:noFill/>
                          </a:ln>
                          <a:solidFill>
                            <a:schemeClr val="tx1"/>
                          </a:solidFill>
                          <a:effectLst/>
                          <a:latin typeface="Arial" panose="020B0604020202020204" pitchFamily="34" charset="0"/>
                          <a:ea typeface="新細明體" charset="-120"/>
                        </a:rPr>
                        <a:t>103</a:t>
                      </a:r>
                      <a:endParaRPr kumimoji="0" lang="zh-TW" altLang="en-US" sz="2100" b="0" i="0" u="none" strike="noStrike" cap="none" normalizeH="0" baseline="0" smtClean="0">
                        <a:ln>
                          <a:noFill/>
                        </a:ln>
                        <a:solidFill>
                          <a:schemeClr val="tx1"/>
                        </a:solidFill>
                        <a:effectLst/>
                        <a:latin typeface="Arial" panose="020B0604020202020204" pitchFamily="34" charset="0"/>
                        <a:ea typeface="新細明體" charset="-120"/>
                      </a:endParaRPr>
                    </a:p>
                  </a:txBody>
                  <a:tcPr marL="107206" marR="107206" marT="53603" marB="536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350186553"/>
                  </a:ext>
                </a:extLst>
              </a:tr>
            </a:tbl>
          </a:graphicData>
        </a:graphic>
      </p:graphicFrame>
      <p:sp>
        <p:nvSpPr>
          <p:cNvPr id="8" name="向下箭號 7"/>
          <p:cNvSpPr>
            <a:spLocks noChangeArrowheads="1"/>
          </p:cNvSpPr>
          <p:nvPr/>
        </p:nvSpPr>
        <p:spPr bwMode="auto">
          <a:xfrm>
            <a:off x="5375275" y="4868864"/>
            <a:ext cx="1512888" cy="288925"/>
          </a:xfrm>
          <a:prstGeom prst="downArrow">
            <a:avLst>
              <a:gd name="adj1" fmla="val 50000"/>
              <a:gd name="adj2" fmla="val 50000"/>
            </a:avLst>
          </a:prstGeom>
          <a:solidFill>
            <a:schemeClr val="accent1"/>
          </a:solidFill>
          <a:ln w="9525" algn="ctr">
            <a:solidFill>
              <a:schemeClr val="tx1"/>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TW" altLang="en-US"/>
          </a:p>
        </p:txBody>
      </p:sp>
      <p:graphicFrame>
        <p:nvGraphicFramePr>
          <p:cNvPr id="9" name="表格 8"/>
          <p:cNvGraphicFramePr>
            <a:graphicFrameLocks noGrp="1"/>
          </p:cNvGraphicFramePr>
          <p:nvPr/>
        </p:nvGraphicFramePr>
        <p:xfrm>
          <a:off x="3359151" y="5732464"/>
          <a:ext cx="5592763" cy="371475"/>
        </p:xfrm>
        <a:graphic>
          <a:graphicData uri="http://schemas.openxmlformats.org/drawingml/2006/table">
            <a:tbl>
              <a:tblPr/>
              <a:tblGrid>
                <a:gridCol w="622300">
                  <a:extLst>
                    <a:ext uri="{9D8B030D-6E8A-4147-A177-3AD203B41FA5}">
                      <a16:colId xmlns:a16="http://schemas.microsoft.com/office/drawing/2014/main" val="2172984889"/>
                    </a:ext>
                  </a:extLst>
                </a:gridCol>
                <a:gridCol w="620713">
                  <a:extLst>
                    <a:ext uri="{9D8B030D-6E8A-4147-A177-3AD203B41FA5}">
                      <a16:colId xmlns:a16="http://schemas.microsoft.com/office/drawing/2014/main" val="4100476218"/>
                    </a:ext>
                  </a:extLst>
                </a:gridCol>
                <a:gridCol w="622300">
                  <a:extLst>
                    <a:ext uri="{9D8B030D-6E8A-4147-A177-3AD203B41FA5}">
                      <a16:colId xmlns:a16="http://schemas.microsoft.com/office/drawing/2014/main" val="3451377398"/>
                    </a:ext>
                  </a:extLst>
                </a:gridCol>
                <a:gridCol w="620712">
                  <a:extLst>
                    <a:ext uri="{9D8B030D-6E8A-4147-A177-3AD203B41FA5}">
                      <a16:colId xmlns:a16="http://schemas.microsoft.com/office/drawing/2014/main" val="2953930633"/>
                    </a:ext>
                  </a:extLst>
                </a:gridCol>
                <a:gridCol w="620713">
                  <a:extLst>
                    <a:ext uri="{9D8B030D-6E8A-4147-A177-3AD203B41FA5}">
                      <a16:colId xmlns:a16="http://schemas.microsoft.com/office/drawing/2014/main" val="1714717749"/>
                    </a:ext>
                  </a:extLst>
                </a:gridCol>
                <a:gridCol w="622300">
                  <a:extLst>
                    <a:ext uri="{9D8B030D-6E8A-4147-A177-3AD203B41FA5}">
                      <a16:colId xmlns:a16="http://schemas.microsoft.com/office/drawing/2014/main" val="798321681"/>
                    </a:ext>
                  </a:extLst>
                </a:gridCol>
                <a:gridCol w="620712">
                  <a:extLst>
                    <a:ext uri="{9D8B030D-6E8A-4147-A177-3AD203B41FA5}">
                      <a16:colId xmlns:a16="http://schemas.microsoft.com/office/drawing/2014/main" val="845016838"/>
                    </a:ext>
                  </a:extLst>
                </a:gridCol>
                <a:gridCol w="620713">
                  <a:extLst>
                    <a:ext uri="{9D8B030D-6E8A-4147-A177-3AD203B41FA5}">
                      <a16:colId xmlns:a16="http://schemas.microsoft.com/office/drawing/2014/main" val="1478516377"/>
                    </a:ext>
                  </a:extLst>
                </a:gridCol>
                <a:gridCol w="622300">
                  <a:extLst>
                    <a:ext uri="{9D8B030D-6E8A-4147-A177-3AD203B41FA5}">
                      <a16:colId xmlns:a16="http://schemas.microsoft.com/office/drawing/2014/main" val="4147202138"/>
                    </a:ext>
                  </a:extLst>
                </a:gridCol>
              </a:tblGrid>
              <a:tr h="371475">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smtClean="0">
                          <a:ln>
                            <a:noFill/>
                          </a:ln>
                          <a:solidFill>
                            <a:schemeClr val="tx1"/>
                          </a:solidFill>
                          <a:effectLst/>
                          <a:latin typeface="Arial" panose="020B0604020202020204" pitchFamily="34" charset="0"/>
                          <a:ea typeface="新細明體" charset="-120"/>
                        </a:rPr>
                        <a:t>145</a:t>
                      </a:r>
                      <a:endParaRPr kumimoji="0" lang="zh-TW" altLang="en-US" sz="1800" b="0" i="0" u="none" strike="noStrike" cap="none" normalizeH="0" baseline="0" smtClean="0">
                        <a:ln>
                          <a:noFill/>
                        </a:ln>
                        <a:solidFill>
                          <a:schemeClr val="tx1"/>
                        </a:solidFill>
                        <a:effectLst/>
                        <a:latin typeface="Arial" panose="020B0604020202020204" pitchFamily="34" charset="0"/>
                        <a:ea typeface="新細明體" charset="-12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smtClean="0">
                          <a:ln>
                            <a:noFill/>
                          </a:ln>
                          <a:solidFill>
                            <a:schemeClr val="tx1"/>
                          </a:solidFill>
                          <a:effectLst/>
                          <a:latin typeface="Arial" panose="020B0604020202020204" pitchFamily="34" charset="0"/>
                          <a:ea typeface="新細明體" charset="-120"/>
                        </a:rPr>
                        <a:t>94</a:t>
                      </a:r>
                      <a:endParaRPr kumimoji="0" lang="zh-TW" altLang="en-US" sz="1800" b="0" i="0" u="none" strike="noStrike" cap="none" normalizeH="0" baseline="0" smtClean="0">
                        <a:ln>
                          <a:noFill/>
                        </a:ln>
                        <a:solidFill>
                          <a:schemeClr val="tx1"/>
                        </a:solidFill>
                        <a:effectLst/>
                        <a:latin typeface="Arial" panose="020B0604020202020204" pitchFamily="34" charset="0"/>
                        <a:ea typeface="新細明體" charset="-12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smtClean="0">
                          <a:ln>
                            <a:noFill/>
                          </a:ln>
                          <a:solidFill>
                            <a:schemeClr val="tx1"/>
                          </a:solidFill>
                          <a:effectLst/>
                          <a:latin typeface="Arial" panose="020B0604020202020204" pitchFamily="34" charset="0"/>
                          <a:ea typeface="新細明體" charset="-120"/>
                        </a:rPr>
                        <a:t>224</a:t>
                      </a:r>
                      <a:endParaRPr kumimoji="0" lang="zh-TW" altLang="en-US" sz="1800" b="0" i="0" u="none" strike="noStrike" cap="none" normalizeH="0" baseline="0" smtClean="0">
                        <a:ln>
                          <a:noFill/>
                        </a:ln>
                        <a:solidFill>
                          <a:schemeClr val="tx1"/>
                        </a:solidFill>
                        <a:effectLst/>
                        <a:latin typeface="Arial" panose="020B0604020202020204" pitchFamily="34" charset="0"/>
                        <a:ea typeface="新細明體" charset="-12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smtClean="0">
                          <a:ln>
                            <a:noFill/>
                          </a:ln>
                          <a:solidFill>
                            <a:schemeClr val="tx1"/>
                          </a:solidFill>
                          <a:effectLst/>
                          <a:latin typeface="Arial" panose="020B0604020202020204" pitchFamily="34" charset="0"/>
                          <a:ea typeface="新細明體" charset="-120"/>
                        </a:rPr>
                        <a:t>105</a:t>
                      </a:r>
                      <a:endParaRPr kumimoji="0" lang="zh-TW" altLang="en-US" sz="1800" b="0" i="0" u="none" strike="noStrike" cap="none" normalizeH="0" baseline="0" smtClean="0">
                        <a:ln>
                          <a:noFill/>
                        </a:ln>
                        <a:solidFill>
                          <a:schemeClr val="tx1"/>
                        </a:solidFill>
                        <a:effectLst/>
                        <a:latin typeface="Arial" panose="020B0604020202020204" pitchFamily="34" charset="0"/>
                        <a:ea typeface="新細明體" charset="-12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smtClean="0">
                          <a:ln>
                            <a:noFill/>
                          </a:ln>
                          <a:solidFill>
                            <a:schemeClr val="tx1"/>
                          </a:solidFill>
                          <a:effectLst/>
                          <a:latin typeface="Arial" panose="020B0604020202020204" pitchFamily="34" charset="0"/>
                          <a:ea typeface="新細明體" charset="-120"/>
                        </a:rPr>
                        <a:t>213</a:t>
                      </a:r>
                      <a:endParaRPr kumimoji="0" lang="zh-TW" altLang="en-US" sz="1800" b="0" i="0" u="none" strike="noStrike" cap="none" normalizeH="0" baseline="0" smtClean="0">
                        <a:ln>
                          <a:noFill/>
                        </a:ln>
                        <a:solidFill>
                          <a:schemeClr val="tx1"/>
                        </a:solidFill>
                        <a:effectLst/>
                        <a:latin typeface="Arial" panose="020B0604020202020204" pitchFamily="34" charset="0"/>
                        <a:ea typeface="新細明體" charset="-12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smtClean="0">
                          <a:ln>
                            <a:noFill/>
                          </a:ln>
                          <a:solidFill>
                            <a:schemeClr val="tx1"/>
                          </a:solidFill>
                          <a:effectLst/>
                          <a:latin typeface="Arial" panose="020B0604020202020204" pitchFamily="34" charset="0"/>
                          <a:ea typeface="新細明體" charset="-120"/>
                        </a:rPr>
                        <a:t>156</a:t>
                      </a:r>
                      <a:endParaRPr kumimoji="0" lang="zh-TW" altLang="en-US" sz="1800" b="0" i="0" u="none" strike="noStrike" cap="none" normalizeH="0" baseline="0" smtClean="0">
                        <a:ln>
                          <a:noFill/>
                        </a:ln>
                        <a:solidFill>
                          <a:schemeClr val="tx1"/>
                        </a:solidFill>
                        <a:effectLst/>
                        <a:latin typeface="Arial" panose="020B0604020202020204" pitchFamily="34" charset="0"/>
                        <a:ea typeface="新細明體" charset="-12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smtClean="0">
                          <a:ln>
                            <a:noFill/>
                          </a:ln>
                          <a:solidFill>
                            <a:schemeClr val="tx1"/>
                          </a:solidFill>
                          <a:effectLst/>
                          <a:latin typeface="Arial" panose="020B0604020202020204" pitchFamily="34" charset="0"/>
                          <a:ea typeface="新細明體" charset="-120"/>
                        </a:rPr>
                        <a:t>213</a:t>
                      </a:r>
                      <a:endParaRPr kumimoji="0" lang="zh-TW" altLang="en-US" sz="1800" b="0" i="0" u="none" strike="noStrike" cap="none" normalizeH="0" baseline="0" smtClean="0">
                        <a:ln>
                          <a:noFill/>
                        </a:ln>
                        <a:solidFill>
                          <a:schemeClr val="tx1"/>
                        </a:solidFill>
                        <a:effectLst/>
                        <a:latin typeface="Arial" panose="020B0604020202020204" pitchFamily="34" charset="0"/>
                        <a:ea typeface="新細明體" charset="-12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smtClean="0">
                          <a:ln>
                            <a:noFill/>
                          </a:ln>
                          <a:solidFill>
                            <a:schemeClr val="tx1"/>
                          </a:solidFill>
                          <a:effectLst/>
                          <a:latin typeface="Arial" panose="020B0604020202020204" pitchFamily="34" charset="0"/>
                          <a:ea typeface="新細明體" charset="-120"/>
                        </a:rPr>
                        <a:t>94</a:t>
                      </a:r>
                      <a:endParaRPr kumimoji="0" lang="zh-TW" altLang="en-US" sz="1800" b="0" i="0" u="none" strike="noStrike" cap="none" normalizeH="0" baseline="0" smtClean="0">
                        <a:ln>
                          <a:noFill/>
                        </a:ln>
                        <a:solidFill>
                          <a:schemeClr val="tx1"/>
                        </a:solidFill>
                        <a:effectLst/>
                        <a:latin typeface="Arial" panose="020B0604020202020204" pitchFamily="34" charset="0"/>
                        <a:ea typeface="新細明體" charset="-12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smtClean="0">
                          <a:ln>
                            <a:noFill/>
                          </a:ln>
                          <a:solidFill>
                            <a:schemeClr val="tx1"/>
                          </a:solidFill>
                          <a:effectLst/>
                          <a:latin typeface="Arial" panose="020B0604020202020204" pitchFamily="34" charset="0"/>
                          <a:ea typeface="新細明體" charset="-120"/>
                        </a:rPr>
                        <a:t>103</a:t>
                      </a:r>
                      <a:endParaRPr kumimoji="0" lang="zh-TW" altLang="en-US" sz="1800" b="0" i="0" u="none" strike="noStrike" cap="none" normalizeH="0" baseline="0" smtClean="0">
                        <a:ln>
                          <a:noFill/>
                        </a:ln>
                        <a:solidFill>
                          <a:schemeClr val="tx1"/>
                        </a:solidFill>
                        <a:effectLst/>
                        <a:latin typeface="Arial" panose="020B0604020202020204" pitchFamily="34" charset="0"/>
                        <a:ea typeface="新細明體" charset="-12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606537270"/>
                  </a:ext>
                </a:extLst>
              </a:tr>
            </a:tbl>
          </a:graphicData>
        </a:graphic>
      </p:graphicFrame>
      <p:sp>
        <p:nvSpPr>
          <p:cNvPr id="9279" name="投影片編號版面配置區 9"/>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fld id="{5CC3C47B-9A7C-4665-89E1-E1F433F10723}" type="slidenum">
              <a:rPr lang="zh-TW" altLang="en-US"/>
              <a:pPr/>
              <a:t>8</a:t>
            </a:fld>
            <a:endParaRPr lang="zh-TW" altLang="en-US"/>
          </a:p>
        </p:txBody>
      </p:sp>
    </p:spTree>
    <p:extLst>
      <p:ext uri="{BB962C8B-B14F-4D97-AF65-F5344CB8AC3E}">
        <p14:creationId xmlns:p14="http://schemas.microsoft.com/office/powerpoint/2010/main" val="13267908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strVal val="#ppt_w*0.70"/>
                                          </p:val>
                                        </p:tav>
                                        <p:tav tm="100000">
                                          <p:val>
                                            <p:strVal val="#ppt_w"/>
                                          </p:val>
                                        </p:tav>
                                      </p:tavLst>
                                    </p:anim>
                                    <p:anim calcmode="lin" valueType="num">
                                      <p:cBhvr>
                                        <p:cTn id="8" dur="1000" fill="hold"/>
                                        <p:tgtEl>
                                          <p:spTgt spid="5"/>
                                        </p:tgtEl>
                                        <p:attrNameLst>
                                          <p:attrName>ppt_h</p:attrName>
                                        </p:attrNameLst>
                                      </p:cBhvr>
                                      <p:tavLst>
                                        <p:tav tm="0">
                                          <p:val>
                                            <p:strVal val="#ppt_h"/>
                                          </p:val>
                                        </p:tav>
                                        <p:tav tm="100000">
                                          <p:val>
                                            <p:strVal val="#ppt_h"/>
                                          </p:val>
                                        </p:tav>
                                      </p:tavLst>
                                    </p:anim>
                                    <p:animEffect transition="in" filter="fade">
                                      <p:cBhvr>
                                        <p:cTn id="9" dur="1000"/>
                                        <p:tgtEl>
                                          <p:spTgt spid="5"/>
                                        </p:tgtEl>
                                      </p:cBhvr>
                                    </p:animEffect>
                                  </p:childTnLst>
                                </p:cTn>
                              </p:par>
                            </p:childTnLst>
                          </p:cTn>
                        </p:par>
                        <p:par>
                          <p:cTn id="10" fill="hold" nodeType="afterGroup">
                            <p:stCondLst>
                              <p:cond delay="1000"/>
                            </p:stCondLst>
                            <p:childTnLst>
                              <p:par>
                                <p:cTn id="11" presetID="5" presetClass="entr" presetSubtype="10"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checkerboard(across)">
                                      <p:cBhvr>
                                        <p:cTn id="13" dur="500"/>
                                        <p:tgtEl>
                                          <p:spTgt spid="7"/>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3" presetClass="entr" presetSubtype="16"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p:cTn id="18" dur="500" fill="hold"/>
                                        <p:tgtEl>
                                          <p:spTgt spid="8"/>
                                        </p:tgtEl>
                                        <p:attrNameLst>
                                          <p:attrName>ppt_w</p:attrName>
                                        </p:attrNameLst>
                                      </p:cBhvr>
                                      <p:tavLst>
                                        <p:tav tm="0">
                                          <p:val>
                                            <p:fltVal val="0"/>
                                          </p:val>
                                        </p:tav>
                                        <p:tav tm="100000">
                                          <p:val>
                                            <p:strVal val="#ppt_w"/>
                                          </p:val>
                                        </p:tav>
                                      </p:tavLst>
                                    </p:anim>
                                    <p:anim calcmode="lin" valueType="num">
                                      <p:cBhvr>
                                        <p:cTn id="19" dur="500" fill="hold"/>
                                        <p:tgtEl>
                                          <p:spTgt spid="8"/>
                                        </p:tgtEl>
                                        <p:attrNameLst>
                                          <p:attrName>ppt_h</p:attrName>
                                        </p:attrNameLst>
                                      </p:cBhvr>
                                      <p:tavLst>
                                        <p:tav tm="0">
                                          <p:val>
                                            <p:fltVal val="0"/>
                                          </p:val>
                                        </p:tav>
                                        <p:tav tm="100000">
                                          <p:val>
                                            <p:strVal val="#ppt_h"/>
                                          </p:val>
                                        </p:tav>
                                      </p:tavLst>
                                    </p:anim>
                                  </p:childTnLst>
                                </p:cTn>
                              </p:par>
                            </p:childTnLst>
                          </p:cTn>
                        </p:par>
                        <p:par>
                          <p:cTn id="20" fill="hold" nodeType="afterGroup">
                            <p:stCondLst>
                              <p:cond delay="500"/>
                            </p:stCondLst>
                            <p:childTnLst>
                              <p:par>
                                <p:cTn id="21" presetID="17" presetClass="entr" presetSubtype="10" fill="hold" nodeType="after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p:cTn id="23" dur="500" fill="hold"/>
                                        <p:tgtEl>
                                          <p:spTgt spid="9"/>
                                        </p:tgtEl>
                                        <p:attrNameLst>
                                          <p:attrName>ppt_w</p:attrName>
                                        </p:attrNameLst>
                                      </p:cBhvr>
                                      <p:tavLst>
                                        <p:tav tm="0">
                                          <p:val>
                                            <p:fltVal val="0"/>
                                          </p:val>
                                        </p:tav>
                                        <p:tav tm="100000">
                                          <p:val>
                                            <p:strVal val="#ppt_w"/>
                                          </p:val>
                                        </p:tav>
                                      </p:tavLst>
                                    </p:anim>
                                    <p:anim calcmode="lin" valueType="num">
                                      <p:cBhvr>
                                        <p:cTn id="24" dur="500" fill="hold"/>
                                        <p:tgtEl>
                                          <p:spTgt spid="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3" name="內容版面配置區 3" descr="灰階.bmp"/>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2351089" y="1989139"/>
            <a:ext cx="7805737" cy="3527425"/>
          </a:xfrm>
        </p:spPr>
      </p:pic>
      <p:sp>
        <p:nvSpPr>
          <p:cNvPr id="10244" name="文字方塊 4"/>
          <p:cNvSpPr txBox="1">
            <a:spLocks noChangeArrowheads="1"/>
          </p:cNvSpPr>
          <p:nvPr/>
        </p:nvSpPr>
        <p:spPr bwMode="auto">
          <a:xfrm>
            <a:off x="5159375" y="5949950"/>
            <a:ext cx="15700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zh-TW" altLang="en-US"/>
              <a:t>灰階影像資料</a:t>
            </a:r>
          </a:p>
        </p:txBody>
      </p:sp>
      <p:sp>
        <p:nvSpPr>
          <p:cNvPr id="10245"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fld id="{728CCD5D-A5EC-4F6F-BD04-BAEFF1A3BFE7}" type="slidenum">
              <a:rPr lang="zh-TW" altLang="en-US"/>
              <a:pPr/>
              <a:t>9</a:t>
            </a:fld>
            <a:endParaRPr lang="zh-TW" altLang="en-US"/>
          </a:p>
        </p:txBody>
      </p:sp>
      <p:sp>
        <p:nvSpPr>
          <p:cNvPr id="2" name="标题 1"/>
          <p:cNvSpPr>
            <a:spLocks noGrp="1"/>
          </p:cNvSpPr>
          <p:nvPr>
            <p:ph type="title"/>
          </p:nvPr>
        </p:nvSpPr>
        <p:spPr/>
        <p:txBody>
          <a:bodyPr/>
          <a:lstStyle/>
          <a:p>
            <a:r>
              <a:rPr lang="en-US" altLang="zh-TW" dirty="0">
                <a:ea typeface="新細明體" charset="-120"/>
              </a:rPr>
              <a:t>NMF</a:t>
            </a:r>
            <a:r>
              <a:rPr lang="zh-CN" altLang="en-US" dirty="0">
                <a:ea typeface="新細明體" charset="-120"/>
              </a:rPr>
              <a:t>训练</a:t>
            </a:r>
            <a:r>
              <a:rPr lang="en-US" altLang="zh-TW" dirty="0">
                <a:ea typeface="新細明體" charset="-120"/>
              </a:rPr>
              <a:t>-</a:t>
            </a:r>
            <a:r>
              <a:rPr lang="zh-TW" altLang="en-US" dirty="0">
                <a:ea typeface="新細明體" charset="-120"/>
              </a:rPr>
              <a:t>以</a:t>
            </a:r>
            <a:r>
              <a:rPr lang="zh-CN" altLang="en-US" dirty="0">
                <a:ea typeface="新細明體" charset="-120"/>
              </a:rPr>
              <a:t>图像为例</a:t>
            </a:r>
            <a:endParaRPr lang="zh-CN" altLang="en-US" dirty="0"/>
          </a:p>
        </p:txBody>
      </p:sp>
      <mc:AlternateContent xmlns:mc="http://schemas.openxmlformats.org/markup-compatibility/2006" xmlns:a14="http://schemas.microsoft.com/office/drawing/2010/main">
        <mc:Choice Requires="a14">
          <p:sp>
            <p:nvSpPr>
              <p:cNvPr id="6" name="矩形 5"/>
              <p:cNvSpPr/>
              <p:nvPr/>
            </p:nvSpPr>
            <p:spPr>
              <a:xfrm>
                <a:off x="1202613" y="1183659"/>
                <a:ext cx="969644" cy="46166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altLang="zh-CN" sz="2400" i="1" dirty="0" smtClean="0">
                          <a:latin typeface="Cambria Math" panose="02040503050406030204" pitchFamily="18" charset="0"/>
                        </a:rPr>
                        <m:t>V</m:t>
                      </m:r>
                      <m:r>
                        <a:rPr lang="en-US" altLang="zh-CN" sz="2400" i="1" dirty="0">
                          <a:latin typeface="Cambria Math" panose="02040503050406030204" pitchFamily="18" charset="0"/>
                        </a:rPr>
                        <m:t>=</m:t>
                      </m:r>
                      <m:r>
                        <a:rPr lang="en-US" altLang="zh-CN" sz="2400" i="1" dirty="0">
                          <a:latin typeface="Cambria Math" panose="02040503050406030204" pitchFamily="18" charset="0"/>
                        </a:rPr>
                        <m:t>𝑋</m:t>
                      </m:r>
                    </m:oMath>
                  </m:oMathPara>
                </a14:m>
                <a:endParaRPr lang="zh-CN" altLang="en-US" sz="2400" dirty="0"/>
              </a:p>
            </p:txBody>
          </p:sp>
        </mc:Choice>
        <mc:Fallback xmlns="">
          <p:sp>
            <p:nvSpPr>
              <p:cNvPr id="6" name="矩形 5"/>
              <p:cNvSpPr>
                <a:spLocks noRot="1" noChangeAspect="1" noMove="1" noResize="1" noEditPoints="1" noAdjustHandles="1" noChangeArrowheads="1" noChangeShapeType="1" noTextEdit="1"/>
              </p:cNvSpPr>
              <p:nvPr/>
            </p:nvSpPr>
            <p:spPr>
              <a:xfrm>
                <a:off x="1202613" y="1183659"/>
                <a:ext cx="969644" cy="461665"/>
              </a:xfrm>
              <a:prstGeom prst="rect">
                <a:avLst/>
              </a:prstGeom>
              <a:blipFill>
                <a:blip r:embed="rId3"/>
                <a:stretch>
                  <a:fillRect l="-1258" r="-62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6901964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574</TotalTime>
  <Words>642</Words>
  <Application>Microsoft Office PowerPoint</Application>
  <PresentationFormat>宽屏</PresentationFormat>
  <Paragraphs>146</Paragraphs>
  <Slides>16</Slides>
  <Notes>3</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16</vt:i4>
      </vt:variant>
    </vt:vector>
  </HeadingPairs>
  <TitlesOfParts>
    <vt:vector size="26" baseType="lpstr">
      <vt:lpstr>新細明體</vt:lpstr>
      <vt:lpstr>等线</vt:lpstr>
      <vt:lpstr>等线 Light</vt:lpstr>
      <vt:lpstr>黑体</vt:lpstr>
      <vt:lpstr>微软雅黑</vt:lpstr>
      <vt:lpstr>Arial</vt:lpstr>
      <vt:lpstr>Calibri</vt:lpstr>
      <vt:lpstr>Cambria Math</vt:lpstr>
      <vt:lpstr>Wingdings</vt:lpstr>
      <vt:lpstr>Office 主题​​</vt:lpstr>
      <vt:lpstr>非负矩阵分解</vt:lpstr>
      <vt:lpstr>非负矩阵分解</vt:lpstr>
      <vt:lpstr>非负矩阵分解</vt:lpstr>
      <vt:lpstr>非负矩阵分解</vt:lpstr>
      <vt:lpstr>非负矩阵分解</vt:lpstr>
      <vt:lpstr>算法更新</vt:lpstr>
      <vt:lpstr>算法步骤</vt:lpstr>
      <vt:lpstr>NMF训练-以图像为例</vt:lpstr>
      <vt:lpstr>NMF训练-以图像为例</vt:lpstr>
      <vt:lpstr>NMF训练-以图像为例</vt:lpstr>
      <vt:lpstr>PowerPoint 演示文稿</vt:lpstr>
      <vt:lpstr>NMF聚类</vt:lpstr>
      <vt:lpstr>NMF与Kmeans</vt:lpstr>
      <vt:lpstr>NMF与基于核的聚类</vt:lpstr>
      <vt:lpstr>矩阵分解推荐</vt:lpstr>
      <vt:lpstr>矩阵分解推荐</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Zong Linda</dc:creator>
  <cp:lastModifiedBy>Zong Linda</cp:lastModifiedBy>
  <cp:revision>66</cp:revision>
  <dcterms:created xsi:type="dcterms:W3CDTF">2020-02-03T08:46:02Z</dcterms:created>
  <dcterms:modified xsi:type="dcterms:W3CDTF">2021-03-18T03:54:38Z</dcterms:modified>
</cp:coreProperties>
</file>