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95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27" r:id="rId26"/>
    <p:sldId id="328" r:id="rId27"/>
    <p:sldId id="329" r:id="rId28"/>
    <p:sldId id="323" r:id="rId29"/>
    <p:sldId id="324" r:id="rId30"/>
    <p:sldId id="325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59" autoAdjust="0"/>
  </p:normalViewPr>
  <p:slideViewPr>
    <p:cSldViewPr snapToGrid="0">
      <p:cViewPr varScale="1">
        <p:scale>
          <a:sx n="143" d="100"/>
          <a:sy n="143" d="100"/>
        </p:scale>
        <p:origin x="952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CA38E-1C45-47D4-98D4-90B74EAA8426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F34B2-0EB1-4476-BA4D-E8F77C841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86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无监督学习的特点是训练样本无标签，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F34B2-0EB1-4476-BA4D-E8F77C841D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969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给出了一个二维空间数据中的标签约束示例，其中数据点被划分到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个簇，圆点代表无标签的数据点，如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6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，三角形点代表已知标签的数据点，如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。如果使用</a:t>
                </a:r>
                <a:r>
                  <a:rPr lang="en-US" altLang="zh-CN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均值算法划分图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中的数据点，距离较近的数据点被划分到同一个簇，距离较远的数据点被划分到不同的簇。如图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所示，数据点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会被标记为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的簇标签，数据点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会被标记为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的簇标签，数据点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6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会被标记为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的簇标签。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F34B2-0EB1-4476-BA4D-E8F77C841D6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5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给出了一个二维空间数据中的标签约束示例，其中数据点被划分到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个簇，圆点代表无标签的数据点，如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6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，三角形点代表已知标签的数据点，如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。如果使用</a:t>
                </a:r>
                <a:r>
                  <a:rPr lang="en-US" altLang="zh-CN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均值算法划分图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中的数据点，距离较近的数据点被划分到同一个簇，距离较远的数据点被划分到不同的簇。如图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所示，数据点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会被标记为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的簇标签，数据点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会被标记为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的簇标签，数据点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6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会被标记为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的簇标签。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F34B2-0EB1-4476-BA4D-E8F77C841D6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68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F34B2-0EB1-4476-BA4D-E8F77C841D6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84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给出了一个二维空间数据中的标签约束示例，其中数据点被划分到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个簇，圆点代表无标签的数据点，如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6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，三角形点代表已知标签的数据点，如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。如果使用</a:t>
                </a:r>
                <a:r>
                  <a:rPr lang="en-US" altLang="zh-CN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均值算法划分图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中的数据点，距离较近的数据点被划分到同一个簇，距离较远的数据点被划分到不同的簇。如图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所示，数据点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会被标记为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的簇标签，数据点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会被标记为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的簇标签，数据点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6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会被标记为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的簇标签。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F34B2-0EB1-4476-BA4D-E8F77C841D6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794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给出了一个二维空间数据中的标签约束示例，其中数据点被划分到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个簇，圆点代表无标签的数据点，如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6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，三角形点代表已知标签的数据点，如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。如果使用</a:t>
                </a:r>
                <a:r>
                  <a:rPr lang="en-US" altLang="zh-CN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均值算法划分图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中的数据点，距离较近的数据点被划分到同一个簇，距离较远的数据点被划分到不同的簇。如图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所示，数据点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会被标记为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的簇标签，数据点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会被标记为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的簇标签，数据点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6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会被标记为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的簇标签。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F34B2-0EB1-4476-BA4D-E8F77C841D6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342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给出了一个二维空间数据中的标签约束示例，其中数据点被划分到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个簇，圆点代表无标签的数据点，如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6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，三角形点代表已知标签的数据点，如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。如果使用</a:t>
                </a:r>
                <a:r>
                  <a:rPr lang="en-US" altLang="zh-CN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均值算法划分图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中的数据点，距离较近的数据点被划分到同一个簇，距离较远的数据点被划分到不同的簇。如图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所示，数据点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会被标记为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的簇标签，数据点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会被标记为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的簇标签，数据点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6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会被标记为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的簇标签。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F34B2-0EB1-4476-BA4D-E8F77C841D6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9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给出了一个二维空间数据中的标签约束示例，其中数据点被划分到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个簇，圆点代表无标签的数据点，如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6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，三角形点代表已知标签的数据点，如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。如果使用</a:t>
                </a:r>
                <a:r>
                  <a:rPr lang="en-US" altLang="zh-CN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均值算法划分图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中的数据点，距离较近的数据点被划分到同一个簇，距离较远的数据点被划分到不同的簇。如图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所示，数据点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会被标记为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的簇标签，数据点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会被标记为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的簇标签，数据点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6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会被标记为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的簇标签。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F34B2-0EB1-4476-BA4D-E8F77C841D6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617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给出了一个二维空间数据中的标签约束示例，其中数据点被划分到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个簇，圆点代表无标签的数据点，如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6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，三角形点代表已知标签的数据点，如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。如果使用</a:t>
                </a:r>
                <a:r>
                  <a:rPr lang="en-US" altLang="zh-CN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均值算法划分图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中的数据点，距离较近的数据点被划分到同一个簇，距离较远的数据点被划分到不同的簇。如图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所示，数据点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会被标记为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的簇标签，数据点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会被标记为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的簇标签，数据点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6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会被标记为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的簇标签。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F34B2-0EB1-4476-BA4D-E8F77C841D6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38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给出了一个二维空间数据中的标签约束示例，其中数据点被划分到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个簇，圆点代表无标签的数据点，如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6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，三角形点代表已知标签的数据点，如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。如果使用</a:t>
                </a:r>
                <a:r>
                  <a:rPr lang="en-US" altLang="zh-CN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均值算法划分图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中的数据点，距离较近的数据点被划分到同一个簇，距离较远的数据点被划分到不同的簇。如图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所示，数据点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会被标记为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的簇标签，数据点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会被标记为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的簇标签，数据点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6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会被标记为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的簇标签。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F34B2-0EB1-4476-BA4D-E8F77C841D6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422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4E18E5-4F6E-4BA2-857F-3E8F772B7DA4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Constrained Spectral Clustering via Exhaustive and Efficient Constraint Propagation</a:t>
            </a:r>
          </a:p>
          <a:p>
            <a:r>
              <a:rPr lang="zh-CN" altLang="en-US" b="1"/>
              <a:t>每一列看做一个二分类的传播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无监督学习的特点是训练样本无标签，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F34B2-0EB1-4476-BA4D-E8F77C841D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485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根据不同的划分标准，约束有不同的分类</a:t>
            </a:r>
            <a:r>
              <a:rPr lang="en-US" altLang="zh-CN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[2][3]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。本文主要分析实例约束，即约束只作用于个别实例或一些实例间的关联。根据约束存在方式的不同，约束信息主要分成两种：标签约束和成对约束。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F34B2-0EB1-4476-BA4D-E8F77C841D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546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给出了一个二维空间数据中的标签约束示例，其中数据点被划分到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个簇，圆点代表无标签的数据点，如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lang="en-US" altLang="zh-CN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lang="en-US" altLang="zh-CN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lang="en-US" altLang="zh-CN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，三角形点代表已知标签的数据点，如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。如果使用</a:t>
                </a:r>
                <a:r>
                  <a:rPr lang="en-US" altLang="zh-CN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均值算法划分图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中的数据点，距离较近的数据点被划分到同一个簇，距离较远的数据点被划分到不同的簇。如图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所示，数据点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lang="en-US" altLang="zh-CN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会被标记为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的簇标签，数据点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lang="en-US" altLang="zh-CN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会被标记为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的簇标签，数据点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lang="en-US" altLang="zh-CN" sz="1200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会被标记为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的簇标签。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给出了一个二维空间数据中的标签约束示例，其中数据点被划分到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个簇，圆点代表无标签的数据点，如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6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，三角形点代表已知标签的数据点，如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。如果使用</a:t>
                </a:r>
                <a:r>
                  <a:rPr lang="en-US" altLang="zh-CN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均值算法划分图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中的数据点，距离较近的数据点被划分到同一个簇，距离较远的数据点被划分到不同的簇。如图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所示，数据点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会被标记为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的簇标签，数据点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会被标记为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的簇标签，数据点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6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会被标记为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的簇标签。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F34B2-0EB1-4476-BA4D-E8F77C841D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437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F34B2-0EB1-4476-BA4D-E8F77C841D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4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给出了一个二维空间数据中的标签约束示例，其中数据点被划分到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个簇，圆点代表无标签的数据点，如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6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，三角形点代表已知标签的数据点，如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。如果使用</a:t>
                </a:r>
                <a:r>
                  <a:rPr lang="en-US" altLang="zh-CN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均值算法划分图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中的数据点，距离较近的数据点被划分到同一个簇，距离较远的数据点被划分到不同的簇。如图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所示，数据点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会被标记为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的簇标签，数据点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会被标记为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的簇标签，数据点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6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会被标记为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的簇标签。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F34B2-0EB1-4476-BA4D-E8F77C841D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432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给出了一个二维空间数据中的标签约束示例，其中数据点被划分到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个簇，圆点代表无标签的数据点，如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6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，三角形点代表已知标签的数据点，如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。如果使用</a:t>
                </a:r>
                <a:r>
                  <a:rPr lang="en-US" altLang="zh-CN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均值算法划分图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中的数据点，距离较近的数据点被划分到同一个簇，距离较远的数据点被划分到不同的簇。如图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所示，数据点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会被标记为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的簇标签，数据点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会被标记为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的簇标签，数据点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6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会被标记为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的簇标签。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F34B2-0EB1-4476-BA4D-E8F77C841D6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388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给出了一个二维空间数据中的标签约束示例，其中数据点被划分到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个簇，圆点代表无标签的数据点，如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6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，三角形点代表已知标签的数据点，如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。如果使用</a:t>
                </a:r>
                <a:r>
                  <a:rPr lang="en-US" altLang="zh-CN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均值算法划分图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中的数据点，距离较近的数据点被划分到同一个簇，距离较远的数据点被划分到不同的簇。如图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所示，数据点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会被标记为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的簇标签，数据点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会被标记为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的簇标签，数据点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6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会被标记为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的簇标签。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F34B2-0EB1-4476-BA4D-E8F77C841D6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25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给出了一个二维空间数据中的标签约束示例，其中数据点被划分到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个簇，圆点代表无标签的数据点，如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6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，三角形点代表已知标签的数据点，如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。如果使用</a:t>
                </a:r>
                <a:r>
                  <a:rPr lang="en-US" altLang="zh-CN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均值算法划分图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中的数据点，距离较近的数据点被划分到同一个簇，距离较远的数据点被划分到不同的簇。如图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7.1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所示，数据点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会被标记为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的簇标签，数据点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会被标记为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的簇标签，数据点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6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会被标记为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𝒙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的簇标签。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F34B2-0EB1-4476-BA4D-E8F77C841D6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81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85638-0461-41ED-97EB-1CD47C30A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9246" y="2044975"/>
            <a:ext cx="9144000" cy="1358112"/>
          </a:xfrm>
        </p:spPr>
        <p:txBody>
          <a:bodyPr anchor="b">
            <a:normAutofit/>
          </a:bodyPr>
          <a:lstStyle>
            <a:lvl1pPr algn="ctr">
              <a:defRPr sz="5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CB083D-9224-4A24-B0D8-F01565B63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9246" y="396500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EF9E9A1-243F-4C96-94F3-6053476BF27F}"/>
              </a:ext>
            </a:extLst>
          </p:cNvPr>
          <p:cNvGrpSpPr/>
          <p:nvPr userDrawn="1"/>
        </p:nvGrpSpPr>
        <p:grpSpPr>
          <a:xfrm>
            <a:off x="10545808" y="5640454"/>
            <a:ext cx="516743" cy="519420"/>
            <a:chOff x="7555106" y="742200"/>
            <a:chExt cx="516743" cy="519420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C1E215F-E149-4301-BB41-28C645CBAACE}"/>
                </a:ext>
              </a:extLst>
            </p:cNvPr>
            <p:cNvSpPr/>
            <p:nvPr/>
          </p:nvSpPr>
          <p:spPr>
            <a:xfrm>
              <a:off x="7555106" y="742200"/>
              <a:ext cx="516743" cy="5194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bg1"/>
              </a:solidFill>
            </a:ln>
            <a:effectLst>
              <a:outerShdw blurRad="419100" dist="419100" dir="3600000" algn="tl" rotWithShape="0">
                <a:schemeClr val="accent2">
                  <a:lumMod val="50000"/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None/>
              </a:pPr>
              <a:endParaRPr lang="zh-CN" altLang="en-US" sz="1400" b="1" dirty="0">
                <a:solidFill>
                  <a:schemeClr val="tx2"/>
                </a:solidFill>
                <a:latin typeface="+mn-ea"/>
                <a:cs typeface="+mn-ea"/>
                <a:sym typeface="+mn-lt"/>
              </a:endParaRPr>
            </a:p>
          </p:txBody>
        </p: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278851E7-0F1C-488E-9FE4-DB7CC90A7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1005" y="767836"/>
              <a:ext cx="490844" cy="493784"/>
            </a:xfrm>
            <a:prstGeom prst="ellipse">
              <a:avLst/>
            </a:prstGeom>
          </p:spPr>
        </p:pic>
      </p:grpSp>
      <p:sp>
        <p:nvSpPr>
          <p:cNvPr id="31" name="椭圆 30">
            <a:extLst>
              <a:ext uri="{FF2B5EF4-FFF2-40B4-BE49-F238E27FC236}">
                <a16:creationId xmlns:a16="http://schemas.microsoft.com/office/drawing/2014/main" id="{22BEEA86-A3CE-44F7-982B-FBF22522C814}"/>
              </a:ext>
            </a:extLst>
          </p:cNvPr>
          <p:cNvSpPr/>
          <p:nvPr userDrawn="1"/>
        </p:nvSpPr>
        <p:spPr>
          <a:xfrm>
            <a:off x="2169669" y="4503756"/>
            <a:ext cx="853282" cy="8577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bg1"/>
            </a:solidFill>
          </a:ln>
          <a:effectLst>
            <a:outerShdw blurRad="419100" dist="419100" dir="3600000" algn="tl" rotWithShape="0">
              <a:schemeClr val="accent2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</a:pPr>
            <a:endParaRPr lang="zh-CN" altLang="en-US" sz="1400" b="1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9D72434F-0F0A-47B5-B04E-69DD9D314D84}"/>
              </a:ext>
            </a:extLst>
          </p:cNvPr>
          <p:cNvSpPr/>
          <p:nvPr userDrawn="1"/>
        </p:nvSpPr>
        <p:spPr>
          <a:xfrm>
            <a:off x="1166821" y="1504907"/>
            <a:ext cx="496644" cy="499218"/>
          </a:xfrm>
          <a:prstGeom prst="ellipse">
            <a:avLst/>
          </a:prstGeom>
          <a:gradFill>
            <a:gsLst>
              <a:gs pos="78000">
                <a:schemeClr val="accent1"/>
              </a:gs>
              <a:gs pos="46000">
                <a:schemeClr val="accent4"/>
              </a:gs>
            </a:gsLst>
            <a:lin ang="18900000" scaled="1"/>
          </a:gradFill>
          <a:ln w="22225">
            <a:solidFill>
              <a:schemeClr val="bg1"/>
            </a:solidFill>
          </a:ln>
          <a:effectLst>
            <a:outerShdw blurRad="419100" dist="419100" dir="3600000" algn="tl" rotWithShape="0">
              <a:schemeClr val="accent2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</a:pPr>
            <a:endParaRPr lang="zh-CN" altLang="en-US" sz="1400" b="1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E90D930-602E-4505-B73A-0FC6C18D271F}"/>
              </a:ext>
            </a:extLst>
          </p:cNvPr>
          <p:cNvSpPr/>
          <p:nvPr userDrawn="1"/>
        </p:nvSpPr>
        <p:spPr>
          <a:xfrm>
            <a:off x="10497170" y="3023637"/>
            <a:ext cx="360040" cy="361906"/>
          </a:xfrm>
          <a:prstGeom prst="ellipse">
            <a:avLst/>
          </a:prstGeom>
          <a:gradFill>
            <a:gsLst>
              <a:gs pos="27000">
                <a:schemeClr val="accent1"/>
              </a:gs>
              <a:gs pos="76000">
                <a:schemeClr val="accent4"/>
              </a:gs>
            </a:gsLst>
            <a:lin ang="18900000" scaled="1"/>
          </a:gradFill>
          <a:ln w="22225">
            <a:solidFill>
              <a:schemeClr val="bg1"/>
            </a:solidFill>
          </a:ln>
          <a:effectLst>
            <a:outerShdw blurRad="419100" dist="419100" dir="3600000" algn="tl" rotWithShape="0">
              <a:schemeClr val="accent2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</a:pPr>
            <a:endParaRPr lang="zh-CN" altLang="en-US" sz="1400" b="1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A5D0CD1-54C3-4270-BD4E-BC6541F224FA}"/>
              </a:ext>
            </a:extLst>
          </p:cNvPr>
          <p:cNvSpPr/>
          <p:nvPr userDrawn="1"/>
        </p:nvSpPr>
        <p:spPr>
          <a:xfrm>
            <a:off x="8674940" y="1092898"/>
            <a:ext cx="261737" cy="26309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6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200000" scaled="0"/>
            <a:tileRect/>
          </a:gradFill>
          <a:ln w="22225">
            <a:solidFill>
              <a:schemeClr val="bg1"/>
            </a:solidFill>
          </a:ln>
          <a:effectLst>
            <a:outerShdw blurRad="419100" dist="419100" dir="3600000" algn="tl" rotWithShape="0">
              <a:schemeClr val="accent2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</a:pPr>
            <a:endParaRPr lang="zh-CN" altLang="en-US" sz="1400" b="1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6C701737-D724-4D5E-A2B2-14AED553493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49" y="5722693"/>
            <a:ext cx="789101" cy="793827"/>
          </a:xfrm>
          <a:prstGeom prst="ellipse">
            <a:avLst/>
          </a:prstGeom>
        </p:spPr>
      </p:pic>
      <p:grpSp>
        <p:nvGrpSpPr>
          <p:cNvPr id="46" name="组合 45">
            <a:extLst>
              <a:ext uri="{FF2B5EF4-FFF2-40B4-BE49-F238E27FC236}">
                <a16:creationId xmlns:a16="http://schemas.microsoft.com/office/drawing/2014/main" id="{5A205B3E-FAD8-43FD-84AE-C3B36A26F9DD}"/>
              </a:ext>
            </a:extLst>
          </p:cNvPr>
          <p:cNvGrpSpPr/>
          <p:nvPr userDrawn="1"/>
        </p:nvGrpSpPr>
        <p:grpSpPr>
          <a:xfrm>
            <a:off x="8488139" y="4483739"/>
            <a:ext cx="853282" cy="857702"/>
            <a:chOff x="6234662" y="3806093"/>
            <a:chExt cx="853282" cy="857702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7CBB570-1154-4113-909E-B54CDA25E6A3}"/>
                </a:ext>
              </a:extLst>
            </p:cNvPr>
            <p:cNvSpPr/>
            <p:nvPr/>
          </p:nvSpPr>
          <p:spPr>
            <a:xfrm>
              <a:off x="6234662" y="3806093"/>
              <a:ext cx="853282" cy="8577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bg1"/>
              </a:solidFill>
            </a:ln>
            <a:effectLst>
              <a:outerShdw blurRad="419100" dist="419100" dir="3600000" algn="tl" rotWithShape="0">
                <a:schemeClr val="accent2">
                  <a:lumMod val="50000"/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None/>
              </a:pPr>
              <a:endParaRPr lang="zh-CN" altLang="en-US" sz="1400" b="1" dirty="0">
                <a:solidFill>
                  <a:schemeClr val="tx2"/>
                </a:solidFill>
                <a:latin typeface="+mn-ea"/>
                <a:cs typeface="+mn-ea"/>
                <a:sym typeface="+mn-lt"/>
              </a:endParaRPr>
            </a:p>
          </p:txBody>
        </p:sp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CE25AC41-DCE9-406D-A611-809C4FAC4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6752" y="3849689"/>
              <a:ext cx="789101" cy="793827"/>
            </a:xfrm>
            <a:prstGeom prst="ellipse">
              <a:avLst/>
            </a:prstGeom>
          </p:spPr>
        </p:pic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F881868-7D19-4A5E-A831-2C9B75E26257}"/>
              </a:ext>
            </a:extLst>
          </p:cNvPr>
          <p:cNvGrpSpPr/>
          <p:nvPr userDrawn="1"/>
        </p:nvGrpSpPr>
        <p:grpSpPr>
          <a:xfrm>
            <a:off x="9371083" y="554895"/>
            <a:ext cx="516743" cy="519420"/>
            <a:chOff x="7555106" y="742200"/>
            <a:chExt cx="516743" cy="519420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CB38259-2FC1-4CC4-93CD-78FB931036A5}"/>
                </a:ext>
              </a:extLst>
            </p:cNvPr>
            <p:cNvSpPr/>
            <p:nvPr/>
          </p:nvSpPr>
          <p:spPr>
            <a:xfrm>
              <a:off x="7555106" y="742200"/>
              <a:ext cx="516743" cy="5194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bg1"/>
              </a:solidFill>
            </a:ln>
            <a:effectLst>
              <a:outerShdw blurRad="419100" dist="419100" dir="3600000" algn="tl" rotWithShape="0">
                <a:schemeClr val="accent2">
                  <a:lumMod val="50000"/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None/>
              </a:pPr>
              <a:endParaRPr lang="zh-CN" altLang="en-US" sz="1400" b="1" dirty="0">
                <a:solidFill>
                  <a:schemeClr val="tx2"/>
                </a:solidFill>
                <a:latin typeface="+mn-ea"/>
                <a:cs typeface="+mn-ea"/>
                <a:sym typeface="+mn-lt"/>
              </a:endParaRPr>
            </a:p>
          </p:txBody>
        </p:sp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1D952875-FD84-4E30-B55F-6010DFF47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1005" y="767836"/>
              <a:ext cx="490844" cy="493784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768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A39ED-242A-4969-9F6C-6312B143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79E63E-2ADF-4DF9-A967-06A971BD5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848B9-9688-4BBC-B121-FD3039A1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644-823E-4D3C-9320-92CB9599F16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8908E-99DF-4378-A2D6-2AB8D7F2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B60725-3422-4C76-A0E0-BA649B1B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C64D-6E60-4048-B6AD-0F1699C1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06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3F5FF7-C651-444A-A97A-C044DA22C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94C90D-B3E3-44D4-A68F-41712133F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2B2499-6BCE-46A2-BB31-C5BBD26D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644-823E-4D3C-9320-92CB9599F16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B12D6-ADA9-4A64-9CAC-60359F57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9CA20-9FC0-4EA5-BB63-80DD0943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C64D-6E60-4048-B6AD-0F1699C1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75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8337AD-B81E-43BE-84ED-1777C8966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8955" y="919657"/>
            <a:ext cx="7498341" cy="5169042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1" name="内容占位符 3">
            <a:extLst>
              <a:ext uri="{FF2B5EF4-FFF2-40B4-BE49-F238E27FC236}">
                <a16:creationId xmlns:a16="http://schemas.microsoft.com/office/drawing/2014/main" id="{076B3C05-971D-496F-A0CF-5AF492F0259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75428" y="919657"/>
            <a:ext cx="2762004" cy="5169042"/>
          </a:xfrm>
        </p:spPr>
        <p:txBody>
          <a:bodyPr/>
          <a:lstStyle>
            <a:lvl1pPr>
              <a:defRPr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b="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b="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b="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b="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8436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5136F-BFE7-4909-9D86-B47AE5D2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857" y="96886"/>
            <a:ext cx="7172382" cy="618693"/>
          </a:xfrm>
        </p:spPr>
        <p:txBody>
          <a:bodyPr>
            <a:noAutofit/>
          </a:bodyPr>
          <a:lstStyle>
            <a:lvl1pPr>
              <a:defRPr sz="3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22F338-F70C-45B8-BDE2-5905DB4C15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947253"/>
            <a:ext cx="10515600" cy="5229711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Font typeface="Wingdings" panose="05000000000000000000" pitchFamily="2" charset="2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 二级</a:t>
            </a:r>
          </a:p>
          <a:p>
            <a:pPr lvl="2"/>
            <a:r>
              <a:rPr lang="zh-CN" altLang="en-US" dirty="0"/>
              <a:t> 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9D295-7512-486D-AEF8-71938DFB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644-823E-4D3C-9320-92CB9599F16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5318A-BCC0-4475-AB4B-BEAF65A2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40B114-E4C9-4409-BB7D-70AC4959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C64D-6E60-4048-B6AD-0F1699C15E8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7266120-D5F1-4687-8836-F361BDA99A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61"/>
          <a:stretch/>
        </p:blipFill>
        <p:spPr>
          <a:xfrm>
            <a:off x="77115" y="69312"/>
            <a:ext cx="837742" cy="67384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69D2273-75A9-491E-A388-C926F3554C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550" y="0"/>
            <a:ext cx="858879" cy="777511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70DA166-41CC-45DE-AE44-B03CA715A55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04893"/>
            <a:ext cx="12192000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49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DB7E9-0CC9-49D5-A7E4-82F76BAE5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87FF5E-C0C0-4BB5-B2D6-87F1E3CE4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EAAC7-031E-47AA-9FD4-2E29432C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644-823E-4D3C-9320-92CB9599F16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75E5E-D914-4DB6-BB62-CA5ED0D2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8D182-41FA-4FAA-A8A2-B4D15DA9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C64D-6E60-4048-B6AD-0F1699C1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92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6986B-9613-46A4-BB1B-29360711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06E4C1-8BED-41EA-9D39-30B00BEB2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4F8D53-469C-4C7C-AA22-0A9A7102E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96B7DA-ED8E-47E7-933E-756C07A9D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C911DC-6FE1-440F-A585-C453B3616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7D2826-F875-4597-9B84-26C680E83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644-823E-4D3C-9320-92CB9599F16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DF2055-D8E4-4F69-A66E-B4A15A4B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73E008-E2C5-45CB-AB3C-CDD0E40C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C64D-6E60-4048-B6AD-0F1699C1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23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F9943-2968-4AC1-80A3-B8BEBB76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DFB950-1AC7-409C-A334-7D5F00AA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644-823E-4D3C-9320-92CB9599F16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0D0F29-33C4-4CE6-B900-BF071ABC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9EAF54-BF10-4A08-A694-5BE8246B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C64D-6E60-4048-B6AD-0F1699C1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31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578FE4-13DA-45B1-949E-80D8670F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644-823E-4D3C-9320-92CB9599F16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8017A4-58E8-4D5C-95A9-54B9E9E3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957396-3BEC-478C-A571-117D627C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C64D-6E60-4048-B6AD-0F1699C1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05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3898F-E6B3-4F49-985A-45A873758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3B4493-CB0B-4B0B-831A-A4C9F306A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F0619A-EF99-4128-A518-35E4A0AB8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577102-2FA0-4BBA-ABE5-A02612BA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644-823E-4D3C-9320-92CB9599F16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5DB251-EFD9-4554-805D-9318DB7C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F5A07E-5AC6-4CED-B554-1CA8E0D7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C64D-6E60-4048-B6AD-0F1699C1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87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6B174-9610-4C6A-A018-10D892DB2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1AD566-D5F0-4C33-A064-4ABF58C83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035E95-467B-435E-AB6F-D97392969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6B0536-56B5-4EA2-A34B-0F353505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7644-823E-4D3C-9320-92CB9599F16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33C56F-D51A-4B9E-9ACE-84DFFEF4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A5F281-3087-4AF9-9846-BDC8238F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C64D-6E60-4048-B6AD-0F1699C15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82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0A0670-B1ED-41C2-AC2E-BBB4FB127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061078-33C8-49ED-B29E-19D3C2679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B7E636-5B30-44B1-BB77-B9B192A64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97644-823E-4D3C-9320-92CB9599F165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D77A6-BC5B-4BA5-8B5F-B7B7525A5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B0B3A3-F97A-483B-BAE7-438D2A85C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2C64D-6E60-4048-B6AD-0F1699C15E8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13A0A4-B5ED-4B13-8235-04E65123728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550" y="0"/>
            <a:ext cx="858879" cy="77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3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NUL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Word___.docx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Word___1.docx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AE872-038E-406C-87FD-9F5A0BF1F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半</a:t>
            </a:r>
            <a:r>
              <a:rPr lang="zh-CN" altLang="en-US" dirty="0" smtClean="0"/>
              <a:t>监督聚类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627EAF-90B8-45DB-BBD5-9556B9B47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宗林林</a:t>
            </a:r>
          </a:p>
        </p:txBody>
      </p:sp>
    </p:spTree>
    <p:extLst>
      <p:ext uri="{BB962C8B-B14F-4D97-AF65-F5344CB8AC3E}">
        <p14:creationId xmlns:p14="http://schemas.microsoft.com/office/powerpoint/2010/main" val="163926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28A8A31-471F-4B9D-BFBA-DC5F4972C9C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半监督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dirty="0"/>
                  <a:t>均值</a:t>
                </a:r>
                <a:r>
                  <a:rPr lang="zh-CN" altLang="en-US" dirty="0"/>
                  <a:t>聚类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28A8A31-471F-4B9D-BFBA-DC5F4972C9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549" t="-24752" b="-32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52B87C-AB42-4822-9CBE-1E6AA5082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基于标签约束的算法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altLang="zh-CN" dirty="0"/>
                  <a:t> </a:t>
                </a:r>
                <a:r>
                  <a:rPr lang="zh-CN" altLang="zh-CN" dirty="0"/>
                  <a:t>种子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dirty="0"/>
                  <a:t>均值算法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 </a:t>
                </a:r>
                <a:r>
                  <a:rPr lang="zh-CN" altLang="zh-CN" dirty="0"/>
                  <a:t>约束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dirty="0"/>
                  <a:t>均值算法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 </a:t>
                </a:r>
                <a:r>
                  <a:rPr lang="zh-CN" altLang="zh-CN" dirty="0"/>
                  <a:t>基于成对约束的算法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 COP-</a:t>
                </a:r>
                <a:r>
                  <a:rPr lang="en-US" altLang="zh-CN" dirty="0" err="1"/>
                  <a:t>Kmeans</a:t>
                </a:r>
                <a:r>
                  <a:rPr lang="zh-CN" altLang="zh-CN" dirty="0"/>
                  <a:t>算法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 </a:t>
                </a:r>
                <a:r>
                  <a:rPr lang="en-US" altLang="zh-CN" dirty="0" err="1"/>
                  <a:t>PCKMeans</a:t>
                </a:r>
                <a:r>
                  <a:rPr lang="zh-CN" altLang="zh-CN" dirty="0"/>
                  <a:t>算法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52B87C-AB42-4822-9CBE-1E6AA5082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1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67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917AC-6D0C-4920-A1FE-EE892A92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基于标签约束的算法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641201-C3DA-4484-BBAE-598DDAB610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</a:t>
                </a:r>
                <a:r>
                  <a:rPr lang="zh-CN" altLang="zh-CN" dirty="0"/>
                  <a:t>种子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dirty="0"/>
                  <a:t>均值算法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 </a:t>
                </a:r>
                <a:r>
                  <a:rPr lang="zh-CN" altLang="en-US" dirty="0"/>
                  <a:t>输入</a:t>
                </a:r>
                <a:endParaRPr lang="en-US" altLang="zh-CN" dirty="0"/>
              </a:p>
              <a:p>
                <a:pPr lvl="2"/>
                <a:r>
                  <a:rPr lang="zh-CN" altLang="zh-CN" dirty="0"/>
                  <a:t>数据集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zh-CN" dirty="0"/>
                      <m:t>标签约束集</m:t>
                    </m:r>
                    <m:r>
                      <m:rPr>
                        <m:nor/>
                      </m:rPr>
                      <a:rPr lang="zh-CN" altLang="en-US" dirty="0"/>
                      <m:t>（种子集）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zh-CN" dirty="0"/>
                  <a:t>中的点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zh-CN" dirty="0"/>
                  <a:t>的所属簇标签均已知</a:t>
                </a:r>
                <a:endParaRPr lang="en-US" altLang="zh-CN" dirty="0"/>
              </a:p>
              <a:p>
                <a:pPr lvl="2"/>
                <a:r>
                  <a:rPr lang="zh-CN" altLang="zh-CN" dirty="0"/>
                  <a:t>簇的个数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是样本点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所属的簇，且对于每个划分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zh-CN" dirty="0"/>
                  <a:t>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zh-CN" dirty="0"/>
                  <a:t>中都至少有一个点与之对应</a:t>
                </a:r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1"/>
                <a:r>
                  <a:rPr lang="en-US" altLang="zh-CN" dirty="0"/>
                  <a:t> </a:t>
                </a:r>
                <a:r>
                  <a:rPr lang="zh-CN" altLang="zh-CN" dirty="0"/>
                  <a:t>目标</a:t>
                </a:r>
                <a:endParaRPr lang="en-US" altLang="zh-CN" dirty="0"/>
              </a:p>
              <a:p>
                <a:pPr lvl="2"/>
                <a:r>
                  <a:rPr lang="zh-CN" altLang="zh-CN" dirty="0"/>
                  <a:t>通过最小化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i="1" dirty="0"/>
                  <a:t>–</a:t>
                </a:r>
                <a:r>
                  <a:rPr lang="zh-CN" altLang="zh-CN" dirty="0"/>
                  <a:t>均值聚类的目标函数，利用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zh-CN" dirty="0"/>
                  <a:t>中的信息将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zh-CN" dirty="0"/>
                  <a:t>中数据分配到对应的簇中</a:t>
                </a:r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641201-C3DA-4484-BBAE-598DDAB610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739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917AC-6D0C-4920-A1FE-EE892A92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基于标签约束的算法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641201-C3DA-4484-BBAE-598DDAB610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</a:t>
                </a:r>
                <a:r>
                  <a:rPr lang="zh-CN" altLang="zh-CN" dirty="0"/>
                  <a:t>种子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dirty="0"/>
                  <a:t>均值算法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 </a:t>
                </a:r>
                <a:r>
                  <a:rPr lang="zh-CN" altLang="en-US" dirty="0"/>
                  <a:t>簇中心点初始化</a:t>
                </a:r>
                <a:endParaRPr lang="en-US" altLang="zh-CN" dirty="0"/>
              </a:p>
              <a:p>
                <a:pPr lvl="2"/>
                <a:r>
                  <a:rPr lang="zh-CN" altLang="zh-CN" dirty="0"/>
                  <a:t>利用种子集形成最初的簇集合，其各自的中心点即为初始的簇中心点</a:t>
                </a:r>
                <a:endParaRPr lang="en-US" altLang="zh-CN" dirty="0"/>
              </a:p>
              <a:p>
                <a:pPr lvl="2"/>
                <a:r>
                  <a:rPr lang="zh-CN" altLang="zh-CN" dirty="0"/>
                  <a:t>令</a:t>
                </a:r>
                <a14:m>
                  <m:oMath xmlns:m="http://schemas.openxmlformats.org/officeDocument/2006/math">
                    <m:r>
                      <a:rPr lang="zh-CN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zh-CN" dirty="0"/>
                  <a:t>是簇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zh-CN" dirty="0"/>
                  <a:t>对应的中心点，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zh-CN" altLang="zh-CN" dirty="0"/>
                  <a:t>是簇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zh-CN" dirty="0"/>
                  <a:t>中标签已知的数据集合</a:t>
                </a:r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1"/>
                <a:r>
                  <a:rPr lang="zh-CN" altLang="zh-CN" dirty="0"/>
                  <a:t>种子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dirty="0"/>
                  <a:t>均值算法不改变经典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i="1" dirty="0"/>
                  <a:t>–</a:t>
                </a:r>
                <a:r>
                  <a:rPr lang="zh-CN" altLang="zh-CN" dirty="0"/>
                  <a:t>均值算法的目标函数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641201-C3DA-4484-BBAE-598DDAB610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151259F-D1A4-42EF-A12B-BA2DF6C21CDB}"/>
                  </a:ext>
                </a:extLst>
              </p:cNvPr>
              <p:cNvSpPr/>
              <p:nvPr/>
            </p:nvSpPr>
            <p:spPr>
              <a:xfrm>
                <a:off x="4548270" y="2669289"/>
                <a:ext cx="1953996" cy="6848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151259F-D1A4-42EF-A12B-BA2DF6C21C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270" y="2669289"/>
                <a:ext cx="1953996" cy="6848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29E5156-EE30-4C19-8D0D-1C3AA4A3F3EB}"/>
                  </a:ext>
                </a:extLst>
              </p:cNvPr>
              <p:cNvSpPr/>
              <p:nvPr/>
            </p:nvSpPr>
            <p:spPr>
              <a:xfrm>
                <a:off x="4197212" y="4136011"/>
                <a:ext cx="2656112" cy="684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zh-CN" alt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b="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CN" altLang="en-US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29E5156-EE30-4C19-8D0D-1C3AA4A3F3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12" y="4136011"/>
                <a:ext cx="2656112" cy="6848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73297F5E-8568-43CB-BEC9-592D222A92BF}"/>
              </a:ext>
            </a:extLst>
          </p:cNvPr>
          <p:cNvSpPr txBox="1"/>
          <p:nvPr/>
        </p:nvSpPr>
        <p:spPr>
          <a:xfrm>
            <a:off x="6910539" y="282702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DE0569-4CFA-410F-81C8-549034E2518E}"/>
              </a:ext>
            </a:extLst>
          </p:cNvPr>
          <p:cNvSpPr txBox="1"/>
          <p:nvPr/>
        </p:nvSpPr>
        <p:spPr>
          <a:xfrm>
            <a:off x="6908556" y="4293746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88593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917AC-6D0C-4920-A1FE-EE892A92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基于标签约束的算法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641201-C3DA-4484-BBAE-598DDAB610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</a:t>
                </a:r>
                <a:r>
                  <a:rPr lang="zh-CN" altLang="zh-CN" dirty="0"/>
                  <a:t>种子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dirty="0"/>
                  <a:t>均值算法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 </a:t>
                </a:r>
                <a:r>
                  <a:rPr lang="zh-CN" altLang="en-US" dirty="0"/>
                  <a:t>算法示例</a:t>
                </a:r>
                <a:endParaRPr lang="en-US" altLang="zh-CN" dirty="0"/>
              </a:p>
              <a:p>
                <a:pPr lvl="2"/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641201-C3DA-4484-BBAE-598DDAB610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21">
            <a:extLst>
              <a:ext uri="{FF2B5EF4-FFF2-40B4-BE49-F238E27FC236}">
                <a16:creationId xmlns:a16="http://schemas.microsoft.com/office/drawing/2014/main" id="{EE439681-D0C3-4F0D-996F-3150FFFAE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077" y="2396318"/>
            <a:ext cx="6516822" cy="250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4E6633B-75CD-44FE-AE53-1B09E96100AA}"/>
                  </a:ext>
                </a:extLst>
              </p:cNvPr>
              <p:cNvSpPr/>
              <p:nvPr/>
            </p:nvSpPr>
            <p:spPr>
              <a:xfrm>
                <a:off x="4467236" y="5363394"/>
                <a:ext cx="2656112" cy="684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zh-CN" alt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b="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CN" altLang="en-US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4E6633B-75CD-44FE-AE53-1B09E9610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236" y="5363394"/>
                <a:ext cx="2656112" cy="6848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894B9D49-4540-4B16-B759-D3FAE78F59A6}"/>
              </a:ext>
            </a:extLst>
          </p:cNvPr>
          <p:cNvSpPr txBox="1"/>
          <p:nvPr/>
        </p:nvSpPr>
        <p:spPr>
          <a:xfrm>
            <a:off x="7178580" y="55211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987951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917AC-6D0C-4920-A1FE-EE892A92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基于标签约束的算法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641201-C3DA-4484-BBAE-598DDAB610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</a:t>
                </a:r>
                <a:r>
                  <a:rPr lang="zh-CN" altLang="zh-CN" dirty="0"/>
                  <a:t>种子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dirty="0"/>
                  <a:t>均值算法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 </a:t>
                </a:r>
                <a:r>
                  <a:rPr lang="zh-CN" altLang="en-US" dirty="0"/>
                  <a:t>算法流程</a:t>
                </a:r>
                <a:endParaRPr lang="en-US" altLang="zh-CN" dirty="0"/>
              </a:p>
              <a:p>
                <a:pPr lvl="2"/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641201-C3DA-4484-BBAE-598DDAB610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1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8775794-32A3-41B6-81DA-0FA60E360AC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14857" y="2176217"/>
          <a:ext cx="10492458" cy="364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5" imgW="5401235" imgH="1878116" progId="Word.Document.12">
                  <p:embed/>
                </p:oleObj>
              </mc:Choice>
              <mc:Fallback>
                <p:oleObj name="Document" r:id="rId5" imgW="5401235" imgH="1878116" progId="Word.Document.12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B8775794-32A3-41B6-81DA-0FA60E360A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857" y="2176217"/>
                        <a:ext cx="10492458" cy="364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254C847-F86B-4404-BC86-A46294CE966A}"/>
                  </a:ext>
                </a:extLst>
              </p:cNvPr>
              <p:cNvSpPr/>
              <p:nvPr/>
            </p:nvSpPr>
            <p:spPr>
              <a:xfrm>
                <a:off x="8312750" y="4719017"/>
                <a:ext cx="2656112" cy="684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zh-CN" alt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b="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CN" altLang="en-US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254C847-F86B-4404-BC86-A46294CE9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50" y="4719017"/>
                <a:ext cx="2656112" cy="6848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7292FCCF-5C0B-48BE-9F91-D81DA7C29015}"/>
              </a:ext>
            </a:extLst>
          </p:cNvPr>
          <p:cNvSpPr txBox="1"/>
          <p:nvPr/>
        </p:nvSpPr>
        <p:spPr>
          <a:xfrm>
            <a:off x="11024094" y="487675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BD14269-7CC2-4E6C-8A26-70FEC596B9B9}"/>
                  </a:ext>
                </a:extLst>
              </p:cNvPr>
              <p:cNvSpPr/>
              <p:nvPr/>
            </p:nvSpPr>
            <p:spPr>
              <a:xfrm>
                <a:off x="8223372" y="3026348"/>
                <a:ext cx="1953996" cy="6848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BD14269-7CC2-4E6C-8A26-70FEC596B9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372" y="3026348"/>
                <a:ext cx="1953996" cy="6848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4255DE12-AF1F-4B8F-8EFF-1736671B2D3F}"/>
              </a:ext>
            </a:extLst>
          </p:cNvPr>
          <p:cNvSpPr txBox="1"/>
          <p:nvPr/>
        </p:nvSpPr>
        <p:spPr>
          <a:xfrm>
            <a:off x="10585641" y="318408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953312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917AC-6D0C-4920-A1FE-EE892A92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基于标签约束的算法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641201-C3DA-4484-BBAE-598DDAB610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</a:t>
                </a:r>
                <a:r>
                  <a:rPr lang="zh-CN" altLang="en-US" dirty="0"/>
                  <a:t>约束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dirty="0"/>
                  <a:t>均值算法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 </a:t>
                </a:r>
                <a:r>
                  <a:rPr lang="zh-CN" altLang="zh-CN" dirty="0"/>
                  <a:t>约束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i="1" dirty="0"/>
                  <a:t>-</a:t>
                </a:r>
                <a:r>
                  <a:rPr lang="zh-CN" altLang="zh-CN" dirty="0"/>
                  <a:t>均值算法</a:t>
                </a:r>
                <a:r>
                  <a:rPr lang="zh-CN" altLang="en-US" dirty="0"/>
                  <a:t>与</a:t>
                </a:r>
                <a:r>
                  <a:rPr lang="zh-CN" altLang="zh-CN" dirty="0"/>
                  <a:t>种子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i="1" dirty="0"/>
                  <a:t>-</a:t>
                </a:r>
                <a:r>
                  <a:rPr lang="zh-CN" altLang="zh-CN" dirty="0"/>
                  <a:t>均值算法基本类似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 区别</a:t>
                </a:r>
                <a:endParaRPr lang="en-US" altLang="zh-CN" dirty="0"/>
              </a:p>
              <a:p>
                <a:pPr lvl="2"/>
                <a:r>
                  <a:rPr lang="zh-CN" altLang="zh-CN" dirty="0"/>
                  <a:t>约束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i="1" dirty="0"/>
                  <a:t>-</a:t>
                </a:r>
                <a:r>
                  <a:rPr lang="zh-CN" altLang="zh-CN" dirty="0"/>
                  <a:t>均值算法要求在更新样本的</a:t>
                </a:r>
                <a:r>
                  <a:rPr lang="zh-CN" altLang="en-US" dirty="0"/>
                  <a:t>簇</a:t>
                </a:r>
                <a:r>
                  <a:rPr lang="zh-CN" altLang="zh-CN" dirty="0"/>
                  <a:t>标签时种子集的标签保持不变</a:t>
                </a:r>
                <a:endParaRPr lang="en-US" altLang="zh-CN" dirty="0"/>
              </a:p>
              <a:p>
                <a:pPr lvl="2"/>
                <a:r>
                  <a:rPr lang="zh-CN" altLang="zh-CN" dirty="0"/>
                  <a:t>种子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i="1" dirty="0"/>
                  <a:t>-</a:t>
                </a:r>
                <a:r>
                  <a:rPr lang="zh-CN" altLang="zh-CN" dirty="0"/>
                  <a:t>均值算法在更新标签的过程中种子集的标签也会重新分配</a:t>
                </a:r>
                <a:endParaRPr lang="en-US" altLang="zh-CN" dirty="0"/>
              </a:p>
              <a:p>
                <a:pPr marL="914400" lvl="2" indent="0">
                  <a:buNone/>
                </a:pPr>
                <a:endParaRPr lang="en-US" altLang="zh-CN" dirty="0"/>
              </a:p>
              <a:p>
                <a:pPr lvl="2"/>
                <a:endParaRPr lang="zh-CN" altLang="zh-CN" dirty="0"/>
              </a:p>
              <a:p>
                <a:pPr lvl="2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641201-C3DA-4484-BBAE-598DDAB610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183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917AC-6D0C-4920-A1FE-EE892A92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基于标签约束的算法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641201-C3DA-4484-BBAE-598DDAB610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</a:t>
                </a:r>
                <a:r>
                  <a:rPr lang="zh-CN" altLang="en-US" dirty="0"/>
                  <a:t>约束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dirty="0"/>
                  <a:t>均值算法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 </a:t>
                </a:r>
                <a:r>
                  <a:rPr lang="zh-CN" altLang="en-US" dirty="0"/>
                  <a:t>算法流程</a:t>
                </a:r>
                <a:endParaRPr lang="en-US" altLang="zh-CN" dirty="0"/>
              </a:p>
              <a:p>
                <a:pPr lvl="2"/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641201-C3DA-4484-BBAE-598DDAB610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1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E78F395-60BF-4F6C-AF9D-37853C0B22D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445713" y="2307086"/>
          <a:ext cx="9300574" cy="3499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5" imgW="5401235" imgH="2032195" progId="Word.Document.12">
                  <p:embed/>
                </p:oleObj>
              </mc:Choice>
              <mc:Fallback>
                <p:oleObj name="Document" r:id="rId5" imgW="5401235" imgH="2032195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E78F395-60BF-4F6C-AF9D-37853C0B22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5713" y="2307086"/>
                        <a:ext cx="9300574" cy="3499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7210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28A8A31-471F-4B9D-BFBA-DC5F4972C9C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半监督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dirty="0"/>
                  <a:t>均值</a:t>
                </a:r>
                <a:r>
                  <a:rPr lang="zh-CN" altLang="en-US" dirty="0"/>
                  <a:t>聚类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28A8A31-471F-4B9D-BFBA-DC5F4972C9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549" t="-24752" b="-32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52B87C-AB42-4822-9CBE-1E6AA5082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</a:t>
                </a:r>
                <a:r>
                  <a:rPr lang="zh-CN" altLang="zh-CN" dirty="0"/>
                  <a:t>基于标签约束的算法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 </a:t>
                </a:r>
                <a:r>
                  <a:rPr lang="zh-CN" altLang="zh-CN" dirty="0"/>
                  <a:t>种子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dirty="0"/>
                  <a:t>均值算法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 </a:t>
                </a:r>
                <a:r>
                  <a:rPr lang="zh-CN" altLang="zh-CN" dirty="0"/>
                  <a:t>约束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dirty="0"/>
                  <a:t>均值算法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:r>
                  <a:rPr lang="zh-CN" altLang="zh-CN" dirty="0">
                    <a:solidFill>
                      <a:srgbClr val="C00000"/>
                    </a:solidFill>
                  </a:rPr>
                  <a:t>基于成对约束的算法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altLang="zh-CN" dirty="0"/>
                  <a:t> COP-</a:t>
                </a:r>
                <a:r>
                  <a:rPr lang="en-US" altLang="zh-CN" dirty="0" err="1"/>
                  <a:t>Kmeans</a:t>
                </a:r>
                <a:r>
                  <a:rPr lang="zh-CN" altLang="zh-CN" dirty="0"/>
                  <a:t>算法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 </a:t>
                </a:r>
                <a:r>
                  <a:rPr lang="en-US" altLang="zh-CN" dirty="0" err="1"/>
                  <a:t>PCKMeans</a:t>
                </a:r>
                <a:r>
                  <a:rPr lang="zh-CN" altLang="zh-CN" dirty="0"/>
                  <a:t>算法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52B87C-AB42-4822-9CBE-1E6AA5082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1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903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917AC-6D0C-4920-A1FE-EE892A92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基于</a:t>
            </a:r>
            <a:r>
              <a:rPr lang="zh-CN" altLang="en-US" dirty="0"/>
              <a:t>成对</a:t>
            </a:r>
            <a:r>
              <a:rPr lang="zh-CN" altLang="zh-CN" dirty="0"/>
              <a:t>约束的算法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641201-C3DA-4484-BBAE-598DDAB610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COP-</a:t>
                </a:r>
                <a:r>
                  <a:rPr lang="en-US" altLang="zh-CN" dirty="0" err="1"/>
                  <a:t>Kmeans</a:t>
                </a:r>
                <a:r>
                  <a:rPr lang="zh-CN" altLang="en-US" dirty="0"/>
                  <a:t>算法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 </a:t>
                </a:r>
                <a:r>
                  <a:rPr lang="zh-CN" altLang="en-US" dirty="0"/>
                  <a:t>输入</a:t>
                </a:r>
                <a:endParaRPr lang="en-US" altLang="zh-CN" dirty="0"/>
              </a:p>
              <a:p>
                <a:pPr lvl="2"/>
                <a:r>
                  <a:rPr lang="zh-CN" altLang="zh-CN" dirty="0"/>
                  <a:t>数据集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zh-CN" dirty="0"/>
                  <a:t>必连约束集合</a:t>
                </a:r>
                <a:r>
                  <a:rPr lang="en-US" altLang="zh-CN" dirty="0"/>
                  <a:t>ML</a:t>
                </a:r>
                <a:r>
                  <a:rPr lang="zh-CN" altLang="zh-CN" dirty="0"/>
                  <a:t>和勿连约束集合</a:t>
                </a:r>
                <a:r>
                  <a:rPr lang="en-US" altLang="zh-CN" dirty="0"/>
                  <a:t>CL</a:t>
                </a:r>
              </a:p>
              <a:p>
                <a:pPr lvl="2"/>
                <a:r>
                  <a:rPr lang="zh-CN" altLang="zh-CN" dirty="0"/>
                  <a:t>簇的个数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 </a:t>
                </a:r>
                <a:r>
                  <a:rPr lang="zh-CN" altLang="en-US" dirty="0"/>
                  <a:t>约束闭包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 ML&amp;ML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ML</a:t>
                </a: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&amp;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𝑀𝐿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 CL&amp;ML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CL</a:t>
                </a:r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&amp;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zh-CN" dirty="0"/>
              </a:p>
              <a:p>
                <a:pPr lvl="3"/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641201-C3DA-4484-BBAE-598DDAB610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478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E501B2D-90E3-4F98-B246-7A86BEB91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770" y="947253"/>
            <a:ext cx="6110872" cy="364664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AA917AC-6D0C-4920-A1FE-EE892A92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基于</a:t>
            </a:r>
            <a:r>
              <a:rPr lang="zh-CN" altLang="en-US" dirty="0"/>
              <a:t>成对</a:t>
            </a:r>
            <a:r>
              <a:rPr lang="zh-CN" altLang="zh-CN" dirty="0"/>
              <a:t>约束的算法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641201-C3DA-4484-BBAE-598DDAB61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COP-</a:t>
            </a:r>
            <a:r>
              <a:rPr lang="en-US" altLang="zh-CN" dirty="0" err="1"/>
              <a:t>Kmeans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55AF12E-9004-4042-AC27-1502FD740BB4}"/>
                  </a:ext>
                </a:extLst>
              </p:cNvPr>
              <p:cNvSpPr/>
              <p:nvPr/>
            </p:nvSpPr>
            <p:spPr>
              <a:xfrm>
                <a:off x="1171570" y="1566915"/>
                <a:ext cx="3610551" cy="22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基本思想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/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以原始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均值算法为基础，利用约束信息修改簇指派的过程。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/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/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55AF12E-9004-4042-AC27-1502FD740B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70" y="1566915"/>
                <a:ext cx="3610551" cy="2215991"/>
              </a:xfrm>
              <a:prstGeom prst="rect">
                <a:avLst/>
              </a:prstGeom>
              <a:blipFill>
                <a:blip r:embed="rId4"/>
                <a:stretch>
                  <a:fillRect t="-13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31D1DE4-22A8-4065-B9C6-02A4B2958DBA}"/>
                  </a:ext>
                </a:extLst>
              </p:cNvPr>
              <p:cNvSpPr/>
              <p:nvPr/>
            </p:nvSpPr>
            <p:spPr>
              <a:xfrm>
                <a:off x="7800943" y="3982586"/>
                <a:ext cx="2108846" cy="552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1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1400" b="0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1400" b="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1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zh-CN" altLang="en-US" sz="1400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1400" b="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1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zh-CN" altLang="en-US" sz="1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400" b="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1400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 sz="14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31D1DE4-22A8-4065-B9C6-02A4B2958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943" y="3982586"/>
                <a:ext cx="2108846" cy="552972"/>
              </a:xfrm>
              <a:prstGeom prst="rect">
                <a:avLst/>
              </a:prstGeom>
              <a:blipFill>
                <a:blip r:embed="rId5"/>
                <a:stretch>
                  <a:fillRect l="-5491" t="-130769" b="-193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845B3077-4C00-4011-B9E1-F3F23D5EEB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5276" y="4542200"/>
            <a:ext cx="4658667" cy="221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6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BCDF1-2F62-4DBB-B08C-E571CB6B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监督学习</a:t>
            </a:r>
            <a:r>
              <a:rPr lang="en-US" altLang="zh-CN" dirty="0"/>
              <a:t>&amp;</a:t>
            </a:r>
            <a:r>
              <a:rPr lang="zh-CN" altLang="en-US" dirty="0"/>
              <a:t>无监督学习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D010E3-842F-4E03-9C8F-03FDB324A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监督学习（</a:t>
            </a:r>
            <a:r>
              <a:rPr lang="en-US" altLang="zh-CN" dirty="0"/>
              <a:t>Supervised learning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 训练集：标注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 无监督学习（</a:t>
            </a:r>
            <a:r>
              <a:rPr lang="en-US" altLang="zh-CN" dirty="0"/>
              <a:t>Unsupervised learning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 无需标注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0123B7-B2DE-4313-B01A-8281C6414673}"/>
              </a:ext>
            </a:extLst>
          </p:cNvPr>
          <p:cNvSpPr/>
          <p:nvPr/>
        </p:nvSpPr>
        <p:spPr>
          <a:xfrm>
            <a:off x="3966472" y="1940704"/>
            <a:ext cx="1301579" cy="7661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带标记的训练样本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C82EF2-A4D7-45FC-B734-2C2EA9E55C7C}"/>
              </a:ext>
            </a:extLst>
          </p:cNvPr>
          <p:cNvSpPr/>
          <p:nvPr/>
        </p:nvSpPr>
        <p:spPr>
          <a:xfrm>
            <a:off x="3966472" y="2924914"/>
            <a:ext cx="1301579" cy="7661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测试样本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6AFAF19-57AF-482C-ABA0-4AD0643DDCA6}"/>
              </a:ext>
            </a:extLst>
          </p:cNvPr>
          <p:cNvSpPr/>
          <p:nvPr/>
        </p:nvSpPr>
        <p:spPr>
          <a:xfrm>
            <a:off x="5911998" y="1833614"/>
            <a:ext cx="1507524" cy="9967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监督学习过程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980DF29-7AE8-4344-A71C-9193ACA26F02}"/>
              </a:ext>
            </a:extLst>
          </p:cNvPr>
          <p:cNvSpPr/>
          <p:nvPr/>
        </p:nvSpPr>
        <p:spPr>
          <a:xfrm>
            <a:off x="8222711" y="1932467"/>
            <a:ext cx="1507524" cy="8155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分类器</a:t>
            </a:r>
          </a:p>
        </p:txBody>
      </p:sp>
      <p:sp>
        <p:nvSpPr>
          <p:cNvPr id="9" name="流程图: 卡片 8">
            <a:extLst>
              <a:ext uri="{FF2B5EF4-FFF2-40B4-BE49-F238E27FC236}">
                <a16:creationId xmlns:a16="http://schemas.microsoft.com/office/drawing/2014/main" id="{6F1624BC-409F-47A5-AA48-E508E4BA37B9}"/>
              </a:ext>
            </a:extLst>
          </p:cNvPr>
          <p:cNvSpPr/>
          <p:nvPr/>
        </p:nvSpPr>
        <p:spPr>
          <a:xfrm>
            <a:off x="10583790" y="1915991"/>
            <a:ext cx="1375719" cy="848497"/>
          </a:xfrm>
          <a:prstGeom prst="flowChartPunchedCar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结果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BA00E9F-9202-4F2E-85C6-D51D4274B366}"/>
              </a:ext>
            </a:extLst>
          </p:cNvPr>
          <p:cNvCxnSpPr>
            <a:stCxn id="5" idx="3"/>
            <a:endCxn id="7" idx="2"/>
          </p:cNvCxnSpPr>
          <p:nvPr/>
        </p:nvCxnSpPr>
        <p:spPr>
          <a:xfrm>
            <a:off x="5268051" y="2323764"/>
            <a:ext cx="643947" cy="824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5373405-F609-4912-B3ED-44BAA7E56E32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7419522" y="2332004"/>
            <a:ext cx="803189" cy="823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1E73275-0DC5-4215-A48C-BD29324CB3F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9730235" y="2340240"/>
            <a:ext cx="85355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1A28359B-4449-4DAC-AC35-C9E7231B0949}"/>
              </a:ext>
            </a:extLst>
          </p:cNvPr>
          <p:cNvCxnSpPr>
            <a:stCxn id="6" idx="3"/>
            <a:endCxn id="8" idx="2"/>
          </p:cNvCxnSpPr>
          <p:nvPr/>
        </p:nvCxnSpPr>
        <p:spPr>
          <a:xfrm flipV="1">
            <a:off x="5268051" y="2748013"/>
            <a:ext cx="3708422" cy="55996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D33C6E47-A6AC-460A-A867-F63219C16852}"/>
              </a:ext>
            </a:extLst>
          </p:cNvPr>
          <p:cNvSpPr/>
          <p:nvPr/>
        </p:nvSpPr>
        <p:spPr>
          <a:xfrm>
            <a:off x="5039347" y="5316110"/>
            <a:ext cx="1301579" cy="7661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无标记的样本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B77911-EC03-4A77-AACB-30B5DD7753FE}"/>
              </a:ext>
            </a:extLst>
          </p:cNvPr>
          <p:cNvSpPr/>
          <p:nvPr/>
        </p:nvSpPr>
        <p:spPr>
          <a:xfrm>
            <a:off x="6984872" y="5209020"/>
            <a:ext cx="1646437" cy="996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无监督学习过程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0E8654A-0BCA-4B12-90CD-4001A645F7B1}"/>
              </a:ext>
            </a:extLst>
          </p:cNvPr>
          <p:cNvCxnSpPr>
            <a:cxnSpLocks/>
            <a:stCxn id="14" idx="3"/>
            <a:endCxn id="15" idx="2"/>
          </p:cNvCxnSpPr>
          <p:nvPr/>
        </p:nvCxnSpPr>
        <p:spPr>
          <a:xfrm>
            <a:off x="6340926" y="5699170"/>
            <a:ext cx="643946" cy="824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652B4E6-E3DB-4808-95E3-B5CBC1189891}"/>
              </a:ext>
            </a:extLst>
          </p:cNvPr>
          <p:cNvCxnSpPr>
            <a:cxnSpLocks/>
            <a:stCxn id="15" idx="6"/>
            <a:endCxn id="18" idx="1"/>
          </p:cNvCxnSpPr>
          <p:nvPr/>
        </p:nvCxnSpPr>
        <p:spPr>
          <a:xfrm flipV="1">
            <a:off x="8631309" y="5707409"/>
            <a:ext cx="696098" cy="1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图: 卡片 17">
            <a:extLst>
              <a:ext uri="{FF2B5EF4-FFF2-40B4-BE49-F238E27FC236}">
                <a16:creationId xmlns:a16="http://schemas.microsoft.com/office/drawing/2014/main" id="{E114F699-5D91-4154-B861-2CB32D8CC991}"/>
              </a:ext>
            </a:extLst>
          </p:cNvPr>
          <p:cNvSpPr/>
          <p:nvPr/>
        </p:nvSpPr>
        <p:spPr>
          <a:xfrm>
            <a:off x="9327407" y="5283160"/>
            <a:ext cx="1375719" cy="848497"/>
          </a:xfrm>
          <a:prstGeom prst="flowChartPunchedCar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结果</a:t>
            </a:r>
          </a:p>
        </p:txBody>
      </p:sp>
    </p:spTree>
    <p:extLst>
      <p:ext uri="{BB962C8B-B14F-4D97-AF65-F5344CB8AC3E}">
        <p14:creationId xmlns:p14="http://schemas.microsoft.com/office/powerpoint/2010/main" val="930642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917AC-6D0C-4920-A1FE-EE892A92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基于</a:t>
            </a:r>
            <a:r>
              <a:rPr lang="zh-CN" altLang="en-US" dirty="0"/>
              <a:t>成对</a:t>
            </a:r>
            <a:r>
              <a:rPr lang="zh-CN" altLang="zh-CN" dirty="0"/>
              <a:t>约束的算法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641201-C3DA-4484-BBAE-598DDAB610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</a:t>
                </a:r>
                <a:r>
                  <a:rPr lang="en-US" altLang="zh-CN" dirty="0" err="1"/>
                  <a:t>PCKMeans</a:t>
                </a:r>
                <a:r>
                  <a:rPr lang="zh-CN" altLang="en-US" dirty="0"/>
                  <a:t>算法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约束闭包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 ML&amp;ML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ML</a:t>
                </a:r>
              </a:p>
              <a:p>
                <a:pPr lvl="2"/>
                <a:r>
                  <a:rPr lang="en-US" altLang="zh-CN" dirty="0"/>
                  <a:t> CL&amp;ML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CL</a:t>
                </a:r>
              </a:p>
              <a:p>
                <a:pPr lvl="1"/>
                <a:r>
                  <a:rPr lang="zh-CN" altLang="en-US" dirty="0"/>
                  <a:t>基本</a:t>
                </a:r>
                <a:r>
                  <a:rPr lang="zh-CN" altLang="zh-CN" dirty="0"/>
                  <a:t>思想</a:t>
                </a:r>
                <a:endParaRPr lang="en-US" altLang="zh-CN" dirty="0"/>
              </a:p>
              <a:p>
                <a:pPr lvl="2"/>
                <a:r>
                  <a:rPr lang="zh-CN" altLang="zh-CN" dirty="0"/>
                  <a:t>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i="1" dirty="0"/>
                  <a:t>-</a:t>
                </a:r>
                <a:r>
                  <a:rPr lang="zh-CN" altLang="zh-CN" dirty="0"/>
                  <a:t>均值算法的目标函数增加约束违反惩罚项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 </a:t>
                </a:r>
                <a:r>
                  <a:rPr lang="zh-CN" altLang="en-US" dirty="0"/>
                  <a:t>输入</a:t>
                </a:r>
                <a:endParaRPr lang="en-US" altLang="zh-CN" dirty="0"/>
              </a:p>
              <a:p>
                <a:pPr lvl="2"/>
                <a:r>
                  <a:rPr lang="zh-CN" altLang="zh-CN" dirty="0"/>
                  <a:t>数据集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zh-CN" dirty="0"/>
                  <a:t>必连约束集合</a:t>
                </a:r>
                <a:r>
                  <a:rPr lang="en-US" altLang="zh-CN" dirty="0"/>
                  <a:t>ML</a:t>
                </a:r>
                <a:r>
                  <a:rPr lang="zh-CN" altLang="zh-CN" dirty="0"/>
                  <a:t>和勿连约束集合</a:t>
                </a:r>
                <a:r>
                  <a:rPr lang="en-US" altLang="zh-CN" dirty="0"/>
                  <a:t>CL</a:t>
                </a:r>
              </a:p>
              <a:p>
                <a:pPr lvl="2"/>
                <a:r>
                  <a:rPr lang="zh-CN" altLang="zh-CN" dirty="0"/>
                  <a:t>簇的个数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lvl="2"/>
                <a:r>
                  <a:rPr lang="zh-CN" altLang="zh-CN" dirty="0"/>
                  <a:t>违反必连约束的惩罚权重集合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m:rPr>
                        <m:lit/>
                      </m:rP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zh-CN" dirty="0"/>
                  <a:t>违反勿连约束的惩罚权重集合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m:rPr>
                        <m:lit/>
                      </m:rP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641201-C3DA-4484-BBAE-598DDAB610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22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917AC-6D0C-4920-A1FE-EE892A92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基于</a:t>
            </a:r>
            <a:r>
              <a:rPr lang="zh-CN" altLang="en-US" dirty="0"/>
              <a:t>成对</a:t>
            </a:r>
            <a:r>
              <a:rPr lang="zh-CN" altLang="zh-CN" dirty="0"/>
              <a:t>约束的算法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641201-C3DA-4484-BBAE-598DDAB610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</a:t>
                </a:r>
                <a:r>
                  <a:rPr lang="en-US" altLang="zh-CN" dirty="0" err="1"/>
                  <a:t>PCKMeans</a:t>
                </a:r>
                <a:r>
                  <a:rPr lang="zh-CN" altLang="en-US" dirty="0"/>
                  <a:t>算法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优化目标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所属的簇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zh-CN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dirty="0"/>
                  <a:t>是簇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对应的中心点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zh-CN" altLang="zh-CN" dirty="0"/>
                  <a:t>是真值判定二值函数，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true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false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zh-CN" dirty="0"/>
                  <a:t>。</a:t>
                </a:r>
                <a:endParaRPr lang="en-US" altLang="zh-CN" dirty="0"/>
              </a:p>
              <a:p>
                <a:pPr lvl="2"/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641201-C3DA-4484-BBAE-598DDAB610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75702A8-97EC-430D-AE64-B0CDDCFB73A4}"/>
                  </a:ext>
                </a:extLst>
              </p:cNvPr>
              <p:cNvSpPr/>
              <p:nvPr/>
            </p:nvSpPr>
            <p:spPr>
              <a:xfrm>
                <a:off x="937924" y="3293613"/>
                <a:ext cx="10316151" cy="7126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zh-CN" alt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b="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CN" altLang="en-US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zh-CN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zh-CN" alt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zh-CN" altLang="en-US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CN" altLang="en-US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d>
                            <m:dPr>
                              <m:ctrlPr>
                                <a:rPr lang="zh-CN" alt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zh-CN" altLang="en-US" b="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zh-CN" alt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zh-CN" alt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zh-CN" altLang="en-US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CN" altLang="en-US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d>
                            <m:dPr>
                              <m:ctrlPr>
                                <a:rPr lang="zh-CN" alt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75702A8-97EC-430D-AE64-B0CDDCFB73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924" y="3293613"/>
                <a:ext cx="10316151" cy="712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268582FC-1E9D-42F2-84E3-78F1B111FF2F}"/>
              </a:ext>
            </a:extLst>
          </p:cNvPr>
          <p:cNvSpPr txBox="1"/>
          <p:nvPr/>
        </p:nvSpPr>
        <p:spPr>
          <a:xfrm>
            <a:off x="10485916" y="346526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07606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917AC-6D0C-4920-A1FE-EE892A92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基于</a:t>
            </a:r>
            <a:r>
              <a:rPr lang="zh-CN" altLang="en-US" dirty="0"/>
              <a:t>成对</a:t>
            </a:r>
            <a:r>
              <a:rPr lang="zh-CN" altLang="zh-CN" dirty="0"/>
              <a:t>约束的算法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641201-C3DA-4484-BBAE-598DDAB61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PCKMeans</a:t>
            </a:r>
            <a:r>
              <a:rPr lang="zh-CN" altLang="en-US" dirty="0"/>
              <a:t>算法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596A8F-C990-4ED7-A2D2-6259A8481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092" y="1620145"/>
            <a:ext cx="7054541" cy="424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23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917AC-6D0C-4920-A1FE-EE892A92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基于</a:t>
            </a:r>
            <a:r>
              <a:rPr lang="zh-CN" altLang="en-US" dirty="0"/>
              <a:t>成对</a:t>
            </a:r>
            <a:r>
              <a:rPr lang="zh-CN" altLang="zh-CN" dirty="0"/>
              <a:t>约束的算法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641201-C3DA-4484-BBAE-598DDAB610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 </a:t>
                </a:r>
                <a:r>
                  <a:rPr lang="en-US" altLang="zh-CN" dirty="0" err="1"/>
                  <a:t>PCKMeans</a:t>
                </a:r>
                <a:r>
                  <a:rPr lang="zh-CN" altLang="en-US" dirty="0"/>
                  <a:t>算法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初始化</a:t>
                </a:r>
                <a:endParaRPr lang="en-US" altLang="zh-CN" dirty="0"/>
              </a:p>
              <a:p>
                <a:pPr lvl="2"/>
                <a:r>
                  <a:rPr lang="zh-CN" altLang="zh-CN" dirty="0"/>
                  <a:t>根据必连约束和勿连约束，构造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zh-CN" dirty="0"/>
                  <a:t>个</a:t>
                </a:r>
                <a:r>
                  <a:rPr lang="zh-CN" altLang="en-US" dirty="0"/>
                  <a:t>连通图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bSup>
                  </m:oMath>
                </a14:m>
                <a:r>
                  <a:rPr lang="zh-CN" altLang="zh-CN" dirty="0"/>
                  <a:t>。</a:t>
                </a:r>
                <a:endParaRPr lang="en-US" altLang="zh-CN" dirty="0"/>
              </a:p>
              <a:p>
                <a:pPr lvl="2"/>
                <a:r>
                  <a:rPr lang="zh-CN" altLang="zh-CN" dirty="0"/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zh-CN" dirty="0"/>
                  <a:t>按照大小从大到小排列。</a:t>
                </a:r>
                <a:endParaRPr lang="en-US" altLang="zh-CN" dirty="0"/>
              </a:p>
              <a:p>
                <a:pPr lvl="2"/>
                <a:r>
                  <a:rPr lang="zh-CN" altLang="zh-CN" dirty="0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dirty="0"/>
                  <a:t>，则使用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zh-CN" dirty="0"/>
                  <a:t>的均值初始化每个簇的中心点；否则，只使用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bSup>
                  </m:oMath>
                </a14:m>
                <a:r>
                  <a:rPr lang="zh-CN" altLang="zh-CN" dirty="0"/>
                  <a:t>初始化前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CN" altLang="zh-CN" dirty="0"/>
                  <a:t>个簇的中心点，然后选择不在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i="1">
                        <a:latin typeface="Cambria Math" panose="02040503050406030204" pitchFamily="18" charset="0"/>
                      </a:rPr>
                      <m:t> {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bSup>
                  </m:oMath>
                </a14:m>
                <a:r>
                  <a:rPr lang="zh-CN" altLang="zh-CN" dirty="0"/>
                  <a:t>中且与所有的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bSup>
                  </m:oMath>
                </a14:m>
                <a:r>
                  <a:rPr lang="zh-CN" altLang="zh-CN" dirty="0"/>
                  <a:t>之间都存在勿连约束的点，将该点作为一个簇的中心，如果此时簇的个数仍然小于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dirty="0"/>
                  <a:t>，则随机初始化剩余簇的中心点。</a:t>
                </a:r>
              </a:p>
              <a:p>
                <a:pPr lvl="2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641201-C3DA-4484-BBAE-598DDAB610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466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670BC47B-F589-4B68-B341-A1251250F740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</a:t>
            </a:r>
            <a:r>
              <a:rPr lang="zh-CN" altLang="en-US" dirty="0"/>
              <a:t>个半监督谱聚类算法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1316038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zh-CN" sz="2800" dirty="0" smtClean="0"/>
              <a:t>SL</a:t>
            </a:r>
            <a:r>
              <a:rPr lang="zh-CN" altLang="en-US" sz="2800" dirty="0" smtClean="0"/>
              <a:t>算法，</a:t>
            </a:r>
            <a:r>
              <a:rPr lang="en-US" altLang="zh-CN" sz="2800" dirty="0" smtClean="0"/>
              <a:t>2003</a:t>
            </a:r>
            <a:r>
              <a:rPr lang="zh-CN" altLang="en-US" sz="2800" dirty="0" smtClean="0"/>
              <a:t>年</a:t>
            </a:r>
            <a:r>
              <a:rPr lang="zh-CN" altLang="en-US" sz="2800" dirty="0" smtClean="0">
                <a:solidFill>
                  <a:srgbClr val="2F5A7D"/>
                </a:solidFill>
              </a:rPr>
              <a:t>，</a:t>
            </a:r>
            <a:r>
              <a:rPr lang="en-US" altLang="zh-CN" sz="2800" dirty="0" smtClean="0">
                <a:solidFill>
                  <a:srgbClr val="2F5A7D"/>
                </a:solidFill>
              </a:rPr>
              <a:t>IJCAI</a:t>
            </a:r>
            <a:endParaRPr lang="zh-CN" altLang="en-US" sz="2800" dirty="0" smtClean="0">
              <a:solidFill>
                <a:srgbClr val="2F5A7D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sz="2400" dirty="0" smtClean="0">
                <a:solidFill>
                  <a:srgbClr val="2F5A7D"/>
                </a:solidFill>
              </a:rPr>
              <a:t>约束随机选择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 smtClean="0">
                <a:solidFill>
                  <a:srgbClr val="2F5A7D"/>
                </a:solidFill>
              </a:rPr>
              <a:t>直接修改相似度矩阵</a:t>
            </a:r>
          </a:p>
        </p:txBody>
      </p:sp>
      <p:pic>
        <p:nvPicPr>
          <p:cNvPr id="10245" name="Picture 8" descr="C:\Users\yx_th000\AppData\Roaming\Tencent\Users\568879319\QQ\WinTemp\RichOle\}{XDQ`ULIJYW[0D[XS)ALH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134" y="3213101"/>
            <a:ext cx="4993217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2063751" y="3789363"/>
            <a:ext cx="4417483" cy="360362"/>
          </a:xfrm>
          <a:prstGeom prst="ellips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2063751" y="4292601"/>
            <a:ext cx="4417483" cy="360363"/>
          </a:xfrm>
          <a:prstGeom prst="ellips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920210"/>
      </p:ext>
    </p:extLst>
  </p:cSld>
  <p:clrMapOvr>
    <a:masterClrMapping/>
  </p:clrMapOvr>
  <p:transition advTm="234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670BC47B-F589-4B68-B341-A1251250F740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约束传播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1600199"/>
                <a:ext cx="10972800" cy="460057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2004</a:t>
                </a:r>
                <a:r>
                  <a:rPr lang="zh-CN" altLang="en-US" dirty="0"/>
                  <a:t>，</a:t>
                </a:r>
                <a:r>
                  <a:rPr lang="en-US" altLang="zh-CN" b="1" dirty="0"/>
                  <a:t>Learning with Local and Global Consistency</a:t>
                </a:r>
                <a:endParaRPr lang="zh-CN" altLang="en-US" dirty="0"/>
              </a:p>
              <a:p>
                <a:r>
                  <a:rPr lang="zh-CN" altLang="en-US" dirty="0"/>
                  <a:t>标签传递</a:t>
                </a:r>
              </a:p>
              <a:p>
                <a:r>
                  <a:rPr lang="zh-CN" altLang="en-US" dirty="0"/>
                  <a:t>数据</a:t>
                </a:r>
                <a:r>
                  <a:rPr lang="zh-CN" altLang="en-US" dirty="0" smtClean="0"/>
                  <a:t>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zh-CN" altLang="en-US" dirty="0"/>
              </a:p>
              <a:p>
                <a:r>
                  <a:rPr lang="zh-CN" altLang="en-US" dirty="0"/>
                  <a:t>标签</a:t>
                </a:r>
                <a:r>
                  <a:rPr lang="zh-CN" altLang="en-US" dirty="0" smtClean="0"/>
                  <a:t>集合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𝐿</m:t>
                    </m:r>
                    <m:r>
                      <a:rPr lang="en-US" altLang="zh-CN" b="0" i="1" smtClean="0">
                        <a:latin typeface="Cambria Math"/>
                      </a:rPr>
                      <m:t>={1,2,…,</m:t>
                    </m:r>
                    <m:r>
                      <a:rPr lang="en-US" altLang="zh-CN" b="0" i="1" smtClean="0">
                        <a:latin typeface="Cambria Math"/>
                      </a:rPr>
                      <m:t>𝑐</m:t>
                    </m:r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endParaRPr lang="zh-CN" altLang="en-US" dirty="0"/>
              </a:p>
              <a:p>
                <a:r>
                  <a:rPr lang="zh-CN" altLang="en-US" dirty="0"/>
                  <a:t>定义矩阵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024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600199"/>
                <a:ext cx="10972800" cy="4600575"/>
              </a:xfrm>
              <a:blipFill rotWithShape="1">
                <a:blip r:embed="rId3"/>
                <a:stretch>
                  <a:fillRect l="-944" t="-2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97227"/>
              </p:ext>
            </p:extLst>
          </p:nvPr>
        </p:nvGraphicFramePr>
        <p:xfrm>
          <a:off x="2331259" y="4264025"/>
          <a:ext cx="6346016" cy="1304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公式" r:id="rId4" imgW="1777680" imgH="482400" progId="Equation.3">
                  <p:embed/>
                </p:oleObj>
              </mc:Choice>
              <mc:Fallback>
                <p:oleObj name="公式" r:id="rId4" imgW="17776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1259" y="4264025"/>
                        <a:ext cx="6346016" cy="13046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2783347"/>
      </p:ext>
    </p:extLst>
  </p:cSld>
  <p:clrMapOvr>
    <a:masterClrMapping/>
  </p:clrMapOvr>
  <p:transition advTm="234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670BC47B-F589-4B68-B341-A1251250F740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标签</a:t>
            </a:r>
            <a:r>
              <a:rPr lang="zh-CN" altLang="en-US" dirty="0" smtClean="0"/>
              <a:t>传播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579688" y="4511675"/>
          <a:ext cx="7142162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公式" r:id="rId3" imgW="3124200" imgH="609600" progId="Equation.3">
                  <p:embed/>
                </p:oleObj>
              </mc:Choice>
              <mc:Fallback>
                <p:oleObj name="公式" r:id="rId3" imgW="3124200" imgH="609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4511675"/>
                        <a:ext cx="7142162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9306"/>
            <a:ext cx="12020550" cy="2751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880921"/>
      </p:ext>
    </p:extLst>
  </p:cSld>
  <p:clrMapOvr>
    <a:masterClrMapping/>
  </p:clrMapOvr>
  <p:transition advTm="234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670BC47B-F589-4B68-B341-A1251250F740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</a:t>
            </a:r>
            <a:r>
              <a:rPr lang="zh-CN" altLang="en-US" dirty="0" smtClean="0"/>
              <a:t>对约束传播</a:t>
            </a:r>
            <a:endParaRPr lang="zh-CN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600" y="1600199"/>
            <a:ext cx="10972800" cy="460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成对约束信息：</a:t>
            </a:r>
            <a:r>
              <a:rPr lang="en-US" altLang="zh-CN" dirty="0"/>
              <a:t>ML</a:t>
            </a:r>
            <a:r>
              <a:rPr lang="zh-CN" altLang="en-US" dirty="0"/>
              <a:t>，</a:t>
            </a:r>
            <a:r>
              <a:rPr lang="en-US" altLang="zh-CN" dirty="0"/>
              <a:t>CL</a:t>
            </a:r>
          </a:p>
          <a:p>
            <a:r>
              <a:rPr lang="zh-CN" altLang="en-US" dirty="0"/>
              <a:t>约束矩阵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每一列、行看做一个二分类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641637"/>
              </p:ext>
            </p:extLst>
          </p:nvPr>
        </p:nvGraphicFramePr>
        <p:xfrm>
          <a:off x="2814638" y="2147888"/>
          <a:ext cx="16621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公式" r:id="rId3" imgW="736600" imgH="241300" progId="Equation.3">
                  <p:embed/>
                </p:oleObj>
              </mc:Choice>
              <mc:Fallback>
                <p:oleObj name="公式" r:id="rId3" imgW="7366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2147888"/>
                        <a:ext cx="166211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30013"/>
              </p:ext>
            </p:extLst>
          </p:nvPr>
        </p:nvGraphicFramePr>
        <p:xfrm>
          <a:off x="4114799" y="2771775"/>
          <a:ext cx="3694329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公式" r:id="rId5" imgW="1524000" imgH="711200" progId="Equation.3">
                  <p:embed/>
                </p:oleObj>
              </mc:Choice>
              <mc:Fallback>
                <p:oleObj name="公式" r:id="rId5" imgW="15240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799" y="2771775"/>
                        <a:ext cx="3694329" cy="128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8015288" y="3213100"/>
          <a:ext cx="12509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公式" r:id="rId7" imgW="482391" imgH="241195" progId="Equation.3">
                  <p:embed/>
                </p:oleObj>
              </mc:Choice>
              <mc:Fallback>
                <p:oleObj name="公式" r:id="rId7" imgW="482391" imgH="2411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5288" y="3213100"/>
                        <a:ext cx="12509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7032744"/>
      </p:ext>
    </p:extLst>
  </p:cSld>
  <p:clrMapOvr>
    <a:masterClrMapping/>
  </p:clrMapOvr>
  <p:transition advTm="234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4F2DC1-22D2-46F5-A75F-189A7D948D10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成对约束传播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双向传播</a:t>
            </a:r>
          </a:p>
        </p:txBody>
      </p:sp>
      <p:pic>
        <p:nvPicPr>
          <p:cNvPr id="4188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34" y="2276475"/>
            <a:ext cx="103505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8821" name="Oval 5"/>
          <p:cNvSpPr>
            <a:spLocks noChangeArrowheads="1"/>
          </p:cNvSpPr>
          <p:nvPr/>
        </p:nvSpPr>
        <p:spPr bwMode="auto">
          <a:xfrm>
            <a:off x="2927351" y="2565400"/>
            <a:ext cx="575733" cy="3384550"/>
          </a:xfrm>
          <a:prstGeom prst="ellipse">
            <a:avLst/>
          </a:prstGeom>
          <a:noFill/>
          <a:ln w="127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749896"/>
      </p:ext>
    </p:extLst>
  </p:cSld>
  <p:clrMapOvr>
    <a:masterClrMapping/>
  </p:clrMapOvr>
  <p:transition advTm="672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29312-D6EC-465C-A49D-D696D0295F32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</a:t>
            </a:r>
            <a:r>
              <a:rPr lang="zh-CN" altLang="en-US" dirty="0" smtClean="0"/>
              <a:t>对约束传播</a:t>
            </a:r>
            <a:endParaRPr lang="zh-CN" altLang="en-US" dirty="0"/>
          </a:p>
        </p:txBody>
      </p:sp>
      <p:pic>
        <p:nvPicPr>
          <p:cNvPr id="42086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6193" y="947253"/>
            <a:ext cx="11316257" cy="5229711"/>
          </a:xfrm>
        </p:spPr>
      </p:pic>
      <p:sp>
        <p:nvSpPr>
          <p:cNvPr id="420868" name="Line 4"/>
          <p:cNvSpPr>
            <a:spLocks noChangeShapeType="1"/>
          </p:cNvSpPr>
          <p:nvPr/>
        </p:nvSpPr>
        <p:spPr bwMode="auto">
          <a:xfrm>
            <a:off x="2408767" y="3916363"/>
            <a:ext cx="4320117" cy="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869" name="Line 5"/>
          <p:cNvSpPr>
            <a:spLocks noChangeShapeType="1"/>
          </p:cNvSpPr>
          <p:nvPr/>
        </p:nvSpPr>
        <p:spPr bwMode="auto">
          <a:xfrm>
            <a:off x="2408767" y="4818063"/>
            <a:ext cx="4127500" cy="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291304"/>
      </p:ext>
    </p:extLst>
  </p:cSld>
  <p:clrMapOvr>
    <a:masterClrMapping/>
  </p:clrMapOvr>
  <p:transition advTm="828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BCDF1-2F62-4DBB-B08C-E571CB6B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半监督学习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D010E3-842F-4E03-9C8F-03FDB324A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半监督学习（</a:t>
            </a:r>
            <a:r>
              <a:rPr lang="en-US" altLang="zh-CN" dirty="0"/>
              <a:t>Semi-supervised learning</a:t>
            </a:r>
            <a:r>
              <a:rPr lang="zh-CN" altLang="en-US" dirty="0"/>
              <a:t>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A9B645F-9A0E-448C-A01A-19718659C107}"/>
              </a:ext>
            </a:extLst>
          </p:cNvPr>
          <p:cNvSpPr/>
          <p:nvPr/>
        </p:nvSpPr>
        <p:spPr>
          <a:xfrm>
            <a:off x="3560928" y="2459810"/>
            <a:ext cx="1301579" cy="7661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无标记的样本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7872997-4BBD-47D4-BA44-6679B606774E}"/>
              </a:ext>
            </a:extLst>
          </p:cNvPr>
          <p:cNvSpPr/>
          <p:nvPr/>
        </p:nvSpPr>
        <p:spPr>
          <a:xfrm>
            <a:off x="5410323" y="2780442"/>
            <a:ext cx="1646437" cy="996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半监督</a:t>
            </a:r>
            <a:endParaRPr lang="en-US" altLang="zh-CN" dirty="0"/>
          </a:p>
          <a:p>
            <a:pPr algn="ctr"/>
            <a:r>
              <a:rPr lang="zh-CN" altLang="en-US" dirty="0"/>
              <a:t>聚类过程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1D2EF82-CDA3-4198-9DA5-25B372982BF8}"/>
              </a:ext>
            </a:extLst>
          </p:cNvPr>
          <p:cNvCxnSpPr>
            <a:cxnSpLocks/>
            <a:stCxn id="16" idx="3"/>
            <a:endCxn id="17" idx="2"/>
          </p:cNvCxnSpPr>
          <p:nvPr/>
        </p:nvCxnSpPr>
        <p:spPr>
          <a:xfrm>
            <a:off x="4862507" y="2842870"/>
            <a:ext cx="547816" cy="43596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E004264-27B8-43B1-AF30-47A192E3F1B4}"/>
              </a:ext>
            </a:extLst>
          </p:cNvPr>
          <p:cNvCxnSpPr>
            <a:cxnSpLocks/>
            <a:stCxn id="17" idx="6"/>
            <a:endCxn id="20" idx="1"/>
          </p:cNvCxnSpPr>
          <p:nvPr/>
        </p:nvCxnSpPr>
        <p:spPr>
          <a:xfrm flipV="1">
            <a:off x="7056760" y="3278831"/>
            <a:ext cx="696098" cy="1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流程图: 卡片 19">
            <a:extLst>
              <a:ext uri="{FF2B5EF4-FFF2-40B4-BE49-F238E27FC236}">
                <a16:creationId xmlns:a16="http://schemas.microsoft.com/office/drawing/2014/main" id="{F0971422-B4C5-485A-97B7-66E57FDB603D}"/>
              </a:ext>
            </a:extLst>
          </p:cNvPr>
          <p:cNvSpPr/>
          <p:nvPr/>
        </p:nvSpPr>
        <p:spPr>
          <a:xfrm>
            <a:off x="7752858" y="2854582"/>
            <a:ext cx="1375719" cy="848497"/>
          </a:xfrm>
          <a:prstGeom prst="flowChartPunchedCar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结果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5FAC509-697D-43C8-A9EB-83EF8E6E560B}"/>
              </a:ext>
            </a:extLst>
          </p:cNvPr>
          <p:cNvSpPr/>
          <p:nvPr/>
        </p:nvSpPr>
        <p:spPr>
          <a:xfrm>
            <a:off x="3560928" y="3394161"/>
            <a:ext cx="1301579" cy="7661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约束信息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A763475-2E9D-4F13-8180-9EE7DF8F6B78}"/>
              </a:ext>
            </a:extLst>
          </p:cNvPr>
          <p:cNvCxnSpPr>
            <a:cxnSpLocks/>
            <a:stCxn id="23" idx="3"/>
            <a:endCxn id="17" idx="2"/>
          </p:cNvCxnSpPr>
          <p:nvPr/>
        </p:nvCxnSpPr>
        <p:spPr>
          <a:xfrm flipV="1">
            <a:off x="4862507" y="3278832"/>
            <a:ext cx="547816" cy="498389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079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1F0929-7B98-4D40-AC8B-FD8A78A2B5DB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信息传播（</a:t>
            </a:r>
            <a:r>
              <a:rPr lang="en-US" altLang="zh-CN"/>
              <a:t>2010ECCV</a:t>
            </a:r>
            <a:r>
              <a:rPr lang="zh-CN" altLang="en-US"/>
              <a:t>）</a:t>
            </a:r>
            <a:endParaRPr lang="en-US" altLang="zh-CN"/>
          </a:p>
        </p:txBody>
      </p:sp>
      <p:pic>
        <p:nvPicPr>
          <p:cNvPr id="421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367" y="2205039"/>
            <a:ext cx="72390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18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4" y="3860801"/>
            <a:ext cx="11681884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2682308"/>
      </p:ext>
    </p:extLst>
  </p:cSld>
  <p:clrMapOvr>
    <a:masterClrMapping/>
  </p:clrMapOvr>
  <p:transition advTm="21421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A8A31-471F-4B9D-BFBA-DC5F4972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约束信息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2B87C-AB42-4822-9CBE-1E6AA5082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标签约束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成对约束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09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917AC-6D0C-4920-A1FE-EE892A92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标签约束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641201-C3DA-4484-BBAE-598DDAB610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半监督聚类中，虽然整个学习任务是无监督的，但是有一部分数据的标签是可知的。标签约束就是指这种数据的已知标签。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zh-CN" dirty="0"/>
                  <a:t>利用标签约束的半监督聚类算法：给定数据集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zh-CN" dirty="0"/>
                  <a:t>，标签约束集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zh-CN" dirty="0"/>
                  <a:t>，半监督聚类算法利用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zh-CN" dirty="0"/>
                  <a:t>中的信息将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zh-CN" dirty="0"/>
                  <a:t>中数据分配到对应的簇中。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641201-C3DA-4484-BBAE-598DDAB610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981" r="-4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32313F62-565A-4505-BA3F-662CFA0482F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653" y="3429000"/>
            <a:ext cx="3764693" cy="2592859"/>
          </a:xfrm>
          <a:prstGeom prst="rect">
            <a:avLst/>
          </a:prstGeom>
          <a:noFill/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1CD27A8-9758-4EF2-BAC2-ABD16533956F}"/>
              </a:ext>
            </a:extLst>
          </p:cNvPr>
          <p:cNvSpPr/>
          <p:nvPr/>
        </p:nvSpPr>
        <p:spPr>
          <a:xfrm>
            <a:off x="5311169" y="617696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LM Roman 10"/>
                <a:ea typeface="方正书宋_GBK"/>
                <a:cs typeface="Cordia New" panose="020B0304020202020204" pitchFamily="34" charset="-34"/>
              </a:rPr>
              <a:t>标签约束示例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45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320BE-CE8B-484C-8257-B79D3D18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成对约束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D53D9D-7D06-4946-8EC0-4C6932F919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成对约束是一种指明两个实例的相对关系的约束信息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 </a:t>
                </a:r>
                <a:r>
                  <a:rPr lang="zh-CN" altLang="en-US" dirty="0"/>
                  <a:t>必连约束（</a:t>
                </a:r>
                <a:r>
                  <a:rPr lang="en-US" altLang="zh-CN" dirty="0"/>
                  <a:t>must-link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 </a:t>
                </a:r>
                <a:r>
                  <a:rPr lang="zh-CN" altLang="en-US" dirty="0"/>
                  <a:t>勿连约束（</a:t>
                </a:r>
                <a:r>
                  <a:rPr lang="en-US" altLang="zh-CN" dirty="0"/>
                  <a:t>cannot-link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zh-CN" dirty="0"/>
                  <a:t>对于两个数据点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 </a:t>
                </a:r>
                <a:r>
                  <a:rPr lang="zh-CN" altLang="zh-CN" dirty="0"/>
                  <a:t>如果数据点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和数据点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dirty="0"/>
                  <a:t>在实际中属于同一个簇，此时我们称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/>
                  <a:t>是一个必连约束。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 </a:t>
                </a:r>
                <a:r>
                  <a:rPr lang="zh-CN" altLang="zh-CN" dirty="0"/>
                  <a:t>如果数据点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/>
                  <a:t>和数据点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zh-CN" dirty="0"/>
                  <a:t>在实际中不属于同一个簇，此时称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/>
                  <a:t>是一个勿连约束。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D53D9D-7D06-4946-8EC0-4C6932F919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077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320BE-CE8B-484C-8257-B79D3D18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成对约束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D53D9D-7D06-4946-8EC0-4C6932F919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 </a:t>
                </a:r>
                <a:r>
                  <a:rPr lang="zh-CN" altLang="zh-CN" dirty="0"/>
                  <a:t>利用成对约束的半监督聚类算法：给定数据集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zh-CN" dirty="0"/>
                  <a:t>，必连约束集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𝑀𝐿</m:t>
                    </m:r>
                  </m:oMath>
                </a14:m>
                <a:r>
                  <a:rPr lang="zh-CN" altLang="zh-CN" dirty="0"/>
                  <a:t>，勿连约束集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𝐶𝐿</m:t>
                    </m:r>
                  </m:oMath>
                </a14:m>
                <a:r>
                  <a:rPr lang="zh-CN" altLang="zh-CN" dirty="0"/>
                  <a:t>，半监督聚类算法的目标是通过最小化聚类的目标函数，利用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𝑀𝐿</m:t>
                    </m:r>
                  </m:oMath>
                </a14:m>
                <a:r>
                  <a:rPr lang="zh-CN" altLang="zh-CN" dirty="0"/>
                  <a:t>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𝐶𝐿</m:t>
                    </m:r>
                  </m:oMath>
                </a14:m>
                <a:r>
                  <a:rPr lang="zh-CN" altLang="zh-CN" dirty="0"/>
                  <a:t>中的信息将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zh-CN" dirty="0"/>
                  <a:t>中数据分配到对应的簇中。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D53D9D-7D06-4946-8EC0-4C6932F919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748" r="-4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EA0F8CA-B1C5-469C-8477-57ADE4DF08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984" y="2855936"/>
            <a:ext cx="5618196" cy="2561127"/>
          </a:xfrm>
          <a:prstGeom prst="rect">
            <a:avLst/>
          </a:prstGeom>
          <a:noFill/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CDBC8A5-E0AD-4C06-850D-4D53A548FC97}"/>
              </a:ext>
            </a:extLst>
          </p:cNvPr>
          <p:cNvSpPr/>
          <p:nvPr/>
        </p:nvSpPr>
        <p:spPr>
          <a:xfrm>
            <a:off x="4923645" y="5648737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LM Roman 10"/>
                <a:ea typeface="方正书宋_GBK"/>
                <a:cs typeface="Cordia New" panose="020B0304020202020204" pitchFamily="34" charset="-34"/>
              </a:rPr>
              <a:t>二</a:t>
            </a:r>
            <a:r>
              <a:rPr lang="zh-CN" altLang="zh-CN" dirty="0">
                <a:latin typeface="LM Roman 10"/>
                <a:ea typeface="方正书宋_GBK"/>
                <a:cs typeface="宋体" panose="02010600030101010101" pitchFamily="2" charset="-122"/>
              </a:rPr>
              <a:t>维空间中的</a:t>
            </a:r>
            <a:r>
              <a:rPr lang="zh-CN" altLang="zh-CN" dirty="0">
                <a:latin typeface="LM Roman 10"/>
                <a:ea typeface="方正书宋_GBK"/>
                <a:cs typeface="Cordia New" panose="020B0304020202020204" pitchFamily="34" charset="-34"/>
              </a:rPr>
              <a:t>成对约束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4920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93AAD-08C8-45EB-AF3B-E4E4A639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标签约束与成对约束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36D053-E6ED-4E92-95C6-7BB3E40A3E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</a:t>
                </a:r>
                <a:r>
                  <a:rPr lang="zh-CN" altLang="en-US" dirty="0"/>
                  <a:t>标签约束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/>
                  <a:t>成对约束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</a:t>
                </a:r>
                <a:r>
                  <a:rPr lang="zh-CN" altLang="en-US" dirty="0"/>
                  <a:t>成对约束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zh-CN" altLang="en-US" dirty="0"/>
                  <a:t>标签约束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36D053-E6ED-4E92-95C6-7BB3E40A3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309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CCAE872-038E-406C-87FD-9F5A0BF1FA5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半监督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dirty="0"/>
                  <a:t>均值</a:t>
                </a:r>
                <a:r>
                  <a:rPr lang="zh-CN" altLang="en-US" dirty="0"/>
                  <a:t>聚类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CCAE872-038E-406C-87FD-9F5A0BF1FA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b="-25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副标题 2">
            <a:extLst>
              <a:ext uri="{FF2B5EF4-FFF2-40B4-BE49-F238E27FC236}">
                <a16:creationId xmlns:a16="http://schemas.microsoft.com/office/drawing/2014/main" id="{E1627EAF-90B8-45DB-BBD5-9556B9B47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宗林林</a:t>
            </a:r>
          </a:p>
        </p:txBody>
      </p:sp>
    </p:spTree>
    <p:extLst>
      <p:ext uri="{BB962C8B-B14F-4D97-AF65-F5344CB8AC3E}">
        <p14:creationId xmlns:p14="http://schemas.microsoft.com/office/powerpoint/2010/main" val="261402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1183</Words>
  <Application>Microsoft Office PowerPoint</Application>
  <PresentationFormat>宽屏</PresentationFormat>
  <Paragraphs>223</Paragraphs>
  <Slides>30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Cordia New</vt:lpstr>
      <vt:lpstr>等线</vt:lpstr>
      <vt:lpstr>等线 Light</vt:lpstr>
      <vt:lpstr>方正书宋_GBK</vt:lpstr>
      <vt:lpstr>黑体</vt:lpstr>
      <vt:lpstr>宋体</vt:lpstr>
      <vt:lpstr>微软雅黑</vt:lpstr>
      <vt:lpstr>Arial</vt:lpstr>
      <vt:lpstr>Cambria Math</vt:lpstr>
      <vt:lpstr>LM Roman 10</vt:lpstr>
      <vt:lpstr>Wingdings</vt:lpstr>
      <vt:lpstr>Office 主题​​</vt:lpstr>
      <vt:lpstr>Document</vt:lpstr>
      <vt:lpstr>公式</vt:lpstr>
      <vt:lpstr>半监督聚类</vt:lpstr>
      <vt:lpstr>监督学习&amp;无监督学习</vt:lpstr>
      <vt:lpstr>半监督学习</vt:lpstr>
      <vt:lpstr>约束信息</vt:lpstr>
      <vt:lpstr>标签约束</vt:lpstr>
      <vt:lpstr>成对约束</vt:lpstr>
      <vt:lpstr>成对约束</vt:lpstr>
      <vt:lpstr>标签约束与成对约束</vt:lpstr>
      <vt:lpstr>半监督k均值聚类</vt:lpstr>
      <vt:lpstr>半监督k均值聚类</vt:lpstr>
      <vt:lpstr>基于标签约束的算法</vt:lpstr>
      <vt:lpstr>基于标签约束的算法</vt:lpstr>
      <vt:lpstr>基于标签约束的算法</vt:lpstr>
      <vt:lpstr>基于标签约束的算法</vt:lpstr>
      <vt:lpstr>基于标签约束的算法</vt:lpstr>
      <vt:lpstr>基于标签约束的算法</vt:lpstr>
      <vt:lpstr>半监督k均值聚类</vt:lpstr>
      <vt:lpstr>基于成对约束的算法</vt:lpstr>
      <vt:lpstr>基于成对约束的算法</vt:lpstr>
      <vt:lpstr>基于成对约束的算法</vt:lpstr>
      <vt:lpstr>基于成对约束的算法</vt:lpstr>
      <vt:lpstr>基于成对约束的算法</vt:lpstr>
      <vt:lpstr>基于成对约束的算法</vt:lpstr>
      <vt:lpstr>第一个半监督谱聚类算法</vt:lpstr>
      <vt:lpstr>约束传播</vt:lpstr>
      <vt:lpstr>标签传播</vt:lpstr>
      <vt:lpstr>成对约束传播</vt:lpstr>
      <vt:lpstr>成对约束传播</vt:lpstr>
      <vt:lpstr>成对约束传播</vt:lpstr>
      <vt:lpstr>信息传播（2010ECCV）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Zong Linda</dc:creator>
  <cp:lastModifiedBy>Zong Linda</cp:lastModifiedBy>
  <cp:revision>70</cp:revision>
  <dcterms:created xsi:type="dcterms:W3CDTF">2020-02-03T08:46:02Z</dcterms:created>
  <dcterms:modified xsi:type="dcterms:W3CDTF">2021-03-22T02:55:37Z</dcterms:modified>
</cp:coreProperties>
</file>