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82" r:id="rId3"/>
    <p:sldId id="1742" r:id="rId4"/>
    <p:sldId id="977" r:id="rId5"/>
    <p:sldId id="1730" r:id="rId6"/>
    <p:sldId id="1731" r:id="rId7"/>
    <p:sldId id="1732" r:id="rId8"/>
    <p:sldId id="1733" r:id="rId9"/>
    <p:sldId id="1734" r:id="rId10"/>
    <p:sldId id="1735" r:id="rId11"/>
    <p:sldId id="1736" r:id="rId12"/>
    <p:sldId id="1737" r:id="rId13"/>
    <p:sldId id="1741" r:id="rId14"/>
    <p:sldId id="1743" r:id="rId15"/>
    <p:sldId id="1740" r:id="rId16"/>
    <p:sldId id="1738" r:id="rId17"/>
    <p:sldId id="994" r:id="rId18"/>
    <p:sldId id="174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6" autoAdjust="0"/>
    <p:restoredTop sz="83442" autoAdjust="0"/>
  </p:normalViewPr>
  <p:slideViewPr>
    <p:cSldViewPr snapToGrid="0">
      <p:cViewPr varScale="1">
        <p:scale>
          <a:sx n="139" d="100"/>
          <a:sy n="139" d="100"/>
        </p:scale>
        <p:origin x="146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A38E-1C45-47D4-98D4-90B74EAA842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34B2-0EB1-4476-BA4D-E8F77C84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https://zhuanlan.zhihu.com/p/66933242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5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https://zhuanlan.zhihu.com/p/66933242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7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85638-0461-41ED-97EB-1CD47C30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246" y="2044975"/>
            <a:ext cx="9144000" cy="1358112"/>
          </a:xfrm>
        </p:spPr>
        <p:txBody>
          <a:bodyPr anchor="b">
            <a:normAutofit/>
          </a:bodyPr>
          <a:lstStyle>
            <a:lvl1pPr algn="ctr">
              <a:defRPr sz="5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CB083D-9224-4A24-B0D8-F01565B63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246" y="39650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EF9E9A1-243F-4C96-94F3-6053476BF27F}"/>
              </a:ext>
            </a:extLst>
          </p:cNvPr>
          <p:cNvGrpSpPr/>
          <p:nvPr userDrawn="1"/>
        </p:nvGrpSpPr>
        <p:grpSpPr>
          <a:xfrm>
            <a:off x="10545808" y="5640454"/>
            <a:ext cx="516743" cy="519420"/>
            <a:chOff x="7555106" y="742200"/>
            <a:chExt cx="516743" cy="51942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C1E215F-E149-4301-BB41-28C645CBAACE}"/>
                </a:ext>
              </a:extLst>
            </p:cNvPr>
            <p:cNvSpPr/>
            <p:nvPr/>
          </p:nvSpPr>
          <p:spPr>
            <a:xfrm>
              <a:off x="7555106" y="742200"/>
              <a:ext cx="516743" cy="5194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78851E7-0F1C-488E-9FE4-DB7CC90A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005" y="767836"/>
              <a:ext cx="490844" cy="493784"/>
            </a:xfrm>
            <a:prstGeom prst="ellipse">
              <a:avLst/>
            </a:prstGeom>
          </p:spPr>
        </p:pic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22BEEA86-A3CE-44F7-982B-FBF22522C814}"/>
              </a:ext>
            </a:extLst>
          </p:cNvPr>
          <p:cNvSpPr/>
          <p:nvPr userDrawn="1"/>
        </p:nvSpPr>
        <p:spPr>
          <a:xfrm>
            <a:off x="2169669" y="4503756"/>
            <a:ext cx="853282" cy="8577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D72434F-0F0A-47B5-B04E-69DD9D314D84}"/>
              </a:ext>
            </a:extLst>
          </p:cNvPr>
          <p:cNvSpPr/>
          <p:nvPr userDrawn="1"/>
        </p:nvSpPr>
        <p:spPr>
          <a:xfrm>
            <a:off x="1166821" y="1504907"/>
            <a:ext cx="496644" cy="499218"/>
          </a:xfrm>
          <a:prstGeom prst="ellipse">
            <a:avLst/>
          </a:prstGeom>
          <a:gradFill>
            <a:gsLst>
              <a:gs pos="78000">
                <a:schemeClr val="accent1"/>
              </a:gs>
              <a:gs pos="46000">
                <a:schemeClr val="accent4"/>
              </a:gs>
            </a:gsLst>
            <a:lin ang="18900000" scaled="1"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E90D930-602E-4505-B73A-0FC6C18D271F}"/>
              </a:ext>
            </a:extLst>
          </p:cNvPr>
          <p:cNvSpPr/>
          <p:nvPr userDrawn="1"/>
        </p:nvSpPr>
        <p:spPr>
          <a:xfrm>
            <a:off x="10497170" y="3023637"/>
            <a:ext cx="360040" cy="361906"/>
          </a:xfrm>
          <a:prstGeom prst="ellipse">
            <a:avLst/>
          </a:prstGeom>
          <a:gradFill>
            <a:gsLst>
              <a:gs pos="27000">
                <a:schemeClr val="accent1"/>
              </a:gs>
              <a:gs pos="76000">
                <a:schemeClr val="accent4"/>
              </a:gs>
            </a:gsLst>
            <a:lin ang="18900000" scaled="1"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A5D0CD1-54C3-4270-BD4E-BC6541F224FA}"/>
              </a:ext>
            </a:extLst>
          </p:cNvPr>
          <p:cNvSpPr/>
          <p:nvPr userDrawn="1"/>
        </p:nvSpPr>
        <p:spPr>
          <a:xfrm>
            <a:off x="8674940" y="1092898"/>
            <a:ext cx="261737" cy="26309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  <a:tileRect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6C701737-D724-4D5E-A2B2-14AED55349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9" y="5722693"/>
            <a:ext cx="789101" cy="793827"/>
          </a:xfrm>
          <a:prstGeom prst="ellipse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5A205B3E-FAD8-43FD-84AE-C3B36A26F9DD}"/>
              </a:ext>
            </a:extLst>
          </p:cNvPr>
          <p:cNvGrpSpPr/>
          <p:nvPr userDrawn="1"/>
        </p:nvGrpSpPr>
        <p:grpSpPr>
          <a:xfrm>
            <a:off x="8488139" y="4483739"/>
            <a:ext cx="853282" cy="857702"/>
            <a:chOff x="6234662" y="3806093"/>
            <a:chExt cx="853282" cy="85770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7CBB570-1154-4113-909E-B54CDA25E6A3}"/>
                </a:ext>
              </a:extLst>
            </p:cNvPr>
            <p:cNvSpPr/>
            <p:nvPr/>
          </p:nvSpPr>
          <p:spPr>
            <a:xfrm>
              <a:off x="6234662" y="3806093"/>
              <a:ext cx="853282" cy="8577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CE25AC41-DCE9-406D-A611-809C4FAC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752" y="3849689"/>
              <a:ext cx="789101" cy="793827"/>
            </a:xfrm>
            <a:prstGeom prst="ellipse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881868-7D19-4A5E-A831-2C9B75E26257}"/>
              </a:ext>
            </a:extLst>
          </p:cNvPr>
          <p:cNvGrpSpPr/>
          <p:nvPr userDrawn="1"/>
        </p:nvGrpSpPr>
        <p:grpSpPr>
          <a:xfrm>
            <a:off x="9371083" y="554895"/>
            <a:ext cx="516743" cy="519420"/>
            <a:chOff x="7555106" y="742200"/>
            <a:chExt cx="516743" cy="51942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CB38259-2FC1-4CC4-93CD-78FB931036A5}"/>
                </a:ext>
              </a:extLst>
            </p:cNvPr>
            <p:cNvSpPr/>
            <p:nvPr/>
          </p:nvSpPr>
          <p:spPr>
            <a:xfrm>
              <a:off x="7555106" y="742200"/>
              <a:ext cx="516743" cy="5194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1D952875-FD84-4E30-B55F-6010DFF47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005" y="767836"/>
              <a:ext cx="490844" cy="493784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6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39ED-242A-4969-9F6C-6312B143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9E63E-2ADF-4DF9-A967-06A971BD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848B9-9688-4BBC-B121-FD3039A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8908E-99DF-4378-A2D6-2AB8D7F2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60725-3422-4C76-A0E0-BA649B1B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6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3F5FF7-C651-444A-A97A-C044DA22C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4C90D-B3E3-44D4-A68F-41712133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B2499-6BCE-46A2-BB31-C5BBD26D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B12D6-ADA9-4A64-9CAC-60359F57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9CA20-9FC0-4EA5-BB63-80DD0943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337AD-B81E-43BE-84ED-1777C896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8955" y="919657"/>
            <a:ext cx="7498341" cy="516904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076B3C05-971D-496F-A0CF-5AF492F0259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75428" y="919657"/>
            <a:ext cx="2762004" cy="5169042"/>
          </a:xfr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8436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5136F-BFE7-4909-9D86-B47AE5D2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857" y="96886"/>
            <a:ext cx="7172382" cy="618693"/>
          </a:xfrm>
        </p:spPr>
        <p:txBody>
          <a:bodyPr>
            <a:no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F338-F70C-45B8-BDE2-5905DB4C15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947253"/>
            <a:ext cx="10515600" cy="522971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 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9D295-7512-486D-AEF8-71938DFB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5318A-BCC0-4475-AB4B-BEAF65A2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0B114-E4C9-4409-BB7D-70AC4959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266120-D5F1-4687-8836-F361BDA99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61"/>
          <a:stretch/>
        </p:blipFill>
        <p:spPr>
          <a:xfrm>
            <a:off x="77115" y="69312"/>
            <a:ext cx="837742" cy="6738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9D2273-75A9-491E-A388-C926F3554C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550" y="0"/>
            <a:ext cx="858879" cy="77751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0DA166-41CC-45DE-AE44-B03CA715A55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04893"/>
            <a:ext cx="1219200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DB7E9-0CC9-49D5-A7E4-82F76BAE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7FF5E-C0C0-4BB5-B2D6-87F1E3CE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EAAC7-031E-47AA-9FD4-2E29432C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75E5E-D914-4DB6-BB62-CA5ED0D2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8D182-41FA-4FAA-A8A2-B4D15DA9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2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6986B-9613-46A4-BB1B-29360711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6E4C1-8BED-41EA-9D39-30B00BEB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F8D53-469C-4C7C-AA22-0A9A7102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6B7DA-ED8E-47E7-933E-756C07A9D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911DC-6FE1-440F-A585-C453B3616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7D2826-F875-4597-9B84-26C680E8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DF2055-D8E4-4F69-A66E-B4A15A4B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73E008-E2C5-45CB-AB3C-CDD0E40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3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F9943-2968-4AC1-80A3-B8BEBB76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DFB950-1AC7-409C-A334-7D5F00AA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D0F29-33C4-4CE6-B900-BF071ABC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EAF54-BF10-4A08-A694-5BE8246B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1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578FE4-13DA-45B1-949E-80D8670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8017A4-58E8-4D5C-95A9-54B9E9E3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957396-3BEC-478C-A571-117D627C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5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3898F-E6B3-4F49-985A-45A87375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B4493-CB0B-4B0B-831A-A4C9F306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0619A-EF99-4128-A518-35E4A0AB8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77102-2FA0-4BBA-ABE5-A02612BA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DB251-EFD9-4554-805D-9318DB7C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5A07E-5AC6-4CED-B554-1CA8E0D7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6B174-9610-4C6A-A018-10D892DB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1AD566-D5F0-4C33-A064-4ABF58C83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35E95-467B-435E-AB6F-D97392969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B0536-56B5-4EA2-A34B-0F353505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3C56F-D51A-4B9E-9ACE-84DFFEF4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5F281-3087-4AF9-9846-BDC8238F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0A0670-B1ED-41C2-AC2E-BBB4FB12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61078-33C8-49ED-B29E-19D3C267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7E636-5B30-44B1-BB77-B9B192A64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7644-823E-4D3C-9320-92CB9599F16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77A6-BC5B-4BA5-8B5F-B7B7525A5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0B3A3-F97A-483B-BAE7-438D2A85C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13A0A4-B5ED-4B13-8235-04E6512372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550" y="0"/>
            <a:ext cx="858879" cy="77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3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AE872-038E-406C-87FD-9F5A0BF1F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627EAF-90B8-45DB-BBD5-9556B9B4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2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几何间隔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28D7923-8A92-40F7-9F03-6FB12D5CAC00}"/>
                  </a:ext>
                </a:extLst>
              </p:cNvPr>
              <p:cNvSpPr txBox="1"/>
              <p:nvPr/>
            </p:nvSpPr>
            <p:spPr>
              <a:xfrm>
                <a:off x="1110271" y="1492575"/>
                <a:ext cx="8980981" cy="3925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为函数间隔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所对应的几何间隔，则有：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zh-CN" sz="2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为参数向量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2-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范数。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优化问题：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  <m:r>
                        <a:rPr lang="zh-C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zh-CN" sz="2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28D7923-8A92-40F7-9F03-6FB12D5CA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71" y="1492575"/>
                <a:ext cx="8980981" cy="3925818"/>
              </a:xfrm>
              <a:prstGeom prst="rect">
                <a:avLst/>
              </a:prstGeom>
              <a:blipFill>
                <a:blip r:embed="rId2"/>
                <a:stretch>
                  <a:fillRect l="-1018" t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8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线性分类器求解</a:t>
            </a:r>
            <a:endParaRPr lang="zh-CN" altLang="en-US" sz="3200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C5D176-7DE3-49C7-A134-2041C68D2AEB}"/>
                  </a:ext>
                </a:extLst>
              </p:cNvPr>
              <p:cNvSpPr txBox="1"/>
              <p:nvPr/>
            </p:nvSpPr>
            <p:spPr>
              <a:xfrm>
                <a:off x="1104666" y="1434166"/>
                <a:ext cx="9775052" cy="3753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可在对参数向量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作归一化缩放基础上对其做进一步</a:t>
                </a:r>
                <a:r>
                  <a:rPr lang="zh-CN" altLang="zh-CN" sz="2400" dirty="0">
                    <a:solidFill>
                      <a:schemeClr val="accent6"/>
                    </a:solidFill>
                  </a:rPr>
                  <a:t>适当缩放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，使得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1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最大化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与最小化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等价，故</a:t>
                </a:r>
                <a:r>
                  <a:rPr lang="zh-CN" altLang="zh-CN" sz="2400" dirty="0">
                    <a:solidFill>
                      <a:schemeClr val="accent6"/>
                    </a:solidFill>
                  </a:rPr>
                  <a:t>优化问题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转化为：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C00000"/>
                    </a:solidFill>
                  </a:rPr>
                  <a:t>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)−1≥0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求解最优解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实现对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SVM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模型的构造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>
                    <a:solidFill>
                      <a:srgbClr val="C00000"/>
                    </a:solidFill>
                  </a:rPr>
                  <a:t>凸二次规划</a:t>
                </a:r>
                <a:r>
                  <a:rPr lang="zh-CN" altLang="en-US" sz="2400" dirty="0"/>
                  <a:t>求解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C5D176-7DE3-49C7-A134-2041C68D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66" y="1434166"/>
                <a:ext cx="9775052" cy="3753207"/>
              </a:xfrm>
              <a:prstGeom prst="rect">
                <a:avLst/>
              </a:prstGeom>
              <a:blipFill>
                <a:blip r:embed="rId2"/>
                <a:stretch>
                  <a:fillRect l="-935" t="-1136" b="-2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8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线性分类器求解</a:t>
            </a:r>
            <a:endParaRPr lang="zh-CN" altLang="en-US" sz="3200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729F5F-A84E-4D3B-8CC4-A719CEA3DF8B}"/>
                  </a:ext>
                </a:extLst>
              </p:cNvPr>
              <p:cNvSpPr txBox="1"/>
              <p:nvPr/>
            </p:nvSpPr>
            <p:spPr>
              <a:xfrm>
                <a:off x="1088238" y="1213493"/>
                <a:ext cx="9895512" cy="347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>
                    <a:solidFill>
                      <a:schemeClr val="tx1"/>
                    </a:solidFill>
                  </a:rPr>
                  <a:t>用</a:t>
                </a:r>
                <a:r>
                  <a:rPr lang="zh-CN" altLang="zh-CN" sz="2400" dirty="0">
                    <a:solidFill>
                      <a:schemeClr val="accent6"/>
                    </a:solidFill>
                  </a:rPr>
                  <a:t>拉格朗日乘数法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求解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最优解问题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zh-CN" sz="2400" dirty="0">
                    <a:solidFill>
                      <a:schemeClr val="tx1"/>
                    </a:solidFill>
                  </a:rPr>
                  <a:t>引入一个拉格朗日因子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，得到</a:t>
                </a:r>
                <a:r>
                  <a:rPr lang="zh-CN" altLang="zh-CN" sz="2400" dirty="0">
                    <a:solidFill>
                      <a:schemeClr val="accent6"/>
                    </a:solidFill>
                  </a:rPr>
                  <a:t>拉格朗日函数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−1] 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为</a:t>
                </a:r>
                <a:r>
                  <a:rPr lang="zh-CN" altLang="zh-CN" sz="2400" dirty="0">
                    <a:solidFill>
                      <a:schemeClr val="accent6"/>
                    </a:solidFill>
                  </a:rPr>
                  <a:t>拉格朗日因子向量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的取值</a:t>
                </a:r>
                <a:r>
                  <a:rPr lang="zh-CN" altLang="zh-CN" sz="2400" dirty="0">
                    <a:solidFill>
                      <a:schemeClr val="accent6"/>
                    </a:solidFill>
                  </a:rPr>
                  <a:t>非负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729F5F-A84E-4D3B-8CC4-A719CEA3D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38" y="1213493"/>
                <a:ext cx="9895512" cy="3478516"/>
              </a:xfrm>
              <a:prstGeom prst="rect">
                <a:avLst/>
              </a:prstGeom>
              <a:blipFill>
                <a:blip r:embed="rId2"/>
                <a:stretch>
                  <a:fillRect l="-986" t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CB8AC4F-B504-4E2C-B006-B8112F4BC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97" y="4370322"/>
            <a:ext cx="9634608" cy="23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线性分类器求解</a:t>
            </a:r>
            <a:endParaRPr lang="zh-CN" altLang="en-US" sz="3200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729F5F-A84E-4D3B-8CC4-A719CEA3DF8B}"/>
                  </a:ext>
                </a:extLst>
              </p:cNvPr>
              <p:cNvSpPr txBox="1"/>
              <p:nvPr/>
            </p:nvSpPr>
            <p:spPr>
              <a:xfrm>
                <a:off x="1148244" y="1139177"/>
                <a:ext cx="9895512" cy="6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729F5F-A84E-4D3B-8CC4-A719CEA3D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44" y="1139177"/>
                <a:ext cx="9895512" cy="623632"/>
              </a:xfrm>
              <a:prstGeom prst="rect">
                <a:avLst/>
              </a:prstGeom>
              <a:blipFill>
                <a:blip r:embed="rId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AD29CCF-FD88-42D8-9770-D65389FEE44B}"/>
              </a:ext>
            </a:extLst>
          </p:cNvPr>
          <p:cNvSpPr txBox="1"/>
          <p:nvPr/>
        </p:nvSpPr>
        <p:spPr>
          <a:xfrm flipH="1">
            <a:off x="2038782" y="1220161"/>
            <a:ext cx="110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原问题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82703CB-9EE8-4D51-8EEC-3C63E5ADF450}"/>
                  </a:ext>
                </a:extLst>
              </p:cNvPr>
              <p:cNvSpPr txBox="1"/>
              <p:nvPr/>
            </p:nvSpPr>
            <p:spPr>
              <a:xfrm>
                <a:off x="1148244" y="2186407"/>
                <a:ext cx="9895512" cy="6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82703CB-9EE8-4D51-8EEC-3C63E5AD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44" y="2186407"/>
                <a:ext cx="9895512" cy="623632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40A8405-830F-47EA-B18F-5F5E8CDA4613}"/>
              </a:ext>
            </a:extLst>
          </p:cNvPr>
          <p:cNvSpPr txBox="1"/>
          <p:nvPr/>
        </p:nvSpPr>
        <p:spPr>
          <a:xfrm flipH="1">
            <a:off x="2038781" y="2267391"/>
            <a:ext cx="164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对偶问题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891E6-AC1C-414B-9670-2F72C95EBFC6}"/>
                  </a:ext>
                </a:extLst>
              </p:cNvPr>
              <p:cNvSpPr txBox="1"/>
              <p:nvPr/>
            </p:nvSpPr>
            <p:spPr>
              <a:xfrm>
                <a:off x="5122740" y="3487937"/>
                <a:ext cx="19533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B891E6-AC1C-414B-9670-2F72C95E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740" y="3487937"/>
                <a:ext cx="1953366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1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线性分类器求解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67" y="1027310"/>
            <a:ext cx="8804447" cy="300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56" y="4346321"/>
            <a:ext cx="7311494" cy="17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线性分类器求解</a:t>
            </a:r>
            <a:endParaRPr lang="zh-CN" altLang="en-US" sz="3200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729F5F-A84E-4D3B-8CC4-A719CEA3DF8B}"/>
                  </a:ext>
                </a:extLst>
              </p:cNvPr>
              <p:cNvSpPr txBox="1"/>
              <p:nvPr/>
            </p:nvSpPr>
            <p:spPr>
              <a:xfrm>
                <a:off x="1088238" y="1213493"/>
                <a:ext cx="9895512" cy="401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−1] 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zh-CN" sz="2400" dirty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b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的偏导数分别为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0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，则有：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zh-CN" sz="24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729F5F-A84E-4D3B-8CC4-A719CEA3D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38" y="1213493"/>
                <a:ext cx="9895512" cy="4017638"/>
              </a:xfrm>
              <a:prstGeom prst="rect">
                <a:avLst/>
              </a:prstGeo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5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线性分类器求解</a:t>
            </a:r>
            <a:endParaRPr lang="zh-CN" altLang="en-US" sz="3200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230D6C-6CF7-4F69-91B6-A3AAB4958295}"/>
                  </a:ext>
                </a:extLst>
              </p:cNvPr>
              <p:cNvSpPr txBox="1"/>
              <p:nvPr/>
            </p:nvSpPr>
            <p:spPr>
              <a:xfrm>
                <a:off x="202871" y="953068"/>
                <a:ext cx="7884368" cy="5597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得到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；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它们代入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中消去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，可得：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由此可得关于优化问题的对偶问题：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可用</a:t>
                </a:r>
                <a:r>
                  <a:rPr lang="zh-CN" altLang="zh-CN" sz="2400" dirty="0">
                    <a:solidFill>
                      <a:schemeClr val="accent6"/>
                    </a:solidFill>
                  </a:rPr>
                  <a:t>序列最小化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(SMO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算法求解上述对偶优化问题。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230D6C-6CF7-4F69-91B6-A3AAB4958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1" y="953068"/>
                <a:ext cx="7884368" cy="5597302"/>
              </a:xfrm>
              <a:prstGeom prst="rect">
                <a:avLst/>
              </a:prstGeom>
              <a:blipFill>
                <a:blip r:embed="rId2"/>
                <a:stretch>
                  <a:fillRect l="-1159" t="-10773"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296" y="1499948"/>
            <a:ext cx="4953000" cy="5358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02205F-14C4-4E89-946C-FB9F98740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365" y="44265"/>
            <a:ext cx="4239127" cy="14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SVM</a:t>
            </a:r>
            <a:r>
              <a:rPr lang="zh-CN" altLang="en-US" sz="3200" dirty="0"/>
              <a:t>的多分类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7049" y="1046000"/>
                <a:ext cx="11884951" cy="568398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     </a:t>
                </a:r>
                <a:r>
                  <a:rPr lang="en-US" altLang="zh-CN" sz="2400" dirty="0">
                    <a:latin typeface="+mn-ea"/>
                    <a:ea typeface="+mn-ea"/>
                  </a:rPr>
                  <a:t>SVM</a:t>
                </a:r>
                <a:r>
                  <a:rPr lang="zh-CN" altLang="en-US" sz="2400" dirty="0">
                    <a:latin typeface="+mn-ea"/>
                    <a:ea typeface="+mn-ea"/>
                  </a:rPr>
                  <a:t>是一种典型的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两类分类器</a:t>
                </a:r>
                <a:r>
                  <a:rPr lang="zh-CN" altLang="en-US" sz="2400" dirty="0">
                    <a:latin typeface="+mn-ea"/>
                    <a:ea typeface="+mn-ea"/>
                  </a:rPr>
                  <a:t>，但现实中要解决的往往是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多分类问题</a:t>
                </a:r>
                <a:r>
                  <a:rPr lang="zh-CN" altLang="en-US" sz="2400" dirty="0">
                    <a:latin typeface="+mn-ea"/>
                    <a:ea typeface="+mn-ea"/>
                  </a:rPr>
                  <a:t>。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pPr marL="0" indent="0">
                  <a:lnSpc>
                    <a:spcPct val="120000"/>
                  </a:lnSpc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一对一</a:t>
                </a:r>
                <a:r>
                  <a:rPr lang="zh-CN" altLang="en-US" sz="2400" dirty="0">
                    <a:latin typeface="+mn-ea"/>
                    <a:ea typeface="+mn-ea"/>
                  </a:rPr>
                  <a:t>方法（</a:t>
                </a:r>
                <a:r>
                  <a:rPr lang="en-US" altLang="zh-CN" sz="2400" dirty="0">
                    <a:latin typeface="+mn-ea"/>
                    <a:ea typeface="+mn-ea"/>
                  </a:rPr>
                  <a:t>One-Against-One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</a:t>
                </a:r>
                <a:endParaRPr lang="en-US" altLang="zh-CN" sz="2400" dirty="0" smtClean="0">
                  <a:latin typeface="+mn-ea"/>
                  <a:ea typeface="+mn-ea"/>
                </a:endParaRPr>
              </a:p>
              <a:p>
                <a:pPr marL="457200" lvl="1" indent="0">
                  <a:lnSpc>
                    <a:spcPct val="120000"/>
                  </a:lnSpc>
                  <a:defRPr/>
                </a:pPr>
                <a:r>
                  <a:rPr lang="zh-CN" altLang="en-US" dirty="0">
                    <a:latin typeface="+mn-ea"/>
                    <a:ea typeface="+mn-ea"/>
                  </a:rPr>
                  <a:t>设训练集数据共 </a:t>
                </a:r>
                <a:r>
                  <a:rPr lang="en-US" altLang="zh-CN" dirty="0" smtClean="0">
                    <a:latin typeface="+mn-ea"/>
                    <a:ea typeface="+mn-ea"/>
                  </a:rPr>
                  <a:t>M</a:t>
                </a:r>
                <a:r>
                  <a:rPr lang="zh-CN" altLang="en-US" dirty="0" smtClean="0">
                    <a:latin typeface="+mn-ea"/>
                    <a:ea typeface="+mn-ea"/>
                  </a:rPr>
                  <a:t>个</a:t>
                </a:r>
                <a:r>
                  <a:rPr lang="zh-CN" altLang="en-US" dirty="0">
                    <a:latin typeface="+mn-ea"/>
                    <a:ea typeface="+mn-ea"/>
                  </a:rPr>
                  <a:t>类，</a:t>
                </a:r>
                <a:r>
                  <a:rPr lang="en-US" altLang="zh-CN" dirty="0">
                    <a:latin typeface="+mn-ea"/>
                    <a:ea typeface="+mn-ea"/>
                  </a:rPr>
                  <a:t>one-against-one</a:t>
                </a:r>
                <a:r>
                  <a:rPr lang="zh-CN" altLang="en-US" dirty="0">
                    <a:latin typeface="+mn-ea"/>
                    <a:ea typeface="+mn-ea"/>
                  </a:rPr>
                  <a:t>方法是在每两个类之间都构造一个</a:t>
                </a:r>
                <a:r>
                  <a:rPr lang="en-US" altLang="zh-CN" dirty="0">
                    <a:latin typeface="+mn-ea"/>
                    <a:ea typeface="+mn-ea"/>
                  </a:rPr>
                  <a:t>binary SVM</a:t>
                </a:r>
                <a:r>
                  <a:rPr lang="zh-CN" altLang="en-US" dirty="0">
                    <a:latin typeface="+mn-ea"/>
                    <a:ea typeface="+mn-ea"/>
                  </a:rPr>
                  <a:t>。以下</a:t>
                </a:r>
                <a:r>
                  <a:rPr lang="zh-CN" altLang="en-US" dirty="0" smtClean="0">
                    <a:latin typeface="+mn-ea"/>
                    <a:ea typeface="+mn-ea"/>
                  </a:rPr>
                  <a:t>图为</a:t>
                </a:r>
                <a:r>
                  <a:rPr lang="zh-CN" altLang="en-US" dirty="0">
                    <a:latin typeface="+mn-ea"/>
                    <a:ea typeface="+mn-ea"/>
                  </a:rPr>
                  <a:t>例，共三类</a:t>
                </a:r>
                <a:r>
                  <a:rPr lang="en-US" altLang="zh-CN" dirty="0">
                    <a:latin typeface="+mn-ea"/>
                    <a:ea typeface="+mn-ea"/>
                  </a:rPr>
                  <a:t>(</a:t>
                </a:r>
                <a:r>
                  <a:rPr lang="zh-CN" altLang="en-US" dirty="0">
                    <a:latin typeface="+mn-ea"/>
                    <a:ea typeface="+mn-ea"/>
                  </a:rPr>
                  <a:t>二维</a:t>
                </a:r>
                <a:r>
                  <a:rPr lang="en-US" altLang="zh-CN" dirty="0">
                    <a:latin typeface="+mn-ea"/>
                    <a:ea typeface="+mn-ea"/>
                  </a:rPr>
                  <a:t>)</a:t>
                </a:r>
                <a:r>
                  <a:rPr lang="zh-CN" altLang="en-US" dirty="0">
                    <a:latin typeface="+mn-ea"/>
                    <a:ea typeface="+mn-ea"/>
                  </a:rPr>
                  <a:t>数据，虚线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表示</a:t>
                </a:r>
                <a:r>
                  <a:rPr lang="en-US" altLang="zh-CN" dirty="0">
                    <a:latin typeface="+mn-ea"/>
                    <a:ea typeface="+mn-ea"/>
                  </a:rPr>
                  <a:t>1</a:t>
                </a:r>
                <a:r>
                  <a:rPr lang="zh-CN" altLang="en-US" dirty="0">
                    <a:latin typeface="+mn-ea"/>
                    <a:ea typeface="+mn-ea"/>
                  </a:rPr>
                  <a:t>类和</a:t>
                </a:r>
                <a:r>
                  <a:rPr lang="en-US" altLang="zh-CN" dirty="0">
                    <a:latin typeface="+mn-ea"/>
                    <a:ea typeface="+mn-ea"/>
                  </a:rPr>
                  <a:t>2</a:t>
                </a:r>
                <a:r>
                  <a:rPr lang="zh-CN" altLang="en-US" dirty="0">
                    <a:latin typeface="+mn-ea"/>
                    <a:ea typeface="+mn-ea"/>
                  </a:rPr>
                  <a:t>类数据之间的</a:t>
                </a:r>
                <a:r>
                  <a:rPr lang="en-US" altLang="zh-CN" dirty="0">
                    <a:latin typeface="+mn-ea"/>
                    <a:ea typeface="+mn-ea"/>
                  </a:rPr>
                  <a:t>binary SVM</a:t>
                </a:r>
                <a:r>
                  <a:rPr lang="zh-CN" altLang="en-US" dirty="0">
                    <a:latin typeface="+mn-ea"/>
                    <a:ea typeface="+mn-ea"/>
                  </a:rPr>
                  <a:t>的决策边界，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表示</a:t>
                </a:r>
                <a:r>
                  <a:rPr lang="en-US" altLang="zh-CN" dirty="0">
                    <a:latin typeface="+mn-ea"/>
                    <a:ea typeface="+mn-ea"/>
                  </a:rPr>
                  <a:t>1</a:t>
                </a:r>
                <a:r>
                  <a:rPr lang="zh-CN" altLang="en-US" dirty="0">
                    <a:latin typeface="+mn-ea"/>
                    <a:ea typeface="+mn-ea"/>
                  </a:rPr>
                  <a:t>类和</a:t>
                </a:r>
                <a:r>
                  <a:rPr lang="en-US" altLang="zh-CN" dirty="0">
                    <a:latin typeface="+mn-ea"/>
                    <a:ea typeface="+mn-ea"/>
                  </a:rPr>
                  <a:t>3</a:t>
                </a:r>
                <a:r>
                  <a:rPr lang="zh-CN" altLang="en-US" dirty="0">
                    <a:latin typeface="+mn-ea"/>
                    <a:ea typeface="+mn-ea"/>
                  </a:rPr>
                  <a:t>类之间的决策边界</a:t>
                </a:r>
                <a:r>
                  <a:rPr lang="zh-CN" altLang="en-US" dirty="0" smtClean="0">
                    <a:latin typeface="+mn-ea"/>
                    <a:ea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则</a:t>
                </a:r>
                <a:r>
                  <a:rPr lang="zh-CN" altLang="en-US" dirty="0">
                    <a:latin typeface="+mn-ea"/>
                    <a:ea typeface="+mn-ea"/>
                  </a:rPr>
                  <a:t>表示</a:t>
                </a:r>
                <a:r>
                  <a:rPr lang="en-US" altLang="zh-CN" dirty="0">
                    <a:latin typeface="+mn-ea"/>
                    <a:ea typeface="+mn-ea"/>
                  </a:rPr>
                  <a:t>2</a:t>
                </a:r>
                <a:r>
                  <a:rPr lang="zh-CN" altLang="en-US" dirty="0">
                    <a:latin typeface="+mn-ea"/>
                    <a:ea typeface="+mn-ea"/>
                  </a:rPr>
                  <a:t>类和</a:t>
                </a:r>
                <a:r>
                  <a:rPr lang="en-US" altLang="zh-CN" dirty="0">
                    <a:latin typeface="+mn-ea"/>
                    <a:ea typeface="+mn-ea"/>
                  </a:rPr>
                  <a:t>3</a:t>
                </a:r>
                <a:r>
                  <a:rPr lang="zh-CN" altLang="en-US" dirty="0">
                    <a:latin typeface="+mn-ea"/>
                    <a:ea typeface="+mn-ea"/>
                  </a:rPr>
                  <a:t>类之间的决策边界</a:t>
                </a:r>
                <a:r>
                  <a:rPr lang="zh-CN" altLang="en-US" dirty="0" smtClean="0">
                    <a:latin typeface="+mn-ea"/>
                    <a:ea typeface="+mn-ea"/>
                  </a:rPr>
                  <a:t>。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 marL="457200" lvl="1" indent="0">
                  <a:lnSpc>
                    <a:spcPct val="120000"/>
                  </a:lnSpc>
                  <a:defRPr/>
                </a:pPr>
                <a:r>
                  <a:rPr lang="zh-CN" altLang="en-US" dirty="0">
                    <a:latin typeface="+mn-ea"/>
                    <a:ea typeface="+mn-ea"/>
                  </a:rPr>
                  <a:t>训练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>
                            <a:latin typeface="+mn-ea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>
                            <a:latin typeface="+mn-ea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+mn-ea"/>
                            <a:ea typeface="+mn-ea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+mn-ea"/>
                        <a:ea typeface="+mn-ea"/>
                      </a:rPr>
                      <m:t>𝑀</m:t>
                    </m:r>
                    <m:d>
                      <m:dPr>
                        <m:ctrlPr>
                          <a:rPr lang="en-US" altLang="zh-CN">
                            <a:latin typeface="+mn-ea"/>
                            <a:ea typeface="+mn-ea"/>
                          </a:rPr>
                        </m:ctrlPr>
                      </m:dPr>
                      <m:e>
                        <m:r>
                          <a:rPr lang="en-US" altLang="zh-CN">
                            <a:latin typeface="+mn-ea"/>
                            <a:ea typeface="+mn-ea"/>
                          </a:rPr>
                          <m:t>𝑀</m:t>
                        </m:r>
                        <m:r>
                          <a:rPr lang="en-US" altLang="zh-CN">
                            <a:latin typeface="+mn-ea"/>
                            <a:ea typeface="+mn-ea"/>
                          </a:rPr>
                          <m:t>−1</m:t>
                        </m:r>
                      </m:e>
                    </m:d>
                    <m:r>
                      <a:rPr lang="zh-CN" altLang="en-US">
                        <a:latin typeface="+mn-ea"/>
                        <a:ea typeface="+mn-ea"/>
                      </a:rPr>
                      <m:t>个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binary </a:t>
                </a:r>
                <a:r>
                  <a:rPr lang="en-US" altLang="zh-CN" dirty="0" smtClean="0">
                    <a:latin typeface="+mn-ea"/>
                    <a:ea typeface="+mn-ea"/>
                  </a:rPr>
                  <a:t>SVM</a:t>
                </a:r>
              </a:p>
              <a:p>
                <a:pPr marL="457200" lvl="1" indent="0">
                  <a:lnSpc>
                    <a:spcPct val="120000"/>
                  </a:lnSpc>
                  <a:defRPr/>
                </a:pPr>
                <a:r>
                  <a:rPr lang="zh-CN" altLang="en-US" dirty="0" smtClean="0">
                    <a:latin typeface="+mn-ea"/>
                    <a:ea typeface="+mn-ea"/>
                  </a:rPr>
                  <a:t>加权投票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 marL="457200" lvl="1" indent="0">
                  <a:lnSpc>
                    <a:spcPct val="120000"/>
                  </a:lnSpc>
                  <a:defRPr/>
                </a:pPr>
                <a:endParaRPr lang="en-US" altLang="zh-CN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433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049" y="1046000"/>
                <a:ext cx="11884951" cy="5683983"/>
              </a:xfr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416" y="3566743"/>
            <a:ext cx="3204343" cy="31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SVM</a:t>
            </a:r>
            <a:r>
              <a:rPr lang="zh-CN" altLang="en-US" sz="3200" dirty="0"/>
              <a:t>的多分类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7049" y="1046000"/>
                <a:ext cx="11884951" cy="527250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一对</a:t>
                </a:r>
                <a:r>
                  <a:rPr lang="zh-CN" altLang="en-US" sz="2400" dirty="0">
                    <a:latin typeface="+mn-ea"/>
                    <a:ea typeface="+mn-ea"/>
                  </a:rPr>
                  <a:t>多方法（</a:t>
                </a:r>
                <a:r>
                  <a:rPr lang="en-US" altLang="zh-CN" sz="2400" dirty="0">
                    <a:latin typeface="+mn-ea"/>
                    <a:ea typeface="+mn-ea"/>
                  </a:rPr>
                  <a:t>One-Against-The-Rest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）</a:t>
                </a:r>
              </a:p>
              <a:p>
                <a:pPr marL="457200" lvl="1" indent="0">
                  <a:lnSpc>
                    <a:spcPct val="120000"/>
                  </a:lnSpc>
                  <a:defRPr/>
                </a:pPr>
                <a:r>
                  <a:rPr lang="zh-CN" altLang="en-US" dirty="0" smtClean="0">
                    <a:latin typeface="+mn-ea"/>
                    <a:ea typeface="+mn-ea"/>
                  </a:rPr>
                  <a:t>对于</a:t>
                </a:r>
                <a:r>
                  <a:rPr lang="zh-CN" altLang="en-US" dirty="0">
                    <a:latin typeface="+mn-ea"/>
                    <a:ea typeface="+mn-ea"/>
                  </a:rPr>
                  <a:t>每一个类，将其作为</a:t>
                </a:r>
                <a:r>
                  <a:rPr lang="en-US" altLang="zh-CN" dirty="0">
                    <a:latin typeface="+mn-ea"/>
                    <a:ea typeface="+mn-ea"/>
                  </a:rPr>
                  <a:t>+1</a:t>
                </a:r>
                <a:r>
                  <a:rPr lang="zh-CN" altLang="en-US" dirty="0">
                    <a:latin typeface="+mn-ea"/>
                    <a:ea typeface="+mn-ea"/>
                  </a:rPr>
                  <a:t>类，而其余 </a:t>
                </a:r>
                <a:r>
                  <a:rPr lang="en-US" altLang="zh-CN" dirty="0">
                    <a:latin typeface="+mn-ea"/>
                    <a:ea typeface="+mn-ea"/>
                  </a:rPr>
                  <a:t>[</a:t>
                </a:r>
                <a:r>
                  <a:rPr lang="zh-CN" altLang="en-US" dirty="0">
                    <a:latin typeface="+mn-ea"/>
                    <a:ea typeface="+mn-ea"/>
                  </a:rPr>
                  <a:t>公式</a:t>
                </a:r>
                <a:r>
                  <a:rPr lang="en-US" altLang="zh-CN" dirty="0">
                    <a:latin typeface="+mn-ea"/>
                    <a:ea typeface="+mn-ea"/>
                  </a:rPr>
                  <a:t>] </a:t>
                </a:r>
                <a:r>
                  <a:rPr lang="zh-CN" altLang="en-US" dirty="0">
                    <a:latin typeface="+mn-ea"/>
                    <a:ea typeface="+mn-ea"/>
                  </a:rPr>
                  <a:t>个类的所有样本作为</a:t>
                </a:r>
                <a:r>
                  <a:rPr lang="en-US" altLang="zh-CN" dirty="0">
                    <a:latin typeface="+mn-ea"/>
                    <a:ea typeface="+mn-ea"/>
                  </a:rPr>
                  <a:t>-1</a:t>
                </a:r>
                <a:r>
                  <a:rPr lang="zh-CN" altLang="en-US" dirty="0">
                    <a:latin typeface="+mn-ea"/>
                    <a:ea typeface="+mn-ea"/>
                  </a:rPr>
                  <a:t>类，构造一个</a:t>
                </a:r>
                <a:r>
                  <a:rPr lang="en-US" altLang="zh-CN" dirty="0">
                    <a:latin typeface="+mn-ea"/>
                    <a:ea typeface="+mn-ea"/>
                  </a:rPr>
                  <a:t>binary SVM</a:t>
                </a:r>
                <a:r>
                  <a:rPr lang="zh-CN" altLang="en-US" dirty="0">
                    <a:latin typeface="+mn-ea"/>
                    <a:ea typeface="+mn-ea"/>
                  </a:rPr>
                  <a:t>。如下</a:t>
                </a:r>
                <a:r>
                  <a:rPr lang="zh-CN" altLang="en-US" dirty="0" smtClean="0">
                    <a:latin typeface="+mn-ea"/>
                    <a:ea typeface="+mn-ea"/>
                  </a:rPr>
                  <a:t>图所</a:t>
                </a:r>
                <a:r>
                  <a:rPr lang="zh-CN" altLang="en-US" dirty="0">
                    <a:latin typeface="+mn-ea"/>
                    <a:ea typeface="+mn-ea"/>
                  </a:rPr>
                  <a:t>示，对于黄点所示的</a:t>
                </a:r>
                <a:r>
                  <a:rPr lang="en-US" altLang="zh-CN" dirty="0">
                    <a:latin typeface="+mn-ea"/>
                    <a:ea typeface="+mn-ea"/>
                  </a:rPr>
                  <a:t>1</a:t>
                </a:r>
                <a:r>
                  <a:rPr lang="zh-CN" altLang="en-US" dirty="0">
                    <a:latin typeface="+mn-ea"/>
                    <a:ea typeface="+mn-ea"/>
                  </a:rPr>
                  <a:t>类，将</a:t>
                </a:r>
                <a:r>
                  <a:rPr lang="en-US" altLang="zh-CN" dirty="0">
                    <a:latin typeface="+mn-ea"/>
                    <a:ea typeface="+mn-ea"/>
                  </a:rPr>
                  <a:t>2</a:t>
                </a:r>
                <a:r>
                  <a:rPr lang="zh-CN" altLang="en-US" dirty="0">
                    <a:latin typeface="+mn-ea"/>
                    <a:ea typeface="+mn-ea"/>
                  </a:rPr>
                  <a:t>类和</a:t>
                </a:r>
                <a:r>
                  <a:rPr lang="en-US" altLang="zh-CN" dirty="0">
                    <a:latin typeface="+mn-ea"/>
                    <a:ea typeface="+mn-ea"/>
                  </a:rPr>
                  <a:t>3</a:t>
                </a:r>
                <a:r>
                  <a:rPr lang="zh-CN" altLang="en-US" dirty="0">
                    <a:latin typeface="+mn-ea"/>
                    <a:ea typeface="+mn-ea"/>
                  </a:rPr>
                  <a:t>类都当成</a:t>
                </a:r>
                <a:r>
                  <a:rPr lang="en-US" altLang="zh-CN" dirty="0">
                    <a:latin typeface="+mn-ea"/>
                    <a:ea typeface="+mn-ea"/>
                  </a:rPr>
                  <a:t>-1</a:t>
                </a:r>
                <a:r>
                  <a:rPr lang="zh-CN" altLang="en-US" dirty="0">
                    <a:latin typeface="+mn-ea"/>
                    <a:ea typeface="+mn-ea"/>
                  </a:rPr>
                  <a:t>类，构造</a:t>
                </a:r>
                <a:r>
                  <a:rPr lang="en-US" altLang="zh-CN" dirty="0">
                    <a:latin typeface="+mn-ea"/>
                    <a:ea typeface="+mn-ea"/>
                  </a:rPr>
                  <a:t>binary SVM</a:t>
                </a:r>
                <a:r>
                  <a:rPr lang="zh-CN" altLang="en-US" dirty="0">
                    <a:latin typeface="+mn-ea"/>
                    <a:ea typeface="+mn-ea"/>
                  </a:rPr>
                  <a:t>，其决策边界为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；</a:t>
                </a:r>
                <a:r>
                  <a:rPr lang="zh-CN" altLang="en-US" dirty="0">
                    <a:latin typeface="+mn-ea"/>
                    <a:ea typeface="+mn-ea"/>
                  </a:rPr>
                  <a:t>对于蓝点所示的</a:t>
                </a:r>
                <a:r>
                  <a:rPr lang="en-US" altLang="zh-CN" dirty="0">
                    <a:latin typeface="+mn-ea"/>
                    <a:ea typeface="+mn-ea"/>
                  </a:rPr>
                  <a:t>2</a:t>
                </a:r>
                <a:r>
                  <a:rPr lang="zh-CN" altLang="en-US" dirty="0">
                    <a:latin typeface="+mn-ea"/>
                    <a:ea typeface="+mn-ea"/>
                  </a:rPr>
                  <a:t>类，则将</a:t>
                </a:r>
                <a:r>
                  <a:rPr lang="en-US" altLang="zh-CN" dirty="0">
                    <a:latin typeface="+mn-ea"/>
                    <a:ea typeface="+mn-ea"/>
                  </a:rPr>
                  <a:t>1</a:t>
                </a:r>
                <a:r>
                  <a:rPr lang="zh-CN" altLang="en-US" dirty="0">
                    <a:latin typeface="+mn-ea"/>
                    <a:ea typeface="+mn-ea"/>
                  </a:rPr>
                  <a:t>类和</a:t>
                </a:r>
                <a:r>
                  <a:rPr lang="en-US" altLang="zh-CN" dirty="0">
                    <a:latin typeface="+mn-ea"/>
                    <a:ea typeface="+mn-ea"/>
                  </a:rPr>
                  <a:t>3</a:t>
                </a:r>
                <a:r>
                  <a:rPr lang="zh-CN" altLang="en-US" dirty="0">
                    <a:latin typeface="+mn-ea"/>
                    <a:ea typeface="+mn-ea"/>
                  </a:rPr>
                  <a:t>类都当成</a:t>
                </a:r>
                <a:r>
                  <a:rPr lang="en-US" altLang="zh-CN" dirty="0">
                    <a:latin typeface="+mn-ea"/>
                    <a:ea typeface="+mn-ea"/>
                  </a:rPr>
                  <a:t>-1</a:t>
                </a:r>
                <a:r>
                  <a:rPr lang="zh-CN" altLang="en-US" dirty="0">
                    <a:latin typeface="+mn-ea"/>
                    <a:ea typeface="+mn-ea"/>
                  </a:rPr>
                  <a:t>类，构造</a:t>
                </a:r>
                <a:r>
                  <a:rPr lang="en-US" altLang="zh-CN" dirty="0">
                    <a:latin typeface="+mn-ea"/>
                    <a:ea typeface="+mn-ea"/>
                  </a:rPr>
                  <a:t>binary SVM</a:t>
                </a:r>
                <a:r>
                  <a:rPr lang="zh-CN" altLang="en-US" dirty="0">
                    <a:latin typeface="+mn-ea"/>
                    <a:ea typeface="+mn-ea"/>
                  </a:rPr>
                  <a:t>，其决策边界为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；</a:t>
                </a:r>
                <a:r>
                  <a:rPr lang="zh-CN" altLang="en-US" dirty="0">
                    <a:latin typeface="+mn-ea"/>
                    <a:ea typeface="+mn-ea"/>
                  </a:rPr>
                  <a:t>类似地得到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。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 marL="457200" lvl="1" indent="0">
                  <a:lnSpc>
                    <a:spcPct val="120000"/>
                  </a:lnSpc>
                  <a:defRPr/>
                </a:pPr>
                <a:r>
                  <a:rPr lang="zh-CN" altLang="en-US" dirty="0">
                    <a:latin typeface="+mn-ea"/>
                    <a:ea typeface="+mn-ea"/>
                  </a:rPr>
                  <a:t>训练</a:t>
                </a:r>
                <a14:m>
                  <m:oMath xmlns:m="http://schemas.openxmlformats.org/officeDocument/2006/math">
                    <m:r>
                      <a:rPr lang="en-US" altLang="zh-CN">
                        <a:latin typeface="+mn-ea"/>
                        <a:ea typeface="+mn-ea"/>
                      </a:rPr>
                      <m:t>𝑀</m:t>
                    </m:r>
                    <m:r>
                      <a:rPr lang="zh-CN" altLang="en-US">
                        <a:latin typeface="+mn-ea"/>
                        <a:ea typeface="+mn-ea"/>
                      </a:rPr>
                      <m:t>个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binary SVM</a:t>
                </a:r>
              </a:p>
              <a:p>
                <a:pPr marL="457200" lvl="1" indent="0">
                  <a:lnSpc>
                    <a:spcPct val="120000"/>
                  </a:lnSpc>
                  <a:defRPr/>
                </a:pPr>
                <a:r>
                  <a:rPr lang="zh-CN" altLang="en-US" dirty="0">
                    <a:latin typeface="+mn-ea"/>
                    <a:ea typeface="+mn-ea"/>
                  </a:rPr>
                  <a:t>不平衡数据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 marL="457200" lvl="1" indent="0">
                  <a:lnSpc>
                    <a:spcPct val="120000"/>
                  </a:lnSpc>
                  <a:defRPr/>
                </a:pPr>
                <a:endParaRPr lang="en-US" altLang="zh-CN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433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049" y="1046000"/>
                <a:ext cx="11884951" cy="5272503"/>
              </a:xfrm>
              <a:blipFill>
                <a:blip r:embed="rId3"/>
                <a:stretch>
                  <a:fillRect l="-667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32" y="3039160"/>
            <a:ext cx="3530804" cy="35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SVM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24909" y="1166814"/>
            <a:ext cx="11343216" cy="4393083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线性分类器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线性</a:t>
            </a:r>
            <a:r>
              <a:rPr lang="zh-CN" altLang="en-US" sz="2400" dirty="0" smtClean="0">
                <a:latin typeface="+mn-ea"/>
                <a:ea typeface="+mn-ea"/>
              </a:rPr>
              <a:t>分类器求解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多分类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</a:rPr>
              <a:t>核函数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松弛变量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dirty="0" smtClean="0"/>
              <a:t>       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2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线性分类器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24909" y="1166814"/>
            <a:ext cx="11343216" cy="43930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zh-CN" altLang="en-US" sz="2400" dirty="0">
                <a:latin typeface="+mn-ea"/>
                <a:ea typeface="+mn-ea"/>
              </a:rPr>
              <a:t>通俗来讲，</a:t>
            </a:r>
            <a:r>
              <a:rPr lang="en-US" altLang="zh-CN" sz="2400" dirty="0">
                <a:latin typeface="+mn-ea"/>
                <a:ea typeface="+mn-ea"/>
              </a:rPr>
              <a:t>SVM</a:t>
            </a:r>
            <a:r>
              <a:rPr lang="zh-CN" altLang="en-US" sz="2400" dirty="0">
                <a:latin typeface="+mn-ea"/>
                <a:ea typeface="+mn-ea"/>
              </a:rPr>
              <a:t>是一种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二类</a:t>
            </a:r>
            <a:r>
              <a:rPr lang="zh-CN" altLang="en-US" sz="2400" dirty="0">
                <a:latin typeface="+mn-ea"/>
                <a:ea typeface="+mn-ea"/>
              </a:rPr>
              <a:t>分类模型，其基本模型定义为特征空间上的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间隔最大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线性分类器</a:t>
            </a:r>
            <a:r>
              <a:rPr lang="zh-CN" altLang="en-US" sz="2400" dirty="0">
                <a:latin typeface="+mn-ea"/>
                <a:ea typeface="+mn-ea"/>
              </a:rPr>
              <a:t>，其学习策略便是间隔最大化，最终可转化为一个凸二次规划问题的求解。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   </a:t>
            </a:r>
            <a:r>
              <a:rPr lang="zh-CN" altLang="en-US" sz="2400" dirty="0">
                <a:latin typeface="+mn-ea"/>
                <a:ea typeface="+mn-ea"/>
              </a:rPr>
              <a:t>以右图为例，在一个二维平面内，有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+mn-ea"/>
                <a:ea typeface="+mn-ea"/>
              </a:rPr>
              <a:t>两个类别的离散样本点，一条直线将两类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+mn-ea"/>
                <a:ea typeface="+mn-ea"/>
              </a:rPr>
              <a:t>样本分开。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一个线性函数，如果能将样本完全正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+mn-ea"/>
                <a:ea typeface="+mn-ea"/>
              </a:rPr>
              <a:t>确分开，这些数据即为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线性可分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线性函数在一维空间为一个点，二维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+mn-ea"/>
                <a:ea typeface="+mn-ea"/>
              </a:rPr>
              <a:t>空间是一条直线，三维空间里是一个平面。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+mn-ea"/>
                <a:ea typeface="+mn-ea"/>
              </a:rPr>
              <a:t>如果不关注维数，线性函数被统称为</a:t>
            </a:r>
            <a:r>
              <a:rPr lang="en-US" altLang="zh-CN" sz="2400" dirty="0">
                <a:latin typeface="+mn-ea"/>
                <a:ea typeface="+mn-ea"/>
              </a:rPr>
              <a:t>——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超平面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32" y="2771032"/>
            <a:ext cx="3994379" cy="29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线性分类器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AB6E3B-42BD-4B8B-B0DA-C02A303922EE}"/>
                  </a:ext>
                </a:extLst>
              </p:cNvPr>
              <p:cNvSpPr txBox="1"/>
              <p:nvPr/>
            </p:nvSpPr>
            <p:spPr>
              <a:xfrm>
                <a:off x="642454" y="1897924"/>
                <a:ext cx="5453546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/>
                  <a:t>对于</a:t>
                </a:r>
                <a:r>
                  <a:rPr lang="zh-CN" altLang="zh-CN" sz="2400" dirty="0"/>
                  <a:t>分离超平面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/>
                  <a:t>可以</a:t>
                </a:r>
                <a:r>
                  <a:rPr lang="zh-CN" altLang="zh-CN" sz="2400" dirty="0"/>
                  <a:t>将方点和圆点表示的两类不同数据完全分离在该超平面的两侧，</a:t>
                </a:r>
                <a:r>
                  <a:rPr lang="zh-CN" altLang="en-US" sz="2400" dirty="0"/>
                  <a:t>使其满足：</a:t>
                </a:r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/>
                  <a:t>1</a:t>
                </a:r>
                <a:r>
                  <a:rPr lang="zh-CN" altLang="en-US" sz="2400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sz="2400" dirty="0"/>
                  <a:t>的所有数据属于一类</a:t>
                </a:r>
                <a:r>
                  <a:rPr lang="zh-CN" altLang="en-US" sz="2400" dirty="0"/>
                  <a:t>；</a:t>
                </a:r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/>
                  <a:t>2</a:t>
                </a:r>
                <a:r>
                  <a:rPr lang="zh-CN" altLang="en-US" sz="2400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zh-CN" sz="2400" dirty="0"/>
                  <a:t>的所有数据属于另一类。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AB6E3B-42BD-4B8B-B0DA-C02A3039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54" y="1897924"/>
                <a:ext cx="5453546" cy="2400657"/>
              </a:xfrm>
              <a:prstGeom prst="rect">
                <a:avLst/>
              </a:prstGeom>
              <a:blipFill>
                <a:blip r:embed="rId2"/>
                <a:stretch>
                  <a:fillRect l="-1676" t="-1777" r="-7374" b="-5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BA4BD09-B77E-4B9E-8FA9-8BF6E38F46F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9818" y="1106640"/>
            <a:ext cx="4575477" cy="3810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C7F113-4961-4098-BA12-B1A68618AD15}"/>
                  </a:ext>
                </a:extLst>
              </p:cNvPr>
              <p:cNvSpPr txBox="1"/>
              <p:nvPr/>
            </p:nvSpPr>
            <p:spPr>
              <a:xfrm>
                <a:off x="7047676" y="5174959"/>
                <a:ext cx="435597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zh-CN" sz="2400" dirty="0"/>
                  <a:t>称样本数据集为</a:t>
                </a:r>
                <a:r>
                  <a:rPr lang="zh-CN" altLang="zh-CN" sz="2400" b="1" dirty="0">
                    <a:solidFill>
                      <a:schemeClr val="accent6"/>
                    </a:solidFill>
                  </a:rPr>
                  <a:t>线性可分</a:t>
                </a:r>
                <a:r>
                  <a:rPr lang="zh-CN" altLang="en-US" sz="2400" b="1" dirty="0"/>
                  <a:t>；</a:t>
                </a:r>
                <a:endParaRPr lang="en-US" altLang="zh-CN" sz="2400" b="1" dirty="0"/>
              </a:p>
              <a:p>
                <a:pPr>
                  <a:spcAft>
                    <a:spcPts val="1200"/>
                  </a:spcAft>
                </a:pPr>
                <a:r>
                  <a:rPr lang="zh-CN" altLang="zh-CN" sz="2400" dirty="0"/>
                  <a:t>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400" dirty="0"/>
                  <a:t>为</a:t>
                </a:r>
                <a:r>
                  <a:rPr lang="zh-CN" altLang="zh-CN" sz="2400" b="1" dirty="0">
                    <a:solidFill>
                      <a:schemeClr val="accent6"/>
                    </a:solidFill>
                  </a:rPr>
                  <a:t>分离超平面</a:t>
                </a:r>
                <a:r>
                  <a:rPr lang="zh-CN" altLang="zh-CN" sz="2400" dirty="0"/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C7F113-4961-4098-BA12-B1A68618A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676" y="5174959"/>
                <a:ext cx="4355976" cy="984885"/>
              </a:xfrm>
              <a:prstGeom prst="rect">
                <a:avLst/>
              </a:prstGeom>
              <a:blipFill>
                <a:blip r:embed="rId4"/>
                <a:stretch>
                  <a:fillRect l="-2098" t="-4348" r="-139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线性分类器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7DF1BC-7998-4310-A64F-0C5B7596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78" y="1341066"/>
            <a:ext cx="4821042" cy="42822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E8EBDC0-78FF-4CCB-AD8D-3C51C0F61FAE}"/>
              </a:ext>
            </a:extLst>
          </p:cNvPr>
          <p:cNvSpPr txBox="1"/>
          <p:nvPr/>
        </p:nvSpPr>
        <p:spPr>
          <a:xfrm>
            <a:off x="914857" y="1472479"/>
            <a:ext cx="5572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zh-CN" sz="2800" dirty="0"/>
              <a:t>对于一个线性可分性的样本数据集，</a:t>
            </a:r>
            <a:r>
              <a:rPr lang="zh-CN" altLang="en-US" sz="2800" dirty="0"/>
              <a:t>其</a:t>
            </a:r>
            <a:r>
              <a:rPr lang="zh-CN" altLang="zh-CN" sz="2800" dirty="0"/>
              <a:t>分离超平面通常</a:t>
            </a:r>
            <a:r>
              <a:rPr lang="zh-CN" altLang="zh-CN" sz="2800" dirty="0">
                <a:solidFill>
                  <a:schemeClr val="accent6"/>
                </a:solidFill>
              </a:rPr>
              <a:t>不止一个</a:t>
            </a:r>
            <a:r>
              <a:rPr lang="zh-CN" altLang="en-US" sz="2800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B4FDC4-A14C-46F2-A0D3-22A39D1AEA1A}"/>
              </a:ext>
            </a:extLst>
          </p:cNvPr>
          <p:cNvSpPr txBox="1"/>
          <p:nvPr/>
        </p:nvSpPr>
        <p:spPr>
          <a:xfrm>
            <a:off x="997808" y="3726415"/>
            <a:ext cx="5572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chemeClr val="accent6"/>
                </a:solidFill>
              </a:rPr>
              <a:t>SVM</a:t>
            </a:r>
            <a:r>
              <a:rPr lang="zh-CN" altLang="zh-CN" sz="2800" dirty="0">
                <a:solidFill>
                  <a:schemeClr val="accent6"/>
                </a:solidFill>
              </a:rPr>
              <a:t>模型</a:t>
            </a:r>
            <a:r>
              <a:rPr lang="zh-CN" altLang="en-US" sz="2800" dirty="0">
                <a:solidFill>
                  <a:schemeClr val="accent6"/>
                </a:solidFill>
              </a:rPr>
              <a:t>：</a:t>
            </a:r>
            <a:r>
              <a:rPr lang="zh-CN" altLang="zh-CN" sz="2800" dirty="0"/>
              <a:t>分离超平面使得两类样本数据与该分离超平面形成的</a:t>
            </a:r>
            <a:r>
              <a:rPr lang="zh-CN" altLang="zh-CN" sz="2800" dirty="0">
                <a:solidFill>
                  <a:srgbClr val="FF0000"/>
                </a:solidFill>
              </a:rPr>
              <a:t>间隔均为最大</a:t>
            </a:r>
            <a:r>
              <a:rPr lang="zh-CN" altLang="en-US" sz="2800" dirty="0"/>
              <a:t>。</a:t>
            </a:r>
            <a:r>
              <a:rPr lang="en-US" altLang="zh-CN" sz="2800" dirty="0"/>
              <a:t>SVM</a:t>
            </a:r>
            <a:r>
              <a:rPr lang="zh-CN" altLang="zh-CN" sz="2800" dirty="0"/>
              <a:t>只输出样本类别而不输出样本属于某一类别的概率。</a:t>
            </a:r>
          </a:p>
        </p:txBody>
      </p:sp>
    </p:spTree>
    <p:extLst>
      <p:ext uri="{BB962C8B-B14F-4D97-AF65-F5344CB8AC3E}">
        <p14:creationId xmlns:p14="http://schemas.microsoft.com/office/powerpoint/2010/main" val="39384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线性分类器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E50CC2-AD9C-4FCB-8DC5-C2C72C86C69C}"/>
                  </a:ext>
                </a:extLst>
              </p:cNvPr>
              <p:cNvSpPr txBox="1"/>
              <p:nvPr/>
            </p:nvSpPr>
            <p:spPr>
              <a:xfrm>
                <a:off x="956828" y="997131"/>
                <a:ext cx="9851709" cy="4905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样本数据集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其中标签值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取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或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−1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，分别代表两个不同类别。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对于超平面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样本数据点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到该超平面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远近</a:t>
                </a:r>
                <a:r>
                  <a:rPr lang="zh-CN" altLang="zh-CN" sz="2400" dirty="0"/>
                  <a:t>表示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为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zh-CN" altLang="en-US" sz="2400" dirty="0">
                    <a:solidFill>
                      <a:schemeClr val="accent6"/>
                    </a:solidFill>
                  </a:rPr>
                  <a:t>判断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accent6"/>
                    </a:solidFill>
                  </a:rPr>
                  <a:t>与</a:t>
                </a:r>
                <a:r>
                  <a:rPr lang="zh-CN" altLang="zh-CN" sz="2400" dirty="0">
                    <a:solidFill>
                      <a:schemeClr val="accent6"/>
                    </a:solidFill>
                  </a:rPr>
                  <a:t>标记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>
                    <a:solidFill>
                      <a:schemeClr val="accent6"/>
                    </a:solidFill>
                  </a:rPr>
                  <a:t>符号是否一致？</a:t>
                </a:r>
                <a:endParaRPr lang="en-US" altLang="zh-CN" sz="2400" dirty="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若一致，则分类正确；否则，分类错误。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可用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替代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表示样本数据点到超平面</a:t>
                </a:r>
                <a:r>
                  <a:rPr lang="zh-CN" altLang="zh-CN" sz="2400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远近。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E50CC2-AD9C-4FCB-8DC5-C2C72C86C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28" y="997131"/>
                <a:ext cx="9851709" cy="4905895"/>
              </a:xfrm>
              <a:prstGeom prst="rect">
                <a:avLst/>
              </a:prstGeom>
              <a:blipFill>
                <a:blip r:embed="rId2"/>
                <a:stretch>
                  <a:fillRect l="-990" b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3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函数间隔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092369-96C5-4802-A06C-B2D755874E52}"/>
                  </a:ext>
                </a:extLst>
              </p:cNvPr>
              <p:cNvSpPr txBox="1"/>
              <p:nvPr/>
            </p:nvSpPr>
            <p:spPr>
              <a:xfrm>
                <a:off x="493581" y="1362157"/>
                <a:ext cx="11420996" cy="3986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accent6"/>
                    </a:solidFill>
                  </a:rPr>
                  <a:t>函数间隔</a:t>
                </a:r>
                <a:r>
                  <a:rPr lang="zh-CN" altLang="en-US" sz="2400" dirty="0">
                    <a:solidFill>
                      <a:schemeClr val="accent6"/>
                    </a:solidFill>
                  </a:rPr>
                  <a:t>：</a:t>
                </a:r>
                <a:r>
                  <a:rPr lang="zh-CN" altLang="zh-CN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chemeClr val="accent6"/>
                    </a:solidFill>
                  </a:rPr>
                  <a:t>表示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：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样本数据点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到分离超平面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之间</a:t>
                </a:r>
                <a:r>
                  <a:rPr lang="zh-CN" altLang="zh-CN" sz="2400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远近。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样本数据集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的函数间隔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定义为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中所有样本数据点到超平面函数</a:t>
                </a:r>
                <a:r>
                  <a:rPr lang="zh-CN" altLang="zh-CN" sz="2400" dirty="0">
                    <a:solidFill>
                      <a:schemeClr val="accent6"/>
                    </a:solidFill>
                  </a:rPr>
                  <a:t>间隔的最小值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，即有：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zh-CN" sz="2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作为优化指标构造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SVM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模型：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092369-96C5-4802-A06C-B2D755874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81" y="1362157"/>
                <a:ext cx="11420996" cy="3986541"/>
              </a:xfrm>
              <a:prstGeom prst="rect">
                <a:avLst/>
              </a:prstGeom>
              <a:blipFill>
                <a:blip r:embed="rId2"/>
                <a:stretch>
                  <a:fillRect l="-854" t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0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函数间隔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148019-08F2-4B77-A1A1-EB20CA019B51}"/>
                  </a:ext>
                </a:extLst>
              </p:cNvPr>
              <p:cNvSpPr txBox="1"/>
              <p:nvPr/>
            </p:nvSpPr>
            <p:spPr>
              <a:xfrm>
                <a:off x="567583" y="1322974"/>
                <a:ext cx="11292239" cy="1640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>
                    <a:solidFill>
                      <a:schemeClr val="tx1"/>
                    </a:solidFill>
                  </a:rPr>
                  <a:t>求得该优化问题的解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得到最优分离超平面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		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SVM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模型：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148019-08F2-4B77-A1A1-EB20CA019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3" y="1322974"/>
                <a:ext cx="11292239" cy="1640962"/>
              </a:xfrm>
              <a:prstGeom prst="rect">
                <a:avLst/>
              </a:prstGeom>
              <a:blipFill>
                <a:blip r:embed="rId2"/>
                <a:stretch>
                  <a:fillRect l="-809" t="-2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34F3A99-080F-4A4A-B988-4A8186A6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32" y="3179389"/>
            <a:ext cx="4560339" cy="35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几何间隔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A23579-2B4D-4878-AD96-EE08F75EED99}"/>
                  </a:ext>
                </a:extLst>
              </p:cNvPr>
              <p:cNvSpPr txBox="1"/>
              <p:nvPr/>
            </p:nvSpPr>
            <p:spPr>
              <a:xfrm>
                <a:off x="717006" y="1182231"/>
                <a:ext cx="1021198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accent6"/>
                    </a:solidFill>
                  </a:rPr>
                  <a:t>函数间隔</a:t>
                </a:r>
                <a:r>
                  <a:rPr lang="zh-CN" altLang="en-US" sz="2400" dirty="0">
                    <a:solidFill>
                      <a:schemeClr val="accent6"/>
                    </a:solidFill>
                  </a:rPr>
                  <a:t>的缺点：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若同时同比例缩放其参数向量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和偏置量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，会改变函数间隔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的取值。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endParaRPr lang="en-US" altLang="zh-CN" sz="2400" b="1" dirty="0">
                  <a:solidFill>
                    <a:schemeClr val="accent6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sz="2400" dirty="0">
                    <a:solidFill>
                      <a:schemeClr val="accent6"/>
                    </a:solidFill>
                  </a:rPr>
                  <a:t>几何间隔</a:t>
                </a:r>
                <a:r>
                  <a:rPr lang="zh-CN" altLang="en-US" sz="2400" dirty="0">
                    <a:solidFill>
                      <a:schemeClr val="accent6"/>
                    </a:solidFill>
                  </a:rPr>
                  <a:t>：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解决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函数间隔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取值混乱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的问题，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对参数向量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</a:rPr>
                  <a:t>作归一化后计算得到的函数间隔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A23579-2B4D-4878-AD96-EE08F75EE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06" y="1182231"/>
                <a:ext cx="10211989" cy="2246769"/>
              </a:xfrm>
              <a:prstGeom prst="rect">
                <a:avLst/>
              </a:prstGeom>
              <a:blipFill>
                <a:blip r:embed="rId2"/>
                <a:stretch>
                  <a:fillRect l="-955" t="-1897" r="-179" b="-5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506</Words>
  <Application>Microsoft Office PowerPoint</Application>
  <PresentationFormat>宽屏</PresentationFormat>
  <Paragraphs>112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SVM</vt:lpstr>
      <vt:lpstr>SVM</vt:lpstr>
      <vt:lpstr>线性分类器</vt:lpstr>
      <vt:lpstr>线性分类器</vt:lpstr>
      <vt:lpstr>线性分类器</vt:lpstr>
      <vt:lpstr>线性分类器</vt:lpstr>
      <vt:lpstr>函数间隔</vt:lpstr>
      <vt:lpstr>函数间隔</vt:lpstr>
      <vt:lpstr>几何间隔</vt:lpstr>
      <vt:lpstr>几何间隔</vt:lpstr>
      <vt:lpstr>线性分类器求解</vt:lpstr>
      <vt:lpstr>线性分类器求解</vt:lpstr>
      <vt:lpstr>线性分类器求解</vt:lpstr>
      <vt:lpstr>线性分类器求解</vt:lpstr>
      <vt:lpstr>线性分类器求解</vt:lpstr>
      <vt:lpstr>线性分类器求解</vt:lpstr>
      <vt:lpstr>SVM的多分类</vt:lpstr>
      <vt:lpstr>SVM的多分类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 Linda</dc:creator>
  <cp:lastModifiedBy>Zong Linda</cp:lastModifiedBy>
  <cp:revision>95</cp:revision>
  <dcterms:created xsi:type="dcterms:W3CDTF">2020-02-03T08:46:02Z</dcterms:created>
  <dcterms:modified xsi:type="dcterms:W3CDTF">2021-03-25T02:36:42Z</dcterms:modified>
</cp:coreProperties>
</file>