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82" r:id="rId3"/>
    <p:sldId id="1753" r:id="rId4"/>
    <p:sldId id="1754" r:id="rId5"/>
    <p:sldId id="1755" r:id="rId6"/>
    <p:sldId id="1743" r:id="rId7"/>
    <p:sldId id="1744" r:id="rId8"/>
    <p:sldId id="1745" r:id="rId9"/>
    <p:sldId id="1746" r:id="rId10"/>
    <p:sldId id="1747" r:id="rId11"/>
    <p:sldId id="1751" r:id="rId12"/>
    <p:sldId id="1752" r:id="rId13"/>
    <p:sldId id="1757" r:id="rId14"/>
    <p:sldId id="1758" r:id="rId15"/>
    <p:sldId id="1760" r:id="rId16"/>
    <p:sldId id="1756" r:id="rId17"/>
    <p:sldId id="1762" r:id="rId18"/>
    <p:sldId id="1763" r:id="rId19"/>
    <p:sldId id="1766" r:id="rId20"/>
    <p:sldId id="1768" r:id="rId21"/>
    <p:sldId id="1773" r:id="rId22"/>
    <p:sldId id="1793" r:id="rId23"/>
    <p:sldId id="1794" r:id="rId24"/>
    <p:sldId id="1795" r:id="rId25"/>
    <p:sldId id="1796" r:id="rId26"/>
    <p:sldId id="1797" r:id="rId27"/>
    <p:sldId id="1798" r:id="rId28"/>
    <p:sldId id="1799" r:id="rId29"/>
    <p:sldId id="1800" r:id="rId30"/>
    <p:sldId id="1801" r:id="rId31"/>
    <p:sldId id="1802" r:id="rId32"/>
    <p:sldId id="1803" r:id="rId33"/>
    <p:sldId id="1804" r:id="rId34"/>
    <p:sldId id="1805" r:id="rId35"/>
    <p:sldId id="1806" r:id="rId36"/>
    <p:sldId id="1807"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96" autoAdjust="0"/>
    <p:restoredTop sz="83442" autoAdjust="0"/>
  </p:normalViewPr>
  <p:slideViewPr>
    <p:cSldViewPr snapToGrid="0">
      <p:cViewPr varScale="1">
        <p:scale>
          <a:sx n="139" d="100"/>
          <a:sy n="139" d="100"/>
        </p:scale>
        <p:origin x="1464" y="8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7CA38E-1C45-47D4-98D4-90B74EAA8426}" type="datetimeFigureOut">
              <a:rPr lang="zh-CN" altLang="en-US" smtClean="0"/>
              <a:t>2021/3/29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9F34B2-0EB1-4476-BA4D-E8F77C841D6B}" type="slidenum">
              <a:rPr lang="zh-CN" altLang="en-US" smtClean="0"/>
              <a:t>‹#›</a:t>
            </a:fld>
            <a:endParaRPr lang="zh-CN" altLang="en-US"/>
          </a:p>
        </p:txBody>
      </p:sp>
    </p:spTree>
    <p:extLst>
      <p:ext uri="{BB962C8B-B14F-4D97-AF65-F5344CB8AC3E}">
        <p14:creationId xmlns:p14="http://schemas.microsoft.com/office/powerpoint/2010/main" val="2738869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3</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F34B2-0EB1-4476-BA4D-E8F77C841D6B}"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A85638-0461-41ED-97EB-1CD47C30AA02}"/>
              </a:ext>
            </a:extLst>
          </p:cNvPr>
          <p:cNvSpPr>
            <a:spLocks noGrp="1"/>
          </p:cNvSpPr>
          <p:nvPr>
            <p:ph type="ctrTitle"/>
          </p:nvPr>
        </p:nvSpPr>
        <p:spPr>
          <a:xfrm>
            <a:off x="1469246" y="2044975"/>
            <a:ext cx="9144000" cy="1358112"/>
          </a:xfrm>
        </p:spPr>
        <p:txBody>
          <a:bodyPr anchor="b">
            <a:normAutofit/>
          </a:bodyPr>
          <a:lstStyle>
            <a:lvl1pPr algn="ctr">
              <a:defRPr sz="54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C3CB083D-9224-4A24-B0D8-F01565B63571}"/>
              </a:ext>
            </a:extLst>
          </p:cNvPr>
          <p:cNvSpPr>
            <a:spLocks noGrp="1"/>
          </p:cNvSpPr>
          <p:nvPr>
            <p:ph type="subTitle" idx="1"/>
          </p:nvPr>
        </p:nvSpPr>
        <p:spPr>
          <a:xfrm>
            <a:off x="1469246" y="3965002"/>
            <a:ext cx="9144000" cy="1655762"/>
          </a:xfrm>
        </p:spPr>
        <p:txBody>
          <a:bodyPr>
            <a:normAutofit/>
          </a:bodyPr>
          <a:lstStyle>
            <a:lvl1pPr marL="0" indent="0" algn="ctr">
              <a:buNone/>
              <a:defRPr sz="2800">
                <a:latin typeface="黑体" panose="02010609060101010101" pitchFamily="49" charset="-122"/>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grpSp>
        <p:nvGrpSpPr>
          <p:cNvPr id="27" name="组合 26">
            <a:extLst>
              <a:ext uri="{FF2B5EF4-FFF2-40B4-BE49-F238E27FC236}">
                <a16:creationId xmlns:a16="http://schemas.microsoft.com/office/drawing/2014/main" id="{2EF9E9A1-243F-4C96-94F3-6053476BF27F}"/>
              </a:ext>
            </a:extLst>
          </p:cNvPr>
          <p:cNvGrpSpPr/>
          <p:nvPr userDrawn="1"/>
        </p:nvGrpSpPr>
        <p:grpSpPr>
          <a:xfrm>
            <a:off x="10545808" y="5640454"/>
            <a:ext cx="516743" cy="519420"/>
            <a:chOff x="7555106" y="742200"/>
            <a:chExt cx="516743" cy="519420"/>
          </a:xfrm>
        </p:grpSpPr>
        <p:sp>
          <p:nvSpPr>
            <p:cNvPr id="28" name="椭圆 27">
              <a:extLst>
                <a:ext uri="{FF2B5EF4-FFF2-40B4-BE49-F238E27FC236}">
                  <a16:creationId xmlns:a16="http://schemas.microsoft.com/office/drawing/2014/main" id="{FC1E215F-E149-4301-BB41-28C645CBAACE}"/>
                </a:ext>
              </a:extLst>
            </p:cNvPr>
            <p:cNvSpPr/>
            <p:nvPr/>
          </p:nvSpPr>
          <p:spPr>
            <a:xfrm>
              <a:off x="7555106" y="742200"/>
              <a:ext cx="516743" cy="519420"/>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29" name="图片 28">
              <a:extLst>
                <a:ext uri="{FF2B5EF4-FFF2-40B4-BE49-F238E27FC236}">
                  <a16:creationId xmlns:a16="http://schemas.microsoft.com/office/drawing/2014/main" id="{278851E7-0F1C-488E-9FE4-DB7CC90A779E}"/>
                </a:ext>
              </a:extLst>
            </p:cNvPr>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581005" y="767836"/>
              <a:ext cx="490844" cy="493784"/>
            </a:xfrm>
            <a:prstGeom prst="ellipse">
              <a:avLst/>
            </a:prstGeom>
          </p:spPr>
        </p:pic>
      </p:grpSp>
      <p:sp>
        <p:nvSpPr>
          <p:cNvPr id="31" name="椭圆 30">
            <a:extLst>
              <a:ext uri="{FF2B5EF4-FFF2-40B4-BE49-F238E27FC236}">
                <a16:creationId xmlns:a16="http://schemas.microsoft.com/office/drawing/2014/main" id="{22BEEA86-A3CE-44F7-982B-FBF22522C814}"/>
              </a:ext>
            </a:extLst>
          </p:cNvPr>
          <p:cNvSpPr/>
          <p:nvPr userDrawn="1"/>
        </p:nvSpPr>
        <p:spPr>
          <a:xfrm>
            <a:off x="2169669" y="4503756"/>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2" name="椭圆 31">
            <a:extLst>
              <a:ext uri="{FF2B5EF4-FFF2-40B4-BE49-F238E27FC236}">
                <a16:creationId xmlns:a16="http://schemas.microsoft.com/office/drawing/2014/main" id="{9D72434F-0F0A-47B5-B04E-69DD9D314D84}"/>
              </a:ext>
            </a:extLst>
          </p:cNvPr>
          <p:cNvSpPr/>
          <p:nvPr userDrawn="1"/>
        </p:nvSpPr>
        <p:spPr>
          <a:xfrm>
            <a:off x="1166821" y="1504907"/>
            <a:ext cx="496644" cy="499218"/>
          </a:xfrm>
          <a:prstGeom prst="ellipse">
            <a:avLst/>
          </a:prstGeom>
          <a:gradFill>
            <a:gsLst>
              <a:gs pos="78000">
                <a:schemeClr val="accent1"/>
              </a:gs>
              <a:gs pos="4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3" name="椭圆 32">
            <a:extLst>
              <a:ext uri="{FF2B5EF4-FFF2-40B4-BE49-F238E27FC236}">
                <a16:creationId xmlns:a16="http://schemas.microsoft.com/office/drawing/2014/main" id="{7E90D930-602E-4505-B73A-0FC6C18D271F}"/>
              </a:ext>
            </a:extLst>
          </p:cNvPr>
          <p:cNvSpPr/>
          <p:nvPr userDrawn="1"/>
        </p:nvSpPr>
        <p:spPr>
          <a:xfrm>
            <a:off x="10497170" y="3023637"/>
            <a:ext cx="360040" cy="361906"/>
          </a:xfrm>
          <a:prstGeom prst="ellipse">
            <a:avLst/>
          </a:prstGeom>
          <a:gradFill>
            <a:gsLst>
              <a:gs pos="27000">
                <a:schemeClr val="accent1"/>
              </a:gs>
              <a:gs pos="76000">
                <a:schemeClr val="accent4"/>
              </a:gs>
            </a:gsLst>
            <a:lin ang="18900000" scaled="1"/>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sp>
        <p:nvSpPr>
          <p:cNvPr id="34" name="椭圆 33">
            <a:extLst>
              <a:ext uri="{FF2B5EF4-FFF2-40B4-BE49-F238E27FC236}">
                <a16:creationId xmlns:a16="http://schemas.microsoft.com/office/drawing/2014/main" id="{6A5D0CD1-54C3-4270-BD4E-BC6541F224FA}"/>
              </a:ext>
            </a:extLst>
          </p:cNvPr>
          <p:cNvSpPr/>
          <p:nvPr userDrawn="1"/>
        </p:nvSpPr>
        <p:spPr>
          <a:xfrm>
            <a:off x="8674940" y="1092898"/>
            <a:ext cx="261737" cy="263094"/>
          </a:xfrm>
          <a:prstGeom prst="ellipse">
            <a:avLst/>
          </a:prstGeom>
          <a:gradFill flip="none" rotWithShape="1">
            <a:gsLst>
              <a:gs pos="0">
                <a:schemeClr val="bg1"/>
              </a:gs>
              <a:gs pos="36000">
                <a:schemeClr val="bg1"/>
              </a:gs>
              <a:gs pos="100000">
                <a:schemeClr val="bg1">
                  <a:lumMod val="85000"/>
                </a:schemeClr>
              </a:gs>
            </a:gsLst>
            <a:lin ang="13200000" scaled="0"/>
            <a:tileRect/>
          </a:gra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5" name="图片 44">
            <a:extLst>
              <a:ext uri="{FF2B5EF4-FFF2-40B4-BE49-F238E27FC236}">
                <a16:creationId xmlns:a16="http://schemas.microsoft.com/office/drawing/2014/main" id="{6C701737-D724-4D5E-A2B2-14AED5534931}"/>
              </a:ext>
            </a:extLst>
          </p:cNvPr>
          <p:cNvPicPr>
            <a:picLocks noChangeAspect="1"/>
          </p:cNvPicPr>
          <p:nvPr userDrawn="1"/>
        </p:nvPicPr>
        <p:blipFill>
          <a:blip r:embed="rId4" cstate="print">
            <a:duotone>
              <a:prstClr val="black"/>
              <a:schemeClr val="accent2">
                <a:tint val="45000"/>
                <a:satMod val="400000"/>
              </a:schemeClr>
            </a:duotone>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129449" y="5722693"/>
            <a:ext cx="789101" cy="793827"/>
          </a:xfrm>
          <a:prstGeom prst="ellipse">
            <a:avLst/>
          </a:prstGeom>
        </p:spPr>
      </p:pic>
      <p:grpSp>
        <p:nvGrpSpPr>
          <p:cNvPr id="46" name="组合 45">
            <a:extLst>
              <a:ext uri="{FF2B5EF4-FFF2-40B4-BE49-F238E27FC236}">
                <a16:creationId xmlns:a16="http://schemas.microsoft.com/office/drawing/2014/main" id="{5A205B3E-FAD8-43FD-84AE-C3B36A26F9DD}"/>
              </a:ext>
            </a:extLst>
          </p:cNvPr>
          <p:cNvGrpSpPr/>
          <p:nvPr userDrawn="1"/>
        </p:nvGrpSpPr>
        <p:grpSpPr>
          <a:xfrm>
            <a:off x="8488139" y="4483739"/>
            <a:ext cx="853282" cy="857702"/>
            <a:chOff x="6234662" y="3806093"/>
            <a:chExt cx="853282" cy="857702"/>
          </a:xfrm>
        </p:grpSpPr>
        <p:sp>
          <p:nvSpPr>
            <p:cNvPr id="47" name="椭圆 46">
              <a:extLst>
                <a:ext uri="{FF2B5EF4-FFF2-40B4-BE49-F238E27FC236}">
                  <a16:creationId xmlns:a16="http://schemas.microsoft.com/office/drawing/2014/main" id="{47CBB570-1154-4113-909E-B54CDA25E6A3}"/>
                </a:ext>
              </a:extLst>
            </p:cNvPr>
            <p:cNvSpPr/>
            <p:nvPr/>
          </p:nvSpPr>
          <p:spPr>
            <a:xfrm>
              <a:off x="6234662" y="3806093"/>
              <a:ext cx="853282" cy="857702"/>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48" name="图片 47">
              <a:extLst>
                <a:ext uri="{FF2B5EF4-FFF2-40B4-BE49-F238E27FC236}">
                  <a16:creationId xmlns:a16="http://schemas.microsoft.com/office/drawing/2014/main" id="{CE25AC41-DCE9-406D-A611-809C4FAC4970}"/>
                </a:ext>
              </a:extLst>
            </p:cNvPr>
            <p:cNvPicPr>
              <a:picLocks noChangeAspect="1"/>
            </p:cNvPicPr>
            <p:nvPr/>
          </p:nvPicPr>
          <p:blipFill>
            <a:blip r:embed="rId4" cstate="print">
              <a:duotone>
                <a:prstClr val="black"/>
                <a:schemeClr val="accent2">
                  <a:tint val="45000"/>
                  <a:satMod val="400000"/>
                </a:schemeClr>
              </a:duotone>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6266752" y="3849689"/>
              <a:ext cx="789101" cy="793827"/>
            </a:xfrm>
            <a:prstGeom prst="ellipse">
              <a:avLst/>
            </a:prstGeom>
          </p:spPr>
        </p:pic>
      </p:grpSp>
      <p:grpSp>
        <p:nvGrpSpPr>
          <p:cNvPr id="49" name="组合 48">
            <a:extLst>
              <a:ext uri="{FF2B5EF4-FFF2-40B4-BE49-F238E27FC236}">
                <a16:creationId xmlns:a16="http://schemas.microsoft.com/office/drawing/2014/main" id="{DF881868-7D19-4A5E-A831-2C9B75E26257}"/>
              </a:ext>
            </a:extLst>
          </p:cNvPr>
          <p:cNvGrpSpPr/>
          <p:nvPr userDrawn="1"/>
        </p:nvGrpSpPr>
        <p:grpSpPr>
          <a:xfrm>
            <a:off x="9371083" y="554895"/>
            <a:ext cx="516743" cy="519420"/>
            <a:chOff x="7555106" y="742200"/>
            <a:chExt cx="516743" cy="519420"/>
          </a:xfrm>
        </p:grpSpPr>
        <p:sp>
          <p:nvSpPr>
            <p:cNvPr id="50" name="椭圆 49">
              <a:extLst>
                <a:ext uri="{FF2B5EF4-FFF2-40B4-BE49-F238E27FC236}">
                  <a16:creationId xmlns:a16="http://schemas.microsoft.com/office/drawing/2014/main" id="{7CB38259-2FC1-4CC4-93CD-78FB931036A5}"/>
                </a:ext>
              </a:extLst>
            </p:cNvPr>
            <p:cNvSpPr/>
            <p:nvPr/>
          </p:nvSpPr>
          <p:spPr>
            <a:xfrm>
              <a:off x="7555106" y="742200"/>
              <a:ext cx="516743" cy="519420"/>
            </a:xfrm>
            <a:prstGeom prst="ellipse">
              <a:avLst/>
            </a:prstGeom>
            <a:solidFill>
              <a:schemeClr val="bg1">
                <a:lumMod val="95000"/>
              </a:schemeClr>
            </a:solidFill>
            <a:ln w="22225">
              <a:solidFill>
                <a:schemeClr val="bg1"/>
              </a:solidFill>
            </a:ln>
            <a:effectLst>
              <a:outerShdw blurRad="419100" dist="419100" dir="3600000" algn="tl" rotWithShape="0">
                <a:schemeClr val="accent2">
                  <a:lumMod val="50000"/>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20000"/>
                </a:spcBef>
                <a:spcAft>
                  <a:spcPct val="0"/>
                </a:spcAft>
                <a:buClr>
                  <a:schemeClr val="folHlink"/>
                </a:buClr>
                <a:buFont typeface="Wingdings" panose="05000000000000000000" pitchFamily="2" charset="2"/>
                <a:buNone/>
              </a:pPr>
              <a:endParaRPr lang="zh-CN" altLang="en-US" sz="1400" b="1" dirty="0">
                <a:solidFill>
                  <a:schemeClr val="tx2"/>
                </a:solidFill>
                <a:latin typeface="+mn-ea"/>
                <a:cs typeface="+mn-ea"/>
                <a:sym typeface="+mn-lt"/>
              </a:endParaRPr>
            </a:p>
          </p:txBody>
        </p:sp>
        <p:pic>
          <p:nvPicPr>
            <p:cNvPr id="51" name="图片 50">
              <a:extLst>
                <a:ext uri="{FF2B5EF4-FFF2-40B4-BE49-F238E27FC236}">
                  <a16:creationId xmlns:a16="http://schemas.microsoft.com/office/drawing/2014/main" id="{1D952875-FD84-4E30-B55F-6010DFF47768}"/>
                </a:ext>
              </a:extLst>
            </p:cNvPr>
            <p:cNvPicPr>
              <a:picLocks noChangeAspect="1"/>
            </p:cNvPicPr>
            <p:nvPr/>
          </p:nvPicPr>
          <p:blipFill>
            <a:blip r:embed="rId2" cstate="print">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581005" y="767836"/>
              <a:ext cx="490844" cy="493784"/>
            </a:xfrm>
            <a:prstGeom prst="ellipse">
              <a:avLst/>
            </a:prstGeom>
          </p:spPr>
        </p:pic>
      </p:grpSp>
    </p:spTree>
    <p:extLst>
      <p:ext uri="{BB962C8B-B14F-4D97-AF65-F5344CB8AC3E}">
        <p14:creationId xmlns:p14="http://schemas.microsoft.com/office/powerpoint/2010/main" val="587685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A39ED-242A-4969-9F6C-6312B143BC4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79E63E-2ADF-4DF9-A967-06A971BD59E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1848B9-9688-4BBC-B121-FD3039A1D221}"/>
              </a:ext>
            </a:extLst>
          </p:cNvPr>
          <p:cNvSpPr>
            <a:spLocks noGrp="1"/>
          </p:cNvSpPr>
          <p:nvPr>
            <p:ph type="dt" sz="half" idx="10"/>
          </p:nvPr>
        </p:nvSpPr>
        <p:spPr/>
        <p:txBody>
          <a:bodyPr/>
          <a:lstStyle/>
          <a:p>
            <a:fld id="{A6197644-823E-4D3C-9320-92CB9599F165}"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2EB8908E-99DF-4378-A2D6-2AB8D7F260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B60725-3422-4C76-A0E0-BA649B1B1F61}"/>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196706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3F5FF7-C651-444A-A97A-C044DA22C8D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194C90D-B3E3-44D4-A68F-41712133FB7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2B2499-6BCE-46A2-BB31-C5BBD26D9040}"/>
              </a:ext>
            </a:extLst>
          </p:cNvPr>
          <p:cNvSpPr>
            <a:spLocks noGrp="1"/>
          </p:cNvSpPr>
          <p:nvPr>
            <p:ph type="dt" sz="half" idx="10"/>
          </p:nvPr>
        </p:nvSpPr>
        <p:spPr/>
        <p:txBody>
          <a:bodyPr/>
          <a:lstStyle/>
          <a:p>
            <a:fld id="{A6197644-823E-4D3C-9320-92CB9599F165}"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C9CB12D6-ADA9-4A64-9CAC-60359F577C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E9CA20-9FC0-4EA5-BB63-80DD09432E62}"/>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1202750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588337AD-B81E-43BE-84ED-1777C89662A6}"/>
              </a:ext>
            </a:extLst>
          </p:cNvPr>
          <p:cNvSpPr>
            <a:spLocks noGrp="1"/>
          </p:cNvSpPr>
          <p:nvPr>
            <p:ph sz="half" idx="2"/>
          </p:nvPr>
        </p:nvSpPr>
        <p:spPr>
          <a:xfrm>
            <a:off x="3918955" y="919657"/>
            <a:ext cx="7498341" cy="5169042"/>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21" name="内容占位符 3">
            <a:extLst>
              <a:ext uri="{FF2B5EF4-FFF2-40B4-BE49-F238E27FC236}">
                <a16:creationId xmlns:a16="http://schemas.microsoft.com/office/drawing/2014/main" id="{076B3C05-971D-496F-A0CF-5AF492F02590}"/>
              </a:ext>
            </a:extLst>
          </p:cNvPr>
          <p:cNvSpPr>
            <a:spLocks noGrp="1"/>
          </p:cNvSpPr>
          <p:nvPr>
            <p:ph sz="half" idx="10"/>
          </p:nvPr>
        </p:nvSpPr>
        <p:spPr>
          <a:xfrm>
            <a:off x="375428" y="919657"/>
            <a:ext cx="2762004" cy="5169042"/>
          </a:xfrm>
        </p:spPr>
        <p:txBody>
          <a:bodyPr/>
          <a:lstStyle>
            <a:lvl1pPr>
              <a:defRPr b="0">
                <a:latin typeface="黑体" panose="02010609060101010101" pitchFamily="49" charset="-122"/>
                <a:ea typeface="黑体" panose="02010609060101010101" pitchFamily="49" charset="-122"/>
              </a:defRPr>
            </a:lvl1pPr>
            <a:lvl2pPr>
              <a:defRPr b="0">
                <a:latin typeface="黑体" panose="02010609060101010101" pitchFamily="49" charset="-122"/>
                <a:ea typeface="黑体" panose="02010609060101010101" pitchFamily="49" charset="-122"/>
              </a:defRPr>
            </a:lvl2pPr>
            <a:lvl3pPr>
              <a:defRPr b="0">
                <a:latin typeface="黑体" panose="02010609060101010101" pitchFamily="49" charset="-122"/>
                <a:ea typeface="黑体" panose="02010609060101010101" pitchFamily="49" charset="-122"/>
              </a:defRPr>
            </a:lvl3pPr>
            <a:lvl4pPr>
              <a:defRPr b="0">
                <a:latin typeface="黑体" panose="02010609060101010101" pitchFamily="49" charset="-122"/>
                <a:ea typeface="黑体" panose="02010609060101010101" pitchFamily="49" charset="-122"/>
              </a:defRPr>
            </a:lvl4pPr>
            <a:lvl5pPr>
              <a:defRPr b="0">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Tree>
    <p:extLst>
      <p:ext uri="{BB962C8B-B14F-4D97-AF65-F5344CB8AC3E}">
        <p14:creationId xmlns:p14="http://schemas.microsoft.com/office/powerpoint/2010/main" val="128436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5136F-BFE7-4909-9D86-B47AE5D2C85A}"/>
              </a:ext>
            </a:extLst>
          </p:cNvPr>
          <p:cNvSpPr>
            <a:spLocks noGrp="1"/>
          </p:cNvSpPr>
          <p:nvPr>
            <p:ph type="title"/>
          </p:nvPr>
        </p:nvSpPr>
        <p:spPr>
          <a:xfrm>
            <a:off x="914857" y="96886"/>
            <a:ext cx="7172382" cy="618693"/>
          </a:xfrm>
        </p:spPr>
        <p:txBody>
          <a:bodyPr>
            <a:noAutofit/>
          </a:bodyPr>
          <a:lstStyle>
            <a:lvl1pPr>
              <a:defRPr sz="3600">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5022F338-F70C-45B8-BDE2-5905DB4C1550}"/>
              </a:ext>
            </a:extLst>
          </p:cNvPr>
          <p:cNvSpPr>
            <a:spLocks noGrp="1"/>
          </p:cNvSpPr>
          <p:nvPr>
            <p:ph idx="1" hasCustomPrompt="1"/>
          </p:nvPr>
        </p:nvSpPr>
        <p:spPr>
          <a:xfrm>
            <a:off x="838200" y="947253"/>
            <a:ext cx="10515600" cy="5229711"/>
          </a:xfrm>
        </p:spPr>
        <p:txBody>
          <a:bodyPr/>
          <a:lstStyle>
            <a:lvl1pPr marL="228600" indent="-228600">
              <a:buFont typeface="Wingdings" panose="05000000000000000000" pitchFamily="2" charset="2"/>
              <a:buChar char="u"/>
              <a:defRPr>
                <a:latin typeface="微软雅黑" panose="020B0503020204020204" pitchFamily="34" charset="-122"/>
                <a:ea typeface="微软雅黑" panose="020B0503020204020204" pitchFamily="34" charset="-122"/>
              </a:defRPr>
            </a:lvl1pPr>
            <a:lvl2pPr marL="685800" indent="-228600">
              <a:buFont typeface="Wingdings" panose="05000000000000000000" pitchFamily="2" charset="2"/>
              <a:buChar char="Ø"/>
              <a:defRPr>
                <a:latin typeface="微软雅黑" panose="020B0503020204020204" pitchFamily="34" charset="-122"/>
                <a:ea typeface="微软雅黑" panose="020B0503020204020204" pitchFamily="34" charset="-122"/>
              </a:defRPr>
            </a:lvl2pPr>
            <a:lvl3pPr marL="1143000" indent="-228600">
              <a:buFont typeface="Wingdings" panose="05000000000000000000" pitchFamily="2" charset="2"/>
              <a:buChar char="ü"/>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 单击此处编辑母版文本样式</a:t>
            </a:r>
          </a:p>
          <a:p>
            <a:pPr lvl="1"/>
            <a:r>
              <a:rPr lang="zh-CN" altLang="en-US" dirty="0"/>
              <a:t> 二级</a:t>
            </a:r>
          </a:p>
          <a:p>
            <a:pPr lvl="2"/>
            <a:r>
              <a:rPr lang="zh-CN" altLang="en-US" dirty="0"/>
              <a:t> 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DA89D295-7512-486D-AEF8-71938DFBE853}"/>
              </a:ext>
            </a:extLst>
          </p:cNvPr>
          <p:cNvSpPr>
            <a:spLocks noGrp="1"/>
          </p:cNvSpPr>
          <p:nvPr>
            <p:ph type="dt" sz="half" idx="10"/>
          </p:nvPr>
        </p:nvSpPr>
        <p:spPr/>
        <p:txBody>
          <a:bodyPr/>
          <a:lstStyle/>
          <a:p>
            <a:fld id="{A6197644-823E-4D3C-9320-92CB9599F165}"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B855318A-BCC0-4475-AB4B-BEAF65A242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40B114-E4C9-4409-BB7D-70AC4959ECC0}"/>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pic>
        <p:nvPicPr>
          <p:cNvPr id="8" name="图片 7">
            <a:extLst>
              <a:ext uri="{FF2B5EF4-FFF2-40B4-BE49-F238E27FC236}">
                <a16:creationId xmlns:a16="http://schemas.microsoft.com/office/drawing/2014/main" id="{F7266120-D5F1-4687-8836-F361BDA99A78}"/>
              </a:ext>
            </a:extLst>
          </p:cNvPr>
          <p:cNvPicPr>
            <a:picLocks noChangeAspect="1"/>
          </p:cNvPicPr>
          <p:nvPr/>
        </p:nvPicPr>
        <p:blipFill rotWithShape="1">
          <a:blip r:embed="rId2">
            <a:extLst>
              <a:ext uri="{28A0092B-C50C-407E-A947-70E740481C1C}">
                <a14:useLocalDpi xmlns:a14="http://schemas.microsoft.com/office/drawing/2010/main" val="0"/>
              </a:ext>
            </a:extLst>
          </a:blip>
          <a:srcRect r="62661"/>
          <a:stretch/>
        </p:blipFill>
        <p:spPr>
          <a:xfrm>
            <a:off x="77115" y="69312"/>
            <a:ext cx="837742" cy="673842"/>
          </a:xfrm>
          <a:prstGeom prst="rect">
            <a:avLst/>
          </a:prstGeom>
        </p:spPr>
      </p:pic>
      <p:pic>
        <p:nvPicPr>
          <p:cNvPr id="14" name="图片 13">
            <a:extLst>
              <a:ext uri="{FF2B5EF4-FFF2-40B4-BE49-F238E27FC236}">
                <a16:creationId xmlns:a16="http://schemas.microsoft.com/office/drawing/2014/main" id="{969D2273-75A9-491E-A388-C926F3554CE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08550" y="0"/>
            <a:ext cx="858879" cy="777511"/>
          </a:xfrm>
          <a:prstGeom prst="rect">
            <a:avLst/>
          </a:prstGeom>
        </p:spPr>
      </p:pic>
      <p:cxnSp>
        <p:nvCxnSpPr>
          <p:cNvPr id="15" name="直接连接符 14">
            <a:extLst>
              <a:ext uri="{FF2B5EF4-FFF2-40B4-BE49-F238E27FC236}">
                <a16:creationId xmlns:a16="http://schemas.microsoft.com/office/drawing/2014/main" id="{F70DA166-41CC-45DE-AE44-B03CA715A554}"/>
              </a:ext>
            </a:extLst>
          </p:cNvPr>
          <p:cNvCxnSpPr>
            <a:cxnSpLocks/>
          </p:cNvCxnSpPr>
          <p:nvPr userDrawn="1"/>
        </p:nvCxnSpPr>
        <p:spPr>
          <a:xfrm flipV="1">
            <a:off x="0" y="804893"/>
            <a:ext cx="12192000" cy="1"/>
          </a:xfrm>
          <a:prstGeom prst="line">
            <a:avLst/>
          </a:prstGeom>
          <a:ln w="57150">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72499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1DB7E9-0CC9-49D5-A7E4-82F76BAE56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A87FF5E-C0C0-4BB5-B2D6-87F1E3CE4B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6DEAAC7-031E-47AA-9FD4-2E29432CB9F6}"/>
              </a:ext>
            </a:extLst>
          </p:cNvPr>
          <p:cNvSpPr>
            <a:spLocks noGrp="1"/>
          </p:cNvSpPr>
          <p:nvPr>
            <p:ph type="dt" sz="half" idx="10"/>
          </p:nvPr>
        </p:nvSpPr>
        <p:spPr/>
        <p:txBody>
          <a:bodyPr/>
          <a:lstStyle/>
          <a:p>
            <a:fld id="{A6197644-823E-4D3C-9320-92CB9599F165}"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EC275E5E-D914-4DB6-BB62-CA5ED0D27E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3E8D182-41FA-4FAA-A8A2-B4D15DA9FDFA}"/>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395492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6986B-9613-46A4-BB1B-29360711F61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006E4C1-8BED-41EA-9D39-30B00BEB23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04F8D53-469C-4C7C-AA22-0A9A7102E60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B96B7DA-ED8E-47E7-933E-756C07A9D6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DC911DC-6FE1-440F-A585-C453B361687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67D2826-F875-4597-9B84-26C680E83032}"/>
              </a:ext>
            </a:extLst>
          </p:cNvPr>
          <p:cNvSpPr>
            <a:spLocks noGrp="1"/>
          </p:cNvSpPr>
          <p:nvPr>
            <p:ph type="dt" sz="half" idx="10"/>
          </p:nvPr>
        </p:nvSpPr>
        <p:spPr/>
        <p:txBody>
          <a:bodyPr/>
          <a:lstStyle/>
          <a:p>
            <a:fld id="{A6197644-823E-4D3C-9320-92CB9599F165}" type="datetimeFigureOut">
              <a:rPr lang="zh-CN" altLang="en-US" smtClean="0"/>
              <a:t>2021/3/29</a:t>
            </a:fld>
            <a:endParaRPr lang="zh-CN" altLang="en-US"/>
          </a:p>
        </p:txBody>
      </p:sp>
      <p:sp>
        <p:nvSpPr>
          <p:cNvPr id="8" name="页脚占位符 7">
            <a:extLst>
              <a:ext uri="{FF2B5EF4-FFF2-40B4-BE49-F238E27FC236}">
                <a16:creationId xmlns:a16="http://schemas.microsoft.com/office/drawing/2014/main" id="{63DF2055-D8E4-4F69-A66E-B4A15A4B78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73E008-E2C5-45CB-AB3C-CDD0E40CAB76}"/>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1211238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F9943-2968-4AC1-80A3-B8BEBB769E7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9DFB950-1AC7-409C-A334-7D5F00AAD990}"/>
              </a:ext>
            </a:extLst>
          </p:cNvPr>
          <p:cNvSpPr>
            <a:spLocks noGrp="1"/>
          </p:cNvSpPr>
          <p:nvPr>
            <p:ph type="dt" sz="half" idx="10"/>
          </p:nvPr>
        </p:nvSpPr>
        <p:spPr/>
        <p:txBody>
          <a:bodyPr/>
          <a:lstStyle/>
          <a:p>
            <a:fld id="{A6197644-823E-4D3C-9320-92CB9599F165}" type="datetimeFigureOut">
              <a:rPr lang="zh-CN" altLang="en-US" smtClean="0"/>
              <a:t>2021/3/29</a:t>
            </a:fld>
            <a:endParaRPr lang="zh-CN" altLang="en-US"/>
          </a:p>
        </p:txBody>
      </p:sp>
      <p:sp>
        <p:nvSpPr>
          <p:cNvPr id="4" name="页脚占位符 3">
            <a:extLst>
              <a:ext uri="{FF2B5EF4-FFF2-40B4-BE49-F238E27FC236}">
                <a16:creationId xmlns:a16="http://schemas.microsoft.com/office/drawing/2014/main" id="{BF0D0F29-33C4-4CE6-B900-BF071ABCD68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B9EAF54-BF10-4A08-A694-5BE8246B17D8}"/>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143931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1578FE4-13DA-45B1-949E-80D8670FCF12}"/>
              </a:ext>
            </a:extLst>
          </p:cNvPr>
          <p:cNvSpPr>
            <a:spLocks noGrp="1"/>
          </p:cNvSpPr>
          <p:nvPr>
            <p:ph type="dt" sz="half" idx="10"/>
          </p:nvPr>
        </p:nvSpPr>
        <p:spPr/>
        <p:txBody>
          <a:bodyPr/>
          <a:lstStyle/>
          <a:p>
            <a:fld id="{A6197644-823E-4D3C-9320-92CB9599F165}" type="datetimeFigureOut">
              <a:rPr lang="zh-CN" altLang="en-US" smtClean="0"/>
              <a:t>2021/3/29</a:t>
            </a:fld>
            <a:endParaRPr lang="zh-CN" altLang="en-US"/>
          </a:p>
        </p:txBody>
      </p:sp>
      <p:sp>
        <p:nvSpPr>
          <p:cNvPr id="3" name="页脚占位符 2">
            <a:extLst>
              <a:ext uri="{FF2B5EF4-FFF2-40B4-BE49-F238E27FC236}">
                <a16:creationId xmlns:a16="http://schemas.microsoft.com/office/drawing/2014/main" id="{708017A4-58E8-4D5C-95A9-54B9E9E33B7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C957396-3BEC-478C-A571-117D627C2C91}"/>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3687053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3898F-E6B3-4F49-985A-45A87375871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23B4493-CB0B-4B0B-831A-A4C9F306A6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2F0619A-EF99-4128-A518-35E4A0AB8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A577102-2FA0-4BBA-ABE5-A02612BA46B4}"/>
              </a:ext>
            </a:extLst>
          </p:cNvPr>
          <p:cNvSpPr>
            <a:spLocks noGrp="1"/>
          </p:cNvSpPr>
          <p:nvPr>
            <p:ph type="dt" sz="half" idx="10"/>
          </p:nvPr>
        </p:nvSpPr>
        <p:spPr/>
        <p:txBody>
          <a:bodyPr/>
          <a:lstStyle/>
          <a:p>
            <a:fld id="{A6197644-823E-4D3C-9320-92CB9599F165}" type="datetimeFigureOut">
              <a:rPr lang="zh-CN" altLang="en-US" smtClean="0"/>
              <a:t>2021/3/29</a:t>
            </a:fld>
            <a:endParaRPr lang="zh-CN" altLang="en-US"/>
          </a:p>
        </p:txBody>
      </p:sp>
      <p:sp>
        <p:nvSpPr>
          <p:cNvPr id="6" name="页脚占位符 5">
            <a:extLst>
              <a:ext uri="{FF2B5EF4-FFF2-40B4-BE49-F238E27FC236}">
                <a16:creationId xmlns:a16="http://schemas.microsoft.com/office/drawing/2014/main" id="{EC5DB251-EFD9-4554-805D-9318DB7C02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F5A07E-5AC6-4CED-B554-1CA8E0D74ABA}"/>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4074878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B6B174-9610-4C6A-A018-10D892DB21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D1AD566-D5F0-4C33-A064-4ABF58C83B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B035E95-467B-435E-AB6F-D97392969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96B0536-56B5-4EA2-A34B-0F3535059EF2}"/>
              </a:ext>
            </a:extLst>
          </p:cNvPr>
          <p:cNvSpPr>
            <a:spLocks noGrp="1"/>
          </p:cNvSpPr>
          <p:nvPr>
            <p:ph type="dt" sz="half" idx="10"/>
          </p:nvPr>
        </p:nvSpPr>
        <p:spPr/>
        <p:txBody>
          <a:bodyPr/>
          <a:lstStyle/>
          <a:p>
            <a:fld id="{A6197644-823E-4D3C-9320-92CB9599F165}" type="datetimeFigureOut">
              <a:rPr lang="zh-CN" altLang="en-US" smtClean="0"/>
              <a:t>2021/3/29</a:t>
            </a:fld>
            <a:endParaRPr lang="zh-CN" altLang="en-US"/>
          </a:p>
        </p:txBody>
      </p:sp>
      <p:sp>
        <p:nvSpPr>
          <p:cNvPr id="6" name="页脚占位符 5">
            <a:extLst>
              <a:ext uri="{FF2B5EF4-FFF2-40B4-BE49-F238E27FC236}">
                <a16:creationId xmlns:a16="http://schemas.microsoft.com/office/drawing/2014/main" id="{A533C56F-D51A-4B9E-9ACE-84DFFEF47A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A5F281-3087-4AF9-9846-BDC8238F52BE}"/>
              </a:ext>
            </a:extLst>
          </p:cNvPr>
          <p:cNvSpPr>
            <a:spLocks noGrp="1"/>
          </p:cNvSpPr>
          <p:nvPr>
            <p:ph type="sldNum" sz="quarter" idx="12"/>
          </p:nvPr>
        </p:nvSpPr>
        <p:spPr/>
        <p:txBody>
          <a:bodyPr/>
          <a:lstStyle/>
          <a:p>
            <a:fld id="{B612C64D-6E60-4048-B6AD-0F1699C15E8B}" type="slidenum">
              <a:rPr lang="zh-CN" altLang="en-US" smtClean="0"/>
              <a:t>‹#›</a:t>
            </a:fld>
            <a:endParaRPr lang="zh-CN" altLang="en-US"/>
          </a:p>
        </p:txBody>
      </p:sp>
    </p:spTree>
    <p:extLst>
      <p:ext uri="{BB962C8B-B14F-4D97-AF65-F5344CB8AC3E}">
        <p14:creationId xmlns:p14="http://schemas.microsoft.com/office/powerpoint/2010/main" val="1609825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90A0670-B1ED-41C2-AC2E-BBB4FB1276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4061078-33C8-49ED-B29E-19D3C26794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B7E636-5B30-44B1-BB77-B9B192A64F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97644-823E-4D3C-9320-92CB9599F165}"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AB9D77A6-BC5B-4BA5-8B5F-B7B7525A53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AB0B3A3-F97A-483B-BAE7-438D2A85CE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12C64D-6E60-4048-B6AD-0F1699C15E8B}" type="slidenum">
              <a:rPr lang="zh-CN" altLang="en-US" smtClean="0"/>
              <a:t>‹#›</a:t>
            </a:fld>
            <a:endParaRPr lang="zh-CN" altLang="en-US"/>
          </a:p>
        </p:txBody>
      </p:sp>
      <p:pic>
        <p:nvPicPr>
          <p:cNvPr id="8" name="图片 7">
            <a:extLst>
              <a:ext uri="{FF2B5EF4-FFF2-40B4-BE49-F238E27FC236}">
                <a16:creationId xmlns:a16="http://schemas.microsoft.com/office/drawing/2014/main" id="{0613A0A4-B5ED-4B13-8235-04E651237286}"/>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08550" y="0"/>
            <a:ext cx="858879" cy="777511"/>
          </a:xfrm>
          <a:prstGeom prst="rect">
            <a:avLst/>
          </a:prstGeom>
        </p:spPr>
      </p:pic>
    </p:spTree>
    <p:extLst>
      <p:ext uri="{BB962C8B-B14F-4D97-AF65-F5344CB8AC3E}">
        <p14:creationId xmlns:p14="http://schemas.microsoft.com/office/powerpoint/2010/main" val="751230365"/>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20.wmf"/><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17.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4.bin"/><Relationship Id="rId14" Type="http://schemas.openxmlformats.org/officeDocument/2006/relationships/image" Target="../media/image2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22.wmf"/><Relationship Id="rId4" Type="http://schemas.openxmlformats.org/officeDocument/2006/relationships/oleObject" Target="../embeddings/oleObject7.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2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7.png"/><Relationship Id="rId1" Type="http://schemas.openxmlformats.org/officeDocument/2006/relationships/slideLayout" Target="../slideLayouts/slideLayout3.xml"/><Relationship Id="rId5" Type="http://schemas.openxmlformats.org/officeDocument/2006/relationships/image" Target="../media/image60.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AE872-038E-406C-87FD-9F5A0BF1FA5F}"/>
              </a:ext>
            </a:extLst>
          </p:cNvPr>
          <p:cNvSpPr>
            <a:spLocks noGrp="1"/>
          </p:cNvSpPr>
          <p:nvPr>
            <p:ph type="ctrTitle"/>
          </p:nvPr>
        </p:nvSpPr>
        <p:spPr/>
        <p:txBody>
          <a:bodyPr>
            <a:normAutofit/>
          </a:bodyPr>
          <a:lstStyle/>
          <a:p>
            <a:r>
              <a:rPr lang="zh-CN" altLang="en-US" dirty="0" smtClean="0"/>
              <a:t>神经网络</a:t>
            </a:r>
            <a:endParaRPr lang="zh-CN" altLang="en-US" dirty="0"/>
          </a:p>
        </p:txBody>
      </p:sp>
      <p:sp>
        <p:nvSpPr>
          <p:cNvPr id="3" name="副标题 2">
            <a:extLst>
              <a:ext uri="{FF2B5EF4-FFF2-40B4-BE49-F238E27FC236}">
                <a16:creationId xmlns:a16="http://schemas.microsoft.com/office/drawing/2014/main" id="{E1627EAF-90B8-45DB-BBD5-9556B9B47606}"/>
              </a:ext>
            </a:extLst>
          </p:cNvPr>
          <p:cNvSpPr>
            <a:spLocks noGrp="1"/>
          </p:cNvSpPr>
          <p:nvPr>
            <p:ph type="subTitle" idx="1"/>
          </p:nvPr>
        </p:nvSpPr>
        <p:spPr/>
        <p:txBody>
          <a:bodyPr/>
          <a:lstStyle/>
          <a:p>
            <a:r>
              <a:rPr lang="zh-CN" altLang="en-US" b="1" dirty="0"/>
              <a:t>机器学习及其</a:t>
            </a:r>
            <a:r>
              <a:rPr lang="zh-CN" altLang="en-US" b="1" dirty="0" smtClean="0"/>
              <a:t>应用  汪</a:t>
            </a:r>
            <a:r>
              <a:rPr lang="zh-CN" altLang="en-US" b="1" dirty="0"/>
              <a:t>荣贵</a:t>
            </a:r>
            <a:r>
              <a:rPr lang="en-US" altLang="zh-CN" b="1" dirty="0"/>
              <a:t>,</a:t>
            </a:r>
            <a:r>
              <a:rPr lang="zh-CN" altLang="en-US" b="1" dirty="0"/>
              <a:t>杨娟</a:t>
            </a:r>
            <a:r>
              <a:rPr lang="en-US" altLang="zh-CN" b="1" dirty="0"/>
              <a:t>,</a:t>
            </a:r>
            <a:r>
              <a:rPr lang="zh-CN" altLang="en-US" b="1" dirty="0" smtClean="0"/>
              <a:t>薛丽霞</a:t>
            </a:r>
            <a:endParaRPr lang="en-US" altLang="zh-CN" b="1" dirty="0" smtClean="0"/>
          </a:p>
          <a:p>
            <a:pPr fontAlgn="base"/>
            <a:r>
              <a:rPr lang="zh-CN" altLang="en-US" b="1" dirty="0"/>
              <a:t>清华大学</a:t>
            </a:r>
            <a:r>
              <a:rPr lang="en-US" altLang="zh-CN" b="1" dirty="0"/>
              <a:t>-</a:t>
            </a:r>
            <a:r>
              <a:rPr lang="zh-CN" altLang="en-US" b="1" dirty="0"/>
              <a:t>数据挖掘：理论与算法</a:t>
            </a:r>
          </a:p>
        </p:txBody>
      </p:sp>
    </p:spTree>
    <p:extLst>
      <p:ext uri="{BB962C8B-B14F-4D97-AF65-F5344CB8AC3E}">
        <p14:creationId xmlns:p14="http://schemas.microsoft.com/office/powerpoint/2010/main" val="1639262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716645" cy="618490"/>
          </a:xfrm>
        </p:spPr>
        <p:txBody>
          <a:bodyPr/>
          <a:lstStyle/>
          <a:p>
            <a:r>
              <a:rPr lang="zh-CN" altLang="en-US" dirty="0" smtClean="0">
                <a:latin typeface="微软雅黑" panose="020B0503020204020204" pitchFamily="34" charset="-122"/>
                <a:ea typeface="微软雅黑" panose="020B0503020204020204" pitchFamily="34" charset="-122"/>
                <a:sym typeface="+mn-ea"/>
              </a:rPr>
              <a:t>神经网络</a:t>
            </a:r>
            <a:r>
              <a:rPr lang="zh-CN" altLang="en-US" dirty="0">
                <a:latin typeface="微软雅黑" panose="020B0503020204020204" pitchFamily="34" charset="-122"/>
                <a:ea typeface="微软雅黑" panose="020B0503020204020204" pitchFamily="34" charset="-122"/>
                <a:sym typeface="+mn-ea"/>
              </a:rPr>
              <a:t>发展史</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423463" y="929640"/>
            <a:ext cx="11573093" cy="5755422"/>
          </a:xfrm>
          <a:prstGeom prst="rect">
            <a:avLst/>
          </a:prstGeom>
          <a:noFill/>
        </p:spPr>
        <p:txBody>
          <a:bodyPr wrap="square" rtlCol="0">
            <a:spAutoFit/>
          </a:bodyPr>
          <a:lstStyle/>
          <a:p>
            <a:pPr marL="457200" indent="-457200" algn="l">
              <a:buFont typeface="Wingdings" panose="05000000000000000000" charset="0"/>
              <a:buChar char="n"/>
            </a:pPr>
            <a:r>
              <a:rPr lang="zh-CN" altLang="en-US" sz="2800" dirty="0">
                <a:solidFill>
                  <a:srgbClr val="FF0000"/>
                </a:solidFill>
                <a:latin typeface="微软雅黑" pitchFamily="34" charset="-122"/>
                <a:ea typeface="微软雅黑" pitchFamily="34" charset="-122"/>
                <a:cs typeface="+mn-ea"/>
              </a:rPr>
              <a:t>第五阶段：深度学习的崛起</a:t>
            </a:r>
          </a:p>
          <a:p>
            <a:pPr marL="914400" lvl="1" indent="-457200" algn="l">
              <a:lnSpc>
                <a:spcPct val="150000"/>
              </a:lnSpc>
              <a:buFont typeface="Wingdings" panose="05000000000000000000" charset="0"/>
              <a:buChar char="Ø"/>
            </a:pPr>
            <a:r>
              <a:rPr lang="en-US" altLang="zh-CN" sz="2000" dirty="0">
                <a:latin typeface="微软雅黑" pitchFamily="34" charset="-122"/>
                <a:ea typeface="微软雅黑" pitchFamily="34" charset="-122"/>
                <a:sym typeface="+mn-ea"/>
              </a:rPr>
              <a:t>2006</a:t>
            </a:r>
            <a:r>
              <a:rPr lang="zh-CN" altLang="en-US" sz="2000" dirty="0">
                <a:latin typeface="微软雅黑" pitchFamily="34" charset="-122"/>
                <a:ea typeface="微软雅黑" pitchFamily="34" charset="-122"/>
                <a:sym typeface="+mn-ea"/>
              </a:rPr>
              <a:t>年，</a:t>
            </a:r>
            <a:r>
              <a:rPr lang="en-US" altLang="zh-CN" sz="2000" dirty="0">
                <a:latin typeface="微软雅黑" pitchFamily="34" charset="-122"/>
                <a:ea typeface="微软雅黑" pitchFamily="34" charset="-122"/>
                <a:sym typeface="+mn-ea"/>
              </a:rPr>
              <a:t>Hinton</a:t>
            </a:r>
            <a:r>
              <a:rPr lang="zh-CN" altLang="en-US" sz="2000" dirty="0">
                <a:latin typeface="微软雅黑" pitchFamily="34" charset="-122"/>
                <a:ea typeface="微软雅黑" pitchFamily="34" charset="-122"/>
                <a:sym typeface="+mn-ea"/>
              </a:rPr>
              <a:t>等人发现多层前馈神经网络可以先通过逐层预训练，再</a:t>
            </a:r>
            <a:r>
              <a:rPr lang="zh-CN" altLang="en-US" sz="2000" dirty="0" smtClean="0">
                <a:latin typeface="微软雅黑" pitchFamily="34" charset="-122"/>
                <a:ea typeface="微软雅黑" pitchFamily="34" charset="-122"/>
                <a:sym typeface="+mn-ea"/>
              </a:rPr>
              <a:t>用反向传播算法</a:t>
            </a:r>
            <a:r>
              <a:rPr lang="zh-CN" altLang="en-US" sz="2000" dirty="0">
                <a:latin typeface="微软雅黑" pitchFamily="34" charset="-122"/>
                <a:ea typeface="微软雅黑" pitchFamily="34" charset="-122"/>
                <a:sym typeface="+mn-ea"/>
              </a:rPr>
              <a:t>进行精调的方式进行有效学习。深度神经网络在语音识别</a:t>
            </a:r>
            <a:r>
              <a:rPr lang="zh-CN" altLang="en-US" sz="2000" dirty="0" smtClean="0">
                <a:latin typeface="微软雅黑" pitchFamily="34" charset="-122"/>
                <a:ea typeface="微软雅黑" pitchFamily="34" charset="-122"/>
                <a:sym typeface="+mn-ea"/>
              </a:rPr>
              <a:t>和图像</a:t>
            </a:r>
            <a:r>
              <a:rPr lang="zh-CN" altLang="en-US" sz="2000" dirty="0">
                <a:latin typeface="微软雅黑" pitchFamily="34" charset="-122"/>
                <a:ea typeface="微软雅黑" pitchFamily="34" charset="-122"/>
                <a:sym typeface="+mn-ea"/>
              </a:rPr>
              <a:t>分类等任务上的巨大成功。</a:t>
            </a:r>
          </a:p>
          <a:p>
            <a:pPr marL="914400" lvl="1" indent="-457200" algn="l">
              <a:lnSpc>
                <a:spcPct val="150000"/>
              </a:lnSpc>
              <a:buFont typeface="Wingdings" panose="05000000000000000000" charset="0"/>
              <a:buChar char="Ø"/>
            </a:pPr>
            <a:r>
              <a:rPr lang="en-US" altLang="zh-CN" sz="2000" dirty="0">
                <a:latin typeface="微软雅黑" pitchFamily="34" charset="-122"/>
                <a:ea typeface="微软雅黑" pitchFamily="34" charset="-122"/>
                <a:sym typeface="+mn-ea"/>
              </a:rPr>
              <a:t>2013</a:t>
            </a:r>
            <a:r>
              <a:rPr lang="zh-CN" altLang="en-US" sz="2000" dirty="0">
                <a:latin typeface="微软雅黑" pitchFamily="34" charset="-122"/>
                <a:ea typeface="微软雅黑" pitchFamily="34" charset="-122"/>
                <a:sym typeface="+mn-ea"/>
              </a:rPr>
              <a:t>年，</a:t>
            </a:r>
            <a:r>
              <a:rPr lang="en-US" altLang="zh-CN" sz="2000" dirty="0" err="1">
                <a:latin typeface="微软雅黑" pitchFamily="34" charset="-122"/>
                <a:ea typeface="微软雅黑" pitchFamily="34" charset="-122"/>
                <a:sym typeface="+mn-ea"/>
              </a:rPr>
              <a:t>AlexNet</a:t>
            </a:r>
            <a:r>
              <a:rPr lang="zh-CN" altLang="en-US" sz="2000" dirty="0">
                <a:latin typeface="微软雅黑" pitchFamily="34" charset="-122"/>
                <a:ea typeface="微软雅黑" pitchFamily="34" charset="-122"/>
                <a:sym typeface="+mn-ea"/>
              </a:rPr>
              <a:t>：第一个现代深度卷积网络模型，是深度学习技术在</a:t>
            </a:r>
            <a:r>
              <a:rPr lang="zh-CN" altLang="en-US" sz="2000" dirty="0" smtClean="0">
                <a:latin typeface="微软雅黑" pitchFamily="34" charset="-122"/>
                <a:ea typeface="微软雅黑" pitchFamily="34" charset="-122"/>
                <a:sym typeface="+mn-ea"/>
              </a:rPr>
              <a:t>图像分类</a:t>
            </a:r>
            <a:r>
              <a:rPr lang="zh-CN" altLang="en-US" sz="2000" dirty="0">
                <a:latin typeface="微软雅黑" pitchFamily="34" charset="-122"/>
                <a:ea typeface="微软雅黑" pitchFamily="34" charset="-122"/>
                <a:sym typeface="+mn-ea"/>
              </a:rPr>
              <a:t>上取得真正突破的开端。</a:t>
            </a:r>
          </a:p>
          <a:p>
            <a:pPr marL="914400" lvl="1" indent="-457200" algn="l">
              <a:lnSpc>
                <a:spcPct val="150000"/>
              </a:lnSpc>
              <a:buFont typeface="Wingdings" panose="05000000000000000000" charset="0"/>
              <a:buChar char="Ø"/>
            </a:pPr>
            <a:r>
              <a:rPr lang="en-US" altLang="zh-CN" sz="2000" dirty="0" err="1">
                <a:latin typeface="微软雅黑" pitchFamily="34" charset="-122"/>
                <a:ea typeface="微软雅黑" pitchFamily="34" charset="-122"/>
                <a:sym typeface="+mn-ea"/>
              </a:rPr>
              <a:t>AlexNet</a:t>
            </a:r>
            <a:r>
              <a:rPr lang="zh-CN" altLang="en-US" sz="2000" dirty="0">
                <a:latin typeface="微软雅黑" pitchFamily="34" charset="-122"/>
                <a:ea typeface="微软雅黑" pitchFamily="34" charset="-122"/>
                <a:sym typeface="+mn-ea"/>
              </a:rPr>
              <a:t>不用预训练和逐层训练，首次使用了很多现代深度网络的技术，</a:t>
            </a:r>
            <a:r>
              <a:rPr lang="zh-CN" altLang="en-US" sz="2000" dirty="0" smtClean="0">
                <a:latin typeface="微软雅黑" pitchFamily="34" charset="-122"/>
                <a:ea typeface="微软雅黑" pitchFamily="34" charset="-122"/>
                <a:sym typeface="+mn-ea"/>
              </a:rPr>
              <a:t>比如</a:t>
            </a:r>
            <a:r>
              <a:rPr lang="zh-CN" altLang="en-US" sz="2000" dirty="0">
                <a:latin typeface="微软雅黑" pitchFamily="34" charset="-122"/>
                <a:ea typeface="微软雅黑" pitchFamily="34" charset="-122"/>
                <a:sym typeface="+mn-ea"/>
              </a:rPr>
              <a:t>使用</a:t>
            </a:r>
            <a:r>
              <a:rPr lang="en-US" altLang="zh-CN" sz="2000" dirty="0">
                <a:latin typeface="微软雅黑" pitchFamily="34" charset="-122"/>
                <a:ea typeface="微软雅黑" pitchFamily="34" charset="-122"/>
                <a:sym typeface="+mn-ea"/>
              </a:rPr>
              <a:t>GPU</a:t>
            </a:r>
            <a:r>
              <a:rPr lang="zh-CN" altLang="en-US" sz="2000" dirty="0">
                <a:latin typeface="微软雅黑" pitchFamily="34" charset="-122"/>
                <a:ea typeface="微软雅黑" pitchFamily="34" charset="-122"/>
                <a:sym typeface="+mn-ea"/>
              </a:rPr>
              <a:t>进行并行训练，采用了</a:t>
            </a:r>
            <a:r>
              <a:rPr lang="en-US" altLang="zh-CN" sz="2000" dirty="0" err="1">
                <a:latin typeface="微软雅黑" pitchFamily="34" charset="-122"/>
                <a:ea typeface="微软雅黑" pitchFamily="34" charset="-122"/>
                <a:sym typeface="+mn-ea"/>
              </a:rPr>
              <a:t>ReLU</a:t>
            </a:r>
            <a:r>
              <a:rPr lang="zh-CN" altLang="en-US" sz="2000" dirty="0">
                <a:latin typeface="微软雅黑" pitchFamily="34" charset="-122"/>
                <a:ea typeface="微软雅黑" pitchFamily="34" charset="-122"/>
                <a:sym typeface="+mn-ea"/>
              </a:rPr>
              <a:t>作为非线性激活函数，使用</a:t>
            </a:r>
            <a:r>
              <a:rPr lang="en-US" altLang="zh-CN" sz="2000" dirty="0">
                <a:latin typeface="微软雅黑" pitchFamily="34" charset="-122"/>
                <a:ea typeface="微软雅黑" pitchFamily="34" charset="-122"/>
                <a:sym typeface="+mn-ea"/>
              </a:rPr>
              <a:t>Dropout</a:t>
            </a:r>
            <a:r>
              <a:rPr lang="zh-CN" altLang="en-US" sz="2000" dirty="0" smtClean="0">
                <a:latin typeface="微软雅黑" pitchFamily="34" charset="-122"/>
                <a:ea typeface="微软雅黑" pitchFamily="34" charset="-122"/>
                <a:sym typeface="+mn-ea"/>
              </a:rPr>
              <a:t>防止</a:t>
            </a:r>
            <a:r>
              <a:rPr lang="zh-CN" altLang="en-US" sz="2000" dirty="0">
                <a:latin typeface="微软雅黑" pitchFamily="34" charset="-122"/>
                <a:ea typeface="微软雅黑" pitchFamily="34" charset="-122"/>
                <a:sym typeface="+mn-ea"/>
              </a:rPr>
              <a:t>过拟合，使用数据增强来提高模型准确率等。这些技术极大地推动了端</a:t>
            </a:r>
            <a:r>
              <a:rPr lang="zh-CN" altLang="en-US" sz="2000" dirty="0" smtClean="0">
                <a:latin typeface="微软雅黑" pitchFamily="34" charset="-122"/>
                <a:ea typeface="微软雅黑" pitchFamily="34" charset="-122"/>
                <a:sym typeface="+mn-ea"/>
              </a:rPr>
              <a:t>到端的</a:t>
            </a:r>
            <a:r>
              <a:rPr lang="zh-CN" altLang="en-US" sz="2000" dirty="0">
                <a:latin typeface="微软雅黑" pitchFamily="34" charset="-122"/>
                <a:ea typeface="微软雅黑" pitchFamily="34" charset="-122"/>
                <a:sym typeface="+mn-ea"/>
              </a:rPr>
              <a:t>深度学习模型的发展。</a:t>
            </a:r>
          </a:p>
          <a:p>
            <a:pPr marL="914400" lvl="1" indent="-457200" algn="l">
              <a:lnSpc>
                <a:spcPct val="150000"/>
              </a:lnSpc>
              <a:buFont typeface="Wingdings" panose="05000000000000000000" charset="0"/>
              <a:buChar char="Ø"/>
            </a:pPr>
            <a:r>
              <a:rPr lang="zh-CN" altLang="en-US" sz="2000" dirty="0">
                <a:latin typeface="微软雅黑" pitchFamily="34" charset="-122"/>
                <a:ea typeface="微软雅黑" pitchFamily="34" charset="-122"/>
                <a:sym typeface="+mn-ea"/>
              </a:rPr>
              <a:t>随着大规模并行计算以及</a:t>
            </a:r>
            <a:r>
              <a:rPr lang="en-US" altLang="zh-CN" sz="2000" dirty="0">
                <a:latin typeface="微软雅黑" pitchFamily="34" charset="-122"/>
                <a:ea typeface="微软雅黑" pitchFamily="34" charset="-122"/>
                <a:sym typeface="+mn-ea"/>
              </a:rPr>
              <a:t>GPU</a:t>
            </a:r>
            <a:r>
              <a:rPr lang="zh-CN" altLang="en-US" sz="2000" dirty="0">
                <a:latin typeface="微软雅黑" pitchFamily="34" charset="-122"/>
                <a:ea typeface="微软雅黑" pitchFamily="34" charset="-122"/>
                <a:sym typeface="+mn-ea"/>
              </a:rPr>
              <a:t>设备的普及，计算机的计算能力得以大幅提高</a:t>
            </a:r>
            <a:r>
              <a:rPr lang="zh-CN" altLang="en-US" sz="2000" dirty="0" smtClean="0">
                <a:latin typeface="微软雅黑" pitchFamily="34" charset="-122"/>
                <a:ea typeface="微软雅黑" pitchFamily="34" charset="-122"/>
                <a:sym typeface="+mn-ea"/>
              </a:rPr>
              <a:t>。此外</a:t>
            </a:r>
            <a:r>
              <a:rPr lang="zh-CN" altLang="en-US" sz="2000" dirty="0">
                <a:latin typeface="微软雅黑" pitchFamily="34" charset="-122"/>
                <a:ea typeface="微软雅黑" pitchFamily="34" charset="-122"/>
                <a:sym typeface="+mn-ea"/>
              </a:rPr>
              <a:t>，可供机器学习的数据规模也越来越大。在计算能力和数据规模的</a:t>
            </a:r>
            <a:r>
              <a:rPr lang="zh-CN" altLang="en-US" sz="2000" dirty="0" smtClean="0">
                <a:latin typeface="微软雅黑" pitchFamily="34" charset="-122"/>
                <a:ea typeface="微软雅黑" pitchFamily="34" charset="-122"/>
                <a:sym typeface="+mn-ea"/>
              </a:rPr>
              <a:t>支持下</a:t>
            </a:r>
            <a:r>
              <a:rPr lang="zh-CN" altLang="en-US" sz="2000" dirty="0">
                <a:latin typeface="微软雅黑" pitchFamily="34" charset="-122"/>
                <a:ea typeface="微软雅黑" pitchFamily="34" charset="-122"/>
                <a:sym typeface="+mn-ea"/>
              </a:rPr>
              <a:t>，计算机已经可以训练大规模的人工神经网络。</a:t>
            </a:r>
            <a:endParaRPr lang="en-US" altLang="zh-CN" sz="2000" dirty="0">
              <a:latin typeface="微软雅黑" pitchFamily="34" charset="-122"/>
              <a:ea typeface="微软雅黑" pitchFamily="34" charset="-122"/>
            </a:endParaRPr>
          </a:p>
          <a:p>
            <a:pPr lvl="0" indent="-457200" algn="l">
              <a:buFont typeface="Wingdings" panose="05000000000000000000" charset="0"/>
              <a:buChar char="Ø"/>
            </a:pPr>
            <a:endParaRPr lang="zh-CN" altLang="en-US" sz="2000" dirty="0">
              <a:latin typeface="+mn-ea"/>
              <a:cs typeface="+mn-ea"/>
              <a:sym typeface="+mn-ea"/>
            </a:endParaRPr>
          </a:p>
          <a:p>
            <a:pPr lvl="1" algn="l"/>
            <a:endParaRPr lang="zh-CN" altLang="en-US" sz="2000" dirty="0">
              <a:latin typeface="+mn-ea"/>
              <a:cs typeface="+mn-ea"/>
            </a:endParaRPr>
          </a:p>
        </p:txBody>
      </p:sp>
    </p:spTree>
    <p:extLst>
      <p:ext uri="{BB962C8B-B14F-4D97-AF65-F5344CB8AC3E}">
        <p14:creationId xmlns:p14="http://schemas.microsoft.com/office/powerpoint/2010/main" val="3171485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sym typeface="+mn-ea"/>
              </a:rPr>
              <a:t>感知机</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mc:AlternateContent xmlns:mc="http://schemas.openxmlformats.org/markup-compatibility/2006" xmlns:a14="http://schemas.microsoft.com/office/drawing/2010/main">
        <mc:Choice Requires="a14">
          <p:sp>
            <p:nvSpPr>
              <p:cNvPr id="4" name="文本框 3"/>
              <p:cNvSpPr txBox="1"/>
              <p:nvPr/>
            </p:nvSpPr>
            <p:spPr>
              <a:xfrm>
                <a:off x="657224" y="1055479"/>
                <a:ext cx="11662167" cy="1815882"/>
              </a:xfrm>
              <a:prstGeom prst="rect">
                <a:avLst/>
              </a:prstGeom>
              <a:noFill/>
            </p:spPr>
            <p:txBody>
              <a:bodyPr wrap="none" rtlCol="0">
                <a:spAutoFit/>
              </a:bodyPr>
              <a:lstStyle/>
              <a:p>
                <a:pPr marL="342900" indent="-342900">
                  <a:buFont typeface="Wingdings" panose="05000000000000000000" charset="0"/>
                  <a:buChar char="Ø"/>
                </a:pPr>
                <a:r>
                  <a:rPr lang="zh-CN" altLang="en-US" sz="2800" dirty="0">
                    <a:latin typeface="微软雅黑" pitchFamily="34" charset="-122"/>
                    <a:ea typeface="微软雅黑" pitchFamily="34" charset="-122"/>
                    <a:cs typeface="微软雅黑 Light" panose="020B0502040204020203" charset="-122"/>
                  </a:rPr>
                  <a:t>感知机模型是一种只有一层神经元参与数据处理的人工神经网络模型。</a:t>
                </a:r>
              </a:p>
              <a:p>
                <a:pPr marL="342900" indent="-342900">
                  <a:buFont typeface="Wingdings" panose="05000000000000000000" charset="0"/>
                  <a:buChar char="Ø"/>
                </a:pPr>
                <a:r>
                  <a:rPr lang="zh-CN" altLang="en-US" sz="2800" dirty="0">
                    <a:latin typeface="微软雅黑" pitchFamily="34" charset="-122"/>
                    <a:ea typeface="微软雅黑" pitchFamily="34" charset="-122"/>
                    <a:cs typeface="微软雅黑 Light" panose="020B0502040204020203" charset="-122"/>
                  </a:rPr>
                  <a:t>感知机模型通过输入层接受输入</a:t>
                </a:r>
                <a:r>
                  <a:rPr lang="zh-CN" altLang="en-US" sz="2800" dirty="0" smtClean="0">
                    <a:latin typeface="微软雅黑" pitchFamily="34" charset="-122"/>
                    <a:ea typeface="微软雅黑" pitchFamily="34" charset="-122"/>
                    <a:cs typeface="微软雅黑 Light" panose="020B0502040204020203" charset="-122"/>
                  </a:rPr>
                  <a:t>信息 </a:t>
                </a:r>
                <a14:m>
                  <m:oMath xmlns:m="http://schemas.openxmlformats.org/officeDocument/2006/math">
                    <m:r>
                      <a:rPr lang="zh-CN" altLang="en-US" sz="2800" i="1">
                        <a:solidFill>
                          <a:srgbClr val="000000"/>
                        </a:solidFill>
                        <a:latin typeface="Cambria Math" panose="02040503050406030204" pitchFamily="18" charset="0"/>
                      </a:rPr>
                      <m:t>𝑋</m:t>
                    </m:r>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𝑥</m:t>
                        </m:r>
                      </m:e>
                      <m:sub>
                        <m:r>
                          <a:rPr lang="zh-CN" altLang="en-US" sz="2800" i="1">
                            <a:solidFill>
                              <a:srgbClr val="000000"/>
                            </a:solidFill>
                            <a:latin typeface="Cambria Math" panose="02040503050406030204" pitchFamily="18" charset="0"/>
                          </a:rPr>
                          <m:t>1</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𝑥</m:t>
                        </m:r>
                      </m:e>
                      <m:sub>
                        <m:r>
                          <a:rPr lang="zh-CN" altLang="en-US" sz="2800" i="1">
                            <a:solidFill>
                              <a:srgbClr val="000000"/>
                            </a:solidFill>
                            <a:latin typeface="Cambria Math" panose="02040503050406030204" pitchFamily="18" charset="0"/>
                          </a:rPr>
                          <m:t>2</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𝑥</m:t>
                        </m:r>
                      </m:e>
                      <m:sub>
                        <m:r>
                          <a:rPr lang="zh-CN" altLang="en-US" sz="2800" i="1">
                            <a:solidFill>
                              <a:srgbClr val="000000"/>
                            </a:solidFill>
                            <a:latin typeface="Cambria Math" panose="02040503050406030204" pitchFamily="18" charset="0"/>
                          </a:rPr>
                          <m:t>𝑚</m:t>
                        </m:r>
                      </m:sub>
                    </m:sSub>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m:t>
                        </m:r>
                      </m:e>
                      <m:sup>
                        <m:r>
                          <a:rPr lang="zh-CN" altLang="en-US" sz="2800" i="1">
                            <a:solidFill>
                              <a:srgbClr val="000000"/>
                            </a:solidFill>
                            <a:latin typeface="Cambria Math" panose="02040503050406030204" pitchFamily="18" charset="0"/>
                          </a:rPr>
                          <m:t>𝑇</m:t>
                        </m:r>
                      </m:sup>
                    </m:sSup>
                  </m:oMath>
                </a14:m>
                <a:endParaRPr lang="en-US" altLang="zh-CN" sz="2800" dirty="0" smtClean="0">
                  <a:latin typeface="微软雅黑" pitchFamily="34" charset="-122"/>
                  <a:ea typeface="微软雅黑" pitchFamily="34" charset="-122"/>
                  <a:cs typeface="微软雅黑 Light" panose="020B0502040204020203" charset="-122"/>
                </a:endParaRPr>
              </a:p>
              <a:p>
                <a:pPr marL="342900" indent="-342900">
                  <a:buFont typeface="Wingdings" panose="05000000000000000000" charset="0"/>
                  <a:buChar char="Ø"/>
                </a:pPr>
                <a:r>
                  <a:rPr lang="zh-CN" altLang="en-US" sz="2800" dirty="0" smtClean="0">
                    <a:latin typeface="微软雅黑" pitchFamily="34" charset="-122"/>
                    <a:ea typeface="微软雅黑" pitchFamily="34" charset="-122"/>
                    <a:cs typeface="微软雅黑 Light" panose="020B0502040204020203" charset="-122"/>
                  </a:rPr>
                  <a:t>感知机</a:t>
                </a:r>
                <a:r>
                  <a:rPr lang="zh-CN" altLang="en-US" sz="2800" dirty="0">
                    <a:latin typeface="微软雅黑" pitchFamily="34" charset="-122"/>
                    <a:ea typeface="微软雅黑" pitchFamily="34" charset="-122"/>
                    <a:cs typeface="微软雅黑 Light" panose="020B0502040204020203" charset="-122"/>
                  </a:rPr>
                  <a:t>的</a:t>
                </a:r>
                <a:r>
                  <a:rPr lang="zh-CN" altLang="en-US" sz="2800" dirty="0" smtClean="0">
                    <a:latin typeface="微软雅黑" pitchFamily="34" charset="-122"/>
                    <a:ea typeface="微软雅黑" pitchFamily="34" charset="-122"/>
                    <a:cs typeface="微软雅黑 Light" panose="020B0502040204020203" charset="-122"/>
                  </a:rPr>
                  <a:t>输出模型</a:t>
                </a:r>
                <a:endParaRPr lang="zh-CN" altLang="en-US" sz="2800" dirty="0">
                  <a:latin typeface="微软雅黑" pitchFamily="34" charset="-122"/>
                  <a:ea typeface="微软雅黑" pitchFamily="34" charset="-122"/>
                  <a:cs typeface="微软雅黑 Light" panose="020B0502040204020203" charset="-122"/>
                </a:endParaRPr>
              </a:p>
              <a:p>
                <a:pPr indent="0">
                  <a:buFont typeface="Wingdings" panose="05000000000000000000" charset="0"/>
                  <a:buNone/>
                </a:pPr>
                <a:endParaRPr lang="en-US" altLang="zh-CN" sz="2800" dirty="0">
                  <a:latin typeface="微软雅黑 Light" panose="020B0502040204020203" charset="-122"/>
                  <a:ea typeface="微软雅黑 Light" panose="020B0502040204020203" charset="-122"/>
                  <a:cs typeface="微软雅黑 Light" panose="020B0502040204020203"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57224" y="1055479"/>
                <a:ext cx="11662167" cy="1815882"/>
              </a:xfrm>
              <a:prstGeom prst="rect">
                <a:avLst/>
              </a:prstGeom>
              <a:blipFill rotWithShape="1">
                <a:blip r:embed="rId3"/>
                <a:stretch>
                  <a:fillRect l="-941" t="-3356"/>
                </a:stretch>
              </a:blipFill>
            </p:spPr>
            <p:txBody>
              <a:bodyPr/>
              <a:lstStyle/>
              <a:p>
                <a:r>
                  <a:rPr lang="zh-CN" altLang="en-US">
                    <a:noFill/>
                  </a:rPr>
                  <a:t> </a:t>
                </a:r>
              </a:p>
            </p:txBody>
          </p:sp>
        </mc:Fallback>
      </mc:AlternateContent>
      <p:sp>
        <p:nvSpPr>
          <p:cNvPr id="5" name="对象 4">
            <a:hlinkClick r:id="" action="ppaction://ole?verb=0"/>
          </p:cNvPr>
          <p:cNvSpPr txBox="1"/>
          <p:nvPr/>
        </p:nvSpPr>
        <p:spPr>
          <a:xfrm>
            <a:off x="6801485" y="1469643"/>
            <a:ext cx="2893948" cy="502285"/>
          </a:xfrm>
          <a:prstGeom prst="rect">
            <a:avLst/>
          </a:prstGeom>
        </p:spPr>
        <p:txBody>
          <a:bodyPr>
            <a:normAutofit/>
          </a:bodyPr>
          <a:lstStyle/>
          <a:p>
            <a:endParaRPr lang="zh-CN" altLang="en-US" dirty="0"/>
          </a:p>
        </p:txBody>
      </p:sp>
      <mc:AlternateContent xmlns:mc="http://schemas.openxmlformats.org/markup-compatibility/2006" xmlns:a14="http://schemas.microsoft.com/office/drawing/2010/main">
        <mc:Choice Requires="a14">
          <p:sp>
            <p:nvSpPr>
              <p:cNvPr id="6" name="对象 5">
                <a:hlinkClick r:id="" action="ppaction://ole?verb=0"/>
              </p:cNvPr>
              <p:cNvSpPr txBox="1"/>
              <p:nvPr/>
            </p:nvSpPr>
            <p:spPr>
              <a:xfrm>
                <a:off x="4240603" y="2174344"/>
                <a:ext cx="4495407" cy="1394034"/>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m:rPr>
                          <m:sty m:val="p"/>
                        </m:rPr>
                        <a:rPr lang="zh-CN" altLang="en-US" sz="2400" i="0">
                          <a:solidFill>
                            <a:srgbClr val="000000"/>
                          </a:solidFill>
                          <a:latin typeface="Cambria Math" panose="02040503050406030204" pitchFamily="18" charset="0"/>
                        </a:rPr>
                        <m:t>f</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𝑋</m:t>
                      </m:r>
                      <m:r>
                        <a:rPr lang="zh-CN" altLang="en-US" sz="2400" i="1">
                          <a:solidFill>
                            <a:srgbClr val="000000"/>
                          </a:solidFill>
                          <a:latin typeface="Cambria Math" panose="02040503050406030204" pitchFamily="18" charset="0"/>
                        </a:rPr>
                        <m:t>)=</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sgn</m:t>
                          </m:r>
                        </m:fName>
                        <m:e>
                          <m:r>
                            <a:rPr lang="zh-CN" altLang="en-US" sz="2400" i="1">
                              <a:solidFill>
                                <a:srgbClr val="000000"/>
                              </a:solidFill>
                              <a:latin typeface="Cambria Math" panose="02040503050406030204" pitchFamily="18" charset="0"/>
                            </a:rPr>
                            <m:t>(</m:t>
                          </m:r>
                        </m:e>
                      </m:func>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𝑚</m:t>
                          </m:r>
                        </m:sup>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𝑤</m:t>
                              </m:r>
                            </m:e>
                            <m:sub>
                              <m:r>
                                <a:rPr lang="zh-CN" altLang="en-US" sz="2400" i="1">
                                  <a:solidFill>
                                    <a:srgbClr val="000000"/>
                                  </a:solidFill>
                                  <a:latin typeface="Cambria Math" panose="02040503050406030204" pitchFamily="18" charset="0"/>
                                </a:rPr>
                                <m:t>𝑖</m:t>
                              </m:r>
                            </m:sub>
                          </m:s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𝑖</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𝑏</m:t>
                          </m:r>
                          <m:r>
                            <a:rPr lang="zh-CN" altLang="en-US" sz="2400" i="1">
                              <a:solidFill>
                                <a:srgbClr val="000000"/>
                              </a:solidFill>
                              <a:latin typeface="Cambria Math" panose="02040503050406030204" pitchFamily="18" charset="0"/>
                            </a:rPr>
                            <m:t>)</m:t>
                          </m:r>
                        </m:e>
                      </m:nary>
                    </m:oMath>
                  </m:oMathPara>
                </a14:m>
                <a:endParaRPr lang="zh-CN" altLang="en-US" sz="2400" dirty="0"/>
              </a:p>
            </p:txBody>
          </p:sp>
        </mc:Choice>
        <mc:Fallback xmlns="">
          <p:sp>
            <p:nvSpPr>
              <p:cNvPr id="6" name="对象 5">
                <a:hlinkClick r:id="" action="ppaction://ole?verb=0"/>
              </p:cNvPr>
              <p:cNvSpPr txBox="1">
                <a:spLocks noRot="1" noChangeAspect="1" noMove="1" noResize="1" noEditPoints="1" noAdjustHandles="1" noChangeArrowheads="1" noChangeShapeType="1" noTextEdit="1"/>
              </p:cNvSpPr>
              <p:nvPr/>
            </p:nvSpPr>
            <p:spPr>
              <a:xfrm>
                <a:off x="4240603" y="2174344"/>
                <a:ext cx="4495407" cy="1394034"/>
              </a:xfrm>
              <a:prstGeom prst="rect">
                <a:avLst/>
              </a:prstGeom>
              <a:blipFill rotWithShape="1">
                <a:blip r:embed="rId4"/>
                <a:stretch>
                  <a:fillRect/>
                </a:stretch>
              </a:blipFill>
            </p:spPr>
            <p:txBody>
              <a:bodyPr/>
              <a:lstStyle/>
              <a:p>
                <a:r>
                  <a:rPr lang="zh-CN" altLang="en-US">
                    <a:noFill/>
                  </a:rPr>
                  <a:t> </a:t>
                </a:r>
              </a:p>
            </p:txBody>
          </p:sp>
        </mc:Fallback>
      </mc:AlternateContent>
      <p:pic>
        <p:nvPicPr>
          <p:cNvPr id="7" name="Picture 1"/>
          <p:cNvPicPr>
            <a:picLocks noChangeAspect="1"/>
          </p:cNvPicPr>
          <p:nvPr/>
        </p:nvPicPr>
        <p:blipFill>
          <a:blip r:embed="rId5"/>
          <a:stretch>
            <a:fillRect/>
          </a:stretch>
        </p:blipFill>
        <p:spPr>
          <a:xfrm>
            <a:off x="1588301" y="3462805"/>
            <a:ext cx="4361180" cy="2677795"/>
          </a:xfrm>
          <a:prstGeom prst="rect">
            <a:avLst/>
          </a:prstGeom>
        </p:spPr>
      </p:pic>
      <p:pic>
        <p:nvPicPr>
          <p:cNvPr id="8" name="Picture 2"/>
          <p:cNvPicPr>
            <a:picLocks noChangeAspect="1"/>
          </p:cNvPicPr>
          <p:nvPr/>
        </p:nvPicPr>
        <p:blipFill>
          <a:blip r:embed="rId6"/>
          <a:stretch>
            <a:fillRect/>
          </a:stretch>
        </p:blipFill>
        <p:spPr>
          <a:xfrm>
            <a:off x="6832922" y="3438426"/>
            <a:ext cx="3338195" cy="2689225"/>
          </a:xfrm>
          <a:prstGeom prst="rect">
            <a:avLst/>
          </a:prstGeom>
        </p:spPr>
      </p:pic>
      <p:sp>
        <p:nvSpPr>
          <p:cNvPr id="9" name="Rectangle 3"/>
          <p:cNvSpPr/>
          <p:nvPr/>
        </p:nvSpPr>
        <p:spPr>
          <a:xfrm>
            <a:off x="2480214" y="6022078"/>
            <a:ext cx="1467068" cy="400110"/>
          </a:xfrm>
          <a:prstGeom prst="rect">
            <a:avLst/>
          </a:prstGeom>
        </p:spPr>
        <p:txBody>
          <a:bodyPr wrap="none">
            <a:spAutoFit/>
          </a:bodyPr>
          <a:lstStyle/>
          <a:p>
            <a:r>
              <a:rPr lang="zh-CN" altLang="en-US" sz="2000" dirty="0">
                <a:solidFill>
                  <a:srgbClr val="000000"/>
                </a:solidFill>
                <a:latin typeface="Cambria Math" panose="02040503050406030204" pitchFamily="18" charset="0"/>
                <a:cs typeface="Times New Roman" panose="02020603050405020304" pitchFamily="18" charset="0"/>
              </a:rPr>
              <a:t>感知机模型</a:t>
            </a:r>
            <a:endParaRPr lang="en-US" sz="2000" dirty="0">
              <a:solidFill>
                <a:srgbClr val="000000"/>
              </a:solidFill>
              <a:latin typeface="Cambria Math" panose="02040503050406030204" pitchFamily="18" charset="0"/>
              <a:cs typeface="Times New Roman" panose="02020603050405020304" pitchFamily="18" charset="0"/>
            </a:endParaRPr>
          </a:p>
        </p:txBody>
      </p:sp>
      <p:sp>
        <p:nvSpPr>
          <p:cNvPr id="10" name="Rectangle 4"/>
          <p:cNvSpPr/>
          <p:nvPr/>
        </p:nvSpPr>
        <p:spPr>
          <a:xfrm>
            <a:off x="7608668" y="6127651"/>
            <a:ext cx="1723549" cy="400110"/>
          </a:xfrm>
          <a:prstGeom prst="rect">
            <a:avLst/>
          </a:prstGeom>
        </p:spPr>
        <p:txBody>
          <a:bodyPr wrap="none">
            <a:spAutoFit/>
          </a:bodyPr>
          <a:lstStyle/>
          <a:p>
            <a:r>
              <a:rPr lang="zh-CN" altLang="en-US" sz="2000" dirty="0">
                <a:solidFill>
                  <a:srgbClr val="000000"/>
                </a:solidFill>
                <a:latin typeface="Cambria Math" panose="02040503050406030204" pitchFamily="18" charset="0"/>
                <a:cs typeface="Times New Roman" panose="02020603050405020304" pitchFamily="18" charset="0"/>
              </a:rPr>
              <a:t>带偏置感知机</a:t>
            </a:r>
            <a:endParaRPr lang="en-US" sz="2000" dirty="0">
              <a:solidFill>
                <a:srgbClr val="000000"/>
              </a:solidFill>
              <a:latin typeface="Cambria Math" panose="02040503050406030204" pitchFamily="18" charset="0"/>
              <a:cs typeface="Times New Roman" panose="02020603050405020304" pitchFamily="18" charset="0"/>
            </a:endParaRPr>
          </a:p>
        </p:txBody>
      </p:sp>
      <p:sp>
        <p:nvSpPr>
          <p:cNvPr id="3" name="矩形 2"/>
          <p:cNvSpPr/>
          <p:nvPr/>
        </p:nvSpPr>
        <p:spPr>
          <a:xfrm>
            <a:off x="4069084" y="4617036"/>
            <a:ext cx="415498" cy="369332"/>
          </a:xfrm>
          <a:prstGeom prst="rect">
            <a:avLst/>
          </a:prstGeom>
        </p:spPr>
        <p:txBody>
          <a:bodyPr wrap="none">
            <a:spAutoFit/>
          </a:bodyPr>
          <a:lstStyle/>
          <a:p>
            <a:pPr algn="ctr"/>
            <a:r>
              <a:rPr lang="en-US" altLang="zh-CN" dirty="0">
                <a:solidFill>
                  <a:srgbClr val="FF0000"/>
                </a:solidFill>
              </a:rPr>
              <a:t>∑</a:t>
            </a:r>
          </a:p>
        </p:txBody>
      </p:sp>
      <p:sp>
        <p:nvSpPr>
          <p:cNvPr id="11" name="矩形 10"/>
          <p:cNvSpPr/>
          <p:nvPr/>
        </p:nvSpPr>
        <p:spPr>
          <a:xfrm>
            <a:off x="8790832" y="4537943"/>
            <a:ext cx="415498" cy="369332"/>
          </a:xfrm>
          <a:prstGeom prst="rect">
            <a:avLst/>
          </a:prstGeom>
        </p:spPr>
        <p:txBody>
          <a:bodyPr wrap="none">
            <a:spAutoFit/>
          </a:bodyPr>
          <a:lstStyle/>
          <a:p>
            <a:pPr algn="ctr"/>
            <a:r>
              <a:rPr lang="en-US" altLang="zh-CN" dirty="0">
                <a:solidFill>
                  <a:srgbClr val="FF0000"/>
                </a:solidFill>
              </a:rPr>
              <a:t>∑</a:t>
            </a:r>
          </a:p>
        </p:txBody>
      </p:sp>
    </p:spTree>
    <p:extLst>
      <p:ext uri="{BB962C8B-B14F-4D97-AF65-F5344CB8AC3E}">
        <p14:creationId xmlns:p14="http://schemas.microsoft.com/office/powerpoint/2010/main" val="3454060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微软雅黑" panose="020B0503020204020204" pitchFamily="34" charset="-122"/>
                <a:ea typeface="微软雅黑" panose="020B0503020204020204" pitchFamily="34" charset="-122"/>
                <a:sym typeface="+mn-ea"/>
              </a:rPr>
              <a:t>感知机</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mc:AlternateContent xmlns:mc="http://schemas.openxmlformats.org/markup-compatibility/2006" xmlns:a14="http://schemas.microsoft.com/office/drawing/2010/main">
        <mc:Choice Requires="a14">
          <p:sp>
            <p:nvSpPr>
              <p:cNvPr id="4" name="文本框 3"/>
              <p:cNvSpPr txBox="1"/>
              <p:nvPr/>
            </p:nvSpPr>
            <p:spPr>
              <a:xfrm>
                <a:off x="626745" y="868680"/>
                <a:ext cx="5391797" cy="3570208"/>
              </a:xfrm>
              <a:prstGeom prst="rect">
                <a:avLst/>
              </a:prstGeom>
              <a:noFill/>
            </p:spPr>
            <p:txBody>
              <a:bodyPr wrap="none" rtlCol="0">
                <a:spAutoFit/>
              </a:bodyPr>
              <a:lstStyle/>
              <a:p>
                <a:pPr marL="342900" indent="-342900">
                  <a:lnSpc>
                    <a:spcPct val="150000"/>
                  </a:lnSpc>
                  <a:buFont typeface="Wingdings" panose="05000000000000000000" charset="0"/>
                  <a:buChar char="Ø"/>
                </a:pPr>
                <a:r>
                  <a:rPr lang="zh-CN" altLang="en-US" sz="2400" dirty="0" smtClean="0">
                    <a:latin typeface="微软雅黑" pitchFamily="34" charset="-122"/>
                    <a:ea typeface="微软雅黑" pitchFamily="34" charset="-122"/>
                    <a:cs typeface="微软雅黑 Light" panose="020B0502040204020203" charset="-122"/>
                  </a:rPr>
                  <a:t>将感知机输入表示为向量形式</a:t>
                </a:r>
                <a:endParaRPr lang="en-US" altLang="zh-CN" sz="2400" dirty="0" smtClean="0">
                  <a:latin typeface="微软雅黑" pitchFamily="34" charset="-122"/>
                  <a:ea typeface="微软雅黑" pitchFamily="34" charset="-122"/>
                  <a:cs typeface="微软雅黑 Light" panose="020B0502040204020203" charset="-122"/>
                </a:endParaRPr>
              </a:p>
              <a:p>
                <a:pPr marL="800100" lvl="1" indent="-342900">
                  <a:lnSpc>
                    <a:spcPct val="150000"/>
                  </a:lnSpc>
                  <a:buFont typeface="Wingdings" panose="05000000000000000000" charset="0"/>
                  <a:buChar char="Ø"/>
                </a:pPr>
                <a:r>
                  <a:rPr lang="zh-CN" altLang="en-US" sz="2000" dirty="0" smtClean="0">
                    <a:latin typeface="微软雅黑" pitchFamily="34" charset="-122"/>
                    <a:ea typeface="微软雅黑" pitchFamily="34" charset="-122"/>
                    <a:cs typeface="微软雅黑 Light" panose="020B0502040204020203" charset="-122"/>
                  </a:rPr>
                  <a:t>输入向量为</a:t>
                </a:r>
                <a14:m>
                  <m:oMath xmlns:m="http://schemas.openxmlformats.org/officeDocument/2006/math">
                    <m:r>
                      <a:rPr lang="zh-CN" altLang="en-US" sz="2000" i="1">
                        <a:solidFill>
                          <a:srgbClr val="000000"/>
                        </a:solidFill>
                        <a:latin typeface="Cambria Math" panose="02040503050406030204" pitchFamily="18" charset="0"/>
                      </a:rPr>
                      <m:t>𝑋</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𝑥</m:t>
                        </m:r>
                      </m:e>
                      <m:sub>
                        <m:r>
                          <a:rPr lang="zh-CN" altLang="en-US" sz="2000" i="1">
                            <a:solidFill>
                              <a:srgbClr val="000000"/>
                            </a:solidFill>
                            <a:latin typeface="Cambria Math" panose="02040503050406030204" pitchFamily="18" charset="0"/>
                          </a:rPr>
                          <m:t>𝑚</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m:t>
                        </m:r>
                      </m:e>
                      <m:sup>
                        <m:r>
                          <a:rPr lang="zh-CN" altLang="en-US" sz="2000" i="1">
                            <a:solidFill>
                              <a:srgbClr val="000000"/>
                            </a:solidFill>
                            <a:latin typeface="Cambria Math" panose="02040503050406030204" pitchFamily="18" charset="0"/>
                          </a:rPr>
                          <m:t>𝑇</m:t>
                        </m:r>
                      </m:sup>
                    </m:sSup>
                  </m:oMath>
                </a14:m>
                <a:endParaRPr lang="en-US" altLang="zh-CN" sz="2000" dirty="0" smtClean="0">
                  <a:solidFill>
                    <a:srgbClr val="000000"/>
                  </a:solidFill>
                  <a:latin typeface="微软雅黑" pitchFamily="34" charset="-122"/>
                  <a:ea typeface="微软雅黑" pitchFamily="34" charset="-122"/>
                </a:endParaRPr>
              </a:p>
              <a:p>
                <a:pPr marL="800100" lvl="1" indent="-342900">
                  <a:lnSpc>
                    <a:spcPct val="150000"/>
                  </a:lnSpc>
                  <a:buFont typeface="Wingdings" panose="05000000000000000000" charset="0"/>
                  <a:buChar char="Ø"/>
                </a:pPr>
                <a:r>
                  <a:rPr lang="zh-CN" altLang="en-US" sz="2000" dirty="0" smtClean="0">
                    <a:latin typeface="微软雅黑" pitchFamily="34" charset="-122"/>
                    <a:ea typeface="微软雅黑" pitchFamily="34" charset="-122"/>
                    <a:cs typeface="微软雅黑 Light" panose="020B0502040204020203" charset="-122"/>
                  </a:rPr>
                  <a:t>连接</a:t>
                </a:r>
                <a:r>
                  <a:rPr lang="zh-CN" altLang="en-US" sz="2000" dirty="0">
                    <a:latin typeface="微软雅黑" pitchFamily="34" charset="-122"/>
                    <a:ea typeface="微软雅黑" pitchFamily="34" charset="-122"/>
                    <a:cs typeface="微软雅黑 Light" panose="020B0502040204020203" charset="-122"/>
                  </a:rPr>
                  <a:t>权重为</a:t>
                </a:r>
                <a14:m>
                  <m:oMath xmlns:m="http://schemas.openxmlformats.org/officeDocument/2006/math">
                    <m:r>
                      <m:rPr>
                        <m:sty m:val="p"/>
                      </m:rPr>
                      <a:rPr lang="zh-CN" altLang="en-US" sz="2000">
                        <a:solidFill>
                          <a:srgbClr val="000000"/>
                        </a:solidFill>
                        <a:latin typeface="Cambria Math" panose="02040503050406030204" pitchFamily="18" charset="0"/>
                      </a:rPr>
                      <m:t>W</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𝑏</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𝑤</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𝑤</m:t>
                        </m:r>
                      </m:e>
                      <m:sub>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𝑤</m:t>
                        </m:r>
                      </m:e>
                      <m:sub>
                        <m:r>
                          <a:rPr lang="zh-CN" altLang="en-US" sz="2000" i="1">
                            <a:solidFill>
                              <a:srgbClr val="000000"/>
                            </a:solidFill>
                            <a:latin typeface="Cambria Math" panose="02040503050406030204" pitchFamily="18" charset="0"/>
                          </a:rPr>
                          <m:t>3</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𝑤</m:t>
                        </m:r>
                      </m:e>
                      <m:sub>
                        <m:r>
                          <a:rPr lang="zh-CN" altLang="en-US" sz="2000" i="1">
                            <a:solidFill>
                              <a:srgbClr val="000000"/>
                            </a:solidFill>
                            <a:latin typeface="Cambria Math" panose="02040503050406030204" pitchFamily="18" charset="0"/>
                          </a:rPr>
                          <m:t>𝑚</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m:t>
                        </m:r>
                      </m:e>
                      <m:sup>
                        <m:r>
                          <a:rPr lang="zh-CN" altLang="en-US" sz="2000" i="1">
                            <a:solidFill>
                              <a:srgbClr val="000000"/>
                            </a:solidFill>
                            <a:latin typeface="Cambria Math" panose="02040503050406030204" pitchFamily="18" charset="0"/>
                          </a:rPr>
                          <m:t>𝑇</m:t>
                        </m:r>
                      </m:sup>
                    </m:sSup>
                  </m:oMath>
                </a14:m>
                <a:r>
                  <a:rPr lang="en-US" altLang="zh-CN" sz="2000" dirty="0" smtClean="0">
                    <a:latin typeface="微软雅黑" pitchFamily="34" charset="-122"/>
                    <a:ea typeface="微软雅黑" pitchFamily="34" charset="-122"/>
                    <a:cs typeface="微软雅黑 Light" panose="020B0502040204020203" charset="-122"/>
                  </a:rPr>
                  <a:t>,</a:t>
                </a:r>
                <a:endParaRPr lang="en-US" altLang="zh-CN" sz="2000" dirty="0">
                  <a:latin typeface="微软雅黑" pitchFamily="34" charset="-122"/>
                  <a:ea typeface="微软雅黑" pitchFamily="34" charset="-122"/>
                  <a:cs typeface="微软雅黑 Light" panose="020B0502040204020203" charset="-122"/>
                </a:endParaRPr>
              </a:p>
              <a:p>
                <a:pPr marL="800100" lvl="1" indent="-342900">
                  <a:lnSpc>
                    <a:spcPct val="150000"/>
                  </a:lnSpc>
                  <a:buFont typeface="Wingdings" panose="05000000000000000000" charset="0"/>
                  <a:buChar char="Ø"/>
                </a:pPr>
                <a:r>
                  <a:rPr lang="zh-CN" altLang="en-US" sz="2000" dirty="0" smtClean="0">
                    <a:latin typeface="微软雅黑" pitchFamily="34" charset="-122"/>
                    <a:ea typeface="微软雅黑" pitchFamily="34" charset="-122"/>
                    <a:cs typeface="微软雅黑 Light" panose="020B0502040204020203" charset="-122"/>
                  </a:rPr>
                  <a:t>感知机输出</a:t>
                </a:r>
                <a:endParaRPr lang="zh-CN" altLang="en-US" sz="2000" dirty="0">
                  <a:latin typeface="微软雅黑" pitchFamily="34" charset="-122"/>
                  <a:ea typeface="微软雅黑" pitchFamily="34" charset="-122"/>
                  <a:cs typeface="微软雅黑 Light" panose="020B0502040204020203" charset="-122"/>
                </a:endParaRPr>
              </a:p>
              <a:p>
                <a:pPr indent="0">
                  <a:buFont typeface="Wingdings" panose="05000000000000000000" charset="0"/>
                  <a:buNone/>
                </a:pPr>
                <a:endParaRPr lang="en-US" altLang="zh-CN" sz="2400" dirty="0" smtClean="0">
                  <a:latin typeface="微软雅黑" pitchFamily="34" charset="-122"/>
                  <a:ea typeface="微软雅黑" pitchFamily="34" charset="-122"/>
                  <a:cs typeface="微软雅黑 Light" panose="020B0502040204020203" charset="-122"/>
                </a:endParaRPr>
              </a:p>
              <a:p>
                <a:pPr indent="0">
                  <a:buFont typeface="Wingdings" panose="05000000000000000000" charset="0"/>
                  <a:buNone/>
                </a:pPr>
                <a:endParaRPr lang="en-US" altLang="zh-CN" sz="2400" dirty="0" smtClean="0">
                  <a:latin typeface="微软雅黑" pitchFamily="34" charset="-122"/>
                  <a:ea typeface="微软雅黑" pitchFamily="34" charset="-122"/>
                  <a:cs typeface="微软雅黑 Light" panose="020B0502040204020203" charset="-122"/>
                </a:endParaRPr>
              </a:p>
              <a:p>
                <a:pPr indent="0">
                  <a:buFont typeface="Wingdings" panose="05000000000000000000" charset="0"/>
                  <a:buNone/>
                </a:pPr>
                <a:endParaRPr lang="zh-CN" altLang="en-US" sz="2400" dirty="0">
                  <a:latin typeface="微软雅黑" pitchFamily="34" charset="-122"/>
                  <a:ea typeface="微软雅黑" pitchFamily="34" charset="-122"/>
                  <a:cs typeface="微软雅黑 Light" panose="020B0502040204020203" charset="-122"/>
                </a:endParaRPr>
              </a:p>
              <a:p>
                <a:pPr indent="0">
                  <a:buFont typeface="Wingdings" panose="05000000000000000000" charset="0"/>
                  <a:buNone/>
                </a:pPr>
                <a:endParaRPr lang="en-US" altLang="zh-CN" sz="2800" dirty="0">
                  <a:latin typeface="微软雅黑 Light" panose="020B0502040204020203" charset="-122"/>
                  <a:ea typeface="微软雅黑 Light" panose="020B0502040204020203" charset="-122"/>
                  <a:cs typeface="微软雅黑 Light" panose="020B0502040204020203"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26745" y="868680"/>
                <a:ext cx="5391797" cy="3570208"/>
              </a:xfrm>
              <a:prstGeom prst="rect">
                <a:avLst/>
              </a:prstGeom>
              <a:blipFill rotWithShape="1">
                <a:blip r:embed="rId3"/>
                <a:stretch>
                  <a:fillRect l="-1584" r="-339"/>
                </a:stretch>
              </a:blipFill>
            </p:spPr>
            <p:txBody>
              <a:bodyPr/>
              <a:lstStyle/>
              <a:p>
                <a:r>
                  <a:rPr lang="zh-CN" altLang="en-US">
                    <a:noFill/>
                  </a:rPr>
                  <a:t> </a:t>
                </a:r>
              </a:p>
            </p:txBody>
          </p:sp>
        </mc:Fallback>
      </mc:AlternateContent>
      <p:sp>
        <p:nvSpPr>
          <p:cNvPr id="5" name="对象 4">
            <a:hlinkClick r:id="" action="ppaction://ole?verb=0"/>
          </p:cNvPr>
          <p:cNvSpPr txBox="1"/>
          <p:nvPr/>
        </p:nvSpPr>
        <p:spPr>
          <a:xfrm>
            <a:off x="8235241" y="950596"/>
            <a:ext cx="2564130" cy="502285"/>
          </a:xfrm>
          <a:prstGeom prst="rect">
            <a:avLst/>
          </a:prstGeom>
        </p:spPr>
        <p:txBody>
          <a:bodyPr>
            <a:normAutofit/>
          </a:bodyPr>
          <a:lstStyle/>
          <a:p>
            <a:endParaRPr lang="zh-CN" altLang="en-US" dirty="0"/>
          </a:p>
        </p:txBody>
      </p:sp>
      <mc:AlternateContent xmlns:mc="http://schemas.openxmlformats.org/markup-compatibility/2006" xmlns:a14="http://schemas.microsoft.com/office/drawing/2010/main">
        <mc:Choice Requires="a14">
          <p:sp>
            <p:nvSpPr>
              <p:cNvPr id="6" name="对象 5">
                <a:hlinkClick r:id="" action="ppaction://ole?verb=0"/>
              </p:cNvPr>
              <p:cNvSpPr txBox="1"/>
              <p:nvPr/>
            </p:nvSpPr>
            <p:spPr>
              <a:xfrm>
                <a:off x="2457892" y="2957679"/>
                <a:ext cx="6365875" cy="1100137"/>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m:rPr>
                          <m:sty m:val="p"/>
                        </m:rPr>
                        <a:rPr lang="zh-CN" altLang="en-US" sz="2400" i="0">
                          <a:solidFill>
                            <a:srgbClr val="000000"/>
                          </a:solidFill>
                          <a:latin typeface="Cambria Math" panose="02040503050406030204" pitchFamily="18" charset="0"/>
                        </a:rPr>
                        <m:t>f</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𝑋</m:t>
                      </m:r>
                      <m:r>
                        <a:rPr lang="zh-CN" altLang="en-US" sz="2400" i="1">
                          <a:solidFill>
                            <a:srgbClr val="000000"/>
                          </a:solidFill>
                          <a:latin typeface="Cambria Math" panose="02040503050406030204" pitchFamily="18" charset="0"/>
                        </a:rPr>
                        <m:t>)=</m:t>
                      </m:r>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sgn</m:t>
                          </m:r>
                        </m:fName>
                        <m:e>
                          <m:d>
                            <m:dPr>
                              <m:ctrlPr>
                                <a:rPr lang="zh-CN" altLang="en-US" sz="2400" i="1">
                                  <a:solidFill>
                                    <a:srgbClr val="000000"/>
                                  </a:solidFill>
                                  <a:latin typeface="Cambria Math" panose="02040503050406030204" pitchFamily="18" charset="0"/>
                                </a:rPr>
                              </m:ctrlPr>
                            </m:dPr>
                            <m:e>
                              <m:sSup>
                                <m:sSupPr>
                                  <m:ctrlPr>
                                    <a:rPr lang="zh-CN" altLang="en-US" sz="2400" i="1">
                                      <a:solidFill>
                                        <a:srgbClr val="000000"/>
                                      </a:solidFill>
                                      <a:latin typeface="Cambria Math" panose="02040503050406030204" pitchFamily="18" charset="0"/>
                                    </a:rPr>
                                  </m:ctrlPr>
                                </m:sSupPr>
                                <m:e>
                                  <m:r>
                                    <m:rPr>
                                      <m:sty m:val="p"/>
                                    </m:rPr>
                                    <a:rPr lang="zh-CN" altLang="en-US" sz="2400" i="0">
                                      <a:solidFill>
                                        <a:srgbClr val="000000"/>
                                      </a:solidFill>
                                      <a:latin typeface="Cambria Math" panose="02040503050406030204" pitchFamily="18" charset="0"/>
                                    </a:rPr>
                                    <m:t>W</m:t>
                                  </m:r>
                                </m:e>
                                <m:sup>
                                  <m:r>
                                    <a:rPr lang="zh-CN" altLang="en-US" sz="2400" i="1">
                                      <a:solidFill>
                                        <a:srgbClr val="000000"/>
                                      </a:solidFill>
                                      <a:latin typeface="Cambria Math" panose="02040503050406030204" pitchFamily="18" charset="0"/>
                                    </a:rPr>
                                    <m:t>𝑇</m:t>
                                  </m:r>
                                </m:sup>
                              </m:sSup>
                              <m:r>
                                <a:rPr lang="zh-CN" altLang="en-US" sz="2400" i="1">
                                  <a:solidFill>
                                    <a:srgbClr val="000000"/>
                                  </a:solidFill>
                                  <a:latin typeface="Cambria Math" panose="02040503050406030204" pitchFamily="18" charset="0"/>
                                </a:rPr>
                                <m:t>𝑋</m:t>
                              </m:r>
                            </m:e>
                          </m:d>
                        </m:e>
                      </m:func>
                      <m:r>
                        <a:rPr lang="zh-CN" altLang="en-US" sz="2400" i="1" smtClean="0">
                          <a:solidFill>
                            <a:srgbClr val="000000"/>
                          </a:solidFill>
                          <a:latin typeface="Cambria Math" panose="02040503050406030204" pitchFamily="18" charset="0"/>
                        </a:rPr>
                        <m:t>或</m:t>
                      </m:r>
                      <m:r>
                        <m:rPr>
                          <m:sty m:val="p"/>
                        </m:rPr>
                        <a:rPr lang="zh-CN" altLang="en-US" sz="2400" i="0">
                          <a:solidFill>
                            <a:srgbClr val="000000"/>
                          </a:solidFill>
                          <a:latin typeface="Cambria Math" panose="02040503050406030204" pitchFamily="18" charset="0"/>
                        </a:rPr>
                        <m:t>f</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𝑋</m:t>
                          </m:r>
                        </m:e>
                      </m:d>
                      <m:r>
                        <a:rPr lang="zh-CN" altLang="en-US" sz="2400" i="1">
                          <a:solidFill>
                            <a:srgbClr val="000000"/>
                          </a:solidFill>
                          <a:latin typeface="Cambria Math" panose="02040503050406030204" pitchFamily="18" charset="0"/>
                        </a:rPr>
                        <m:t>=</m:t>
                      </m:r>
                      <m:d>
                        <m:dPr>
                          <m:begChr m:val="{"/>
                          <m:endChr m:val=""/>
                          <m:ctrlPr>
                            <a:rPr lang="zh-CN" altLang="en-US" sz="2400" i="1">
                              <a:solidFill>
                                <a:srgbClr val="000000"/>
                              </a:solidFill>
                              <a:latin typeface="Cambria Math" panose="02040503050406030204" pitchFamily="18" charset="0"/>
                            </a:rPr>
                          </m:ctrlPr>
                        </m:dPr>
                        <m:e>
                          <m:m>
                            <m:mPr>
                              <m:plcHide m:val="on"/>
                              <m:mcs>
                                <m:mc>
                                  <m:mcPr>
                                    <m:count m:val="1"/>
                                    <m:mcJc m:val="center"/>
                                  </m:mcPr>
                                </m:mc>
                              </m:mcs>
                              <m:ctrlPr>
                                <a:rPr lang="zh-CN" altLang="en-US" sz="2400" i="1">
                                  <a:solidFill>
                                    <a:srgbClr val="000000"/>
                                  </a:solidFill>
                                  <a:latin typeface="Cambria Math" panose="02040503050406030204" pitchFamily="18" charset="0"/>
                                </a:rPr>
                              </m:ctrlPr>
                            </m:mPr>
                            <m:mr>
                              <m:e>
                                <m:r>
                                  <a:rPr lang="zh-CN" altLang="en-US" sz="2400" i="1">
                                    <a:solidFill>
                                      <a:srgbClr val="000000"/>
                                    </a:solidFill>
                                    <a:latin typeface="Cambria Math" panose="02040503050406030204" pitchFamily="18" charset="0"/>
                                  </a:rPr>
                                  <m:t>1,</m:t>
                                </m:r>
                                <m:m>
                                  <m:mPr>
                                    <m:plcHide m:val="on"/>
                                    <m:mcs>
                                      <m:mc>
                                        <m:mcPr>
                                          <m:count m:val="2"/>
                                          <m:mcJc m:val="center"/>
                                        </m:mcPr>
                                      </m:mc>
                                    </m:mcs>
                                    <m:ctrlPr>
                                      <a:rPr lang="zh-CN" altLang="en-US" sz="2400" i="1">
                                        <a:solidFill>
                                          <a:srgbClr val="000000"/>
                                        </a:solidFill>
                                        <a:latin typeface="Cambria Math" panose="02040503050406030204" pitchFamily="18" charset="0"/>
                                      </a:rPr>
                                    </m:ctrlPr>
                                  </m:mPr>
                                  <m:mr>
                                    <m:e/>
                                    <m:e>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𝑊</m:t>
                                          </m:r>
                                        </m:e>
                                        <m:sup>
                                          <m:r>
                                            <a:rPr lang="zh-CN" altLang="en-US" sz="2400" i="1">
                                              <a:solidFill>
                                                <a:srgbClr val="000000"/>
                                              </a:solidFill>
                                              <a:latin typeface="Cambria Math" panose="02040503050406030204" pitchFamily="18" charset="0"/>
                                            </a:rPr>
                                            <m:t>𝑇</m:t>
                                          </m:r>
                                        </m:sup>
                                      </m:sSup>
                                      <m:r>
                                        <a:rPr lang="zh-CN" altLang="en-US" sz="2400" i="1">
                                          <a:solidFill>
                                            <a:srgbClr val="000000"/>
                                          </a:solidFill>
                                          <a:latin typeface="Cambria Math" panose="02040503050406030204" pitchFamily="18" charset="0"/>
                                        </a:rPr>
                                        <m:t>𝑋</m:t>
                                      </m:r>
                                      <m:r>
                                        <a:rPr lang="zh-CN" altLang="en-US" sz="2400" i="1">
                                          <a:solidFill>
                                            <a:srgbClr val="000000"/>
                                          </a:solidFill>
                                          <a:latin typeface="Cambria Math" panose="02040503050406030204" pitchFamily="18" charset="0"/>
                                        </a:rPr>
                                        <m:t>≥0</m:t>
                                      </m:r>
                                    </m:e>
                                  </m:mr>
                                </m:m>
                              </m:e>
                            </m:mr>
                            <m:mr>
                              <m:e>
                                <m:r>
                                  <a:rPr lang="zh-CN" altLang="en-US" sz="2400" i="1">
                                    <a:solidFill>
                                      <a:srgbClr val="000000"/>
                                    </a:solidFill>
                                    <a:latin typeface="Cambria Math" panose="02040503050406030204" pitchFamily="18" charset="0"/>
                                  </a:rPr>
                                  <m:t>−1,</m:t>
                                </m:r>
                                <m:m>
                                  <m:mPr>
                                    <m:plcHide m:val="on"/>
                                    <m:mcs>
                                      <m:mc>
                                        <m:mcPr>
                                          <m:count m:val="2"/>
                                          <m:mcJc m:val="center"/>
                                        </m:mcPr>
                                      </m:mc>
                                    </m:mcs>
                                    <m:ctrlPr>
                                      <a:rPr lang="zh-CN" altLang="en-US" sz="2400" i="1">
                                        <a:solidFill>
                                          <a:srgbClr val="000000"/>
                                        </a:solidFill>
                                        <a:latin typeface="Cambria Math" panose="02040503050406030204" pitchFamily="18" charset="0"/>
                                      </a:rPr>
                                    </m:ctrlPr>
                                  </m:mPr>
                                  <m:mr>
                                    <m:e/>
                                    <m:e>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𝑊</m:t>
                                          </m:r>
                                        </m:e>
                                        <m:sup>
                                          <m:r>
                                            <a:rPr lang="zh-CN" altLang="en-US" sz="2400" i="1">
                                              <a:solidFill>
                                                <a:srgbClr val="000000"/>
                                              </a:solidFill>
                                              <a:latin typeface="Cambria Math" panose="02040503050406030204" pitchFamily="18" charset="0"/>
                                            </a:rPr>
                                            <m:t>𝑇</m:t>
                                          </m:r>
                                        </m:sup>
                                      </m:sSup>
                                      <m:r>
                                        <m:rPr>
                                          <m:sty m:val="p"/>
                                        </m:rPr>
                                        <a:rPr lang="zh-CN" altLang="en-US" sz="2400" i="0">
                                          <a:solidFill>
                                            <a:srgbClr val="000000"/>
                                          </a:solidFill>
                                          <a:latin typeface="Cambria Math" panose="02040503050406030204" pitchFamily="18" charset="0"/>
                                        </a:rPr>
                                        <m:t>X</m:t>
                                      </m:r>
                                    </m:e>
                                  </m:mr>
                                </m:m>
                                <m:r>
                                  <a:rPr lang="zh-CN" altLang="en-US" sz="2400" i="1">
                                    <a:solidFill>
                                      <a:srgbClr val="000000"/>
                                    </a:solidFill>
                                    <a:latin typeface="Cambria Math" panose="02040503050406030204" pitchFamily="18" charset="0"/>
                                  </a:rPr>
                                  <m:t>&lt;0</m:t>
                                </m:r>
                              </m:e>
                            </m:mr>
                          </m:m>
                        </m:e>
                      </m:d>
                    </m:oMath>
                  </m:oMathPara>
                </a14:m>
                <a:endParaRPr lang="zh-CN" altLang="en-US" sz="2400" dirty="0"/>
              </a:p>
            </p:txBody>
          </p:sp>
        </mc:Choice>
        <mc:Fallback xmlns="">
          <p:sp>
            <p:nvSpPr>
              <p:cNvPr id="6" name="对象 5">
                <a:hlinkClick r:id="" action="ppaction://ole?verb=0"/>
              </p:cNvPr>
              <p:cNvSpPr txBox="1">
                <a:spLocks noRot="1" noChangeAspect="1" noMove="1" noResize="1" noEditPoints="1" noAdjustHandles="1" noChangeArrowheads="1" noChangeShapeType="1" noTextEdit="1"/>
              </p:cNvSpPr>
              <p:nvPr/>
            </p:nvSpPr>
            <p:spPr>
              <a:xfrm>
                <a:off x="2457892" y="2957679"/>
                <a:ext cx="6365875" cy="1100137"/>
              </a:xfrm>
              <a:prstGeom prst="rect">
                <a:avLst/>
              </a:prstGeom>
              <a:blipFill rotWithShape="1">
                <a:blip r:embed="rId4"/>
                <a:stretch>
                  <a:fillRect/>
                </a:stretch>
              </a:blipFill>
            </p:spPr>
            <p:txBody>
              <a:bodyPr/>
              <a:lstStyle/>
              <a:p>
                <a:r>
                  <a:rPr lang="zh-CN" altLang="en-US">
                    <a:noFill/>
                  </a:rPr>
                  <a:t> </a:t>
                </a:r>
              </a:p>
            </p:txBody>
          </p:sp>
        </mc:Fallback>
      </mc:AlternateContent>
      <p:sp>
        <p:nvSpPr>
          <p:cNvPr id="3" name="对象 2">
            <a:hlinkClick r:id="" action="ppaction://ole?verb=0"/>
          </p:cNvPr>
          <p:cNvSpPr txBox="1"/>
          <p:nvPr/>
        </p:nvSpPr>
        <p:spPr>
          <a:xfrm>
            <a:off x="2933981" y="1355024"/>
            <a:ext cx="2994025" cy="433388"/>
          </a:xfrm>
          <a:prstGeom prst="rect">
            <a:avLst/>
          </a:prstGeom>
        </p:spPr>
        <p:txBody>
          <a:bodyPr>
            <a:normAutofit/>
          </a:bodyPr>
          <a:lstStyle/>
          <a:p>
            <a:endParaRPr lang="zh-CN" altLang="en-US" dirty="0"/>
          </a:p>
        </p:txBody>
      </p:sp>
      <p:pic>
        <p:nvPicPr>
          <p:cNvPr id="11" name="Picture 1"/>
          <p:cNvPicPr>
            <a:picLocks noChangeAspect="1"/>
          </p:cNvPicPr>
          <p:nvPr/>
        </p:nvPicPr>
        <p:blipFill>
          <a:blip r:embed="rId5"/>
          <a:stretch>
            <a:fillRect/>
          </a:stretch>
        </p:blipFill>
        <p:spPr>
          <a:xfrm>
            <a:off x="4375625" y="3972543"/>
            <a:ext cx="3104762" cy="1882357"/>
          </a:xfrm>
          <a:prstGeom prst="rect">
            <a:avLst/>
          </a:prstGeom>
        </p:spPr>
      </p:pic>
      <p:sp>
        <p:nvSpPr>
          <p:cNvPr id="13" name="Rectangle 3"/>
          <p:cNvSpPr/>
          <p:nvPr/>
        </p:nvSpPr>
        <p:spPr>
          <a:xfrm>
            <a:off x="4604567" y="5874896"/>
            <a:ext cx="2646878" cy="461665"/>
          </a:xfrm>
          <a:prstGeom prst="rect">
            <a:avLst/>
          </a:prstGeom>
        </p:spPr>
        <p:txBody>
          <a:bodyPr wrap="none">
            <a:spAutoFit/>
          </a:bodyPr>
          <a:lstStyle/>
          <a:p>
            <a:r>
              <a:rPr lang="zh-CN" altLang="en-US" dirty="0">
                <a:solidFill>
                  <a:srgbClr val="000000"/>
                </a:solidFill>
                <a:latin typeface="Cambria Math" panose="02040503050406030204" pitchFamily="18" charset="0"/>
                <a:cs typeface="Times New Roman" panose="02020603050405020304" pitchFamily="18" charset="0"/>
              </a:rPr>
              <a:t>简单的感知机模型</a:t>
            </a:r>
            <a:endParaRPr lang="en-US" dirty="0">
              <a:solidFill>
                <a:srgbClr val="000000"/>
              </a:solidFill>
              <a:latin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297400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3149600" y="2243554"/>
            <a:ext cx="812800" cy="6096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5" idx="4"/>
          </p:cNvCxnSpPr>
          <p:nvPr/>
        </p:nvCxnSpPr>
        <p:spPr>
          <a:xfrm rot="5400000" flipH="1" flipV="1">
            <a:off x="2730500" y="2865854"/>
            <a:ext cx="838200" cy="81280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4"/>
          </p:cNvCxnSpPr>
          <p:nvPr/>
        </p:nvCxnSpPr>
        <p:spPr>
          <a:xfrm rot="16200000" flipV="1">
            <a:off x="3644900" y="2764254"/>
            <a:ext cx="838200" cy="101600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0"/>
          </p:cNvCxnSpPr>
          <p:nvPr/>
        </p:nvCxnSpPr>
        <p:spPr>
          <a:xfrm rot="5400000" flipH="1" flipV="1">
            <a:off x="3175000" y="1862290"/>
            <a:ext cx="762000" cy="2117"/>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5" idx="4"/>
          </p:cNvCxnSpPr>
          <p:nvPr/>
        </p:nvCxnSpPr>
        <p:spPr>
          <a:xfrm>
            <a:off x="2336800" y="2853154"/>
            <a:ext cx="1219200" cy="1588"/>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33600" y="2472154"/>
            <a:ext cx="546945" cy="338554"/>
          </a:xfrm>
          <a:prstGeom prst="rect">
            <a:avLst/>
          </a:prstGeom>
          <a:noFill/>
        </p:spPr>
        <p:txBody>
          <a:bodyPr wrap="none" rtlCol="0">
            <a:spAutoFit/>
          </a:bodyPr>
          <a:lstStyle/>
          <a:p>
            <a:r>
              <a:rPr lang="en-US" sz="1600" dirty="0" smtClean="0"/>
              <a:t>-0.8</a:t>
            </a:r>
            <a:endParaRPr lang="en-US" sz="1600" dirty="0"/>
          </a:p>
        </p:txBody>
      </p:sp>
      <p:sp>
        <p:nvSpPr>
          <p:cNvPr id="17" name="TextBox 16"/>
          <p:cNvSpPr txBox="1"/>
          <p:nvPr/>
        </p:nvSpPr>
        <p:spPr>
          <a:xfrm>
            <a:off x="2540000" y="3048000"/>
            <a:ext cx="444352" cy="338554"/>
          </a:xfrm>
          <a:prstGeom prst="rect">
            <a:avLst/>
          </a:prstGeom>
          <a:noFill/>
        </p:spPr>
        <p:txBody>
          <a:bodyPr wrap="none" rtlCol="0">
            <a:spAutoFit/>
          </a:bodyPr>
          <a:lstStyle/>
          <a:p>
            <a:r>
              <a:rPr lang="en-US" sz="1600" dirty="0" smtClean="0"/>
              <a:t>0.5</a:t>
            </a:r>
            <a:endParaRPr lang="en-US" sz="1600" dirty="0"/>
          </a:p>
        </p:txBody>
      </p:sp>
      <p:sp>
        <p:nvSpPr>
          <p:cNvPr id="18" name="TextBox 17"/>
          <p:cNvSpPr txBox="1"/>
          <p:nvPr/>
        </p:nvSpPr>
        <p:spPr>
          <a:xfrm>
            <a:off x="4046933" y="3048000"/>
            <a:ext cx="444352" cy="338554"/>
          </a:xfrm>
          <a:prstGeom prst="rect">
            <a:avLst/>
          </a:prstGeom>
          <a:noFill/>
        </p:spPr>
        <p:txBody>
          <a:bodyPr wrap="none" rtlCol="0">
            <a:spAutoFit/>
          </a:bodyPr>
          <a:lstStyle/>
          <a:p>
            <a:r>
              <a:rPr lang="en-US" sz="1600" dirty="0" smtClean="0"/>
              <a:t>0.5</a:t>
            </a:r>
            <a:endParaRPr lang="en-US" sz="1600" dirty="0"/>
          </a:p>
        </p:txBody>
      </p:sp>
      <p:sp>
        <p:nvSpPr>
          <p:cNvPr id="19" name="Oval 18"/>
          <p:cNvSpPr/>
          <p:nvPr/>
        </p:nvSpPr>
        <p:spPr>
          <a:xfrm>
            <a:off x="8524707" y="2242760"/>
            <a:ext cx="812800" cy="6096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endCxn id="19" idx="4"/>
          </p:cNvCxnSpPr>
          <p:nvPr/>
        </p:nvCxnSpPr>
        <p:spPr>
          <a:xfrm rot="5400000" flipH="1" flipV="1">
            <a:off x="8105607" y="2865060"/>
            <a:ext cx="838200" cy="81280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9" idx="4"/>
          </p:cNvCxnSpPr>
          <p:nvPr/>
        </p:nvCxnSpPr>
        <p:spPr>
          <a:xfrm rot="16200000" flipV="1">
            <a:off x="9020007" y="2763460"/>
            <a:ext cx="838200" cy="1016000"/>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9" idx="0"/>
          </p:cNvCxnSpPr>
          <p:nvPr/>
        </p:nvCxnSpPr>
        <p:spPr>
          <a:xfrm rot="5400000" flipH="1" flipV="1">
            <a:off x="8550107" y="1861496"/>
            <a:ext cx="762000" cy="2117"/>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9" idx="4"/>
          </p:cNvCxnSpPr>
          <p:nvPr/>
        </p:nvCxnSpPr>
        <p:spPr>
          <a:xfrm>
            <a:off x="7711907" y="2852360"/>
            <a:ext cx="1219200" cy="1588"/>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518400" y="2472154"/>
            <a:ext cx="546945" cy="338554"/>
          </a:xfrm>
          <a:prstGeom prst="rect">
            <a:avLst/>
          </a:prstGeom>
          <a:noFill/>
        </p:spPr>
        <p:txBody>
          <a:bodyPr wrap="none" rtlCol="0">
            <a:spAutoFit/>
          </a:bodyPr>
          <a:lstStyle/>
          <a:p>
            <a:r>
              <a:rPr lang="en-US" sz="1600" dirty="0" smtClean="0"/>
              <a:t>-0.3</a:t>
            </a:r>
            <a:endParaRPr lang="en-US" sz="1600" dirty="0"/>
          </a:p>
        </p:txBody>
      </p:sp>
      <p:sp>
        <p:nvSpPr>
          <p:cNvPr id="25" name="TextBox 24"/>
          <p:cNvSpPr txBox="1"/>
          <p:nvPr/>
        </p:nvSpPr>
        <p:spPr>
          <a:xfrm>
            <a:off x="7924800" y="3047206"/>
            <a:ext cx="444352" cy="338554"/>
          </a:xfrm>
          <a:prstGeom prst="rect">
            <a:avLst/>
          </a:prstGeom>
          <a:noFill/>
        </p:spPr>
        <p:txBody>
          <a:bodyPr wrap="none" rtlCol="0">
            <a:spAutoFit/>
          </a:bodyPr>
          <a:lstStyle/>
          <a:p>
            <a:r>
              <a:rPr lang="en-US" sz="1600" dirty="0" smtClean="0"/>
              <a:t>0.5</a:t>
            </a:r>
            <a:endParaRPr lang="en-US" sz="1600" dirty="0"/>
          </a:p>
        </p:txBody>
      </p:sp>
      <p:sp>
        <p:nvSpPr>
          <p:cNvPr id="26" name="TextBox 25"/>
          <p:cNvSpPr txBox="1"/>
          <p:nvPr/>
        </p:nvSpPr>
        <p:spPr>
          <a:xfrm>
            <a:off x="9431733" y="3047206"/>
            <a:ext cx="444352" cy="338554"/>
          </a:xfrm>
          <a:prstGeom prst="rect">
            <a:avLst/>
          </a:prstGeom>
          <a:noFill/>
        </p:spPr>
        <p:txBody>
          <a:bodyPr wrap="none" rtlCol="0">
            <a:spAutoFit/>
          </a:bodyPr>
          <a:lstStyle/>
          <a:p>
            <a:r>
              <a:rPr lang="en-US" sz="1600" dirty="0" smtClean="0"/>
              <a:t>0.5</a:t>
            </a:r>
            <a:endParaRPr lang="en-US" sz="1600" dirty="0"/>
          </a:p>
        </p:txBody>
      </p:sp>
      <p:graphicFrame>
        <p:nvGraphicFramePr>
          <p:cNvPr id="27" name="Table 26"/>
          <p:cNvGraphicFramePr>
            <a:graphicFrameLocks noGrp="1"/>
          </p:cNvGraphicFramePr>
          <p:nvPr>
            <p:extLst>
              <p:ext uri="{D42A27DB-BD31-4B8C-83A1-F6EECF244321}">
                <p14:modId xmlns:p14="http://schemas.microsoft.com/office/powerpoint/2010/main" val="3604770185"/>
              </p:ext>
            </p:extLst>
          </p:nvPr>
        </p:nvGraphicFramePr>
        <p:xfrm>
          <a:off x="1117600" y="4300954"/>
          <a:ext cx="4978400" cy="1854200"/>
        </p:xfrm>
        <a:graphic>
          <a:graphicData uri="http://schemas.openxmlformats.org/drawingml/2006/table">
            <a:tbl>
              <a:tblPr firstRow="1" bandRow="1">
                <a:tableStyleId>{E8B1032C-EA38-4F05-BA0D-38AFFFC7BED3}</a:tableStyleId>
              </a:tblPr>
              <a:tblGrid>
                <a:gridCol w="1165157">
                  <a:extLst>
                    <a:ext uri="{9D8B030D-6E8A-4147-A177-3AD203B41FA5}">
                      <a16:colId xmlns:a16="http://schemas.microsoft.com/office/drawing/2014/main" val="20000"/>
                    </a:ext>
                  </a:extLst>
                </a:gridCol>
                <a:gridCol w="1112196">
                  <a:extLst>
                    <a:ext uri="{9D8B030D-6E8A-4147-A177-3AD203B41FA5}">
                      <a16:colId xmlns:a16="http://schemas.microsoft.com/office/drawing/2014/main" val="20001"/>
                    </a:ext>
                  </a:extLst>
                </a:gridCol>
                <a:gridCol w="1218119">
                  <a:extLst>
                    <a:ext uri="{9D8B030D-6E8A-4147-A177-3AD203B41FA5}">
                      <a16:colId xmlns:a16="http://schemas.microsoft.com/office/drawing/2014/main" val="20002"/>
                    </a:ext>
                  </a:extLst>
                </a:gridCol>
                <a:gridCol w="1482928">
                  <a:extLst>
                    <a:ext uri="{9D8B030D-6E8A-4147-A177-3AD203B41FA5}">
                      <a16:colId xmlns:a16="http://schemas.microsoft.com/office/drawing/2014/main" val="20003"/>
                    </a:ext>
                  </a:extLst>
                </a:gridCol>
              </a:tblGrid>
              <a:tr h="370840">
                <a:tc gridSpan="2">
                  <a:txBody>
                    <a:bodyPr/>
                    <a:lstStyle/>
                    <a:p>
                      <a:pPr algn="ctr"/>
                      <a:r>
                        <a:rPr lang="en-AU" b="1" dirty="0" smtClean="0">
                          <a:solidFill>
                            <a:srgbClr val="7030A0"/>
                          </a:solidFill>
                        </a:rPr>
                        <a:t>Input</a:t>
                      </a:r>
                      <a:endParaRPr lang="en-US" b="1" dirty="0">
                        <a:solidFill>
                          <a:srgbClr val="7030A0"/>
                        </a:solidFill>
                      </a:endParaRPr>
                    </a:p>
                  </a:txBody>
                  <a:tcPr marL="121920" marR="121920">
                    <a:cell3D prstMaterial="dkEdge">
                      <a:bevel/>
                      <a:lightRig rig="flood" dir="t"/>
                    </a:cell3D>
                  </a:tcPr>
                </a:tc>
                <a:tc hMerge="1">
                  <a:txBody>
                    <a:bodyPr/>
                    <a:lstStyle/>
                    <a:p>
                      <a:pPr algn="ctr"/>
                      <a:endParaRPr lang="en-US" b="0" dirty="0"/>
                    </a:p>
                  </a:txBody>
                  <a:tcPr/>
                </a:tc>
                <a:tc>
                  <a:txBody>
                    <a:bodyPr/>
                    <a:lstStyle/>
                    <a:p>
                      <a:pPr algn="ctr"/>
                      <a:r>
                        <a:rPr lang="en-US" b="1" dirty="0" smtClean="0">
                          <a:solidFill>
                            <a:srgbClr val="7030A0"/>
                          </a:solidFill>
                          <a:latin typeface="Times New Roman"/>
                          <a:cs typeface="Times New Roman"/>
                        </a:rPr>
                        <a:t>∑</a:t>
                      </a:r>
                      <a:endParaRPr lang="en-US" b="1" dirty="0">
                        <a:solidFill>
                          <a:srgbClr val="7030A0"/>
                        </a:solidFill>
                      </a:endParaRPr>
                    </a:p>
                  </a:txBody>
                  <a:tcPr marL="121920" marR="121920">
                    <a:cell3D prstMaterial="dkEdge">
                      <a:bevel/>
                      <a:lightRig rig="flood" dir="t"/>
                    </a:cell3D>
                  </a:tcPr>
                </a:tc>
                <a:tc>
                  <a:txBody>
                    <a:bodyPr/>
                    <a:lstStyle/>
                    <a:p>
                      <a:pPr algn="ctr"/>
                      <a:r>
                        <a:rPr lang="en-AU" b="1" dirty="0" smtClean="0">
                          <a:solidFill>
                            <a:srgbClr val="7030A0"/>
                          </a:solidFill>
                        </a:rPr>
                        <a:t>Output</a:t>
                      </a:r>
                      <a:endParaRPr lang="en-US" b="1" dirty="0">
                        <a:solidFill>
                          <a:srgbClr val="7030A0"/>
                        </a:solidFill>
                      </a:endParaRPr>
                    </a:p>
                  </a:txBody>
                  <a:tcPr marL="121920" marR="121920">
                    <a:cell3D prstMaterial="dkEdge">
                      <a:bevel/>
                      <a:lightRig rig="flood" dir="t"/>
                    </a:cell3D>
                  </a:tcPr>
                </a:tc>
                <a:extLst>
                  <a:ext uri="{0D108BD9-81ED-4DB2-BD59-A6C34878D82A}">
                    <a16:rowId xmlns:a16="http://schemas.microsoft.com/office/drawing/2014/main" val="10000"/>
                  </a:ext>
                </a:extLst>
              </a:tr>
              <a:tr h="370840">
                <a:tc>
                  <a:txBody>
                    <a:bodyPr/>
                    <a:lstStyle/>
                    <a:p>
                      <a:pPr algn="ctr"/>
                      <a:r>
                        <a:rPr lang="en-US" b="0" dirty="0" smtClean="0"/>
                        <a:t>0</a:t>
                      </a:r>
                      <a:endParaRPr lang="en-US" b="0" dirty="0"/>
                    </a:p>
                  </a:txBody>
                  <a:tcPr marL="121920" marR="121920">
                    <a:cell3D prstMaterial="dkEdge">
                      <a:bevel/>
                      <a:lightRig rig="flood" dir="t"/>
                    </a:cell3D>
                  </a:tcPr>
                </a:tc>
                <a:tc>
                  <a:txBody>
                    <a:bodyPr/>
                    <a:lstStyle/>
                    <a:p>
                      <a:pPr algn="ctr"/>
                      <a:r>
                        <a:rPr lang="en-US" b="0" dirty="0" smtClean="0"/>
                        <a:t>0</a:t>
                      </a:r>
                      <a:endParaRPr lang="en-US" b="0" dirty="0"/>
                    </a:p>
                  </a:txBody>
                  <a:tcPr marL="121920" marR="121920">
                    <a:cell3D prstMaterial="dkEdge">
                      <a:bevel/>
                      <a:lightRig rig="flood" dir="t"/>
                    </a:cell3D>
                  </a:tcPr>
                </a:tc>
                <a:tc>
                  <a:txBody>
                    <a:bodyPr/>
                    <a:lstStyle/>
                    <a:p>
                      <a:pPr algn="ctr"/>
                      <a:r>
                        <a:rPr lang="en-US" b="0" dirty="0" smtClean="0"/>
                        <a:t>-0.8</a:t>
                      </a:r>
                      <a:endParaRPr lang="en-US" b="0" dirty="0"/>
                    </a:p>
                  </a:txBody>
                  <a:tcPr marL="121920" marR="121920">
                    <a:cell3D prstMaterial="dkEdge">
                      <a:bevel/>
                      <a:lightRig rig="flood" dir="t"/>
                    </a:cell3D>
                  </a:tcPr>
                </a:tc>
                <a:tc>
                  <a:txBody>
                    <a:bodyPr/>
                    <a:lstStyle/>
                    <a:p>
                      <a:pPr algn="ctr"/>
                      <a:r>
                        <a:rPr lang="en-US" b="0" dirty="0" smtClean="0"/>
                        <a:t>0</a:t>
                      </a:r>
                      <a:endParaRPr lang="en-US" b="0" dirty="0"/>
                    </a:p>
                  </a:txBody>
                  <a:tcPr marL="121920" marR="121920">
                    <a:cell3D prstMaterial="dkEdge">
                      <a:bevel/>
                      <a:lightRig rig="flood" dir="t"/>
                    </a:cell3D>
                  </a:tcPr>
                </a:tc>
                <a:extLst>
                  <a:ext uri="{0D108BD9-81ED-4DB2-BD59-A6C34878D82A}">
                    <a16:rowId xmlns:a16="http://schemas.microsoft.com/office/drawing/2014/main" val="10001"/>
                  </a:ext>
                </a:extLst>
              </a:tr>
              <a:tr h="370840">
                <a:tc>
                  <a:txBody>
                    <a:bodyPr/>
                    <a:lstStyle/>
                    <a:p>
                      <a:pPr algn="ctr"/>
                      <a:r>
                        <a:rPr lang="en-US" dirty="0" smtClean="0"/>
                        <a:t>0</a:t>
                      </a:r>
                      <a:endParaRPr lang="en-US" dirty="0"/>
                    </a:p>
                  </a:txBody>
                  <a:tcPr marL="121920" marR="121920">
                    <a:cell3D prstMaterial="dkEdge">
                      <a:bevel/>
                      <a:lightRig rig="flood" dir="t"/>
                    </a:cell3D>
                  </a:tcPr>
                </a:tc>
                <a:tc>
                  <a:txBody>
                    <a:bodyPr/>
                    <a:lstStyle/>
                    <a:p>
                      <a:pPr algn="ctr"/>
                      <a:r>
                        <a:rPr lang="en-US" dirty="0" smtClean="0"/>
                        <a:t>1</a:t>
                      </a:r>
                      <a:endParaRPr lang="en-US" dirty="0"/>
                    </a:p>
                  </a:txBody>
                  <a:tcPr marL="121920" marR="121920">
                    <a:cell3D prstMaterial="dkEdge">
                      <a:bevel/>
                      <a:lightRig rig="flood" dir="t"/>
                    </a:cell3D>
                  </a:tcPr>
                </a:tc>
                <a:tc>
                  <a:txBody>
                    <a:bodyPr/>
                    <a:lstStyle/>
                    <a:p>
                      <a:pPr algn="ctr"/>
                      <a:r>
                        <a:rPr lang="en-US" dirty="0" smtClean="0"/>
                        <a:t>-0.3</a:t>
                      </a:r>
                      <a:endParaRPr lang="en-US" dirty="0"/>
                    </a:p>
                  </a:txBody>
                  <a:tcPr marL="121920" marR="121920">
                    <a:cell3D prstMaterial="dkEdge">
                      <a:bevel/>
                      <a:lightRig rig="flood" dir="t"/>
                    </a:cell3D>
                  </a:tcPr>
                </a:tc>
                <a:tc>
                  <a:txBody>
                    <a:bodyPr/>
                    <a:lstStyle/>
                    <a:p>
                      <a:pPr algn="ctr"/>
                      <a:r>
                        <a:rPr lang="en-US" dirty="0" smtClean="0"/>
                        <a:t>0</a:t>
                      </a:r>
                      <a:endParaRPr lang="en-US" dirty="0"/>
                    </a:p>
                  </a:txBody>
                  <a:tcPr marL="121920" marR="121920">
                    <a:cell3D prstMaterial="dkEdge">
                      <a:bevel/>
                      <a:lightRig rig="flood" dir="t"/>
                    </a:cell3D>
                  </a:tcPr>
                </a:tc>
                <a:extLst>
                  <a:ext uri="{0D108BD9-81ED-4DB2-BD59-A6C34878D82A}">
                    <a16:rowId xmlns:a16="http://schemas.microsoft.com/office/drawing/2014/main" val="10002"/>
                  </a:ext>
                </a:extLst>
              </a:tr>
              <a:tr h="370840">
                <a:tc>
                  <a:txBody>
                    <a:bodyPr/>
                    <a:lstStyle/>
                    <a:p>
                      <a:pPr algn="ctr"/>
                      <a:r>
                        <a:rPr lang="en-US" dirty="0" smtClean="0"/>
                        <a:t>1</a:t>
                      </a:r>
                      <a:endParaRPr lang="en-US" dirty="0"/>
                    </a:p>
                  </a:txBody>
                  <a:tcPr marL="121920" marR="121920">
                    <a:cell3D prstMaterial="dkEdge">
                      <a:bevel/>
                      <a:lightRig rig="flood" dir="t"/>
                    </a:cell3D>
                  </a:tcPr>
                </a:tc>
                <a:tc>
                  <a:txBody>
                    <a:bodyPr/>
                    <a:lstStyle/>
                    <a:p>
                      <a:pPr algn="ctr"/>
                      <a:r>
                        <a:rPr lang="en-US" dirty="0" smtClean="0"/>
                        <a:t>0</a:t>
                      </a:r>
                      <a:endParaRPr lang="en-US" dirty="0"/>
                    </a:p>
                  </a:txBody>
                  <a:tcPr marL="121920" marR="121920">
                    <a:cell3D prstMaterial="dkEdge">
                      <a:bevel/>
                      <a:lightRig rig="flood" dir="t"/>
                    </a:cell3D>
                  </a:tcPr>
                </a:tc>
                <a:tc>
                  <a:txBody>
                    <a:bodyPr/>
                    <a:lstStyle/>
                    <a:p>
                      <a:pPr algn="ctr"/>
                      <a:r>
                        <a:rPr lang="en-US" dirty="0" smtClean="0"/>
                        <a:t>-0.3</a:t>
                      </a:r>
                      <a:endParaRPr lang="en-US" dirty="0"/>
                    </a:p>
                  </a:txBody>
                  <a:tcPr marL="121920" marR="121920">
                    <a:cell3D prstMaterial="dkEdge">
                      <a:bevel/>
                      <a:lightRig rig="flood" dir="t"/>
                    </a:cell3D>
                  </a:tcPr>
                </a:tc>
                <a:tc>
                  <a:txBody>
                    <a:bodyPr/>
                    <a:lstStyle/>
                    <a:p>
                      <a:pPr algn="ctr"/>
                      <a:r>
                        <a:rPr lang="en-US" dirty="0" smtClean="0"/>
                        <a:t>0</a:t>
                      </a:r>
                      <a:endParaRPr lang="en-US" dirty="0"/>
                    </a:p>
                  </a:txBody>
                  <a:tcPr marL="121920" marR="121920">
                    <a:cell3D prstMaterial="dkEdge">
                      <a:bevel/>
                      <a:lightRig rig="flood" dir="t"/>
                    </a:cell3D>
                  </a:tcPr>
                </a:tc>
                <a:extLst>
                  <a:ext uri="{0D108BD9-81ED-4DB2-BD59-A6C34878D82A}">
                    <a16:rowId xmlns:a16="http://schemas.microsoft.com/office/drawing/2014/main" val="10003"/>
                  </a:ext>
                </a:extLst>
              </a:tr>
              <a:tr h="370840">
                <a:tc>
                  <a:txBody>
                    <a:bodyPr/>
                    <a:lstStyle/>
                    <a:p>
                      <a:pPr algn="ctr"/>
                      <a:r>
                        <a:rPr lang="en-US" dirty="0" smtClean="0"/>
                        <a:t>1</a:t>
                      </a:r>
                      <a:endParaRPr lang="en-US" dirty="0"/>
                    </a:p>
                  </a:txBody>
                  <a:tcPr marL="121920" marR="121920">
                    <a:cell3D prstMaterial="dkEdge">
                      <a:bevel/>
                      <a:lightRig rig="flood" dir="t"/>
                    </a:cell3D>
                  </a:tcPr>
                </a:tc>
                <a:tc>
                  <a:txBody>
                    <a:bodyPr/>
                    <a:lstStyle/>
                    <a:p>
                      <a:pPr algn="ctr"/>
                      <a:r>
                        <a:rPr lang="en-US" dirty="0" smtClean="0"/>
                        <a:t>1</a:t>
                      </a:r>
                      <a:endParaRPr lang="en-US" dirty="0"/>
                    </a:p>
                  </a:txBody>
                  <a:tcPr marL="121920" marR="121920">
                    <a:cell3D prstMaterial="dkEdge">
                      <a:bevel/>
                      <a:lightRig rig="flood" dir="t"/>
                    </a:cell3D>
                  </a:tcPr>
                </a:tc>
                <a:tc>
                  <a:txBody>
                    <a:bodyPr/>
                    <a:lstStyle/>
                    <a:p>
                      <a:pPr algn="ctr"/>
                      <a:r>
                        <a:rPr lang="en-US" dirty="0" smtClean="0"/>
                        <a:t>0.3</a:t>
                      </a:r>
                      <a:endParaRPr lang="en-US" dirty="0"/>
                    </a:p>
                  </a:txBody>
                  <a:tcPr marL="121920" marR="121920">
                    <a:cell3D prstMaterial="dkEdge">
                      <a:bevel/>
                      <a:lightRig rig="flood" dir="t"/>
                    </a:cell3D>
                  </a:tcPr>
                </a:tc>
                <a:tc>
                  <a:txBody>
                    <a:bodyPr/>
                    <a:lstStyle/>
                    <a:p>
                      <a:pPr algn="ctr"/>
                      <a:r>
                        <a:rPr lang="en-US" dirty="0" smtClean="0"/>
                        <a:t>1</a:t>
                      </a:r>
                      <a:endParaRPr lang="en-US" dirty="0"/>
                    </a:p>
                  </a:txBody>
                  <a:tcPr marL="121920" marR="121920">
                    <a:cell3D prstMaterial="dkEdge">
                      <a:bevel/>
                      <a:lightRig rig="flood" dir="t"/>
                    </a:cell3D>
                  </a:tcPr>
                </a:tc>
                <a:extLst>
                  <a:ext uri="{0D108BD9-81ED-4DB2-BD59-A6C34878D82A}">
                    <a16:rowId xmlns:a16="http://schemas.microsoft.com/office/drawing/2014/main" val="10004"/>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311551162"/>
              </p:ext>
            </p:extLst>
          </p:nvPr>
        </p:nvGraphicFramePr>
        <p:xfrm>
          <a:off x="6705600" y="4300954"/>
          <a:ext cx="4572000" cy="1854200"/>
        </p:xfrm>
        <a:graphic>
          <a:graphicData uri="http://schemas.openxmlformats.org/drawingml/2006/table">
            <a:tbl>
              <a:tblPr firstRow="1" bandRow="1">
                <a:tableStyleId>{E8B1032C-EA38-4F05-BA0D-38AFFFC7BED3}</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gridSpan="2">
                  <a:txBody>
                    <a:bodyPr/>
                    <a:lstStyle/>
                    <a:p>
                      <a:pPr algn="ctr"/>
                      <a:r>
                        <a:rPr lang="en-AU" b="1" dirty="0" smtClean="0">
                          <a:solidFill>
                            <a:srgbClr val="7030A0"/>
                          </a:solidFill>
                        </a:rPr>
                        <a:t>Input</a:t>
                      </a:r>
                      <a:endParaRPr lang="en-US" b="1" dirty="0">
                        <a:solidFill>
                          <a:srgbClr val="7030A0"/>
                        </a:solidFill>
                      </a:endParaRPr>
                    </a:p>
                  </a:txBody>
                  <a:tcPr marL="121920" marR="121920">
                    <a:cell3D prstMaterial="dkEdge">
                      <a:bevel/>
                      <a:lightRig rig="flood" dir="t"/>
                    </a:cell3D>
                  </a:tcPr>
                </a:tc>
                <a:tc hMerge="1">
                  <a:txBody>
                    <a:bodyPr/>
                    <a:lstStyle/>
                    <a:p>
                      <a:pPr algn="ctr"/>
                      <a:endParaRPr lang="en-US" b="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solidFill>
                            <a:srgbClr val="7030A0"/>
                          </a:solidFill>
                          <a:latin typeface="Times New Roman"/>
                          <a:cs typeface="Times New Roman"/>
                        </a:rPr>
                        <a:t>∑</a:t>
                      </a:r>
                      <a:endParaRPr lang="en-US" b="1" dirty="0">
                        <a:solidFill>
                          <a:srgbClr val="7030A0"/>
                        </a:solidFill>
                      </a:endParaRPr>
                    </a:p>
                  </a:txBody>
                  <a:tcPr marL="121920" marR="121920">
                    <a:cell3D prstMaterial="dkEdge">
                      <a:bevel/>
                      <a:lightRig rig="flood" dir="t"/>
                    </a:cell3D>
                  </a:tcPr>
                </a:tc>
                <a:tc>
                  <a:txBody>
                    <a:bodyPr/>
                    <a:lstStyle/>
                    <a:p>
                      <a:pPr algn="ctr"/>
                      <a:r>
                        <a:rPr lang="en-AU" b="1" dirty="0" smtClean="0">
                          <a:solidFill>
                            <a:srgbClr val="7030A0"/>
                          </a:solidFill>
                        </a:rPr>
                        <a:t>Output</a:t>
                      </a:r>
                      <a:endParaRPr lang="en-US" b="1" dirty="0">
                        <a:solidFill>
                          <a:srgbClr val="7030A0"/>
                        </a:solidFill>
                      </a:endParaRPr>
                    </a:p>
                  </a:txBody>
                  <a:tcPr marL="121920" marR="121920">
                    <a:cell3D prstMaterial="dkEdge">
                      <a:bevel/>
                      <a:lightRig rig="flood" dir="t"/>
                    </a:cell3D>
                  </a:tcPr>
                </a:tc>
                <a:extLst>
                  <a:ext uri="{0D108BD9-81ED-4DB2-BD59-A6C34878D82A}">
                    <a16:rowId xmlns:a16="http://schemas.microsoft.com/office/drawing/2014/main" val="10000"/>
                  </a:ext>
                </a:extLst>
              </a:tr>
              <a:tr h="370840">
                <a:tc>
                  <a:txBody>
                    <a:bodyPr/>
                    <a:lstStyle/>
                    <a:p>
                      <a:pPr algn="ctr"/>
                      <a:r>
                        <a:rPr lang="en-US" b="0" dirty="0" smtClean="0"/>
                        <a:t>0</a:t>
                      </a:r>
                      <a:endParaRPr lang="en-US" b="0" dirty="0"/>
                    </a:p>
                  </a:txBody>
                  <a:tcPr marL="121920" marR="121920">
                    <a:cell3D prstMaterial="dkEdge">
                      <a:bevel/>
                      <a:lightRig rig="flood" dir="t"/>
                    </a:cell3D>
                  </a:tcPr>
                </a:tc>
                <a:tc>
                  <a:txBody>
                    <a:bodyPr/>
                    <a:lstStyle/>
                    <a:p>
                      <a:pPr algn="ctr"/>
                      <a:r>
                        <a:rPr lang="en-US" b="0" dirty="0" smtClean="0"/>
                        <a:t>0</a:t>
                      </a:r>
                      <a:endParaRPr lang="en-US" b="0" dirty="0"/>
                    </a:p>
                  </a:txBody>
                  <a:tcPr marL="121920" marR="121920">
                    <a:cell3D prstMaterial="dkEdge">
                      <a:bevel/>
                      <a:lightRig rig="flood" dir="t"/>
                    </a:cell3D>
                  </a:tcPr>
                </a:tc>
                <a:tc>
                  <a:txBody>
                    <a:bodyPr/>
                    <a:lstStyle/>
                    <a:p>
                      <a:pPr algn="ctr"/>
                      <a:r>
                        <a:rPr lang="en-US" b="0" dirty="0" smtClean="0"/>
                        <a:t>-0.3</a:t>
                      </a:r>
                      <a:endParaRPr lang="en-US" b="0" dirty="0"/>
                    </a:p>
                  </a:txBody>
                  <a:tcPr marL="121920" marR="121920">
                    <a:cell3D prstMaterial="dkEdge">
                      <a:bevel/>
                      <a:lightRig rig="flood" dir="t"/>
                    </a:cell3D>
                  </a:tcPr>
                </a:tc>
                <a:tc>
                  <a:txBody>
                    <a:bodyPr/>
                    <a:lstStyle/>
                    <a:p>
                      <a:pPr algn="ctr"/>
                      <a:r>
                        <a:rPr lang="en-US" b="0" dirty="0" smtClean="0"/>
                        <a:t>0</a:t>
                      </a:r>
                      <a:endParaRPr lang="en-US" b="0" dirty="0"/>
                    </a:p>
                  </a:txBody>
                  <a:tcPr marL="121920" marR="121920">
                    <a:cell3D prstMaterial="dkEdge">
                      <a:bevel/>
                      <a:lightRig rig="flood" dir="t"/>
                    </a:cell3D>
                  </a:tcPr>
                </a:tc>
                <a:extLst>
                  <a:ext uri="{0D108BD9-81ED-4DB2-BD59-A6C34878D82A}">
                    <a16:rowId xmlns:a16="http://schemas.microsoft.com/office/drawing/2014/main" val="10001"/>
                  </a:ext>
                </a:extLst>
              </a:tr>
              <a:tr h="370840">
                <a:tc>
                  <a:txBody>
                    <a:bodyPr/>
                    <a:lstStyle/>
                    <a:p>
                      <a:pPr algn="ctr"/>
                      <a:r>
                        <a:rPr lang="en-US" dirty="0" smtClean="0"/>
                        <a:t>0</a:t>
                      </a:r>
                      <a:endParaRPr lang="en-US" dirty="0"/>
                    </a:p>
                  </a:txBody>
                  <a:tcPr marL="121920" marR="121920">
                    <a:cell3D prstMaterial="dkEdge">
                      <a:bevel/>
                      <a:lightRig rig="flood" dir="t"/>
                    </a:cell3D>
                  </a:tcPr>
                </a:tc>
                <a:tc>
                  <a:txBody>
                    <a:bodyPr/>
                    <a:lstStyle/>
                    <a:p>
                      <a:pPr algn="ctr"/>
                      <a:r>
                        <a:rPr lang="en-US" dirty="0" smtClean="0"/>
                        <a:t>1</a:t>
                      </a:r>
                      <a:endParaRPr lang="en-US" dirty="0"/>
                    </a:p>
                  </a:txBody>
                  <a:tcPr marL="121920" marR="121920">
                    <a:cell3D prstMaterial="dkEdge">
                      <a:bevel/>
                      <a:lightRig rig="flood" dir="t"/>
                    </a:cell3D>
                  </a:tcPr>
                </a:tc>
                <a:tc>
                  <a:txBody>
                    <a:bodyPr/>
                    <a:lstStyle/>
                    <a:p>
                      <a:pPr algn="ctr"/>
                      <a:r>
                        <a:rPr lang="en-US" dirty="0" smtClean="0"/>
                        <a:t>0.2</a:t>
                      </a:r>
                      <a:endParaRPr lang="en-US" dirty="0"/>
                    </a:p>
                  </a:txBody>
                  <a:tcPr marL="121920" marR="121920">
                    <a:cell3D prstMaterial="dkEdge">
                      <a:bevel/>
                      <a:lightRig rig="flood" dir="t"/>
                    </a:cell3D>
                  </a:tcPr>
                </a:tc>
                <a:tc>
                  <a:txBody>
                    <a:bodyPr/>
                    <a:lstStyle/>
                    <a:p>
                      <a:pPr algn="ctr"/>
                      <a:r>
                        <a:rPr lang="en-US" dirty="0" smtClean="0"/>
                        <a:t>1</a:t>
                      </a:r>
                      <a:endParaRPr lang="en-US" dirty="0"/>
                    </a:p>
                  </a:txBody>
                  <a:tcPr marL="121920" marR="121920">
                    <a:cell3D prstMaterial="dkEdge">
                      <a:bevel/>
                      <a:lightRig rig="flood" dir="t"/>
                    </a:cell3D>
                  </a:tcPr>
                </a:tc>
                <a:extLst>
                  <a:ext uri="{0D108BD9-81ED-4DB2-BD59-A6C34878D82A}">
                    <a16:rowId xmlns:a16="http://schemas.microsoft.com/office/drawing/2014/main" val="10002"/>
                  </a:ext>
                </a:extLst>
              </a:tr>
              <a:tr h="370840">
                <a:tc>
                  <a:txBody>
                    <a:bodyPr/>
                    <a:lstStyle/>
                    <a:p>
                      <a:pPr algn="ctr"/>
                      <a:r>
                        <a:rPr lang="en-US" dirty="0" smtClean="0"/>
                        <a:t>1</a:t>
                      </a:r>
                      <a:endParaRPr lang="en-US" dirty="0"/>
                    </a:p>
                  </a:txBody>
                  <a:tcPr marL="121920" marR="121920">
                    <a:cell3D prstMaterial="dkEdge">
                      <a:bevel/>
                      <a:lightRig rig="flood" dir="t"/>
                    </a:cell3D>
                  </a:tcPr>
                </a:tc>
                <a:tc>
                  <a:txBody>
                    <a:bodyPr/>
                    <a:lstStyle/>
                    <a:p>
                      <a:pPr algn="ctr"/>
                      <a:r>
                        <a:rPr lang="en-US" dirty="0" smtClean="0"/>
                        <a:t>0</a:t>
                      </a:r>
                      <a:endParaRPr lang="en-US" dirty="0"/>
                    </a:p>
                  </a:txBody>
                  <a:tcPr marL="121920" marR="121920">
                    <a:cell3D prstMaterial="dkEdge">
                      <a:bevel/>
                      <a:lightRig rig="flood" dir="t"/>
                    </a:cell3D>
                  </a:tcPr>
                </a:tc>
                <a:tc>
                  <a:txBody>
                    <a:bodyPr/>
                    <a:lstStyle/>
                    <a:p>
                      <a:pPr algn="ctr"/>
                      <a:r>
                        <a:rPr lang="en-US" dirty="0" smtClean="0"/>
                        <a:t>0.2</a:t>
                      </a:r>
                      <a:endParaRPr lang="en-US" dirty="0"/>
                    </a:p>
                  </a:txBody>
                  <a:tcPr marL="121920" marR="121920">
                    <a:cell3D prstMaterial="dkEdge">
                      <a:bevel/>
                      <a:lightRig rig="flood" dir="t"/>
                    </a:cell3D>
                  </a:tcPr>
                </a:tc>
                <a:tc>
                  <a:txBody>
                    <a:bodyPr/>
                    <a:lstStyle/>
                    <a:p>
                      <a:pPr algn="ctr"/>
                      <a:r>
                        <a:rPr lang="en-US" dirty="0" smtClean="0"/>
                        <a:t>1</a:t>
                      </a:r>
                      <a:endParaRPr lang="en-US" dirty="0"/>
                    </a:p>
                  </a:txBody>
                  <a:tcPr marL="121920" marR="121920">
                    <a:cell3D prstMaterial="dkEdge">
                      <a:bevel/>
                      <a:lightRig rig="flood" dir="t"/>
                    </a:cell3D>
                  </a:tcPr>
                </a:tc>
                <a:extLst>
                  <a:ext uri="{0D108BD9-81ED-4DB2-BD59-A6C34878D82A}">
                    <a16:rowId xmlns:a16="http://schemas.microsoft.com/office/drawing/2014/main" val="10003"/>
                  </a:ext>
                </a:extLst>
              </a:tr>
              <a:tr h="370840">
                <a:tc>
                  <a:txBody>
                    <a:bodyPr/>
                    <a:lstStyle/>
                    <a:p>
                      <a:pPr algn="ctr"/>
                      <a:r>
                        <a:rPr lang="en-US" dirty="0" smtClean="0"/>
                        <a:t>1</a:t>
                      </a:r>
                      <a:endParaRPr lang="en-US" dirty="0"/>
                    </a:p>
                  </a:txBody>
                  <a:tcPr marL="121920" marR="121920">
                    <a:cell3D prstMaterial="dkEdge">
                      <a:bevel/>
                      <a:lightRig rig="flood" dir="t"/>
                    </a:cell3D>
                  </a:tcPr>
                </a:tc>
                <a:tc>
                  <a:txBody>
                    <a:bodyPr/>
                    <a:lstStyle/>
                    <a:p>
                      <a:pPr algn="ctr"/>
                      <a:r>
                        <a:rPr lang="en-US" dirty="0" smtClean="0"/>
                        <a:t>1</a:t>
                      </a:r>
                      <a:endParaRPr lang="en-US" dirty="0"/>
                    </a:p>
                  </a:txBody>
                  <a:tcPr marL="121920" marR="121920">
                    <a:cell3D prstMaterial="dkEdge">
                      <a:bevel/>
                      <a:lightRig rig="flood" dir="t"/>
                    </a:cell3D>
                  </a:tcPr>
                </a:tc>
                <a:tc>
                  <a:txBody>
                    <a:bodyPr/>
                    <a:lstStyle/>
                    <a:p>
                      <a:pPr algn="ctr"/>
                      <a:r>
                        <a:rPr lang="en-US" dirty="0" smtClean="0"/>
                        <a:t>0.7</a:t>
                      </a:r>
                      <a:endParaRPr lang="en-US" dirty="0"/>
                    </a:p>
                  </a:txBody>
                  <a:tcPr marL="121920" marR="121920">
                    <a:cell3D prstMaterial="dkEdge">
                      <a:bevel/>
                      <a:lightRig rig="flood" dir="t"/>
                    </a:cell3D>
                  </a:tcPr>
                </a:tc>
                <a:tc>
                  <a:txBody>
                    <a:bodyPr/>
                    <a:lstStyle/>
                    <a:p>
                      <a:pPr algn="ctr"/>
                      <a:r>
                        <a:rPr lang="en-US" dirty="0" smtClean="0"/>
                        <a:t>1</a:t>
                      </a:r>
                      <a:endParaRPr lang="en-US" dirty="0"/>
                    </a:p>
                  </a:txBody>
                  <a:tcPr marL="121920" marR="121920">
                    <a:cell3D prstMaterial="dkEdge">
                      <a:bevel/>
                      <a:lightRig rig="flood" dir="t"/>
                    </a:cell3D>
                  </a:tcPr>
                </a:tc>
                <a:extLst>
                  <a:ext uri="{0D108BD9-81ED-4DB2-BD59-A6C34878D82A}">
                    <a16:rowId xmlns:a16="http://schemas.microsoft.com/office/drawing/2014/main" val="10004"/>
                  </a:ext>
                </a:extLst>
              </a:tr>
            </a:tbl>
          </a:graphicData>
        </a:graphic>
      </p:graphicFrame>
      <p:sp>
        <p:nvSpPr>
          <p:cNvPr id="29" name="TextBox 28"/>
          <p:cNvSpPr txBox="1"/>
          <p:nvPr/>
        </p:nvSpPr>
        <p:spPr>
          <a:xfrm>
            <a:off x="3048001" y="3919954"/>
            <a:ext cx="659155" cy="369332"/>
          </a:xfrm>
          <a:prstGeom prst="rect">
            <a:avLst/>
          </a:prstGeom>
          <a:noFill/>
        </p:spPr>
        <p:txBody>
          <a:bodyPr wrap="none" rtlCol="0">
            <a:spAutoFit/>
          </a:bodyPr>
          <a:lstStyle/>
          <a:p>
            <a:r>
              <a:rPr lang="en-US" dirty="0" smtClean="0">
                <a:solidFill>
                  <a:srgbClr val="FF0000"/>
                </a:solidFill>
              </a:rPr>
              <a:t>AND</a:t>
            </a:r>
            <a:endParaRPr lang="en-US" dirty="0">
              <a:solidFill>
                <a:srgbClr val="FF0000"/>
              </a:solidFill>
            </a:endParaRPr>
          </a:p>
        </p:txBody>
      </p:sp>
      <p:sp>
        <p:nvSpPr>
          <p:cNvPr id="30" name="TextBox 29"/>
          <p:cNvSpPr txBox="1"/>
          <p:nvPr/>
        </p:nvSpPr>
        <p:spPr>
          <a:xfrm>
            <a:off x="8534401" y="3919954"/>
            <a:ext cx="492443" cy="369332"/>
          </a:xfrm>
          <a:prstGeom prst="rect">
            <a:avLst/>
          </a:prstGeom>
          <a:noFill/>
        </p:spPr>
        <p:txBody>
          <a:bodyPr wrap="none" rtlCol="0">
            <a:spAutoFit/>
          </a:bodyPr>
          <a:lstStyle/>
          <a:p>
            <a:r>
              <a:rPr lang="en-US" dirty="0" smtClean="0">
                <a:solidFill>
                  <a:srgbClr val="FF0000"/>
                </a:solidFill>
              </a:rPr>
              <a:t>OR</a:t>
            </a:r>
            <a:endParaRPr lang="en-US" dirty="0">
              <a:solidFill>
                <a:srgbClr val="FF0000"/>
              </a:solidFill>
            </a:endParaRPr>
          </a:p>
        </p:txBody>
      </p:sp>
      <p:sp>
        <p:nvSpPr>
          <p:cNvPr id="3" name="标题 2"/>
          <p:cNvSpPr>
            <a:spLocks noGrp="1"/>
          </p:cNvSpPr>
          <p:nvPr>
            <p:ph type="title"/>
          </p:nvPr>
        </p:nvSpPr>
        <p:spPr/>
        <p:txBody>
          <a:bodyPr/>
          <a:lstStyle/>
          <a:p>
            <a:r>
              <a:rPr lang="zh-CN" altLang="en-US" dirty="0" smtClean="0"/>
              <a:t>感知机</a:t>
            </a:r>
            <a:endParaRPr lang="zh-CN" altLang="en-US" dirty="0"/>
          </a:p>
        </p:txBody>
      </p:sp>
      <p:sp>
        <p:nvSpPr>
          <p:cNvPr id="6" name="矩形 5"/>
          <p:cNvSpPr/>
          <p:nvPr/>
        </p:nvSpPr>
        <p:spPr>
          <a:xfrm>
            <a:off x="543073" y="968804"/>
            <a:ext cx="6801862" cy="461665"/>
          </a:xfrm>
          <a:prstGeom prst="rect">
            <a:avLst/>
          </a:prstGeom>
        </p:spPr>
        <p:txBody>
          <a:bodyPr wrap="none">
            <a:spAutoFit/>
          </a:bodyPr>
          <a:lstStyle/>
          <a:p>
            <a:pPr marL="457200" indent="-457200">
              <a:buFont typeface="Wingdings" panose="05000000000000000000" charset="0"/>
              <a:buChar char="Ø"/>
            </a:pPr>
            <a:r>
              <a:rPr lang="zh-CN" altLang="en-US" sz="2400" dirty="0">
                <a:latin typeface="微软雅黑" pitchFamily="34" charset="-122"/>
                <a:ea typeface="微软雅黑" pitchFamily="34" charset="-122"/>
                <a:cs typeface="微软雅黑 Light" panose="020B0502040204020203" charset="-122"/>
              </a:rPr>
              <a:t>使用感知机模型可解决线性可分的二分类</a:t>
            </a:r>
            <a:r>
              <a:rPr lang="zh-CN" altLang="en-US" sz="2400" dirty="0" smtClean="0">
                <a:latin typeface="微软雅黑" pitchFamily="34" charset="-122"/>
                <a:ea typeface="微软雅黑" pitchFamily="34" charset="-122"/>
                <a:cs typeface="微软雅黑 Light" panose="020B0502040204020203" charset="-122"/>
              </a:rPr>
              <a:t>问题</a:t>
            </a:r>
            <a:endParaRPr lang="zh-CN" altLang="en-US" sz="2400" dirty="0">
              <a:latin typeface="微软雅黑" pitchFamily="34" charset="-122"/>
              <a:ea typeface="微软雅黑" pitchFamily="34" charset="-122"/>
              <a:cs typeface="微软雅黑 Light" panose="020B0502040204020203" charset="-122"/>
            </a:endParaRPr>
          </a:p>
        </p:txBody>
      </p:sp>
    </p:spTree>
    <p:extLst>
      <p:ext uri="{BB962C8B-B14F-4D97-AF65-F5344CB8AC3E}">
        <p14:creationId xmlns:p14="http://schemas.microsoft.com/office/powerpoint/2010/main" val="275648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amond(in)">
                                      <p:cBhvr>
                                        <p:cTn id="7" dur="1000"/>
                                        <p:tgtEl>
                                          <p:spTgt spid="27"/>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diamond(in)">
                                      <p:cBhvr>
                                        <p:cTn id="10" dur="20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box(in)">
                                      <p:cBhvr>
                                        <p:cTn id="15" dur="1000"/>
                                        <p:tgtEl>
                                          <p:spTgt spid="28"/>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box(in)">
                                      <p:cBhvr>
                                        <p:cTn id="18" dur="2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感知机</a:t>
            </a:r>
            <a:endParaRPr lang="zh-CN" altLang="en-US" dirty="0"/>
          </a:p>
        </p:txBody>
      </p:sp>
      <p:sp>
        <p:nvSpPr>
          <p:cNvPr id="6" name="矩形 5"/>
          <p:cNvSpPr/>
          <p:nvPr/>
        </p:nvSpPr>
        <p:spPr>
          <a:xfrm>
            <a:off x="543073" y="968804"/>
            <a:ext cx="1877437" cy="461665"/>
          </a:xfrm>
          <a:prstGeom prst="rect">
            <a:avLst/>
          </a:prstGeom>
        </p:spPr>
        <p:txBody>
          <a:bodyPr wrap="none">
            <a:spAutoFit/>
          </a:bodyPr>
          <a:lstStyle/>
          <a:p>
            <a:pPr marL="457200" indent="-457200">
              <a:buFont typeface="Wingdings" panose="05000000000000000000" charset="0"/>
              <a:buChar char="Ø"/>
            </a:pPr>
            <a:r>
              <a:rPr lang="zh-CN" altLang="en-US" sz="2400" dirty="0" smtClean="0">
                <a:latin typeface="微软雅黑" pitchFamily="34" charset="-122"/>
                <a:ea typeface="微软雅黑" pitchFamily="34" charset="-122"/>
                <a:cs typeface="微软雅黑 Light" panose="020B0502040204020203" charset="-122"/>
              </a:rPr>
              <a:t>梯度下降</a:t>
            </a:r>
            <a:endParaRPr lang="zh-CN" altLang="en-US" sz="2400" dirty="0">
              <a:latin typeface="微软雅黑" pitchFamily="34" charset="-122"/>
              <a:ea typeface="微软雅黑" pitchFamily="34" charset="-122"/>
              <a:cs typeface="微软雅黑 Light" panose="020B0502040204020203" charset="-122"/>
            </a:endParaRPr>
          </a:p>
        </p:txBody>
      </p:sp>
      <p:graphicFrame>
        <p:nvGraphicFramePr>
          <p:cNvPr id="31" name="Object 5"/>
          <p:cNvGraphicFramePr>
            <a:graphicFrameLocks noChangeAspect="1"/>
          </p:cNvGraphicFramePr>
          <p:nvPr>
            <p:extLst>
              <p:ext uri="{D42A27DB-BD31-4B8C-83A1-F6EECF244321}">
                <p14:modId xmlns:p14="http://schemas.microsoft.com/office/powerpoint/2010/main" val="1086720496"/>
              </p:ext>
            </p:extLst>
          </p:nvPr>
        </p:nvGraphicFramePr>
        <p:xfrm>
          <a:off x="201706" y="1904418"/>
          <a:ext cx="2673351" cy="809363"/>
        </p:xfrm>
        <a:graphic>
          <a:graphicData uri="http://schemas.openxmlformats.org/presentationml/2006/ole">
            <mc:AlternateContent xmlns:mc="http://schemas.openxmlformats.org/markup-compatibility/2006">
              <mc:Choice xmlns:v="urn:schemas-microsoft-com:vml" Requires="v">
                <p:oleObj spid="_x0000_s2116" name="Equation" r:id="rId3" imgW="1384300" imgH="419100" progId="Equation.3">
                  <p:embed/>
                </p:oleObj>
              </mc:Choice>
              <mc:Fallback>
                <p:oleObj name="Equation" r:id="rId3" imgW="13843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706" y="1904418"/>
                        <a:ext cx="2673351" cy="809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Object 6"/>
          <p:cNvGraphicFramePr>
            <a:graphicFrameLocks noChangeAspect="1"/>
          </p:cNvGraphicFramePr>
          <p:nvPr>
            <p:extLst>
              <p:ext uri="{D42A27DB-BD31-4B8C-83A1-F6EECF244321}">
                <p14:modId xmlns:p14="http://schemas.microsoft.com/office/powerpoint/2010/main" val="2482919227"/>
              </p:ext>
            </p:extLst>
          </p:nvPr>
        </p:nvGraphicFramePr>
        <p:xfrm>
          <a:off x="277905" y="2971218"/>
          <a:ext cx="3110163" cy="838200"/>
        </p:xfrm>
        <a:graphic>
          <a:graphicData uri="http://schemas.openxmlformats.org/presentationml/2006/ole">
            <mc:AlternateContent xmlns:mc="http://schemas.openxmlformats.org/markup-compatibility/2006">
              <mc:Choice xmlns:v="urn:schemas-microsoft-com:vml" Requires="v">
                <p:oleObj spid="_x0000_s2117" name="Equation" r:id="rId5" imgW="1790700" imgH="482600" progId="Equation.3">
                  <p:embed/>
                </p:oleObj>
              </mc:Choice>
              <mc:Fallback>
                <p:oleObj name="Equation" r:id="rId5" imgW="1790700" imgH="482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905" y="2971218"/>
                        <a:ext cx="311016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Object 7"/>
          <p:cNvGraphicFramePr>
            <a:graphicFrameLocks noChangeAspect="1"/>
          </p:cNvGraphicFramePr>
          <p:nvPr>
            <p:extLst>
              <p:ext uri="{D42A27DB-BD31-4B8C-83A1-F6EECF244321}">
                <p14:modId xmlns:p14="http://schemas.microsoft.com/office/powerpoint/2010/main" val="2722999503"/>
              </p:ext>
            </p:extLst>
          </p:nvPr>
        </p:nvGraphicFramePr>
        <p:xfrm>
          <a:off x="277906" y="4266618"/>
          <a:ext cx="5056094" cy="914400"/>
        </p:xfrm>
        <a:graphic>
          <a:graphicData uri="http://schemas.openxmlformats.org/presentationml/2006/ole">
            <mc:AlternateContent xmlns:mc="http://schemas.openxmlformats.org/markup-compatibility/2006">
              <mc:Choice xmlns:v="urn:schemas-microsoft-com:vml" Requires="v">
                <p:oleObj spid="_x0000_s2118" name="Equation" r:id="rId7" imgW="2387600" imgH="431800" progId="Equation.3">
                  <p:embed/>
                </p:oleObj>
              </mc:Choice>
              <mc:Fallback>
                <p:oleObj name="Equation" r:id="rId7" imgW="23876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906" y="4266618"/>
                        <a:ext cx="5056094"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TextBox 33"/>
          <p:cNvSpPr txBox="1"/>
          <p:nvPr/>
        </p:nvSpPr>
        <p:spPr>
          <a:xfrm>
            <a:off x="3825725" y="5573686"/>
            <a:ext cx="1633781" cy="369332"/>
          </a:xfrm>
          <a:prstGeom prst="rect">
            <a:avLst/>
          </a:prstGeom>
          <a:noFill/>
        </p:spPr>
        <p:txBody>
          <a:bodyPr wrap="none" rtlCol="0">
            <a:spAutoFit/>
          </a:bodyPr>
          <a:lstStyle/>
          <a:p>
            <a:r>
              <a:rPr lang="en-US" dirty="0" smtClean="0">
                <a:solidFill>
                  <a:srgbClr val="7030A0"/>
                </a:solidFill>
              </a:rPr>
              <a:t>Learning Rate</a:t>
            </a:r>
            <a:endParaRPr lang="en-US" dirty="0">
              <a:solidFill>
                <a:srgbClr val="7030A0"/>
              </a:solidFill>
            </a:endParaRPr>
          </a:p>
        </p:txBody>
      </p:sp>
      <p:cxnSp>
        <p:nvCxnSpPr>
          <p:cNvPr id="35" name="Straight Arrow Connector 10"/>
          <p:cNvCxnSpPr/>
          <p:nvPr/>
        </p:nvCxnSpPr>
        <p:spPr>
          <a:xfrm rot="5400000" flipH="1" flipV="1">
            <a:off x="4355400" y="5294524"/>
            <a:ext cx="533400" cy="158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073653" y="2132224"/>
            <a:ext cx="1736373" cy="369332"/>
          </a:xfrm>
          <a:prstGeom prst="rect">
            <a:avLst/>
          </a:prstGeom>
          <a:noFill/>
        </p:spPr>
        <p:txBody>
          <a:bodyPr wrap="none" rtlCol="0">
            <a:spAutoFit/>
          </a:bodyPr>
          <a:lstStyle/>
          <a:p>
            <a:r>
              <a:rPr lang="en-US" dirty="0" smtClean="0">
                <a:solidFill>
                  <a:srgbClr val="7030A0"/>
                </a:solidFill>
              </a:rPr>
              <a:t>Batch Learning</a:t>
            </a:r>
            <a:endParaRPr lang="en-US" dirty="0">
              <a:solidFill>
                <a:srgbClr val="7030A0"/>
              </a:solidFill>
            </a:endParaRPr>
          </a:p>
        </p:txBody>
      </p:sp>
      <p:sp>
        <p:nvSpPr>
          <p:cNvPr id="37" name="Left Arrow 11"/>
          <p:cNvSpPr/>
          <p:nvPr/>
        </p:nvSpPr>
        <p:spPr>
          <a:xfrm>
            <a:off x="2976373" y="2209218"/>
            <a:ext cx="990600" cy="228600"/>
          </a:xfrm>
          <a:prstGeom prst="lef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对象 8"/>
          <p:cNvGraphicFramePr>
            <a:graphicFrameLocks noChangeAspect="1"/>
          </p:cNvGraphicFramePr>
          <p:nvPr>
            <p:extLst>
              <p:ext uri="{D42A27DB-BD31-4B8C-83A1-F6EECF244321}">
                <p14:modId xmlns:p14="http://schemas.microsoft.com/office/powerpoint/2010/main" val="553597405"/>
              </p:ext>
            </p:extLst>
          </p:nvPr>
        </p:nvGraphicFramePr>
        <p:xfrm>
          <a:off x="6221506" y="1523418"/>
          <a:ext cx="4340225" cy="4419600"/>
        </p:xfrm>
        <a:graphic>
          <a:graphicData uri="http://schemas.openxmlformats.org/presentationml/2006/ole">
            <mc:AlternateContent xmlns:mc="http://schemas.openxmlformats.org/markup-compatibility/2006">
              <mc:Choice xmlns:v="urn:schemas-microsoft-com:vml" Requires="v">
                <p:oleObj spid="_x0000_s2119" name="Equation" r:id="rId9" imgW="2095500" imgH="2133600" progId="Equation.3">
                  <p:embed/>
                </p:oleObj>
              </mc:Choice>
              <mc:Fallback>
                <p:oleObj name="Equation" r:id="rId9" imgW="2095500" imgH="2133600" progId="Equation.3">
                  <p:embed/>
                  <p:pic>
                    <p:nvPicPr>
                      <p:cNvPr id="0"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1506" y="1523418"/>
                        <a:ext cx="434022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63327828"/>
              </p:ext>
            </p:extLst>
          </p:nvPr>
        </p:nvGraphicFramePr>
        <p:xfrm>
          <a:off x="8990950" y="879307"/>
          <a:ext cx="3124200" cy="781050"/>
        </p:xfrm>
        <a:graphic>
          <a:graphicData uri="http://schemas.openxmlformats.org/presentationml/2006/ole">
            <mc:AlternateContent xmlns:mc="http://schemas.openxmlformats.org/markup-compatibility/2006">
              <mc:Choice xmlns:v="urn:schemas-microsoft-com:vml" Requires="v">
                <p:oleObj spid="_x0000_s2120" name="Equation" r:id="rId11" imgW="1371600" imgH="342900" progId="Equation.3">
                  <p:embed/>
                </p:oleObj>
              </mc:Choice>
              <mc:Fallback>
                <p:oleObj name="Equation" r:id="rId11" imgW="1371600" imgH="34290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90950" y="879307"/>
                        <a:ext cx="3124200" cy="78105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2431335669"/>
              </p:ext>
            </p:extLst>
          </p:nvPr>
        </p:nvGraphicFramePr>
        <p:xfrm>
          <a:off x="10685838" y="3586240"/>
          <a:ext cx="1422400" cy="406400"/>
        </p:xfrm>
        <a:graphic>
          <a:graphicData uri="http://schemas.openxmlformats.org/presentationml/2006/ole">
            <mc:AlternateContent xmlns:mc="http://schemas.openxmlformats.org/markup-compatibility/2006">
              <mc:Choice xmlns:v="urn:schemas-microsoft-com:vml" Requires="v">
                <p:oleObj spid="_x0000_s2121" name="Equation" r:id="rId13" imgW="710891" imgH="203112" progId="Equation.3">
                  <p:embed/>
                </p:oleObj>
              </mc:Choice>
              <mc:Fallback>
                <p:oleObj name="Equation" r:id="rId13" imgW="710891" imgH="203112" progId="Equation.3">
                  <p:embed/>
                  <p:pic>
                    <p:nvPicPr>
                      <p:cNvPr id="0" name="Object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685838" y="3586240"/>
                        <a:ext cx="1422400" cy="40640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2044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34"/>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nodeType="afterEffect">
                                  <p:stCondLst>
                                    <p:cond delay="0"/>
                                  </p:stCondLst>
                                  <p:childTnLst>
                                    <p:set>
                                      <p:cBhvr>
                                        <p:cTn id="16" dur="1" fill="hold">
                                          <p:stCondLst>
                                            <p:cond delay="499"/>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Batch Learning</a:t>
            </a:r>
            <a:endParaRPr lang="en-US" dirty="0"/>
          </a:p>
        </p:txBody>
      </p:sp>
      <p:sp>
        <p:nvSpPr>
          <p:cNvPr id="3" name="Content Placeholder 2"/>
          <p:cNvSpPr>
            <a:spLocks noGrp="1"/>
          </p:cNvSpPr>
          <p:nvPr>
            <p:ph idx="1"/>
          </p:nvPr>
        </p:nvSpPr>
        <p:spPr>
          <a:xfrm>
            <a:off x="812801" y="1228726"/>
            <a:ext cx="10697633" cy="4867275"/>
          </a:xfrm>
        </p:spPr>
        <p:txBody>
          <a:bodyPr>
            <a:normAutofit fontScale="70000" lnSpcReduction="20000"/>
          </a:bodyPr>
          <a:lstStyle/>
          <a:p>
            <a:pPr>
              <a:buNone/>
            </a:pPr>
            <a:r>
              <a:rPr lang="en-US" dirty="0" smtClean="0"/>
              <a:t>GRADIENT_DESCENT (</a:t>
            </a:r>
            <a:r>
              <a:rPr lang="en-US" i="1" dirty="0" err="1" smtClean="0"/>
              <a:t>training_examples</a:t>
            </a:r>
            <a:r>
              <a:rPr lang="en-US" dirty="0" smtClean="0"/>
              <a:t>, </a:t>
            </a:r>
            <a:r>
              <a:rPr lang="en-US" i="1" dirty="0" smtClean="0"/>
              <a:t>η</a:t>
            </a:r>
            <a:r>
              <a:rPr lang="en-US" dirty="0" smtClean="0"/>
              <a:t>)</a:t>
            </a:r>
          </a:p>
          <a:p>
            <a:endParaRPr lang="en-US" dirty="0" smtClean="0"/>
          </a:p>
          <a:p>
            <a:r>
              <a:rPr lang="en-US" dirty="0" smtClean="0"/>
              <a:t>Initialize each </a:t>
            </a:r>
            <a:r>
              <a:rPr lang="en-US" i="1" dirty="0" err="1" smtClean="0">
                <a:solidFill>
                  <a:srgbClr val="FF0000"/>
                </a:solidFill>
              </a:rPr>
              <a:t>w</a:t>
            </a:r>
            <a:r>
              <a:rPr lang="en-US" i="1" baseline="-25000" dirty="0" err="1" smtClean="0">
                <a:solidFill>
                  <a:srgbClr val="FF0000"/>
                </a:solidFill>
              </a:rPr>
              <a:t>i</a:t>
            </a:r>
            <a:r>
              <a:rPr lang="en-US" dirty="0" smtClean="0"/>
              <a:t> to some small random value.</a:t>
            </a:r>
          </a:p>
          <a:p>
            <a:endParaRPr lang="en-US" dirty="0" smtClean="0"/>
          </a:p>
          <a:p>
            <a:r>
              <a:rPr lang="en-US" dirty="0" smtClean="0"/>
              <a:t>Until the termination condition is met, Do</a:t>
            </a:r>
          </a:p>
          <a:p>
            <a:pPr lvl="1"/>
            <a:endParaRPr lang="en-US" dirty="0" smtClean="0"/>
          </a:p>
          <a:p>
            <a:pPr lvl="1"/>
            <a:r>
              <a:rPr lang="en-US" dirty="0" smtClean="0"/>
              <a:t>Initialize each </a:t>
            </a:r>
            <a:r>
              <a:rPr lang="el-GR" dirty="0" smtClean="0">
                <a:solidFill>
                  <a:srgbClr val="FF0000"/>
                </a:solidFill>
              </a:rPr>
              <a:t>Δ</a:t>
            </a:r>
            <a:r>
              <a:rPr lang="en-US" i="1" dirty="0" smtClean="0">
                <a:solidFill>
                  <a:srgbClr val="FF0000"/>
                </a:solidFill>
              </a:rPr>
              <a:t>w</a:t>
            </a:r>
            <a:r>
              <a:rPr lang="en-US" baseline="-25000" dirty="0" smtClean="0">
                <a:solidFill>
                  <a:srgbClr val="FF0000"/>
                </a:solidFill>
              </a:rPr>
              <a:t>i</a:t>
            </a:r>
            <a:r>
              <a:rPr lang="en-US" dirty="0" smtClean="0">
                <a:solidFill>
                  <a:srgbClr val="FF0000"/>
                </a:solidFill>
              </a:rPr>
              <a:t> </a:t>
            </a:r>
            <a:r>
              <a:rPr lang="en-US" dirty="0" smtClean="0"/>
              <a:t>to zero.</a:t>
            </a:r>
          </a:p>
          <a:p>
            <a:pPr lvl="1"/>
            <a:endParaRPr lang="en-US" dirty="0" smtClean="0"/>
          </a:p>
          <a:p>
            <a:pPr lvl="1"/>
            <a:r>
              <a:rPr lang="en-US" dirty="0" smtClean="0"/>
              <a:t>For each &lt;</a:t>
            </a:r>
            <a:r>
              <a:rPr lang="en-US" i="1" dirty="0" smtClean="0"/>
              <a:t>x</a:t>
            </a:r>
            <a:r>
              <a:rPr lang="en-US" dirty="0" smtClean="0"/>
              <a:t>, </a:t>
            </a:r>
            <a:r>
              <a:rPr lang="en-US" i="1" dirty="0" smtClean="0"/>
              <a:t>t</a:t>
            </a:r>
            <a:r>
              <a:rPr lang="en-US" dirty="0" smtClean="0"/>
              <a:t>&gt; in </a:t>
            </a:r>
            <a:r>
              <a:rPr lang="en-US" i="1" dirty="0" smtClean="0"/>
              <a:t>training_examples</a:t>
            </a:r>
            <a:r>
              <a:rPr lang="en-US" dirty="0" smtClean="0"/>
              <a:t>, Do</a:t>
            </a:r>
          </a:p>
          <a:p>
            <a:pPr lvl="2"/>
            <a:endParaRPr lang="en-US" dirty="0" smtClean="0"/>
          </a:p>
          <a:p>
            <a:pPr lvl="2"/>
            <a:r>
              <a:rPr lang="en-US" sz="2700" dirty="0" smtClean="0"/>
              <a:t>Input the instance </a:t>
            </a:r>
            <a:r>
              <a:rPr lang="en-US" sz="2700" i="1" dirty="0" smtClean="0"/>
              <a:t>x</a:t>
            </a:r>
            <a:r>
              <a:rPr lang="en-US" sz="2700" dirty="0" smtClean="0"/>
              <a:t> to the unit and compute the output </a:t>
            </a:r>
            <a:r>
              <a:rPr lang="en-US" sz="2700" i="1" dirty="0" smtClean="0">
                <a:solidFill>
                  <a:srgbClr val="FF0000"/>
                </a:solidFill>
              </a:rPr>
              <a:t>o</a:t>
            </a:r>
          </a:p>
          <a:p>
            <a:pPr lvl="2"/>
            <a:endParaRPr lang="en-US" sz="2700" dirty="0" smtClean="0"/>
          </a:p>
          <a:p>
            <a:pPr lvl="2"/>
            <a:r>
              <a:rPr lang="en-US" sz="2700" dirty="0" smtClean="0"/>
              <a:t>For each linear unit weight </a:t>
            </a:r>
            <a:r>
              <a:rPr lang="en-US" sz="2700" i="1" dirty="0" smtClean="0"/>
              <a:t>w</a:t>
            </a:r>
            <a:r>
              <a:rPr lang="en-US" sz="2700" baseline="-25000" dirty="0" smtClean="0"/>
              <a:t>i</a:t>
            </a:r>
            <a:r>
              <a:rPr lang="en-US" sz="2700" dirty="0" smtClean="0"/>
              <a:t>, Do</a:t>
            </a:r>
          </a:p>
          <a:p>
            <a:pPr lvl="3"/>
            <a:r>
              <a:rPr lang="el-GR" sz="2600" dirty="0" smtClean="0"/>
              <a:t>Δ</a:t>
            </a:r>
            <a:r>
              <a:rPr lang="en-US" sz="2600" i="1" dirty="0" err="1" smtClean="0"/>
              <a:t>w</a:t>
            </a:r>
            <a:r>
              <a:rPr lang="en-US" sz="2600" baseline="-25000" dirty="0" err="1" smtClean="0"/>
              <a:t>i</a:t>
            </a:r>
            <a:r>
              <a:rPr lang="en-US" sz="2600" baseline="-25000" dirty="0" smtClean="0"/>
              <a:t> </a:t>
            </a:r>
            <a:r>
              <a:rPr lang="en-US" sz="2600" dirty="0" smtClean="0"/>
              <a:t>←</a:t>
            </a:r>
            <a:r>
              <a:rPr lang="el-GR" sz="2600" dirty="0" smtClean="0"/>
              <a:t> Δ</a:t>
            </a:r>
            <a:r>
              <a:rPr lang="en-US" sz="2600" i="1" dirty="0" err="1" smtClean="0"/>
              <a:t>w</a:t>
            </a:r>
            <a:r>
              <a:rPr lang="en-US" sz="2600" baseline="-25000" dirty="0" err="1" smtClean="0"/>
              <a:t>i</a:t>
            </a:r>
            <a:r>
              <a:rPr lang="en-US" sz="2600" baseline="-25000" dirty="0" smtClean="0"/>
              <a:t> </a:t>
            </a:r>
            <a:r>
              <a:rPr lang="en-US" sz="2600" dirty="0" smtClean="0"/>
              <a:t>+ </a:t>
            </a:r>
            <a:r>
              <a:rPr lang="el-GR" sz="2600" i="1" dirty="0" smtClean="0"/>
              <a:t>η</a:t>
            </a:r>
            <a:r>
              <a:rPr lang="en-US" sz="2600" dirty="0" smtClean="0"/>
              <a:t>(</a:t>
            </a:r>
            <a:r>
              <a:rPr lang="en-US" sz="2600" i="1" dirty="0" smtClean="0"/>
              <a:t>t</a:t>
            </a:r>
            <a:r>
              <a:rPr lang="en-US" sz="2600" dirty="0" smtClean="0"/>
              <a:t>-</a:t>
            </a:r>
            <a:r>
              <a:rPr lang="en-US" sz="2600" i="1" dirty="0" smtClean="0"/>
              <a:t>o</a:t>
            </a:r>
            <a:r>
              <a:rPr lang="en-US" sz="2600" dirty="0" smtClean="0"/>
              <a:t>)</a:t>
            </a:r>
            <a:r>
              <a:rPr lang="en-US" sz="2600" i="1" dirty="0" smtClean="0"/>
              <a:t>x</a:t>
            </a:r>
            <a:r>
              <a:rPr lang="en-US" sz="2600" baseline="-25000" dirty="0" smtClean="0"/>
              <a:t>i</a:t>
            </a:r>
            <a:endParaRPr lang="en-US" sz="2600" dirty="0" smtClean="0"/>
          </a:p>
          <a:p>
            <a:pPr lvl="2"/>
            <a:endParaRPr lang="en-US" dirty="0" smtClean="0"/>
          </a:p>
          <a:p>
            <a:pPr lvl="1"/>
            <a:r>
              <a:rPr lang="en-US" dirty="0" smtClean="0"/>
              <a:t>For each linear unit weight </a:t>
            </a:r>
            <a:r>
              <a:rPr lang="en-US" i="1" dirty="0" smtClean="0"/>
              <a:t>w</a:t>
            </a:r>
            <a:r>
              <a:rPr lang="en-US" baseline="-25000" dirty="0" smtClean="0"/>
              <a:t>i</a:t>
            </a:r>
            <a:r>
              <a:rPr lang="en-US" dirty="0" smtClean="0"/>
              <a:t>, Do</a:t>
            </a:r>
          </a:p>
          <a:p>
            <a:pPr lvl="2"/>
            <a:r>
              <a:rPr lang="en-US" sz="3000" i="1" dirty="0" smtClean="0">
                <a:solidFill>
                  <a:srgbClr val="FF0000"/>
                </a:solidFill>
              </a:rPr>
              <a:t>w</a:t>
            </a:r>
            <a:r>
              <a:rPr lang="en-US" sz="3000" baseline="-25000" dirty="0" smtClean="0">
                <a:solidFill>
                  <a:srgbClr val="FF0000"/>
                </a:solidFill>
              </a:rPr>
              <a:t>i</a:t>
            </a:r>
            <a:r>
              <a:rPr lang="en-US" sz="3000" dirty="0" smtClean="0">
                <a:solidFill>
                  <a:srgbClr val="FF0000"/>
                </a:solidFill>
              </a:rPr>
              <a:t> ← </a:t>
            </a:r>
            <a:r>
              <a:rPr lang="en-US" sz="3000" i="1" dirty="0" smtClean="0">
                <a:solidFill>
                  <a:srgbClr val="FF0000"/>
                </a:solidFill>
              </a:rPr>
              <a:t>w</a:t>
            </a:r>
            <a:r>
              <a:rPr lang="en-US" sz="3000" baseline="-25000" dirty="0" smtClean="0">
                <a:solidFill>
                  <a:srgbClr val="FF0000"/>
                </a:solidFill>
              </a:rPr>
              <a:t>i </a:t>
            </a:r>
            <a:r>
              <a:rPr lang="en-US" sz="3000" dirty="0" smtClean="0">
                <a:solidFill>
                  <a:srgbClr val="FF0000"/>
                </a:solidFill>
              </a:rPr>
              <a:t>+</a:t>
            </a:r>
            <a:r>
              <a:rPr lang="el-GR" sz="3000" dirty="0" smtClean="0">
                <a:solidFill>
                  <a:srgbClr val="FF0000"/>
                </a:solidFill>
              </a:rPr>
              <a:t> Δ</a:t>
            </a:r>
            <a:r>
              <a:rPr lang="en-US" sz="3000" i="1" dirty="0" smtClean="0">
                <a:solidFill>
                  <a:srgbClr val="FF0000"/>
                </a:solidFill>
              </a:rPr>
              <a:t>w</a:t>
            </a:r>
            <a:r>
              <a:rPr lang="en-US" sz="3000" baseline="-25000" dirty="0" smtClean="0">
                <a:solidFill>
                  <a:srgbClr val="FF0000"/>
                </a:solidFill>
              </a:rPr>
              <a:t>i </a:t>
            </a:r>
            <a:endParaRPr lang="en-US" sz="3000" dirty="0" smtClean="0">
              <a:solidFill>
                <a:srgbClr val="FF0000"/>
              </a:solidFill>
            </a:endParaRPr>
          </a:p>
          <a:p>
            <a:pPr lvl="2"/>
            <a:endParaRPr lang="en-US" dirty="0"/>
          </a:p>
        </p:txBody>
      </p:sp>
      <p:sp>
        <p:nvSpPr>
          <p:cNvPr id="4" name="Slide Number Placeholder 3"/>
          <p:cNvSpPr>
            <a:spLocks noGrp="1"/>
          </p:cNvSpPr>
          <p:nvPr>
            <p:ph type="sldNum" sz="quarter" idx="11"/>
          </p:nvPr>
        </p:nvSpPr>
        <p:spPr/>
        <p:txBody>
          <a:bodyPr/>
          <a:lstStyle/>
          <a:p>
            <a:pPr>
              <a:defRPr/>
            </a:pPr>
            <a:fld id="{2F412C5C-C73A-4010-A543-514F6E608F97}" type="slidenum">
              <a:rPr lang="en-US" altLang="zh-CN" smtClean="0"/>
              <a:pPr>
                <a:defRPr/>
              </a:pPr>
              <a:t>15</a:t>
            </a:fld>
            <a:endParaRPr lang="en-US" altLang="zh-CN"/>
          </a:p>
        </p:txBody>
      </p:sp>
    </p:spTree>
    <p:extLst>
      <p:ext uri="{BB962C8B-B14F-4D97-AF65-F5344CB8AC3E}">
        <p14:creationId xmlns:p14="http://schemas.microsoft.com/office/powerpoint/2010/main" val="1397424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多层感知机</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626745" y="868680"/>
            <a:ext cx="184731" cy="892552"/>
          </a:xfrm>
          <a:prstGeom prst="rect">
            <a:avLst/>
          </a:prstGeom>
          <a:noFill/>
        </p:spPr>
        <p:txBody>
          <a:bodyPr wrap="none" rtlCol="0">
            <a:spAutoFit/>
          </a:bodyPr>
          <a:lstStyle/>
          <a:p>
            <a:pPr indent="0">
              <a:buFont typeface="Wingdings" panose="05000000000000000000" charset="0"/>
              <a:buNone/>
            </a:pPr>
            <a:endParaRPr lang="zh-CN" altLang="en-US" sz="2400" dirty="0">
              <a:latin typeface="微软雅黑" pitchFamily="34" charset="-122"/>
              <a:ea typeface="微软雅黑" pitchFamily="34" charset="-122"/>
              <a:cs typeface="微软雅黑 Light" panose="020B0502040204020203" charset="-122"/>
            </a:endParaRPr>
          </a:p>
          <a:p>
            <a:pPr indent="0">
              <a:buFont typeface="Wingdings" panose="05000000000000000000" charset="0"/>
              <a:buNone/>
            </a:pPr>
            <a:endParaRPr lang="en-US" altLang="zh-CN" sz="2800" dirty="0">
              <a:latin typeface="微软雅黑 Light" panose="020B0502040204020203" charset="-122"/>
              <a:ea typeface="微软雅黑 Light" panose="020B0502040204020203" charset="-122"/>
              <a:cs typeface="微软雅黑 Light" panose="020B0502040204020203" charset="-122"/>
            </a:endParaRPr>
          </a:p>
        </p:txBody>
      </p:sp>
      <p:sp>
        <p:nvSpPr>
          <p:cNvPr id="5" name="对象 4">
            <a:hlinkClick r:id="" action="ppaction://ole?verb=0"/>
          </p:cNvPr>
          <p:cNvSpPr txBox="1"/>
          <p:nvPr/>
        </p:nvSpPr>
        <p:spPr>
          <a:xfrm>
            <a:off x="8235241" y="950596"/>
            <a:ext cx="2564130" cy="502285"/>
          </a:xfrm>
          <a:prstGeom prst="rect">
            <a:avLst/>
          </a:prstGeom>
        </p:spPr>
        <p:txBody>
          <a:bodyPr>
            <a:normAutofit/>
          </a:bodyPr>
          <a:lstStyle/>
          <a:p>
            <a:endParaRPr lang="zh-CN" altLang="en-US" dirty="0"/>
          </a:p>
        </p:txBody>
      </p:sp>
      <p:sp>
        <p:nvSpPr>
          <p:cNvPr id="3" name="对象 2">
            <a:hlinkClick r:id="" action="ppaction://ole?verb=0"/>
          </p:cNvPr>
          <p:cNvSpPr txBox="1"/>
          <p:nvPr/>
        </p:nvSpPr>
        <p:spPr>
          <a:xfrm>
            <a:off x="2933981" y="1355024"/>
            <a:ext cx="2994025" cy="433388"/>
          </a:xfrm>
          <a:prstGeom prst="rect">
            <a:avLst/>
          </a:prstGeom>
        </p:spPr>
        <p:txBody>
          <a:bodyPr>
            <a:normAutofit/>
          </a:bodyPr>
          <a:lstStyle/>
          <a:p>
            <a:endParaRPr lang="zh-CN" altLang="en-US" dirty="0"/>
          </a:p>
        </p:txBody>
      </p:sp>
      <p:graphicFrame>
        <p:nvGraphicFramePr>
          <p:cNvPr id="8" name="对象 7"/>
          <p:cNvGraphicFramePr>
            <a:graphicFrameLocks noChangeAspect="1"/>
          </p:cNvGraphicFramePr>
          <p:nvPr>
            <p:extLst>
              <p:ext uri="{D42A27DB-BD31-4B8C-83A1-F6EECF244321}">
                <p14:modId xmlns:p14="http://schemas.microsoft.com/office/powerpoint/2010/main" val="1610922659"/>
              </p:ext>
            </p:extLst>
          </p:nvPr>
        </p:nvGraphicFramePr>
        <p:xfrm>
          <a:off x="4294581" y="2008287"/>
          <a:ext cx="3586162" cy="457200"/>
        </p:xfrm>
        <a:graphic>
          <a:graphicData uri="http://schemas.openxmlformats.org/presentationml/2006/ole">
            <mc:AlternateContent xmlns:mc="http://schemas.openxmlformats.org/markup-compatibility/2006">
              <mc:Choice xmlns:v="urn:schemas-microsoft-com:vml" Requires="v">
                <p:oleObj spid="_x0000_s1038" name="Equation" r:id="rId4" imgW="1892300" imgH="241300" progId="">
                  <p:embed/>
                </p:oleObj>
              </mc:Choice>
              <mc:Fallback>
                <p:oleObj name="Equation" r:id="rId4" imgW="1892300" imgH="241300" progId="">
                  <p:embed/>
                  <p:pic>
                    <p:nvPicPr>
                      <p:cNvPr id="0" name="对象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4581" y="2008287"/>
                        <a:ext cx="3586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5" name="直接箭头连接符 24"/>
          <p:cNvCxnSpPr/>
          <p:nvPr/>
        </p:nvCxnSpPr>
        <p:spPr>
          <a:xfrm>
            <a:off x="2827506" y="5904944"/>
            <a:ext cx="3200400" cy="158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5400000" flipH="1" flipV="1">
            <a:off x="1417806" y="4494450"/>
            <a:ext cx="2819400" cy="158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08506" y="5373132"/>
            <a:ext cx="356188" cy="461665"/>
          </a:xfrm>
          <a:prstGeom prst="rect">
            <a:avLst/>
          </a:prstGeom>
          <a:noFill/>
          <a:ln w="19050">
            <a:solidFill>
              <a:srgbClr val="FF0000"/>
            </a:solidFill>
          </a:ln>
        </p:spPr>
        <p:txBody>
          <a:bodyPr wrap="none" rtlCol="0">
            <a:spAutoFit/>
          </a:bodyPr>
          <a:lstStyle/>
          <a:p>
            <a:r>
              <a:rPr lang="en-AU" altLang="zh-CN" sz="2400" dirty="0" smtClean="0">
                <a:solidFill>
                  <a:srgbClr val="000000"/>
                </a:solidFill>
              </a:rPr>
              <a:t>0</a:t>
            </a:r>
            <a:endParaRPr lang="zh-CN" altLang="en-US" sz="2400" dirty="0">
              <a:solidFill>
                <a:srgbClr val="000000"/>
              </a:solidFill>
            </a:endParaRPr>
          </a:p>
        </p:txBody>
      </p:sp>
      <p:sp>
        <p:nvSpPr>
          <p:cNvPr id="28" name="TextBox 27"/>
          <p:cNvSpPr txBox="1"/>
          <p:nvPr/>
        </p:nvSpPr>
        <p:spPr>
          <a:xfrm>
            <a:off x="5004296" y="3468132"/>
            <a:ext cx="356188" cy="461665"/>
          </a:xfrm>
          <a:prstGeom prst="rect">
            <a:avLst/>
          </a:prstGeom>
          <a:noFill/>
          <a:ln w="19050">
            <a:solidFill>
              <a:srgbClr val="FF0000"/>
            </a:solidFill>
          </a:ln>
        </p:spPr>
        <p:txBody>
          <a:bodyPr wrap="none" rtlCol="0">
            <a:spAutoFit/>
          </a:bodyPr>
          <a:lstStyle/>
          <a:p>
            <a:r>
              <a:rPr lang="en-AU" altLang="zh-CN" sz="2400" dirty="0" smtClean="0">
                <a:solidFill>
                  <a:srgbClr val="000000"/>
                </a:solidFill>
              </a:rPr>
              <a:t>0</a:t>
            </a:r>
            <a:endParaRPr lang="zh-CN" altLang="en-US" sz="2400" dirty="0">
              <a:solidFill>
                <a:srgbClr val="000000"/>
              </a:solidFill>
            </a:endParaRPr>
          </a:p>
        </p:txBody>
      </p:sp>
      <p:graphicFrame>
        <p:nvGraphicFramePr>
          <p:cNvPr id="29" name="表格 28"/>
          <p:cNvGraphicFramePr>
            <a:graphicFrameLocks noGrp="1"/>
          </p:cNvGraphicFramePr>
          <p:nvPr>
            <p:extLst>
              <p:ext uri="{D42A27DB-BD31-4B8C-83A1-F6EECF244321}">
                <p14:modId xmlns:p14="http://schemas.microsoft.com/office/powerpoint/2010/main" val="2433528381"/>
              </p:ext>
            </p:extLst>
          </p:nvPr>
        </p:nvGraphicFramePr>
        <p:xfrm>
          <a:off x="6637506" y="3544332"/>
          <a:ext cx="3352800" cy="1854200"/>
        </p:xfrm>
        <a:graphic>
          <a:graphicData uri="http://schemas.openxmlformats.org/drawingml/2006/table">
            <a:tbl>
              <a:tblPr firstRow="1" bandRow="1">
                <a:tableStyleId>{AF606853-7671-496A-8E4F-DF71F8EC918B}</a:tableStyleId>
              </a:tblPr>
              <a:tblGrid>
                <a:gridCol w="1117600">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117600">
                  <a:extLst>
                    <a:ext uri="{9D8B030D-6E8A-4147-A177-3AD203B41FA5}">
                      <a16:colId xmlns:a16="http://schemas.microsoft.com/office/drawing/2014/main" val="20002"/>
                    </a:ext>
                  </a:extLst>
                </a:gridCol>
              </a:tblGrid>
              <a:tr h="370840">
                <a:tc gridSpan="2">
                  <a:txBody>
                    <a:bodyPr/>
                    <a:lstStyle/>
                    <a:p>
                      <a:pPr algn="ctr"/>
                      <a:r>
                        <a:rPr lang="en-AU" altLang="zh-CN" dirty="0" smtClean="0"/>
                        <a:t>Input</a:t>
                      </a:r>
                      <a:endParaRPr lang="zh-CN" altLang="en-US" b="0" dirty="0">
                        <a:solidFill>
                          <a:srgbClr val="FF0000"/>
                        </a:solidFill>
                      </a:endParaRPr>
                    </a:p>
                  </a:txBody>
                  <a:tcPr/>
                </a:tc>
                <a:tc hMerge="1">
                  <a:txBody>
                    <a:bodyPr/>
                    <a:lstStyle/>
                    <a:p>
                      <a:pPr algn="ctr"/>
                      <a:endParaRPr lang="zh-CN" altLang="en-US" b="0" dirty="0"/>
                    </a:p>
                  </a:txBody>
                  <a:tcPr/>
                </a:tc>
                <a:tc>
                  <a:txBody>
                    <a:bodyPr/>
                    <a:lstStyle/>
                    <a:p>
                      <a:pPr algn="ctr"/>
                      <a:r>
                        <a:rPr lang="en-AU" altLang="zh-CN" dirty="0" smtClean="0"/>
                        <a:t>Output</a:t>
                      </a:r>
                      <a:endParaRPr lang="zh-CN" altLang="en-US" b="0" dirty="0">
                        <a:solidFill>
                          <a:srgbClr val="FF0000"/>
                        </a:solidFill>
                      </a:endParaRPr>
                    </a:p>
                  </a:txBody>
                  <a:tcPr/>
                </a:tc>
                <a:extLst>
                  <a:ext uri="{0D108BD9-81ED-4DB2-BD59-A6C34878D82A}">
                    <a16:rowId xmlns:a16="http://schemas.microsoft.com/office/drawing/2014/main" val="10000"/>
                  </a:ext>
                </a:extLst>
              </a:tr>
              <a:tr h="370840">
                <a:tc>
                  <a:txBody>
                    <a:bodyPr/>
                    <a:lstStyle/>
                    <a:p>
                      <a:pPr algn="ctr"/>
                      <a:r>
                        <a:rPr lang="en-AU" altLang="zh-CN" dirty="0" smtClean="0"/>
                        <a:t>0</a:t>
                      </a:r>
                      <a:endParaRPr lang="zh-CN" altLang="en-US" b="0" dirty="0"/>
                    </a:p>
                  </a:txBody>
                  <a:tcPr/>
                </a:tc>
                <a:tc>
                  <a:txBody>
                    <a:bodyPr/>
                    <a:lstStyle/>
                    <a:p>
                      <a:pPr algn="ctr"/>
                      <a:r>
                        <a:rPr lang="en-AU" altLang="zh-CN" dirty="0" smtClean="0"/>
                        <a:t>0</a:t>
                      </a:r>
                      <a:endParaRPr lang="zh-CN" altLang="en-US" b="0" dirty="0"/>
                    </a:p>
                  </a:txBody>
                  <a:tcPr/>
                </a:tc>
                <a:tc>
                  <a:txBody>
                    <a:bodyPr/>
                    <a:lstStyle/>
                    <a:p>
                      <a:pPr algn="ctr"/>
                      <a:r>
                        <a:rPr lang="en-AU" altLang="zh-CN" dirty="0" smtClean="0"/>
                        <a:t>0</a:t>
                      </a:r>
                      <a:endParaRPr lang="zh-CN" altLang="en-US" b="0" dirty="0"/>
                    </a:p>
                  </a:txBody>
                  <a:tcPr/>
                </a:tc>
                <a:extLst>
                  <a:ext uri="{0D108BD9-81ED-4DB2-BD59-A6C34878D82A}">
                    <a16:rowId xmlns:a16="http://schemas.microsoft.com/office/drawing/2014/main" val="10001"/>
                  </a:ext>
                </a:extLst>
              </a:tr>
              <a:tr h="370840">
                <a:tc>
                  <a:txBody>
                    <a:bodyPr/>
                    <a:lstStyle/>
                    <a:p>
                      <a:pPr algn="ctr"/>
                      <a:r>
                        <a:rPr lang="en-AU" altLang="zh-CN" dirty="0" smtClean="0"/>
                        <a:t>0</a:t>
                      </a:r>
                      <a:endParaRPr lang="zh-CN" altLang="en-US" b="0" dirty="0"/>
                    </a:p>
                  </a:txBody>
                  <a:tcPr/>
                </a:tc>
                <a:tc>
                  <a:txBody>
                    <a:bodyPr/>
                    <a:lstStyle/>
                    <a:p>
                      <a:pPr algn="ctr"/>
                      <a:r>
                        <a:rPr lang="en-AU" altLang="zh-CN" dirty="0" smtClean="0"/>
                        <a:t>1</a:t>
                      </a:r>
                      <a:endParaRPr lang="zh-CN" altLang="en-US" b="0" dirty="0"/>
                    </a:p>
                  </a:txBody>
                  <a:tcPr/>
                </a:tc>
                <a:tc>
                  <a:txBody>
                    <a:bodyPr/>
                    <a:lstStyle/>
                    <a:p>
                      <a:pPr algn="ctr"/>
                      <a:r>
                        <a:rPr lang="en-AU" altLang="zh-CN" dirty="0" smtClean="0"/>
                        <a:t>1</a:t>
                      </a:r>
                      <a:endParaRPr lang="zh-CN" altLang="en-US" b="0" dirty="0"/>
                    </a:p>
                  </a:txBody>
                  <a:tcPr/>
                </a:tc>
                <a:extLst>
                  <a:ext uri="{0D108BD9-81ED-4DB2-BD59-A6C34878D82A}">
                    <a16:rowId xmlns:a16="http://schemas.microsoft.com/office/drawing/2014/main" val="10002"/>
                  </a:ext>
                </a:extLst>
              </a:tr>
              <a:tr h="370840">
                <a:tc>
                  <a:txBody>
                    <a:bodyPr/>
                    <a:lstStyle/>
                    <a:p>
                      <a:pPr algn="ctr"/>
                      <a:r>
                        <a:rPr lang="en-AU" altLang="zh-CN" dirty="0" smtClean="0"/>
                        <a:t>1</a:t>
                      </a:r>
                      <a:endParaRPr lang="zh-CN" altLang="en-US" b="0" dirty="0"/>
                    </a:p>
                  </a:txBody>
                  <a:tcPr/>
                </a:tc>
                <a:tc>
                  <a:txBody>
                    <a:bodyPr/>
                    <a:lstStyle/>
                    <a:p>
                      <a:pPr algn="ctr"/>
                      <a:r>
                        <a:rPr lang="en-AU" altLang="zh-CN" dirty="0" smtClean="0"/>
                        <a:t>0</a:t>
                      </a:r>
                      <a:endParaRPr lang="zh-CN" altLang="en-US" b="0" dirty="0"/>
                    </a:p>
                  </a:txBody>
                  <a:tcPr/>
                </a:tc>
                <a:tc>
                  <a:txBody>
                    <a:bodyPr/>
                    <a:lstStyle/>
                    <a:p>
                      <a:pPr algn="ctr"/>
                      <a:r>
                        <a:rPr lang="en-AU" altLang="zh-CN" dirty="0" smtClean="0"/>
                        <a:t>1</a:t>
                      </a:r>
                      <a:endParaRPr lang="zh-CN" altLang="en-US" b="0" dirty="0"/>
                    </a:p>
                  </a:txBody>
                  <a:tcPr/>
                </a:tc>
                <a:extLst>
                  <a:ext uri="{0D108BD9-81ED-4DB2-BD59-A6C34878D82A}">
                    <a16:rowId xmlns:a16="http://schemas.microsoft.com/office/drawing/2014/main" val="10003"/>
                  </a:ext>
                </a:extLst>
              </a:tr>
              <a:tr h="370840">
                <a:tc>
                  <a:txBody>
                    <a:bodyPr/>
                    <a:lstStyle/>
                    <a:p>
                      <a:pPr algn="ctr"/>
                      <a:r>
                        <a:rPr lang="en-AU" altLang="zh-CN" dirty="0" smtClean="0"/>
                        <a:t>1</a:t>
                      </a:r>
                      <a:endParaRPr lang="zh-CN" altLang="en-US" b="0" dirty="0"/>
                    </a:p>
                  </a:txBody>
                  <a:tcPr/>
                </a:tc>
                <a:tc>
                  <a:txBody>
                    <a:bodyPr/>
                    <a:lstStyle/>
                    <a:p>
                      <a:pPr algn="ctr"/>
                      <a:r>
                        <a:rPr lang="en-AU" altLang="zh-CN" dirty="0" smtClean="0"/>
                        <a:t>1</a:t>
                      </a:r>
                      <a:endParaRPr lang="zh-CN" altLang="en-US" b="0" dirty="0"/>
                    </a:p>
                  </a:txBody>
                  <a:tcPr/>
                </a:tc>
                <a:tc>
                  <a:txBody>
                    <a:bodyPr/>
                    <a:lstStyle/>
                    <a:p>
                      <a:pPr algn="ctr"/>
                      <a:r>
                        <a:rPr lang="en-AU" altLang="zh-CN" dirty="0" smtClean="0"/>
                        <a:t>0</a:t>
                      </a:r>
                      <a:endParaRPr lang="zh-CN" altLang="en-US" b="0" dirty="0"/>
                    </a:p>
                  </a:txBody>
                  <a:tcPr/>
                </a:tc>
                <a:extLst>
                  <a:ext uri="{0D108BD9-81ED-4DB2-BD59-A6C34878D82A}">
                    <a16:rowId xmlns:a16="http://schemas.microsoft.com/office/drawing/2014/main" val="10004"/>
                  </a:ext>
                </a:extLst>
              </a:tr>
            </a:tbl>
          </a:graphicData>
        </a:graphic>
      </p:graphicFrame>
      <p:sp>
        <p:nvSpPr>
          <p:cNvPr id="30" name="椭圆 29"/>
          <p:cNvSpPr/>
          <p:nvPr/>
        </p:nvSpPr>
        <p:spPr>
          <a:xfrm rot="13558757">
            <a:off x="2710180" y="3974208"/>
            <a:ext cx="3168803" cy="12954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30"/>
          <p:cNvSpPr txBox="1"/>
          <p:nvPr/>
        </p:nvSpPr>
        <p:spPr>
          <a:xfrm>
            <a:off x="3208506" y="3468132"/>
            <a:ext cx="364202" cy="461665"/>
          </a:xfrm>
          <a:prstGeom prst="rect">
            <a:avLst/>
          </a:prstGeom>
          <a:noFill/>
          <a:ln w="19050">
            <a:solidFill>
              <a:srgbClr val="FF0000"/>
            </a:solidFill>
          </a:ln>
        </p:spPr>
        <p:txBody>
          <a:bodyPr wrap="none" rtlCol="0">
            <a:spAutoFit/>
          </a:bodyPr>
          <a:lstStyle/>
          <a:p>
            <a:r>
              <a:rPr lang="en-AU" altLang="zh-CN" sz="2400" dirty="0" smtClean="0">
                <a:solidFill>
                  <a:srgbClr val="000000"/>
                </a:solidFill>
              </a:rPr>
              <a:t>1</a:t>
            </a:r>
            <a:endParaRPr lang="zh-CN" altLang="en-US" sz="2400" dirty="0">
              <a:solidFill>
                <a:srgbClr val="000000"/>
              </a:solidFill>
            </a:endParaRPr>
          </a:p>
        </p:txBody>
      </p:sp>
      <p:sp>
        <p:nvSpPr>
          <p:cNvPr id="32" name="TextBox 31"/>
          <p:cNvSpPr txBox="1"/>
          <p:nvPr/>
        </p:nvSpPr>
        <p:spPr>
          <a:xfrm>
            <a:off x="5022788" y="5373132"/>
            <a:ext cx="364202" cy="461665"/>
          </a:xfrm>
          <a:prstGeom prst="rect">
            <a:avLst/>
          </a:prstGeom>
          <a:noFill/>
          <a:ln w="19050">
            <a:solidFill>
              <a:srgbClr val="FF0000"/>
            </a:solidFill>
          </a:ln>
        </p:spPr>
        <p:txBody>
          <a:bodyPr wrap="none" rtlCol="0">
            <a:spAutoFit/>
          </a:bodyPr>
          <a:lstStyle/>
          <a:p>
            <a:r>
              <a:rPr lang="en-AU" altLang="zh-CN" sz="2400" dirty="0" smtClean="0">
                <a:solidFill>
                  <a:srgbClr val="000000"/>
                </a:solidFill>
              </a:rPr>
              <a:t>1</a:t>
            </a:r>
            <a:endParaRPr lang="zh-CN" altLang="en-US" sz="2400" dirty="0">
              <a:solidFill>
                <a:srgbClr val="000000"/>
              </a:solidFill>
            </a:endParaRPr>
          </a:p>
        </p:txBody>
      </p:sp>
      <p:sp>
        <p:nvSpPr>
          <p:cNvPr id="33" name="TextBox 32"/>
          <p:cNvSpPr txBox="1"/>
          <p:nvPr/>
        </p:nvSpPr>
        <p:spPr>
          <a:xfrm>
            <a:off x="4351506" y="5906532"/>
            <a:ext cx="312906" cy="369332"/>
          </a:xfrm>
          <a:prstGeom prst="rect">
            <a:avLst/>
          </a:prstGeom>
          <a:noFill/>
        </p:spPr>
        <p:txBody>
          <a:bodyPr wrap="none" rtlCol="0">
            <a:spAutoFit/>
          </a:bodyPr>
          <a:lstStyle/>
          <a:p>
            <a:r>
              <a:rPr lang="en-AU" altLang="zh-CN" dirty="0" smtClean="0">
                <a:solidFill>
                  <a:srgbClr val="000000"/>
                </a:solidFill>
              </a:rPr>
              <a:t>p</a:t>
            </a:r>
            <a:endParaRPr lang="zh-CN" altLang="en-US" dirty="0">
              <a:solidFill>
                <a:srgbClr val="000000"/>
              </a:solidFill>
            </a:endParaRPr>
          </a:p>
        </p:txBody>
      </p:sp>
      <p:sp>
        <p:nvSpPr>
          <p:cNvPr id="34" name="TextBox 33"/>
          <p:cNvSpPr txBox="1"/>
          <p:nvPr/>
        </p:nvSpPr>
        <p:spPr>
          <a:xfrm>
            <a:off x="2514600" y="4153932"/>
            <a:ext cx="312906" cy="369332"/>
          </a:xfrm>
          <a:prstGeom prst="rect">
            <a:avLst/>
          </a:prstGeom>
          <a:noFill/>
        </p:spPr>
        <p:txBody>
          <a:bodyPr wrap="none" rtlCol="0">
            <a:spAutoFit/>
          </a:bodyPr>
          <a:lstStyle/>
          <a:p>
            <a:r>
              <a:rPr lang="en-AU" altLang="zh-CN" dirty="0" smtClean="0">
                <a:solidFill>
                  <a:srgbClr val="000000"/>
                </a:solidFill>
              </a:rPr>
              <a:t>q</a:t>
            </a:r>
            <a:endParaRPr lang="zh-CN" altLang="en-US" dirty="0">
              <a:solidFill>
                <a:srgbClr val="000000"/>
              </a:solidFill>
            </a:endParaRPr>
          </a:p>
        </p:txBody>
      </p:sp>
      <p:sp>
        <p:nvSpPr>
          <p:cNvPr id="9" name="矩形 8"/>
          <p:cNvSpPr/>
          <p:nvPr/>
        </p:nvSpPr>
        <p:spPr>
          <a:xfrm>
            <a:off x="811476" y="1170358"/>
            <a:ext cx="5570756" cy="461665"/>
          </a:xfrm>
          <a:prstGeom prst="rect">
            <a:avLst/>
          </a:prstGeom>
        </p:spPr>
        <p:txBody>
          <a:bodyPr wrap="none">
            <a:spAutoFit/>
          </a:bodyPr>
          <a:lstStyle/>
          <a:p>
            <a:pPr marL="457200" indent="-457200">
              <a:buFont typeface="Wingdings" panose="05000000000000000000" charset="0"/>
              <a:buChar char="Ø"/>
            </a:pPr>
            <a:r>
              <a:rPr lang="zh-CN" altLang="en-US" sz="2400" dirty="0" smtClean="0">
                <a:latin typeface="微软雅黑" pitchFamily="34" charset="-122"/>
                <a:ea typeface="微软雅黑" pitchFamily="34" charset="-122"/>
                <a:cs typeface="微软雅黑 Light" panose="020B0502040204020203" charset="-122"/>
              </a:rPr>
              <a:t>感知机</a:t>
            </a:r>
            <a:r>
              <a:rPr lang="zh-CN" altLang="en-US" sz="2400" dirty="0">
                <a:latin typeface="微软雅黑" pitchFamily="34" charset="-122"/>
                <a:ea typeface="微软雅黑" pitchFamily="34" charset="-122"/>
                <a:cs typeface="微软雅黑 Light" panose="020B0502040204020203" charset="-122"/>
              </a:rPr>
              <a:t>模型难以解决线性不可分问题</a:t>
            </a:r>
          </a:p>
        </p:txBody>
      </p:sp>
    </p:spTree>
    <p:extLst>
      <p:ext uri="{BB962C8B-B14F-4D97-AF65-F5344CB8AC3E}">
        <p14:creationId xmlns:p14="http://schemas.microsoft.com/office/powerpoint/2010/main" val="81359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多层感知机</a:t>
            </a:r>
            <a:endParaRPr lang="zh-CN" altLang="en-US" dirty="0"/>
          </a:p>
        </p:txBody>
      </p:sp>
      <p:sp>
        <p:nvSpPr>
          <p:cNvPr id="4" name="灯片编号占位符 3"/>
          <p:cNvSpPr>
            <a:spLocks noGrp="1"/>
          </p:cNvSpPr>
          <p:nvPr>
            <p:ph type="sldNum" sz="quarter" idx="11"/>
          </p:nvPr>
        </p:nvSpPr>
        <p:spPr/>
        <p:txBody>
          <a:bodyPr/>
          <a:lstStyle/>
          <a:p>
            <a:pPr>
              <a:defRPr/>
            </a:pPr>
            <a:fld id="{2F412C5C-C73A-4010-A543-514F6E608F97}" type="slidenum">
              <a:rPr lang="en-US" altLang="zh-CN" smtClean="0"/>
              <a:pPr>
                <a:defRPr/>
              </a:pPr>
              <a:t>17</a:t>
            </a:fld>
            <a:endParaRPr lang="en-US" altLang="zh-CN"/>
          </a:p>
        </p:txBody>
      </p:sp>
      <p:graphicFrame>
        <p:nvGraphicFramePr>
          <p:cNvPr id="149506" name="Object 2"/>
          <p:cNvGraphicFramePr>
            <a:graphicFrameLocks noChangeAspect="1"/>
          </p:cNvGraphicFramePr>
          <p:nvPr/>
        </p:nvGraphicFramePr>
        <p:xfrm>
          <a:off x="6400801" y="1330326"/>
          <a:ext cx="4171951" cy="385763"/>
        </p:xfrm>
        <a:graphic>
          <a:graphicData uri="http://schemas.openxmlformats.org/presentationml/2006/ole">
            <mc:AlternateContent xmlns:mc="http://schemas.openxmlformats.org/markup-compatibility/2006">
              <mc:Choice xmlns:v="urn:schemas-microsoft-com:vml" Requires="v">
                <p:oleObj spid="_x0000_s5131" name="Equation" r:id="rId3" imgW="1651000" imgH="203200" progId="">
                  <p:embed/>
                </p:oleObj>
              </mc:Choice>
              <mc:Fallback>
                <p:oleObj name="Equation" r:id="rId3" imgW="1651000" imgH="203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1" y="1330326"/>
                        <a:ext cx="4171951"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1" name="组合 20"/>
          <p:cNvGrpSpPr/>
          <p:nvPr/>
        </p:nvGrpSpPr>
        <p:grpSpPr>
          <a:xfrm>
            <a:off x="7213601" y="2057400"/>
            <a:ext cx="3265871" cy="3276600"/>
            <a:chOff x="5410200" y="2057400"/>
            <a:chExt cx="2449403" cy="3276600"/>
          </a:xfrm>
        </p:grpSpPr>
        <p:sp>
          <p:nvSpPr>
            <p:cNvPr id="16" name="椭圆 15"/>
            <p:cNvSpPr/>
            <p:nvPr/>
          </p:nvSpPr>
          <p:spPr>
            <a:xfrm>
              <a:off x="5562600" y="4953000"/>
              <a:ext cx="381000" cy="3810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239000" y="4953000"/>
              <a:ext cx="381000" cy="381000"/>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562600" y="3657600"/>
              <a:ext cx="381000" cy="381000"/>
            </a:xfrm>
            <a:prstGeom prst="ellipse">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椭圆 18"/>
            <p:cNvSpPr/>
            <p:nvPr/>
          </p:nvSpPr>
          <p:spPr>
            <a:xfrm>
              <a:off x="7239000" y="3657600"/>
              <a:ext cx="381000" cy="381000"/>
            </a:xfrm>
            <a:prstGeom prst="ellipse">
              <a:avLst/>
            </a:prstGeom>
            <a:solidFill>
              <a:srgbClr val="7030A0"/>
            </a:solidFill>
            <a:ln>
              <a:solidFill>
                <a:srgbClr val="7030A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6400800" y="2819400"/>
              <a:ext cx="381000" cy="381000"/>
            </a:xfrm>
            <a:prstGeom prst="ellipse">
              <a:avLst/>
            </a:prstGeom>
            <a:solidFill>
              <a:srgbClr val="002060"/>
            </a:solidFill>
            <a:ln>
              <a:solidFill>
                <a:srgbClr val="00206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p:cNvCxnSpPr>
              <a:stCxn id="16" idx="0"/>
              <a:endCxn id="18" idx="4"/>
            </p:cNvCxnSpPr>
            <p:nvPr/>
          </p:nvCxnSpPr>
          <p:spPr>
            <a:xfrm rot="5400000" flipH="1" flipV="1">
              <a:off x="5295900" y="4495800"/>
              <a:ext cx="914400" cy="158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7" idx="0"/>
              <a:endCxn id="18" idx="4"/>
            </p:cNvCxnSpPr>
            <p:nvPr/>
          </p:nvCxnSpPr>
          <p:spPr>
            <a:xfrm rot="16200000" flipV="1">
              <a:off x="6134100" y="3657600"/>
              <a:ext cx="914400" cy="167640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6" idx="0"/>
              <a:endCxn id="19" idx="4"/>
            </p:cNvCxnSpPr>
            <p:nvPr/>
          </p:nvCxnSpPr>
          <p:spPr>
            <a:xfrm rot="5400000" flipH="1" flipV="1">
              <a:off x="6134100" y="3657600"/>
              <a:ext cx="914400" cy="167640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17" idx="0"/>
              <a:endCxn id="19" idx="4"/>
            </p:cNvCxnSpPr>
            <p:nvPr/>
          </p:nvCxnSpPr>
          <p:spPr>
            <a:xfrm rot="5400000" flipH="1" flipV="1">
              <a:off x="6972300" y="4495800"/>
              <a:ext cx="914400" cy="158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8" idx="0"/>
              <a:endCxn id="20" idx="4"/>
            </p:cNvCxnSpPr>
            <p:nvPr/>
          </p:nvCxnSpPr>
          <p:spPr>
            <a:xfrm rot="5400000" flipH="1" flipV="1">
              <a:off x="5943600" y="3009900"/>
              <a:ext cx="457200" cy="83820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9" idx="0"/>
              <a:endCxn id="20" idx="4"/>
            </p:cNvCxnSpPr>
            <p:nvPr/>
          </p:nvCxnSpPr>
          <p:spPr>
            <a:xfrm rot="16200000" flipV="1">
              <a:off x="6781800" y="3009900"/>
              <a:ext cx="457200" cy="83820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20" idx="0"/>
            </p:cNvCxnSpPr>
            <p:nvPr/>
          </p:nvCxnSpPr>
          <p:spPr>
            <a:xfrm rot="5400000" flipH="1" flipV="1">
              <a:off x="6400800" y="2628900"/>
              <a:ext cx="381000" cy="158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410200" y="3200400"/>
              <a:ext cx="369332" cy="369332"/>
            </a:xfrm>
            <a:prstGeom prst="rect">
              <a:avLst/>
            </a:prstGeom>
            <a:noFill/>
          </p:spPr>
          <p:txBody>
            <a:bodyPr wrap="none" rtlCol="0">
              <a:spAutoFit/>
            </a:bodyPr>
            <a:lstStyle/>
            <a:p>
              <a:r>
                <a:rPr lang="en-AU" altLang="zh-CN" dirty="0" smtClean="0">
                  <a:solidFill>
                    <a:srgbClr val="FF0000"/>
                  </a:solidFill>
                </a:rPr>
                <a:t>OR</a:t>
              </a:r>
              <a:endParaRPr lang="zh-CN" altLang="en-US" dirty="0">
                <a:solidFill>
                  <a:srgbClr val="FF0000"/>
                </a:solidFill>
              </a:endParaRPr>
            </a:p>
          </p:txBody>
        </p:sp>
        <p:sp>
          <p:nvSpPr>
            <p:cNvPr id="40" name="TextBox 39"/>
            <p:cNvSpPr txBox="1"/>
            <p:nvPr/>
          </p:nvSpPr>
          <p:spPr>
            <a:xfrm>
              <a:off x="7239000" y="3212068"/>
              <a:ext cx="620603" cy="369332"/>
            </a:xfrm>
            <a:prstGeom prst="rect">
              <a:avLst/>
            </a:prstGeom>
            <a:noFill/>
          </p:spPr>
          <p:txBody>
            <a:bodyPr wrap="none" rtlCol="0">
              <a:spAutoFit/>
            </a:bodyPr>
            <a:lstStyle/>
            <a:p>
              <a:r>
                <a:rPr lang="en-AU" altLang="zh-CN" dirty="0" smtClean="0">
                  <a:solidFill>
                    <a:srgbClr val="FF0000"/>
                  </a:solidFill>
                </a:rPr>
                <a:t>NAND</a:t>
              </a:r>
              <a:endParaRPr lang="zh-CN" altLang="en-US" dirty="0">
                <a:solidFill>
                  <a:srgbClr val="FF0000"/>
                </a:solidFill>
              </a:endParaRPr>
            </a:p>
          </p:txBody>
        </p:sp>
        <p:sp>
          <p:nvSpPr>
            <p:cNvPr id="41" name="TextBox 40"/>
            <p:cNvSpPr txBox="1"/>
            <p:nvPr/>
          </p:nvSpPr>
          <p:spPr>
            <a:xfrm>
              <a:off x="6248400" y="2057400"/>
              <a:ext cx="494366" cy="369332"/>
            </a:xfrm>
            <a:prstGeom prst="rect">
              <a:avLst/>
            </a:prstGeom>
            <a:noFill/>
          </p:spPr>
          <p:txBody>
            <a:bodyPr wrap="none" rtlCol="0">
              <a:spAutoFit/>
            </a:bodyPr>
            <a:lstStyle/>
            <a:p>
              <a:r>
                <a:rPr lang="en-AU" altLang="zh-CN" dirty="0" smtClean="0">
                  <a:solidFill>
                    <a:srgbClr val="FF0000"/>
                  </a:solidFill>
                </a:rPr>
                <a:t>AND</a:t>
              </a:r>
              <a:endParaRPr lang="zh-CN" altLang="en-US" dirty="0">
                <a:solidFill>
                  <a:srgbClr val="FF0000"/>
                </a:solidFill>
              </a:endParaRPr>
            </a:p>
          </p:txBody>
        </p:sp>
      </p:grpSp>
      <p:cxnSp>
        <p:nvCxnSpPr>
          <p:cNvPr id="11" name="直接连接符 10"/>
          <p:cNvCxnSpPr/>
          <p:nvPr/>
        </p:nvCxnSpPr>
        <p:spPr>
          <a:xfrm>
            <a:off x="2133600" y="2133600"/>
            <a:ext cx="3454400" cy="2209800"/>
          </a:xfrm>
          <a:prstGeom prst="line">
            <a:avLst/>
          </a:prstGeom>
          <a:ln w="19050">
            <a:solidFill>
              <a:srgbClr val="7030A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219200" y="3200400"/>
            <a:ext cx="3454400" cy="2209800"/>
          </a:xfrm>
          <a:prstGeom prst="line">
            <a:avLst/>
          </a:prstGeom>
          <a:ln w="19050">
            <a:solidFill>
              <a:srgbClr val="00B05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775201" y="5345668"/>
            <a:ext cx="492443" cy="369332"/>
          </a:xfrm>
          <a:prstGeom prst="rect">
            <a:avLst/>
          </a:prstGeom>
          <a:noFill/>
        </p:spPr>
        <p:txBody>
          <a:bodyPr wrap="none" rtlCol="0">
            <a:spAutoFit/>
          </a:bodyPr>
          <a:lstStyle/>
          <a:p>
            <a:r>
              <a:rPr lang="en-AU" altLang="zh-CN" dirty="0" smtClean="0">
                <a:solidFill>
                  <a:srgbClr val="FF0000"/>
                </a:solidFill>
              </a:rPr>
              <a:t>OR</a:t>
            </a:r>
            <a:endParaRPr lang="zh-CN" altLang="en-US" dirty="0">
              <a:solidFill>
                <a:srgbClr val="FF0000"/>
              </a:solidFill>
            </a:endParaRPr>
          </a:p>
        </p:txBody>
      </p:sp>
      <p:sp>
        <p:nvSpPr>
          <p:cNvPr id="14" name="TextBox 13"/>
          <p:cNvSpPr txBox="1"/>
          <p:nvPr/>
        </p:nvSpPr>
        <p:spPr>
          <a:xfrm>
            <a:off x="5588001" y="4419600"/>
            <a:ext cx="827471" cy="369332"/>
          </a:xfrm>
          <a:prstGeom prst="rect">
            <a:avLst/>
          </a:prstGeom>
          <a:noFill/>
        </p:spPr>
        <p:txBody>
          <a:bodyPr wrap="none" rtlCol="0">
            <a:spAutoFit/>
          </a:bodyPr>
          <a:lstStyle/>
          <a:p>
            <a:r>
              <a:rPr lang="en-AU" altLang="zh-CN" dirty="0" smtClean="0">
                <a:solidFill>
                  <a:srgbClr val="FF0000"/>
                </a:solidFill>
              </a:rPr>
              <a:t>NAND</a:t>
            </a:r>
            <a:endParaRPr lang="zh-CN" altLang="en-US" dirty="0">
              <a:solidFill>
                <a:srgbClr val="FF0000"/>
              </a:solidFill>
            </a:endParaRPr>
          </a:p>
        </p:txBody>
      </p:sp>
      <p:grpSp>
        <p:nvGrpSpPr>
          <p:cNvPr id="15" name="组合 14"/>
          <p:cNvGrpSpPr/>
          <p:nvPr/>
        </p:nvGrpSpPr>
        <p:grpSpPr>
          <a:xfrm>
            <a:off x="801992" y="2208212"/>
            <a:ext cx="4786008" cy="3190320"/>
            <a:chOff x="601494" y="2208212"/>
            <a:chExt cx="3589506" cy="3190320"/>
          </a:xfrm>
        </p:grpSpPr>
        <p:cxnSp>
          <p:nvCxnSpPr>
            <p:cNvPr id="5" name="直接箭头连接符 4"/>
            <p:cNvCxnSpPr/>
            <p:nvPr/>
          </p:nvCxnSpPr>
          <p:spPr>
            <a:xfrm>
              <a:off x="990600" y="5027612"/>
              <a:ext cx="3200400" cy="158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rot="5400000" flipH="1" flipV="1">
              <a:off x="-419100" y="3617118"/>
              <a:ext cx="2819400" cy="158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71600" y="4495800"/>
              <a:ext cx="259928" cy="461665"/>
            </a:xfrm>
            <a:prstGeom prst="rect">
              <a:avLst/>
            </a:prstGeom>
            <a:noFill/>
            <a:ln w="19050">
              <a:solidFill>
                <a:srgbClr val="FF0000"/>
              </a:solidFill>
            </a:ln>
          </p:spPr>
          <p:txBody>
            <a:bodyPr wrap="none" rtlCol="0">
              <a:spAutoFit/>
            </a:bodyPr>
            <a:lstStyle/>
            <a:p>
              <a:r>
                <a:rPr lang="en-AU" altLang="zh-CN" sz="2400" dirty="0" smtClean="0">
                  <a:solidFill>
                    <a:srgbClr val="000000"/>
                  </a:solidFill>
                </a:rPr>
                <a:t>0</a:t>
              </a:r>
              <a:endParaRPr lang="zh-CN" altLang="en-US" sz="2400" dirty="0">
                <a:solidFill>
                  <a:srgbClr val="000000"/>
                </a:solidFill>
              </a:endParaRPr>
            </a:p>
          </p:txBody>
        </p:sp>
        <p:sp>
          <p:nvSpPr>
            <p:cNvPr id="8" name="TextBox 7"/>
            <p:cNvSpPr txBox="1"/>
            <p:nvPr/>
          </p:nvSpPr>
          <p:spPr>
            <a:xfrm>
              <a:off x="1371600" y="2590800"/>
              <a:ext cx="259928" cy="461665"/>
            </a:xfrm>
            <a:prstGeom prst="rect">
              <a:avLst/>
            </a:prstGeom>
            <a:noFill/>
            <a:ln w="19050">
              <a:solidFill>
                <a:srgbClr val="FF0000"/>
              </a:solidFill>
            </a:ln>
          </p:spPr>
          <p:txBody>
            <a:bodyPr wrap="none" rtlCol="0">
              <a:spAutoFit/>
            </a:bodyPr>
            <a:lstStyle/>
            <a:p>
              <a:r>
                <a:rPr lang="en-AU" altLang="zh-CN" sz="2400" dirty="0" smtClean="0">
                  <a:solidFill>
                    <a:srgbClr val="000000"/>
                  </a:solidFill>
                </a:rPr>
                <a:t>1</a:t>
              </a:r>
              <a:endParaRPr lang="zh-CN" altLang="en-US" sz="2400" dirty="0">
                <a:solidFill>
                  <a:srgbClr val="000000"/>
                </a:solidFill>
              </a:endParaRPr>
            </a:p>
          </p:txBody>
        </p:sp>
        <p:sp>
          <p:nvSpPr>
            <p:cNvPr id="9" name="TextBox 8"/>
            <p:cNvSpPr txBox="1"/>
            <p:nvPr/>
          </p:nvSpPr>
          <p:spPr>
            <a:xfrm>
              <a:off x="3185882" y="4495800"/>
              <a:ext cx="259928" cy="461665"/>
            </a:xfrm>
            <a:prstGeom prst="rect">
              <a:avLst/>
            </a:prstGeom>
            <a:noFill/>
            <a:ln w="19050">
              <a:solidFill>
                <a:srgbClr val="FF0000"/>
              </a:solidFill>
            </a:ln>
          </p:spPr>
          <p:txBody>
            <a:bodyPr wrap="none" rtlCol="0">
              <a:spAutoFit/>
            </a:bodyPr>
            <a:lstStyle/>
            <a:p>
              <a:r>
                <a:rPr lang="en-AU" altLang="zh-CN" sz="2400" dirty="0" smtClean="0">
                  <a:solidFill>
                    <a:srgbClr val="000000"/>
                  </a:solidFill>
                </a:rPr>
                <a:t>1</a:t>
              </a:r>
              <a:endParaRPr lang="zh-CN" altLang="en-US" sz="2400" dirty="0">
                <a:solidFill>
                  <a:srgbClr val="000000"/>
                </a:solidFill>
              </a:endParaRPr>
            </a:p>
          </p:txBody>
        </p:sp>
        <p:sp>
          <p:nvSpPr>
            <p:cNvPr id="10" name="TextBox 9"/>
            <p:cNvSpPr txBox="1"/>
            <p:nvPr/>
          </p:nvSpPr>
          <p:spPr>
            <a:xfrm>
              <a:off x="3167390" y="2590800"/>
              <a:ext cx="259928" cy="461665"/>
            </a:xfrm>
            <a:prstGeom prst="rect">
              <a:avLst/>
            </a:prstGeom>
            <a:noFill/>
            <a:ln w="19050">
              <a:solidFill>
                <a:srgbClr val="FF0000"/>
              </a:solidFill>
            </a:ln>
          </p:spPr>
          <p:txBody>
            <a:bodyPr wrap="none" rtlCol="0">
              <a:spAutoFit/>
            </a:bodyPr>
            <a:lstStyle/>
            <a:p>
              <a:r>
                <a:rPr lang="en-AU" altLang="zh-CN" sz="2400" dirty="0" smtClean="0">
                  <a:solidFill>
                    <a:srgbClr val="000000"/>
                  </a:solidFill>
                </a:rPr>
                <a:t>0</a:t>
              </a:r>
              <a:endParaRPr lang="zh-CN" altLang="en-US" sz="2400" dirty="0">
                <a:solidFill>
                  <a:srgbClr val="000000"/>
                </a:solidFill>
              </a:endParaRPr>
            </a:p>
          </p:txBody>
        </p:sp>
        <p:sp>
          <p:nvSpPr>
            <p:cNvPr id="30" name="TextBox 29"/>
            <p:cNvSpPr txBox="1"/>
            <p:nvPr/>
          </p:nvSpPr>
          <p:spPr>
            <a:xfrm>
              <a:off x="2506494" y="5029200"/>
              <a:ext cx="238287" cy="369332"/>
            </a:xfrm>
            <a:prstGeom prst="rect">
              <a:avLst/>
            </a:prstGeom>
            <a:noFill/>
          </p:spPr>
          <p:txBody>
            <a:bodyPr wrap="none" rtlCol="0">
              <a:spAutoFit/>
            </a:bodyPr>
            <a:lstStyle/>
            <a:p>
              <a:r>
                <a:rPr lang="en-AU" altLang="zh-CN" dirty="0" smtClean="0">
                  <a:solidFill>
                    <a:srgbClr val="000000"/>
                  </a:solidFill>
                </a:rPr>
                <a:t>p</a:t>
              </a:r>
              <a:endParaRPr lang="zh-CN" altLang="en-US" dirty="0">
                <a:solidFill>
                  <a:srgbClr val="000000"/>
                </a:solidFill>
              </a:endParaRPr>
            </a:p>
          </p:txBody>
        </p:sp>
        <p:sp>
          <p:nvSpPr>
            <p:cNvPr id="32" name="TextBox 31"/>
            <p:cNvSpPr txBox="1"/>
            <p:nvPr/>
          </p:nvSpPr>
          <p:spPr>
            <a:xfrm>
              <a:off x="601494" y="3276600"/>
              <a:ext cx="238287" cy="369332"/>
            </a:xfrm>
            <a:prstGeom prst="rect">
              <a:avLst/>
            </a:prstGeom>
            <a:noFill/>
          </p:spPr>
          <p:txBody>
            <a:bodyPr wrap="none" rtlCol="0">
              <a:spAutoFit/>
            </a:bodyPr>
            <a:lstStyle/>
            <a:p>
              <a:r>
                <a:rPr lang="en-AU" altLang="zh-CN" dirty="0" smtClean="0">
                  <a:solidFill>
                    <a:srgbClr val="000000"/>
                  </a:solidFill>
                </a:rPr>
                <a:t>q</a:t>
              </a:r>
              <a:endParaRPr lang="zh-CN" altLang="en-US" dirty="0">
                <a:solidFill>
                  <a:srgbClr val="000000"/>
                </a:solidFill>
              </a:endParaRPr>
            </a:p>
          </p:txBody>
        </p:sp>
      </p:grpSp>
      <p:sp>
        <p:nvSpPr>
          <p:cNvPr id="34" name="TextBox 33"/>
          <p:cNvSpPr txBox="1"/>
          <p:nvPr/>
        </p:nvSpPr>
        <p:spPr>
          <a:xfrm>
            <a:off x="7463255" y="5486400"/>
            <a:ext cx="317716" cy="369332"/>
          </a:xfrm>
          <a:prstGeom prst="rect">
            <a:avLst/>
          </a:prstGeom>
          <a:noFill/>
        </p:spPr>
        <p:txBody>
          <a:bodyPr wrap="none" rtlCol="0">
            <a:spAutoFit/>
          </a:bodyPr>
          <a:lstStyle/>
          <a:p>
            <a:r>
              <a:rPr lang="en-AU" altLang="zh-CN" dirty="0" smtClean="0">
                <a:solidFill>
                  <a:srgbClr val="000000"/>
                </a:solidFill>
              </a:rPr>
              <a:t>p</a:t>
            </a:r>
            <a:endParaRPr lang="zh-CN" altLang="en-US" dirty="0">
              <a:solidFill>
                <a:srgbClr val="000000"/>
              </a:solidFill>
            </a:endParaRPr>
          </a:p>
        </p:txBody>
      </p:sp>
      <p:sp>
        <p:nvSpPr>
          <p:cNvPr id="35" name="TextBox 34"/>
          <p:cNvSpPr txBox="1"/>
          <p:nvPr/>
        </p:nvSpPr>
        <p:spPr>
          <a:xfrm>
            <a:off x="9652000" y="5486400"/>
            <a:ext cx="317716" cy="369332"/>
          </a:xfrm>
          <a:prstGeom prst="rect">
            <a:avLst/>
          </a:prstGeom>
          <a:noFill/>
        </p:spPr>
        <p:txBody>
          <a:bodyPr wrap="none" rtlCol="0">
            <a:spAutoFit/>
          </a:bodyPr>
          <a:lstStyle/>
          <a:p>
            <a:r>
              <a:rPr lang="en-AU" altLang="zh-CN" dirty="0" smtClean="0">
                <a:solidFill>
                  <a:srgbClr val="000000"/>
                </a:solidFill>
              </a:rPr>
              <a:t>q</a:t>
            </a:r>
            <a:endParaRPr lang="zh-CN" altLang="en-US" dirty="0">
              <a:solidFill>
                <a:srgbClr val="000000"/>
              </a:solidFill>
            </a:endParaRPr>
          </a:p>
        </p:txBody>
      </p:sp>
      <p:sp>
        <p:nvSpPr>
          <p:cNvPr id="23" name="任意多边形 22"/>
          <p:cNvSpPr/>
          <p:nvPr/>
        </p:nvSpPr>
        <p:spPr>
          <a:xfrm>
            <a:off x="7062953" y="3026979"/>
            <a:ext cx="3475420" cy="2501462"/>
          </a:xfrm>
          <a:custGeom>
            <a:avLst/>
            <a:gdLst>
              <a:gd name="connsiteX0" fmla="*/ 52552 w 2606565"/>
              <a:gd name="connsiteY0" fmla="*/ 94593 h 2501462"/>
              <a:gd name="connsiteX1" fmla="*/ 52552 w 2606565"/>
              <a:gd name="connsiteY1" fmla="*/ 94593 h 2501462"/>
              <a:gd name="connsiteX2" fmla="*/ 63062 w 2606565"/>
              <a:gd name="connsiteY2" fmla="*/ 325821 h 2501462"/>
              <a:gd name="connsiteX3" fmla="*/ 73572 w 2606565"/>
              <a:gd name="connsiteY3" fmla="*/ 357352 h 2501462"/>
              <a:gd name="connsiteX4" fmla="*/ 84083 w 2606565"/>
              <a:gd name="connsiteY4" fmla="*/ 409904 h 2501462"/>
              <a:gd name="connsiteX5" fmla="*/ 94593 w 2606565"/>
              <a:gd name="connsiteY5" fmla="*/ 441435 h 2501462"/>
              <a:gd name="connsiteX6" fmla="*/ 115614 w 2606565"/>
              <a:gd name="connsiteY6" fmla="*/ 525518 h 2501462"/>
              <a:gd name="connsiteX7" fmla="*/ 105103 w 2606565"/>
              <a:gd name="connsiteY7" fmla="*/ 840828 h 2501462"/>
              <a:gd name="connsiteX8" fmla="*/ 84083 w 2606565"/>
              <a:gd name="connsiteY8" fmla="*/ 1082566 h 2501462"/>
              <a:gd name="connsiteX9" fmla="*/ 52552 w 2606565"/>
              <a:gd name="connsiteY9" fmla="*/ 1156138 h 2501462"/>
              <a:gd name="connsiteX10" fmla="*/ 21020 w 2606565"/>
              <a:gd name="connsiteY10" fmla="*/ 1271752 h 2501462"/>
              <a:gd name="connsiteX11" fmla="*/ 10510 w 2606565"/>
              <a:gd name="connsiteY11" fmla="*/ 1303283 h 2501462"/>
              <a:gd name="connsiteX12" fmla="*/ 0 w 2606565"/>
              <a:gd name="connsiteY12" fmla="*/ 1334814 h 2501462"/>
              <a:gd name="connsiteX13" fmla="*/ 10510 w 2606565"/>
              <a:gd name="connsiteY13" fmla="*/ 1734207 h 2501462"/>
              <a:gd name="connsiteX14" fmla="*/ 31531 w 2606565"/>
              <a:gd name="connsiteY14" fmla="*/ 1923393 h 2501462"/>
              <a:gd name="connsiteX15" fmla="*/ 52552 w 2606565"/>
              <a:gd name="connsiteY15" fmla="*/ 1986455 h 2501462"/>
              <a:gd name="connsiteX16" fmla="*/ 63062 w 2606565"/>
              <a:gd name="connsiteY16" fmla="*/ 2017987 h 2501462"/>
              <a:gd name="connsiteX17" fmla="*/ 73572 w 2606565"/>
              <a:gd name="connsiteY17" fmla="*/ 2060028 h 2501462"/>
              <a:gd name="connsiteX18" fmla="*/ 94593 w 2606565"/>
              <a:gd name="connsiteY18" fmla="*/ 2123090 h 2501462"/>
              <a:gd name="connsiteX19" fmla="*/ 115614 w 2606565"/>
              <a:gd name="connsiteY19" fmla="*/ 2217683 h 2501462"/>
              <a:gd name="connsiteX20" fmla="*/ 126124 w 2606565"/>
              <a:gd name="connsiteY20" fmla="*/ 2270235 h 2501462"/>
              <a:gd name="connsiteX21" fmla="*/ 136634 w 2606565"/>
              <a:gd name="connsiteY21" fmla="*/ 2301766 h 2501462"/>
              <a:gd name="connsiteX22" fmla="*/ 147145 w 2606565"/>
              <a:gd name="connsiteY22" fmla="*/ 2364828 h 2501462"/>
              <a:gd name="connsiteX23" fmla="*/ 168165 w 2606565"/>
              <a:gd name="connsiteY23" fmla="*/ 2427890 h 2501462"/>
              <a:gd name="connsiteX24" fmla="*/ 199696 w 2606565"/>
              <a:gd name="connsiteY24" fmla="*/ 2448911 h 2501462"/>
              <a:gd name="connsiteX25" fmla="*/ 315310 w 2606565"/>
              <a:gd name="connsiteY25" fmla="*/ 2480442 h 2501462"/>
              <a:gd name="connsiteX26" fmla="*/ 430924 w 2606565"/>
              <a:gd name="connsiteY26" fmla="*/ 2490952 h 2501462"/>
              <a:gd name="connsiteX27" fmla="*/ 504496 w 2606565"/>
              <a:gd name="connsiteY27" fmla="*/ 2501462 h 2501462"/>
              <a:gd name="connsiteX28" fmla="*/ 1051034 w 2606565"/>
              <a:gd name="connsiteY28" fmla="*/ 2490952 h 2501462"/>
              <a:gd name="connsiteX29" fmla="*/ 1229710 w 2606565"/>
              <a:gd name="connsiteY29" fmla="*/ 2480442 h 2501462"/>
              <a:gd name="connsiteX30" fmla="*/ 1534510 w 2606565"/>
              <a:gd name="connsiteY30" fmla="*/ 2469931 h 2501462"/>
              <a:gd name="connsiteX31" fmla="*/ 2133600 w 2606565"/>
              <a:gd name="connsiteY31" fmla="*/ 2459421 h 2501462"/>
              <a:gd name="connsiteX32" fmla="*/ 2343807 w 2606565"/>
              <a:gd name="connsiteY32" fmla="*/ 2438400 h 2501462"/>
              <a:gd name="connsiteX33" fmla="*/ 2406869 w 2606565"/>
              <a:gd name="connsiteY33" fmla="*/ 2417380 h 2501462"/>
              <a:gd name="connsiteX34" fmla="*/ 2480441 w 2606565"/>
              <a:gd name="connsiteY34" fmla="*/ 2396359 h 2501462"/>
              <a:gd name="connsiteX35" fmla="*/ 2543503 w 2606565"/>
              <a:gd name="connsiteY35" fmla="*/ 2354318 h 2501462"/>
              <a:gd name="connsiteX36" fmla="*/ 2585545 w 2606565"/>
              <a:gd name="connsiteY36" fmla="*/ 2259724 h 2501462"/>
              <a:gd name="connsiteX37" fmla="*/ 2596055 w 2606565"/>
              <a:gd name="connsiteY37" fmla="*/ 2154621 h 2501462"/>
              <a:gd name="connsiteX38" fmla="*/ 2606565 w 2606565"/>
              <a:gd name="connsiteY38" fmla="*/ 2123090 h 2501462"/>
              <a:gd name="connsiteX39" fmla="*/ 2596055 w 2606565"/>
              <a:gd name="connsiteY39" fmla="*/ 1954924 h 2501462"/>
              <a:gd name="connsiteX40" fmla="*/ 2575034 w 2606565"/>
              <a:gd name="connsiteY40" fmla="*/ 1881352 h 2501462"/>
              <a:gd name="connsiteX41" fmla="*/ 2532993 w 2606565"/>
              <a:gd name="connsiteY41" fmla="*/ 1818290 h 2501462"/>
              <a:gd name="connsiteX42" fmla="*/ 2511972 w 2606565"/>
              <a:gd name="connsiteY42" fmla="*/ 1786759 h 2501462"/>
              <a:gd name="connsiteX43" fmla="*/ 2459420 w 2606565"/>
              <a:gd name="connsiteY43" fmla="*/ 1692166 h 2501462"/>
              <a:gd name="connsiteX44" fmla="*/ 2427889 w 2606565"/>
              <a:gd name="connsiteY44" fmla="*/ 1671145 h 2501462"/>
              <a:gd name="connsiteX45" fmla="*/ 2375338 w 2606565"/>
              <a:gd name="connsiteY45" fmla="*/ 1618593 h 2501462"/>
              <a:gd name="connsiteX46" fmla="*/ 2312276 w 2606565"/>
              <a:gd name="connsiteY46" fmla="*/ 1566042 h 2501462"/>
              <a:gd name="connsiteX47" fmla="*/ 2280745 w 2606565"/>
              <a:gd name="connsiteY47" fmla="*/ 1555531 h 2501462"/>
              <a:gd name="connsiteX48" fmla="*/ 2186152 w 2606565"/>
              <a:gd name="connsiteY48" fmla="*/ 1502980 h 2501462"/>
              <a:gd name="connsiteX49" fmla="*/ 2123089 w 2606565"/>
              <a:gd name="connsiteY49" fmla="*/ 1460938 h 2501462"/>
              <a:gd name="connsiteX50" fmla="*/ 2060027 w 2606565"/>
              <a:gd name="connsiteY50" fmla="*/ 1439918 h 2501462"/>
              <a:gd name="connsiteX51" fmla="*/ 1986455 w 2606565"/>
              <a:gd name="connsiteY51" fmla="*/ 1408387 h 2501462"/>
              <a:gd name="connsiteX52" fmla="*/ 1954924 w 2606565"/>
              <a:gd name="connsiteY52" fmla="*/ 1387366 h 2501462"/>
              <a:gd name="connsiteX53" fmla="*/ 1870841 w 2606565"/>
              <a:gd name="connsiteY53" fmla="*/ 1345324 h 2501462"/>
              <a:gd name="connsiteX54" fmla="*/ 1807779 w 2606565"/>
              <a:gd name="connsiteY54" fmla="*/ 1313793 h 2501462"/>
              <a:gd name="connsiteX55" fmla="*/ 1776248 w 2606565"/>
              <a:gd name="connsiteY55" fmla="*/ 1282262 h 2501462"/>
              <a:gd name="connsiteX56" fmla="*/ 1734207 w 2606565"/>
              <a:gd name="connsiteY56" fmla="*/ 1261242 h 2501462"/>
              <a:gd name="connsiteX57" fmla="*/ 1702676 w 2606565"/>
              <a:gd name="connsiteY57" fmla="*/ 1240221 h 2501462"/>
              <a:gd name="connsiteX58" fmla="*/ 1660634 w 2606565"/>
              <a:gd name="connsiteY58" fmla="*/ 1208690 h 2501462"/>
              <a:gd name="connsiteX59" fmla="*/ 1629103 w 2606565"/>
              <a:gd name="connsiteY59" fmla="*/ 1177159 h 2501462"/>
              <a:gd name="connsiteX60" fmla="*/ 1597572 w 2606565"/>
              <a:gd name="connsiteY60" fmla="*/ 1166649 h 2501462"/>
              <a:gd name="connsiteX61" fmla="*/ 1534510 w 2606565"/>
              <a:gd name="connsiteY61" fmla="*/ 1114097 h 2501462"/>
              <a:gd name="connsiteX62" fmla="*/ 1502979 w 2606565"/>
              <a:gd name="connsiteY62" fmla="*/ 1103587 h 2501462"/>
              <a:gd name="connsiteX63" fmla="*/ 1471448 w 2606565"/>
              <a:gd name="connsiteY63" fmla="*/ 1072055 h 2501462"/>
              <a:gd name="connsiteX64" fmla="*/ 1408386 w 2606565"/>
              <a:gd name="connsiteY64" fmla="*/ 1030014 h 2501462"/>
              <a:gd name="connsiteX65" fmla="*/ 1387365 w 2606565"/>
              <a:gd name="connsiteY65" fmla="*/ 998483 h 2501462"/>
              <a:gd name="connsiteX66" fmla="*/ 1324303 w 2606565"/>
              <a:gd name="connsiteY66" fmla="*/ 956442 h 2501462"/>
              <a:gd name="connsiteX67" fmla="*/ 1303283 w 2606565"/>
              <a:gd name="connsiteY67" fmla="*/ 924911 h 2501462"/>
              <a:gd name="connsiteX68" fmla="*/ 1240220 w 2606565"/>
              <a:gd name="connsiteY68" fmla="*/ 872359 h 2501462"/>
              <a:gd name="connsiteX69" fmla="*/ 1219200 w 2606565"/>
              <a:gd name="connsiteY69" fmla="*/ 840828 h 2501462"/>
              <a:gd name="connsiteX70" fmla="*/ 1187669 w 2606565"/>
              <a:gd name="connsiteY70" fmla="*/ 819807 h 2501462"/>
              <a:gd name="connsiteX71" fmla="*/ 1156138 w 2606565"/>
              <a:gd name="connsiteY71" fmla="*/ 777766 h 2501462"/>
              <a:gd name="connsiteX72" fmla="*/ 1093076 w 2606565"/>
              <a:gd name="connsiteY72" fmla="*/ 725214 h 2501462"/>
              <a:gd name="connsiteX73" fmla="*/ 1061545 w 2606565"/>
              <a:gd name="connsiteY73" fmla="*/ 693683 h 2501462"/>
              <a:gd name="connsiteX74" fmla="*/ 1019503 w 2606565"/>
              <a:gd name="connsiteY74" fmla="*/ 662152 h 2501462"/>
              <a:gd name="connsiteX75" fmla="*/ 977462 w 2606565"/>
              <a:gd name="connsiteY75" fmla="*/ 609600 h 2501462"/>
              <a:gd name="connsiteX76" fmla="*/ 914400 w 2606565"/>
              <a:gd name="connsiteY76" fmla="*/ 546538 h 2501462"/>
              <a:gd name="connsiteX77" fmla="*/ 882869 w 2606565"/>
              <a:gd name="connsiteY77" fmla="*/ 451945 h 2501462"/>
              <a:gd name="connsiteX78" fmla="*/ 872358 w 2606565"/>
              <a:gd name="connsiteY78" fmla="*/ 420414 h 2501462"/>
              <a:gd name="connsiteX79" fmla="*/ 830317 w 2606565"/>
              <a:gd name="connsiteY79" fmla="*/ 357352 h 2501462"/>
              <a:gd name="connsiteX80" fmla="*/ 819807 w 2606565"/>
              <a:gd name="connsiteY80" fmla="*/ 325821 h 2501462"/>
              <a:gd name="connsiteX81" fmla="*/ 756745 w 2606565"/>
              <a:gd name="connsiteY81" fmla="*/ 262759 h 2501462"/>
              <a:gd name="connsiteX82" fmla="*/ 725214 w 2606565"/>
              <a:gd name="connsiteY82" fmla="*/ 231228 h 2501462"/>
              <a:gd name="connsiteX83" fmla="*/ 641131 w 2606565"/>
              <a:gd name="connsiteY83" fmla="*/ 136635 h 2501462"/>
              <a:gd name="connsiteX84" fmla="*/ 609600 w 2606565"/>
              <a:gd name="connsiteY84" fmla="*/ 115614 h 2501462"/>
              <a:gd name="connsiteX85" fmla="*/ 578069 w 2606565"/>
              <a:gd name="connsiteY85" fmla="*/ 84083 h 2501462"/>
              <a:gd name="connsiteX86" fmla="*/ 515007 w 2606565"/>
              <a:gd name="connsiteY86" fmla="*/ 42042 h 2501462"/>
              <a:gd name="connsiteX87" fmla="*/ 483476 w 2606565"/>
              <a:gd name="connsiteY87" fmla="*/ 21021 h 2501462"/>
              <a:gd name="connsiteX88" fmla="*/ 420414 w 2606565"/>
              <a:gd name="connsiteY88" fmla="*/ 0 h 2501462"/>
              <a:gd name="connsiteX89" fmla="*/ 241738 w 2606565"/>
              <a:gd name="connsiteY89" fmla="*/ 10511 h 2501462"/>
              <a:gd name="connsiteX90" fmla="*/ 210207 w 2606565"/>
              <a:gd name="connsiteY90" fmla="*/ 21021 h 2501462"/>
              <a:gd name="connsiteX91" fmla="*/ 115614 w 2606565"/>
              <a:gd name="connsiteY91" fmla="*/ 73573 h 2501462"/>
              <a:gd name="connsiteX92" fmla="*/ 52552 w 2606565"/>
              <a:gd name="connsiteY92" fmla="*/ 94593 h 2501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2606565" h="2501462">
                <a:moveTo>
                  <a:pt x="52552" y="94593"/>
                </a:moveTo>
                <a:lnTo>
                  <a:pt x="52552" y="94593"/>
                </a:lnTo>
                <a:cubicBezTo>
                  <a:pt x="56055" y="171669"/>
                  <a:pt x="56909" y="248911"/>
                  <a:pt x="63062" y="325821"/>
                </a:cubicBezTo>
                <a:cubicBezTo>
                  <a:pt x="63945" y="336865"/>
                  <a:pt x="70885" y="346604"/>
                  <a:pt x="73572" y="357352"/>
                </a:cubicBezTo>
                <a:cubicBezTo>
                  <a:pt x="77905" y="374683"/>
                  <a:pt x="79750" y="392573"/>
                  <a:pt x="84083" y="409904"/>
                </a:cubicBezTo>
                <a:cubicBezTo>
                  <a:pt x="86770" y="420652"/>
                  <a:pt x="91678" y="430747"/>
                  <a:pt x="94593" y="441435"/>
                </a:cubicBezTo>
                <a:cubicBezTo>
                  <a:pt x="102195" y="469307"/>
                  <a:pt x="115614" y="525518"/>
                  <a:pt x="115614" y="525518"/>
                </a:cubicBezTo>
                <a:cubicBezTo>
                  <a:pt x="112110" y="630621"/>
                  <a:pt x="109574" y="735761"/>
                  <a:pt x="105103" y="840828"/>
                </a:cubicBezTo>
                <a:cubicBezTo>
                  <a:pt x="101856" y="917123"/>
                  <a:pt x="101360" y="1004822"/>
                  <a:pt x="84083" y="1082566"/>
                </a:cubicBezTo>
                <a:cubicBezTo>
                  <a:pt x="77898" y="1110399"/>
                  <a:pt x="65402" y="1130438"/>
                  <a:pt x="52552" y="1156138"/>
                </a:cubicBezTo>
                <a:cubicBezTo>
                  <a:pt x="37695" y="1230420"/>
                  <a:pt x="47691" y="1191739"/>
                  <a:pt x="21020" y="1271752"/>
                </a:cubicBezTo>
                <a:lnTo>
                  <a:pt x="10510" y="1303283"/>
                </a:lnTo>
                <a:lnTo>
                  <a:pt x="0" y="1334814"/>
                </a:lnTo>
                <a:cubicBezTo>
                  <a:pt x="3503" y="1467945"/>
                  <a:pt x="5292" y="1601132"/>
                  <a:pt x="10510" y="1734207"/>
                </a:cubicBezTo>
                <a:cubicBezTo>
                  <a:pt x="12549" y="1786200"/>
                  <a:pt x="15909" y="1866116"/>
                  <a:pt x="31531" y="1923393"/>
                </a:cubicBezTo>
                <a:cubicBezTo>
                  <a:pt x="37361" y="1944770"/>
                  <a:pt x="45545" y="1965434"/>
                  <a:pt x="52552" y="1986455"/>
                </a:cubicBezTo>
                <a:cubicBezTo>
                  <a:pt x="56056" y="1996966"/>
                  <a:pt x="60375" y="2007239"/>
                  <a:pt x="63062" y="2017987"/>
                </a:cubicBezTo>
                <a:cubicBezTo>
                  <a:pt x="66565" y="2032001"/>
                  <a:pt x="69421" y="2046192"/>
                  <a:pt x="73572" y="2060028"/>
                </a:cubicBezTo>
                <a:cubicBezTo>
                  <a:pt x="79939" y="2081251"/>
                  <a:pt x="90950" y="2101234"/>
                  <a:pt x="94593" y="2123090"/>
                </a:cubicBezTo>
                <a:cubicBezTo>
                  <a:pt x="123515" y="2296630"/>
                  <a:pt x="89738" y="2114181"/>
                  <a:pt x="115614" y="2217683"/>
                </a:cubicBezTo>
                <a:cubicBezTo>
                  <a:pt x="119947" y="2235014"/>
                  <a:pt x="121791" y="2252904"/>
                  <a:pt x="126124" y="2270235"/>
                </a:cubicBezTo>
                <a:cubicBezTo>
                  <a:pt x="128811" y="2280983"/>
                  <a:pt x="134231" y="2290951"/>
                  <a:pt x="136634" y="2301766"/>
                </a:cubicBezTo>
                <a:cubicBezTo>
                  <a:pt x="141257" y="2322569"/>
                  <a:pt x="141976" y="2344154"/>
                  <a:pt x="147145" y="2364828"/>
                </a:cubicBezTo>
                <a:cubicBezTo>
                  <a:pt x="152519" y="2386324"/>
                  <a:pt x="149729" y="2415599"/>
                  <a:pt x="168165" y="2427890"/>
                </a:cubicBezTo>
                <a:cubicBezTo>
                  <a:pt x="178675" y="2434897"/>
                  <a:pt x="188153" y="2443781"/>
                  <a:pt x="199696" y="2448911"/>
                </a:cubicBezTo>
                <a:cubicBezTo>
                  <a:pt x="230240" y="2462486"/>
                  <a:pt x="280912" y="2476142"/>
                  <a:pt x="315310" y="2480442"/>
                </a:cubicBezTo>
                <a:cubicBezTo>
                  <a:pt x="353708" y="2485242"/>
                  <a:pt x="392464" y="2486679"/>
                  <a:pt x="430924" y="2490952"/>
                </a:cubicBezTo>
                <a:cubicBezTo>
                  <a:pt x="455545" y="2493688"/>
                  <a:pt x="479972" y="2497959"/>
                  <a:pt x="504496" y="2501462"/>
                </a:cubicBezTo>
                <a:lnTo>
                  <a:pt x="1051034" y="2490952"/>
                </a:lnTo>
                <a:cubicBezTo>
                  <a:pt x="1110671" y="2489223"/>
                  <a:pt x="1170105" y="2483034"/>
                  <a:pt x="1229710" y="2480442"/>
                </a:cubicBezTo>
                <a:lnTo>
                  <a:pt x="1534510" y="2469931"/>
                </a:lnTo>
                <a:lnTo>
                  <a:pt x="2133600" y="2459421"/>
                </a:lnTo>
                <a:cubicBezTo>
                  <a:pt x="2203669" y="2452414"/>
                  <a:pt x="2277002" y="2460668"/>
                  <a:pt x="2343807" y="2438400"/>
                </a:cubicBezTo>
                <a:cubicBezTo>
                  <a:pt x="2364828" y="2431393"/>
                  <a:pt x="2385373" y="2422754"/>
                  <a:pt x="2406869" y="2417380"/>
                </a:cubicBezTo>
                <a:cubicBezTo>
                  <a:pt x="2459658" y="2404182"/>
                  <a:pt x="2435206" y="2411437"/>
                  <a:pt x="2480441" y="2396359"/>
                </a:cubicBezTo>
                <a:cubicBezTo>
                  <a:pt x="2501462" y="2382345"/>
                  <a:pt x="2535514" y="2378285"/>
                  <a:pt x="2543503" y="2354318"/>
                </a:cubicBezTo>
                <a:cubicBezTo>
                  <a:pt x="2568519" y="2279271"/>
                  <a:pt x="2552233" y="2309692"/>
                  <a:pt x="2585545" y="2259724"/>
                </a:cubicBezTo>
                <a:cubicBezTo>
                  <a:pt x="2589048" y="2224690"/>
                  <a:pt x="2590701" y="2189421"/>
                  <a:pt x="2596055" y="2154621"/>
                </a:cubicBezTo>
                <a:cubicBezTo>
                  <a:pt x="2597740" y="2143671"/>
                  <a:pt x="2606565" y="2134169"/>
                  <a:pt x="2606565" y="2123090"/>
                </a:cubicBezTo>
                <a:cubicBezTo>
                  <a:pt x="2606565" y="2066925"/>
                  <a:pt x="2601643" y="2010810"/>
                  <a:pt x="2596055" y="1954924"/>
                </a:cubicBezTo>
                <a:cubicBezTo>
                  <a:pt x="2595391" y="1948283"/>
                  <a:pt x="2580501" y="1891192"/>
                  <a:pt x="2575034" y="1881352"/>
                </a:cubicBezTo>
                <a:cubicBezTo>
                  <a:pt x="2562765" y="1859268"/>
                  <a:pt x="2547007" y="1839311"/>
                  <a:pt x="2532993" y="1818290"/>
                </a:cubicBezTo>
                <a:lnTo>
                  <a:pt x="2511972" y="1786759"/>
                </a:lnTo>
                <a:cubicBezTo>
                  <a:pt x="2501019" y="1753900"/>
                  <a:pt x="2490399" y="1712819"/>
                  <a:pt x="2459420" y="1692166"/>
                </a:cubicBezTo>
                <a:lnTo>
                  <a:pt x="2427889" y="1671145"/>
                </a:lnTo>
                <a:cubicBezTo>
                  <a:pt x="2389353" y="1613339"/>
                  <a:pt x="2427888" y="1662385"/>
                  <a:pt x="2375338" y="1618593"/>
                </a:cubicBezTo>
                <a:cubicBezTo>
                  <a:pt x="2340469" y="1589535"/>
                  <a:pt x="2351421" y="1585614"/>
                  <a:pt x="2312276" y="1566042"/>
                </a:cubicBezTo>
                <a:cubicBezTo>
                  <a:pt x="2302367" y="1561087"/>
                  <a:pt x="2290430" y="1560911"/>
                  <a:pt x="2280745" y="1555531"/>
                </a:cubicBezTo>
                <a:cubicBezTo>
                  <a:pt x="2172330" y="1495300"/>
                  <a:pt x="2257496" y="1526761"/>
                  <a:pt x="2186152" y="1502980"/>
                </a:cubicBezTo>
                <a:cubicBezTo>
                  <a:pt x="2165131" y="1488966"/>
                  <a:pt x="2147057" y="1468927"/>
                  <a:pt x="2123089" y="1460938"/>
                </a:cubicBezTo>
                <a:lnTo>
                  <a:pt x="2060027" y="1439918"/>
                </a:lnTo>
                <a:cubicBezTo>
                  <a:pt x="1980866" y="1387143"/>
                  <a:pt x="2081473" y="1449109"/>
                  <a:pt x="1986455" y="1408387"/>
                </a:cubicBezTo>
                <a:cubicBezTo>
                  <a:pt x="1974844" y="1403411"/>
                  <a:pt x="1966013" y="1393415"/>
                  <a:pt x="1954924" y="1387366"/>
                </a:cubicBezTo>
                <a:cubicBezTo>
                  <a:pt x="1927414" y="1372361"/>
                  <a:pt x="1896914" y="1362706"/>
                  <a:pt x="1870841" y="1345324"/>
                </a:cubicBezTo>
                <a:cubicBezTo>
                  <a:pt x="1830092" y="1318159"/>
                  <a:pt x="1851293" y="1328299"/>
                  <a:pt x="1807779" y="1313793"/>
                </a:cubicBezTo>
                <a:cubicBezTo>
                  <a:pt x="1797269" y="1303283"/>
                  <a:pt x="1788343" y="1290901"/>
                  <a:pt x="1776248" y="1282262"/>
                </a:cubicBezTo>
                <a:cubicBezTo>
                  <a:pt x="1763499" y="1273155"/>
                  <a:pt x="1747810" y="1269015"/>
                  <a:pt x="1734207" y="1261242"/>
                </a:cubicBezTo>
                <a:cubicBezTo>
                  <a:pt x="1723239" y="1254975"/>
                  <a:pt x="1712955" y="1247563"/>
                  <a:pt x="1702676" y="1240221"/>
                </a:cubicBezTo>
                <a:cubicBezTo>
                  <a:pt x="1688421" y="1230039"/>
                  <a:pt x="1673934" y="1220090"/>
                  <a:pt x="1660634" y="1208690"/>
                </a:cubicBezTo>
                <a:cubicBezTo>
                  <a:pt x="1649348" y="1199017"/>
                  <a:pt x="1641471" y="1185404"/>
                  <a:pt x="1629103" y="1177159"/>
                </a:cubicBezTo>
                <a:cubicBezTo>
                  <a:pt x="1619885" y="1171014"/>
                  <a:pt x="1608082" y="1170152"/>
                  <a:pt x="1597572" y="1166649"/>
                </a:cubicBezTo>
                <a:cubicBezTo>
                  <a:pt x="1574328" y="1143405"/>
                  <a:pt x="1563775" y="1128729"/>
                  <a:pt x="1534510" y="1114097"/>
                </a:cubicBezTo>
                <a:cubicBezTo>
                  <a:pt x="1524601" y="1109142"/>
                  <a:pt x="1513489" y="1107090"/>
                  <a:pt x="1502979" y="1103587"/>
                </a:cubicBezTo>
                <a:cubicBezTo>
                  <a:pt x="1492469" y="1093076"/>
                  <a:pt x="1483181" y="1081181"/>
                  <a:pt x="1471448" y="1072055"/>
                </a:cubicBezTo>
                <a:cubicBezTo>
                  <a:pt x="1451506" y="1056545"/>
                  <a:pt x="1408386" y="1030014"/>
                  <a:pt x="1408386" y="1030014"/>
                </a:cubicBezTo>
                <a:cubicBezTo>
                  <a:pt x="1401379" y="1019504"/>
                  <a:pt x="1396872" y="1006801"/>
                  <a:pt x="1387365" y="998483"/>
                </a:cubicBezTo>
                <a:cubicBezTo>
                  <a:pt x="1368352" y="981847"/>
                  <a:pt x="1324303" y="956442"/>
                  <a:pt x="1324303" y="956442"/>
                </a:cubicBezTo>
                <a:cubicBezTo>
                  <a:pt x="1317296" y="945932"/>
                  <a:pt x="1312215" y="933843"/>
                  <a:pt x="1303283" y="924911"/>
                </a:cubicBezTo>
                <a:cubicBezTo>
                  <a:pt x="1220605" y="842231"/>
                  <a:pt x="1326317" y="975674"/>
                  <a:pt x="1240220" y="872359"/>
                </a:cubicBezTo>
                <a:cubicBezTo>
                  <a:pt x="1232133" y="862655"/>
                  <a:pt x="1228132" y="849760"/>
                  <a:pt x="1219200" y="840828"/>
                </a:cubicBezTo>
                <a:cubicBezTo>
                  <a:pt x="1210268" y="831896"/>
                  <a:pt x="1196601" y="828739"/>
                  <a:pt x="1187669" y="819807"/>
                </a:cubicBezTo>
                <a:cubicBezTo>
                  <a:pt x="1175283" y="807421"/>
                  <a:pt x="1167538" y="791066"/>
                  <a:pt x="1156138" y="777766"/>
                </a:cubicBezTo>
                <a:cubicBezTo>
                  <a:pt x="1110079" y="724031"/>
                  <a:pt x="1141730" y="765759"/>
                  <a:pt x="1093076" y="725214"/>
                </a:cubicBezTo>
                <a:cubicBezTo>
                  <a:pt x="1081657" y="715698"/>
                  <a:pt x="1072831" y="703356"/>
                  <a:pt x="1061545" y="693683"/>
                </a:cubicBezTo>
                <a:cubicBezTo>
                  <a:pt x="1048245" y="682283"/>
                  <a:pt x="1033517" y="672662"/>
                  <a:pt x="1019503" y="662152"/>
                </a:cubicBezTo>
                <a:cubicBezTo>
                  <a:pt x="1001237" y="607352"/>
                  <a:pt x="1022500" y="649634"/>
                  <a:pt x="977462" y="609600"/>
                </a:cubicBezTo>
                <a:cubicBezTo>
                  <a:pt x="955243" y="589850"/>
                  <a:pt x="914400" y="546538"/>
                  <a:pt x="914400" y="546538"/>
                </a:cubicBezTo>
                <a:lnTo>
                  <a:pt x="882869" y="451945"/>
                </a:lnTo>
                <a:cubicBezTo>
                  <a:pt x="879365" y="441435"/>
                  <a:pt x="878503" y="429632"/>
                  <a:pt x="872358" y="420414"/>
                </a:cubicBezTo>
                <a:lnTo>
                  <a:pt x="830317" y="357352"/>
                </a:lnTo>
                <a:cubicBezTo>
                  <a:pt x="826814" y="346842"/>
                  <a:pt x="826609" y="334566"/>
                  <a:pt x="819807" y="325821"/>
                </a:cubicBezTo>
                <a:cubicBezTo>
                  <a:pt x="801556" y="302355"/>
                  <a:pt x="777766" y="283780"/>
                  <a:pt x="756745" y="262759"/>
                </a:cubicBezTo>
                <a:cubicBezTo>
                  <a:pt x="746235" y="252249"/>
                  <a:pt x="733459" y="243595"/>
                  <a:pt x="725214" y="231228"/>
                </a:cubicBezTo>
                <a:cubicBezTo>
                  <a:pt x="699940" y="193317"/>
                  <a:pt x="684327" y="165433"/>
                  <a:pt x="641131" y="136635"/>
                </a:cubicBezTo>
                <a:cubicBezTo>
                  <a:pt x="630621" y="129628"/>
                  <a:pt x="619304" y="123701"/>
                  <a:pt x="609600" y="115614"/>
                </a:cubicBezTo>
                <a:cubicBezTo>
                  <a:pt x="598181" y="106098"/>
                  <a:pt x="589802" y="93208"/>
                  <a:pt x="578069" y="84083"/>
                </a:cubicBezTo>
                <a:cubicBezTo>
                  <a:pt x="558127" y="68573"/>
                  <a:pt x="536028" y="56056"/>
                  <a:pt x="515007" y="42042"/>
                </a:cubicBezTo>
                <a:cubicBezTo>
                  <a:pt x="504497" y="35035"/>
                  <a:pt x="495460" y="25016"/>
                  <a:pt x="483476" y="21021"/>
                </a:cubicBezTo>
                <a:lnTo>
                  <a:pt x="420414" y="0"/>
                </a:lnTo>
                <a:cubicBezTo>
                  <a:pt x="360855" y="3504"/>
                  <a:pt x="301104" y="4574"/>
                  <a:pt x="241738" y="10511"/>
                </a:cubicBezTo>
                <a:cubicBezTo>
                  <a:pt x="230714" y="11613"/>
                  <a:pt x="219892" y="15641"/>
                  <a:pt x="210207" y="21021"/>
                </a:cubicBezTo>
                <a:cubicBezTo>
                  <a:pt x="146165" y="56599"/>
                  <a:pt x="167499" y="60602"/>
                  <a:pt x="115614" y="73573"/>
                </a:cubicBezTo>
                <a:cubicBezTo>
                  <a:pt x="98283" y="77906"/>
                  <a:pt x="63062" y="91090"/>
                  <a:pt x="52552" y="94593"/>
                </a:cubicBezTo>
                <a:close/>
              </a:path>
            </a:pathLst>
          </a:cu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p:cNvCxnSpPr/>
          <p:nvPr/>
        </p:nvCxnSpPr>
        <p:spPr>
          <a:xfrm rot="5400000" flipH="1" flipV="1">
            <a:off x="2755900" y="3721100"/>
            <a:ext cx="381000" cy="406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rot="5400000">
            <a:off x="3365500" y="3187700"/>
            <a:ext cx="381000" cy="406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645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down)">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20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wipe(down)">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up)">
                                      <p:cBhvr>
                                        <p:cTn id="4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4" grpId="0"/>
      <p:bldP spid="35" grpId="0"/>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多层感知机</a:t>
            </a:r>
            <a:endParaRPr lang="en-AU" altLang="zh-CN" dirty="0"/>
          </a:p>
        </p:txBody>
      </p:sp>
      <p:sp>
        <p:nvSpPr>
          <p:cNvPr id="4" name="灯片编号占位符 3"/>
          <p:cNvSpPr>
            <a:spLocks noGrp="1"/>
          </p:cNvSpPr>
          <p:nvPr>
            <p:ph type="sldNum" sz="quarter" idx="11"/>
          </p:nvPr>
        </p:nvSpPr>
        <p:spPr/>
        <p:txBody>
          <a:bodyPr/>
          <a:lstStyle/>
          <a:p>
            <a:pPr>
              <a:defRPr/>
            </a:pPr>
            <a:fld id="{2F412C5C-C73A-4010-A543-514F6E608F97}" type="slidenum">
              <a:rPr lang="en-US" altLang="zh-CN" smtClean="0"/>
              <a:pPr>
                <a:defRPr/>
              </a:pPr>
              <a:t>18</a:t>
            </a:fld>
            <a:endParaRPr lang="en-US" altLang="zh-CN"/>
          </a:p>
        </p:txBody>
      </p:sp>
      <p:graphicFrame>
        <p:nvGraphicFramePr>
          <p:cNvPr id="15" name="表格 14"/>
          <p:cNvGraphicFramePr>
            <a:graphicFrameLocks noGrp="1"/>
          </p:cNvGraphicFramePr>
          <p:nvPr>
            <p:extLst>
              <p:ext uri="{D42A27DB-BD31-4B8C-83A1-F6EECF244321}">
                <p14:modId xmlns:p14="http://schemas.microsoft.com/office/powerpoint/2010/main" val="1045890404"/>
              </p:ext>
            </p:extLst>
          </p:nvPr>
        </p:nvGraphicFramePr>
        <p:xfrm>
          <a:off x="6096000" y="1143000"/>
          <a:ext cx="5384800" cy="1854200"/>
        </p:xfrm>
        <a:graphic>
          <a:graphicData uri="http://schemas.openxmlformats.org/drawingml/2006/table">
            <a:tbl>
              <a:tblPr firstRow="1" bandRow="1">
                <a:tableStyleId>{37CE84F3-28C3-443E-9E96-99CF82512B78}</a:tableStyleId>
              </a:tblPr>
              <a:tblGrid>
                <a:gridCol w="1076960">
                  <a:extLst>
                    <a:ext uri="{9D8B030D-6E8A-4147-A177-3AD203B41FA5}">
                      <a16:colId xmlns:a16="http://schemas.microsoft.com/office/drawing/2014/main" val="20000"/>
                    </a:ext>
                  </a:extLst>
                </a:gridCol>
                <a:gridCol w="1076960">
                  <a:extLst>
                    <a:ext uri="{9D8B030D-6E8A-4147-A177-3AD203B41FA5}">
                      <a16:colId xmlns:a16="http://schemas.microsoft.com/office/drawing/2014/main" val="20001"/>
                    </a:ext>
                  </a:extLst>
                </a:gridCol>
                <a:gridCol w="995680">
                  <a:extLst>
                    <a:ext uri="{9D8B030D-6E8A-4147-A177-3AD203B41FA5}">
                      <a16:colId xmlns:a16="http://schemas.microsoft.com/office/drawing/2014/main" val="20002"/>
                    </a:ext>
                  </a:extLst>
                </a:gridCol>
                <a:gridCol w="1158240">
                  <a:extLst>
                    <a:ext uri="{9D8B030D-6E8A-4147-A177-3AD203B41FA5}">
                      <a16:colId xmlns:a16="http://schemas.microsoft.com/office/drawing/2014/main" val="20003"/>
                    </a:ext>
                  </a:extLst>
                </a:gridCol>
                <a:gridCol w="1076960">
                  <a:extLst>
                    <a:ext uri="{9D8B030D-6E8A-4147-A177-3AD203B41FA5}">
                      <a16:colId xmlns:a16="http://schemas.microsoft.com/office/drawing/2014/main" val="20004"/>
                    </a:ext>
                  </a:extLst>
                </a:gridCol>
              </a:tblGrid>
              <a:tr h="370840">
                <a:tc>
                  <a:txBody>
                    <a:bodyPr/>
                    <a:lstStyle/>
                    <a:p>
                      <a:pPr marL="0" algn="ctr" defTabSz="914400" rtl="0" eaLnBrk="1" latinLnBrk="0" hangingPunct="1"/>
                      <a:r>
                        <a:rPr lang="en-AU" altLang="zh-CN" sz="1800" kern="1200" dirty="0" smtClean="0"/>
                        <a:t>p</a:t>
                      </a:r>
                      <a:endParaRPr lang="zh-CN" altLang="en-US" sz="1800" b="0" kern="1200" dirty="0">
                        <a:solidFill>
                          <a:schemeClr val="tx1"/>
                        </a:solidFill>
                        <a:latin typeface="+mn-lt"/>
                        <a:ea typeface="+mn-ea"/>
                        <a:cs typeface="+mn-cs"/>
                      </a:endParaRPr>
                    </a:p>
                  </a:txBody>
                  <a:tcPr marL="121920" marR="121920" marT="0"/>
                </a:tc>
                <a:tc>
                  <a:txBody>
                    <a:bodyPr/>
                    <a:lstStyle/>
                    <a:p>
                      <a:pPr marL="0" algn="ctr" defTabSz="914400" rtl="0" eaLnBrk="1" latinLnBrk="0" hangingPunct="1"/>
                      <a:r>
                        <a:rPr lang="en-AU" altLang="zh-CN" sz="1800" kern="1200" dirty="0" smtClean="0"/>
                        <a:t>q</a:t>
                      </a:r>
                      <a:endParaRPr lang="zh-CN" altLang="en-US" sz="1800" b="0" kern="1200" dirty="0">
                        <a:solidFill>
                          <a:schemeClr val="tx1"/>
                        </a:solidFill>
                        <a:latin typeface="+mn-lt"/>
                        <a:ea typeface="+mn-ea"/>
                        <a:cs typeface="+mn-cs"/>
                      </a:endParaRPr>
                    </a:p>
                  </a:txBody>
                  <a:tcPr marL="121920" marR="121920" marT="0"/>
                </a:tc>
                <a:tc>
                  <a:txBody>
                    <a:bodyPr/>
                    <a:lstStyle/>
                    <a:p>
                      <a:pPr algn="ctr"/>
                      <a:r>
                        <a:rPr lang="en-AU" altLang="zh-CN" sz="1600" dirty="0" smtClean="0"/>
                        <a:t>OR</a:t>
                      </a:r>
                      <a:endParaRPr lang="zh-CN" altLang="en-US" sz="1600" b="0" dirty="0">
                        <a:solidFill>
                          <a:srgbClr val="FF0000"/>
                        </a:solidFill>
                      </a:endParaRPr>
                    </a:p>
                  </a:txBody>
                  <a:tcPr marL="121920" marR="121920" marB="0"/>
                </a:tc>
                <a:tc>
                  <a:txBody>
                    <a:bodyPr/>
                    <a:lstStyle/>
                    <a:p>
                      <a:pPr algn="ctr"/>
                      <a:r>
                        <a:rPr lang="en-AU" altLang="zh-CN" sz="1600" dirty="0" smtClean="0"/>
                        <a:t>NAND</a:t>
                      </a:r>
                      <a:endParaRPr lang="zh-CN" altLang="en-US" sz="1600" b="0" dirty="0">
                        <a:solidFill>
                          <a:srgbClr val="FF0000"/>
                        </a:solidFill>
                      </a:endParaRPr>
                    </a:p>
                  </a:txBody>
                  <a:tcPr marL="121920" marR="121920" marB="0"/>
                </a:tc>
                <a:tc>
                  <a:txBody>
                    <a:bodyPr/>
                    <a:lstStyle/>
                    <a:p>
                      <a:pPr algn="ctr"/>
                      <a:r>
                        <a:rPr lang="en-AU" altLang="zh-CN" sz="1600" dirty="0" smtClean="0"/>
                        <a:t>AND</a:t>
                      </a:r>
                      <a:endParaRPr lang="zh-CN" altLang="en-US" sz="1600" b="0" dirty="0"/>
                    </a:p>
                  </a:txBody>
                  <a:tcPr marL="121920" marR="121920"/>
                </a:tc>
                <a:extLst>
                  <a:ext uri="{0D108BD9-81ED-4DB2-BD59-A6C34878D82A}">
                    <a16:rowId xmlns:a16="http://schemas.microsoft.com/office/drawing/2014/main" val="10000"/>
                  </a:ext>
                </a:extLst>
              </a:tr>
              <a:tr h="370840">
                <a:tc>
                  <a:txBody>
                    <a:bodyPr/>
                    <a:lstStyle/>
                    <a:p>
                      <a:pPr algn="ctr"/>
                      <a:r>
                        <a:rPr lang="en-AU" altLang="zh-CN" dirty="0" smtClean="0"/>
                        <a:t>0</a:t>
                      </a:r>
                      <a:endParaRPr lang="zh-CN" altLang="en-US" b="0" dirty="0"/>
                    </a:p>
                  </a:txBody>
                  <a:tcPr marL="121920" marR="121920"/>
                </a:tc>
                <a:tc>
                  <a:txBody>
                    <a:bodyPr/>
                    <a:lstStyle/>
                    <a:p>
                      <a:pPr algn="ctr"/>
                      <a:r>
                        <a:rPr lang="en-AU" altLang="zh-CN" dirty="0" smtClean="0"/>
                        <a:t>0</a:t>
                      </a:r>
                      <a:endParaRPr lang="zh-CN" altLang="en-US" b="0" dirty="0"/>
                    </a:p>
                  </a:txBody>
                  <a:tcPr marL="121920" marR="121920"/>
                </a:tc>
                <a:tc>
                  <a:txBody>
                    <a:bodyPr/>
                    <a:lstStyle/>
                    <a:p>
                      <a:pPr algn="ctr"/>
                      <a:r>
                        <a:rPr lang="en-AU" altLang="zh-CN" dirty="0" smtClean="0"/>
                        <a:t>0</a:t>
                      </a:r>
                      <a:endParaRPr lang="zh-CN" altLang="en-US" b="0" dirty="0"/>
                    </a:p>
                  </a:txBody>
                  <a:tcPr marL="121920" marR="121920"/>
                </a:tc>
                <a:tc>
                  <a:txBody>
                    <a:bodyPr/>
                    <a:lstStyle/>
                    <a:p>
                      <a:pPr algn="ctr"/>
                      <a:r>
                        <a:rPr lang="en-AU" altLang="zh-CN" dirty="0" smtClean="0"/>
                        <a:t>1</a:t>
                      </a:r>
                      <a:endParaRPr lang="zh-CN" altLang="en-US" b="0" dirty="0"/>
                    </a:p>
                  </a:txBody>
                  <a:tcPr marL="121920" marR="121920"/>
                </a:tc>
                <a:tc>
                  <a:txBody>
                    <a:bodyPr/>
                    <a:lstStyle/>
                    <a:p>
                      <a:pPr algn="ctr"/>
                      <a:r>
                        <a:rPr lang="en-AU" altLang="zh-CN" dirty="0" smtClean="0"/>
                        <a:t>0</a:t>
                      </a:r>
                      <a:endParaRPr lang="zh-CN" altLang="en-US" b="0" dirty="0"/>
                    </a:p>
                  </a:txBody>
                  <a:tcPr marL="121920" marR="121920"/>
                </a:tc>
                <a:extLst>
                  <a:ext uri="{0D108BD9-81ED-4DB2-BD59-A6C34878D82A}">
                    <a16:rowId xmlns:a16="http://schemas.microsoft.com/office/drawing/2014/main" val="10001"/>
                  </a:ext>
                </a:extLst>
              </a:tr>
              <a:tr h="370840">
                <a:tc>
                  <a:txBody>
                    <a:bodyPr/>
                    <a:lstStyle/>
                    <a:p>
                      <a:pPr algn="ctr"/>
                      <a:r>
                        <a:rPr lang="en-AU" altLang="zh-CN" dirty="0" smtClean="0"/>
                        <a:t>0</a:t>
                      </a:r>
                      <a:endParaRPr lang="zh-CN" altLang="en-US" b="0" dirty="0"/>
                    </a:p>
                  </a:txBody>
                  <a:tcPr marL="121920" marR="121920"/>
                </a:tc>
                <a:tc>
                  <a:txBody>
                    <a:bodyPr/>
                    <a:lstStyle/>
                    <a:p>
                      <a:pPr algn="ctr"/>
                      <a:r>
                        <a:rPr lang="en-AU" altLang="zh-CN" dirty="0" smtClean="0"/>
                        <a:t>1</a:t>
                      </a:r>
                      <a:endParaRPr lang="zh-CN" altLang="en-US" b="0" dirty="0"/>
                    </a:p>
                  </a:txBody>
                  <a:tcPr marL="121920" marR="121920"/>
                </a:tc>
                <a:tc>
                  <a:txBody>
                    <a:bodyPr/>
                    <a:lstStyle/>
                    <a:p>
                      <a:pPr algn="ctr"/>
                      <a:r>
                        <a:rPr lang="en-AU" altLang="zh-CN" dirty="0" smtClean="0"/>
                        <a:t>1</a:t>
                      </a:r>
                      <a:endParaRPr lang="zh-CN" altLang="en-US" b="0" dirty="0"/>
                    </a:p>
                  </a:txBody>
                  <a:tcPr marL="121920" marR="121920"/>
                </a:tc>
                <a:tc>
                  <a:txBody>
                    <a:bodyPr/>
                    <a:lstStyle/>
                    <a:p>
                      <a:pPr algn="ctr"/>
                      <a:r>
                        <a:rPr lang="en-AU" altLang="zh-CN" dirty="0" smtClean="0"/>
                        <a:t>1</a:t>
                      </a:r>
                      <a:endParaRPr lang="zh-CN" altLang="en-US" b="0" dirty="0"/>
                    </a:p>
                  </a:txBody>
                  <a:tcPr marL="121920" marR="121920"/>
                </a:tc>
                <a:tc>
                  <a:txBody>
                    <a:bodyPr/>
                    <a:lstStyle/>
                    <a:p>
                      <a:pPr algn="ctr"/>
                      <a:r>
                        <a:rPr lang="en-AU" altLang="zh-CN" dirty="0" smtClean="0"/>
                        <a:t>1</a:t>
                      </a:r>
                      <a:endParaRPr lang="zh-CN" altLang="en-US" b="0" dirty="0"/>
                    </a:p>
                  </a:txBody>
                  <a:tcPr marL="121920" marR="121920"/>
                </a:tc>
                <a:extLst>
                  <a:ext uri="{0D108BD9-81ED-4DB2-BD59-A6C34878D82A}">
                    <a16:rowId xmlns:a16="http://schemas.microsoft.com/office/drawing/2014/main" val="10002"/>
                  </a:ext>
                </a:extLst>
              </a:tr>
              <a:tr h="370840">
                <a:tc>
                  <a:txBody>
                    <a:bodyPr/>
                    <a:lstStyle/>
                    <a:p>
                      <a:pPr algn="ctr"/>
                      <a:r>
                        <a:rPr lang="en-AU" altLang="zh-CN" dirty="0" smtClean="0"/>
                        <a:t>1</a:t>
                      </a:r>
                      <a:endParaRPr lang="zh-CN" altLang="en-US" b="0" dirty="0"/>
                    </a:p>
                  </a:txBody>
                  <a:tcPr marL="121920" marR="121920"/>
                </a:tc>
                <a:tc>
                  <a:txBody>
                    <a:bodyPr/>
                    <a:lstStyle/>
                    <a:p>
                      <a:pPr algn="ctr"/>
                      <a:r>
                        <a:rPr lang="en-AU" altLang="zh-CN" dirty="0" smtClean="0"/>
                        <a:t>0</a:t>
                      </a:r>
                      <a:endParaRPr lang="zh-CN" altLang="en-US" b="0" dirty="0"/>
                    </a:p>
                  </a:txBody>
                  <a:tcPr marL="121920" marR="121920"/>
                </a:tc>
                <a:tc>
                  <a:txBody>
                    <a:bodyPr/>
                    <a:lstStyle/>
                    <a:p>
                      <a:pPr algn="ctr"/>
                      <a:r>
                        <a:rPr lang="en-AU" altLang="zh-CN" dirty="0" smtClean="0"/>
                        <a:t>1</a:t>
                      </a:r>
                      <a:endParaRPr lang="zh-CN" altLang="en-US" b="0" dirty="0"/>
                    </a:p>
                  </a:txBody>
                  <a:tcPr marL="121920" marR="121920"/>
                </a:tc>
                <a:tc>
                  <a:txBody>
                    <a:bodyPr/>
                    <a:lstStyle/>
                    <a:p>
                      <a:pPr algn="ctr"/>
                      <a:r>
                        <a:rPr lang="en-AU" altLang="zh-CN" dirty="0" smtClean="0"/>
                        <a:t>1</a:t>
                      </a:r>
                      <a:endParaRPr lang="zh-CN" altLang="en-US" b="0" dirty="0"/>
                    </a:p>
                  </a:txBody>
                  <a:tcPr marL="121920" marR="121920"/>
                </a:tc>
                <a:tc>
                  <a:txBody>
                    <a:bodyPr/>
                    <a:lstStyle/>
                    <a:p>
                      <a:pPr algn="ctr"/>
                      <a:r>
                        <a:rPr lang="en-AU" altLang="zh-CN" dirty="0" smtClean="0"/>
                        <a:t>1</a:t>
                      </a:r>
                      <a:endParaRPr lang="zh-CN" altLang="en-US" b="0" dirty="0"/>
                    </a:p>
                  </a:txBody>
                  <a:tcPr marL="121920" marR="121920"/>
                </a:tc>
                <a:extLst>
                  <a:ext uri="{0D108BD9-81ED-4DB2-BD59-A6C34878D82A}">
                    <a16:rowId xmlns:a16="http://schemas.microsoft.com/office/drawing/2014/main" val="10003"/>
                  </a:ext>
                </a:extLst>
              </a:tr>
              <a:tr h="370840">
                <a:tc>
                  <a:txBody>
                    <a:bodyPr/>
                    <a:lstStyle/>
                    <a:p>
                      <a:pPr algn="ctr"/>
                      <a:r>
                        <a:rPr lang="en-AU" altLang="zh-CN" dirty="0" smtClean="0"/>
                        <a:t>1</a:t>
                      </a:r>
                      <a:endParaRPr lang="zh-CN" altLang="en-US" b="0" dirty="0"/>
                    </a:p>
                  </a:txBody>
                  <a:tcPr marL="121920" marR="121920"/>
                </a:tc>
                <a:tc>
                  <a:txBody>
                    <a:bodyPr/>
                    <a:lstStyle/>
                    <a:p>
                      <a:pPr algn="ctr"/>
                      <a:r>
                        <a:rPr lang="en-AU" altLang="zh-CN" dirty="0" smtClean="0"/>
                        <a:t>1</a:t>
                      </a:r>
                      <a:endParaRPr lang="zh-CN" altLang="en-US" b="0" dirty="0"/>
                    </a:p>
                  </a:txBody>
                  <a:tcPr marL="121920" marR="121920"/>
                </a:tc>
                <a:tc>
                  <a:txBody>
                    <a:bodyPr/>
                    <a:lstStyle/>
                    <a:p>
                      <a:pPr algn="ctr"/>
                      <a:r>
                        <a:rPr lang="en-AU" altLang="zh-CN" dirty="0" smtClean="0"/>
                        <a:t>1</a:t>
                      </a:r>
                      <a:endParaRPr lang="zh-CN" altLang="en-US" b="0" dirty="0"/>
                    </a:p>
                  </a:txBody>
                  <a:tcPr marL="121920" marR="121920"/>
                </a:tc>
                <a:tc>
                  <a:txBody>
                    <a:bodyPr/>
                    <a:lstStyle/>
                    <a:p>
                      <a:pPr algn="ctr"/>
                      <a:r>
                        <a:rPr lang="en-AU" altLang="zh-CN" dirty="0" smtClean="0"/>
                        <a:t>0</a:t>
                      </a:r>
                      <a:endParaRPr lang="zh-CN" altLang="en-US" b="0" dirty="0"/>
                    </a:p>
                  </a:txBody>
                  <a:tcPr marL="121920" marR="121920"/>
                </a:tc>
                <a:tc>
                  <a:txBody>
                    <a:bodyPr/>
                    <a:lstStyle/>
                    <a:p>
                      <a:pPr algn="ctr"/>
                      <a:r>
                        <a:rPr lang="en-AU" altLang="zh-CN" dirty="0" smtClean="0"/>
                        <a:t>0</a:t>
                      </a:r>
                      <a:endParaRPr lang="zh-CN" altLang="en-US" b="0" dirty="0"/>
                    </a:p>
                  </a:txBody>
                  <a:tcPr marL="121920" marR="121920"/>
                </a:tc>
                <a:extLst>
                  <a:ext uri="{0D108BD9-81ED-4DB2-BD59-A6C34878D82A}">
                    <a16:rowId xmlns:a16="http://schemas.microsoft.com/office/drawing/2014/main" val="10004"/>
                  </a:ext>
                </a:extLst>
              </a:tr>
            </a:tbl>
          </a:graphicData>
        </a:graphic>
      </p:graphicFrame>
      <p:sp>
        <p:nvSpPr>
          <p:cNvPr id="16" name="TextBox 15"/>
          <p:cNvSpPr txBox="1"/>
          <p:nvPr/>
        </p:nvSpPr>
        <p:spPr>
          <a:xfrm>
            <a:off x="6705600" y="3288268"/>
            <a:ext cx="1016000" cy="369332"/>
          </a:xfrm>
          <a:prstGeom prst="rect">
            <a:avLst/>
          </a:prstGeom>
          <a:noFill/>
        </p:spPr>
        <p:txBody>
          <a:bodyPr wrap="square" rtlCol="0">
            <a:spAutoFit/>
          </a:bodyPr>
          <a:lstStyle/>
          <a:p>
            <a:r>
              <a:rPr lang="en-AU" altLang="zh-CN" dirty="0" smtClean="0">
                <a:solidFill>
                  <a:srgbClr val="000000"/>
                </a:solidFill>
              </a:rPr>
              <a:t>Input</a:t>
            </a:r>
            <a:endParaRPr lang="zh-CN" altLang="en-US" dirty="0">
              <a:solidFill>
                <a:srgbClr val="000000"/>
              </a:solidFill>
            </a:endParaRPr>
          </a:p>
        </p:txBody>
      </p:sp>
      <p:sp>
        <p:nvSpPr>
          <p:cNvPr id="17" name="TextBox 16"/>
          <p:cNvSpPr txBox="1"/>
          <p:nvPr/>
        </p:nvSpPr>
        <p:spPr>
          <a:xfrm>
            <a:off x="8636000" y="3288268"/>
            <a:ext cx="1219200" cy="369332"/>
          </a:xfrm>
          <a:prstGeom prst="rect">
            <a:avLst/>
          </a:prstGeom>
          <a:noFill/>
        </p:spPr>
        <p:txBody>
          <a:bodyPr wrap="square" rtlCol="0">
            <a:spAutoFit/>
          </a:bodyPr>
          <a:lstStyle/>
          <a:p>
            <a:r>
              <a:rPr lang="en-AU" altLang="zh-CN" dirty="0" smtClean="0">
                <a:solidFill>
                  <a:srgbClr val="000000"/>
                </a:solidFill>
              </a:rPr>
              <a:t>Hidden</a:t>
            </a:r>
            <a:endParaRPr lang="zh-CN" altLang="en-US" dirty="0">
              <a:solidFill>
                <a:srgbClr val="000000"/>
              </a:solidFill>
            </a:endParaRPr>
          </a:p>
        </p:txBody>
      </p:sp>
      <p:sp>
        <p:nvSpPr>
          <p:cNvPr id="18" name="TextBox 17"/>
          <p:cNvSpPr txBox="1"/>
          <p:nvPr/>
        </p:nvSpPr>
        <p:spPr>
          <a:xfrm>
            <a:off x="10363200" y="3288268"/>
            <a:ext cx="1219200" cy="369332"/>
          </a:xfrm>
          <a:prstGeom prst="rect">
            <a:avLst/>
          </a:prstGeom>
          <a:noFill/>
        </p:spPr>
        <p:txBody>
          <a:bodyPr wrap="square" rtlCol="0">
            <a:spAutoFit/>
          </a:bodyPr>
          <a:lstStyle/>
          <a:p>
            <a:r>
              <a:rPr lang="en-AU" altLang="zh-CN" dirty="0" smtClean="0">
                <a:solidFill>
                  <a:srgbClr val="000000"/>
                </a:solidFill>
              </a:rPr>
              <a:t>Output</a:t>
            </a:r>
            <a:endParaRPr lang="zh-CN" altLang="en-US" dirty="0">
              <a:solidFill>
                <a:srgbClr val="000000"/>
              </a:solidFill>
            </a:endParaRPr>
          </a:p>
        </p:txBody>
      </p:sp>
      <p:sp>
        <p:nvSpPr>
          <p:cNvPr id="19" name="左大括号 18"/>
          <p:cNvSpPr/>
          <p:nvPr/>
        </p:nvSpPr>
        <p:spPr>
          <a:xfrm rot="16200000">
            <a:off x="6959600" y="2692399"/>
            <a:ext cx="304801" cy="1016000"/>
          </a:xfrm>
          <a:prstGeom prst="leftBrace">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左大括号 19"/>
          <p:cNvSpPr/>
          <p:nvPr/>
        </p:nvSpPr>
        <p:spPr>
          <a:xfrm rot="16200000">
            <a:off x="9093201" y="2692401"/>
            <a:ext cx="304801" cy="1016000"/>
          </a:xfrm>
          <a:prstGeom prst="leftBrace">
            <a:avLst/>
          </a:prstGeom>
          <a:ln>
            <a:solidFill>
              <a:schemeClr val="tx2"/>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41" name="组合 40"/>
          <p:cNvGrpSpPr/>
          <p:nvPr/>
        </p:nvGrpSpPr>
        <p:grpSpPr>
          <a:xfrm>
            <a:off x="7518397" y="4114801"/>
            <a:ext cx="3753259" cy="2038196"/>
            <a:chOff x="5638798" y="4114801"/>
            <a:chExt cx="2814944" cy="2038196"/>
          </a:xfrm>
        </p:grpSpPr>
        <p:sp>
          <p:nvSpPr>
            <p:cNvPr id="26" name="椭圆 25"/>
            <p:cNvSpPr/>
            <p:nvPr/>
          </p:nvSpPr>
          <p:spPr>
            <a:xfrm rot="5400000">
              <a:off x="5635321" y="4118278"/>
              <a:ext cx="377444" cy="370489"/>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p:nvSpPr>
          <p:spPr>
            <a:xfrm rot="5400000">
              <a:off x="5635321" y="5779030"/>
              <a:ext cx="377444" cy="370489"/>
            </a:xfrm>
            <a:prstGeom prst="ellipse">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rot="5400000">
              <a:off x="6894983" y="4118278"/>
              <a:ext cx="377444" cy="370489"/>
            </a:xfrm>
            <a:prstGeom prst="ellipse">
              <a:avLst/>
            </a:prstGeom>
            <a:solidFill>
              <a:srgbClr val="92D050"/>
            </a:solidFill>
            <a:ln>
              <a:solidFill>
                <a:srgbClr val="92D05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椭圆 28"/>
            <p:cNvSpPr/>
            <p:nvPr/>
          </p:nvSpPr>
          <p:spPr>
            <a:xfrm rot="5400000">
              <a:off x="6894983" y="5779030"/>
              <a:ext cx="377444" cy="370489"/>
            </a:xfrm>
            <a:prstGeom prst="ellipse">
              <a:avLst/>
            </a:prstGeom>
            <a:solidFill>
              <a:srgbClr val="7030A0"/>
            </a:solidFill>
            <a:ln>
              <a:solidFill>
                <a:srgbClr val="7030A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rot="5400000">
              <a:off x="7710058" y="4948655"/>
              <a:ext cx="377444" cy="370489"/>
            </a:xfrm>
            <a:prstGeom prst="ellipse">
              <a:avLst/>
            </a:prstGeom>
            <a:solidFill>
              <a:srgbClr val="002060"/>
            </a:solidFill>
            <a:ln>
              <a:solidFill>
                <a:srgbClr val="002060"/>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p:cNvCxnSpPr>
              <a:stCxn id="26" idx="0"/>
              <a:endCxn id="28" idx="4"/>
            </p:cNvCxnSpPr>
            <p:nvPr/>
          </p:nvCxnSpPr>
          <p:spPr>
            <a:xfrm rot="10800000" flipH="1" flipV="1">
              <a:off x="6008515" y="4302736"/>
              <a:ext cx="889174" cy="1574"/>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7" idx="0"/>
              <a:endCxn id="28" idx="4"/>
            </p:cNvCxnSpPr>
            <p:nvPr/>
          </p:nvCxnSpPr>
          <p:spPr>
            <a:xfrm flipV="1">
              <a:off x="6009288" y="4303522"/>
              <a:ext cx="889174" cy="1660752"/>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6" idx="0"/>
              <a:endCxn id="29" idx="4"/>
            </p:cNvCxnSpPr>
            <p:nvPr/>
          </p:nvCxnSpPr>
          <p:spPr>
            <a:xfrm rot="10800000" flipH="1" flipV="1">
              <a:off x="6009288" y="4303522"/>
              <a:ext cx="889174" cy="1660752"/>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7" idx="0"/>
              <a:endCxn id="29" idx="4"/>
            </p:cNvCxnSpPr>
            <p:nvPr/>
          </p:nvCxnSpPr>
          <p:spPr>
            <a:xfrm rot="10800000" flipH="1" flipV="1">
              <a:off x="6008515" y="5963489"/>
              <a:ext cx="889174" cy="1574"/>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8" idx="0"/>
              <a:endCxn id="30" idx="4"/>
            </p:cNvCxnSpPr>
            <p:nvPr/>
          </p:nvCxnSpPr>
          <p:spPr>
            <a:xfrm rot="10800000" flipH="1" flipV="1">
              <a:off x="7268951" y="4303522"/>
              <a:ext cx="444586" cy="830375"/>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29" idx="0"/>
              <a:endCxn id="30" idx="4"/>
            </p:cNvCxnSpPr>
            <p:nvPr/>
          </p:nvCxnSpPr>
          <p:spPr>
            <a:xfrm flipV="1">
              <a:off x="7268951" y="5133899"/>
              <a:ext cx="444586" cy="830375"/>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0" idx="0"/>
            </p:cNvCxnSpPr>
            <p:nvPr/>
          </p:nvCxnSpPr>
          <p:spPr>
            <a:xfrm rot="10800000" flipH="1" flipV="1">
              <a:off x="8083253" y="5133112"/>
              <a:ext cx="370489" cy="1574"/>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cxnSp>
        <p:nvCxnSpPr>
          <p:cNvPr id="12" name="直接连接符 11"/>
          <p:cNvCxnSpPr/>
          <p:nvPr/>
        </p:nvCxnSpPr>
        <p:spPr>
          <a:xfrm>
            <a:off x="2133600" y="2590800"/>
            <a:ext cx="3454400" cy="2514600"/>
          </a:xfrm>
          <a:prstGeom prst="line">
            <a:avLst/>
          </a:prstGeom>
          <a:ln w="19050">
            <a:solidFill>
              <a:schemeClr val="tx2"/>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48000" y="3928013"/>
            <a:ext cx="681597" cy="369332"/>
          </a:xfrm>
          <a:prstGeom prst="rect">
            <a:avLst/>
          </a:prstGeom>
          <a:noFill/>
        </p:spPr>
        <p:txBody>
          <a:bodyPr wrap="none" rtlCol="0">
            <a:spAutoFit/>
          </a:bodyPr>
          <a:lstStyle/>
          <a:p>
            <a:r>
              <a:rPr lang="en-AU" altLang="zh-CN" b="1" dirty="0" smtClean="0">
                <a:solidFill>
                  <a:srgbClr val="002060"/>
                </a:solidFill>
              </a:rPr>
              <a:t>AND</a:t>
            </a:r>
            <a:endParaRPr lang="zh-CN" altLang="en-US" b="1" dirty="0">
              <a:solidFill>
                <a:srgbClr val="002060"/>
              </a:solidFill>
            </a:endParaRPr>
          </a:p>
        </p:txBody>
      </p:sp>
      <p:grpSp>
        <p:nvGrpSpPr>
          <p:cNvPr id="39" name="组合 38"/>
          <p:cNvGrpSpPr/>
          <p:nvPr/>
        </p:nvGrpSpPr>
        <p:grpSpPr>
          <a:xfrm>
            <a:off x="990454" y="2632614"/>
            <a:ext cx="4699146" cy="3234787"/>
            <a:chOff x="742840" y="2632613"/>
            <a:chExt cx="3524360" cy="3234787"/>
          </a:xfrm>
        </p:grpSpPr>
        <p:cxnSp>
          <p:nvCxnSpPr>
            <p:cNvPr id="5" name="直接箭头连接符 4"/>
            <p:cNvCxnSpPr/>
            <p:nvPr/>
          </p:nvCxnSpPr>
          <p:spPr>
            <a:xfrm>
              <a:off x="1066800" y="5452013"/>
              <a:ext cx="3200400" cy="158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rot="5400000" flipH="1" flipV="1">
              <a:off x="-342900" y="4041519"/>
              <a:ext cx="2819400" cy="1588"/>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67190" y="3089813"/>
              <a:ext cx="259928" cy="461665"/>
            </a:xfrm>
            <a:prstGeom prst="rect">
              <a:avLst/>
            </a:prstGeom>
            <a:noFill/>
            <a:ln w="19050">
              <a:solidFill>
                <a:srgbClr val="FF0000"/>
              </a:solidFill>
            </a:ln>
          </p:spPr>
          <p:txBody>
            <a:bodyPr wrap="none" rtlCol="0">
              <a:spAutoFit/>
            </a:bodyPr>
            <a:lstStyle/>
            <a:p>
              <a:r>
                <a:rPr lang="en-AU" altLang="zh-CN" sz="2400" dirty="0" smtClean="0">
                  <a:solidFill>
                    <a:srgbClr val="000000"/>
                  </a:solidFill>
                </a:rPr>
                <a:t>0</a:t>
              </a:r>
              <a:endParaRPr lang="zh-CN" altLang="en-US" sz="2400" dirty="0">
                <a:solidFill>
                  <a:srgbClr val="000000"/>
                </a:solidFill>
              </a:endParaRPr>
            </a:p>
          </p:txBody>
        </p:sp>
        <p:sp>
          <p:nvSpPr>
            <p:cNvPr id="8" name="TextBox 7"/>
            <p:cNvSpPr txBox="1"/>
            <p:nvPr/>
          </p:nvSpPr>
          <p:spPr>
            <a:xfrm>
              <a:off x="3048000" y="3089813"/>
              <a:ext cx="259928" cy="461665"/>
            </a:xfrm>
            <a:prstGeom prst="rect">
              <a:avLst/>
            </a:prstGeom>
            <a:noFill/>
            <a:ln w="19050">
              <a:solidFill>
                <a:srgbClr val="FF0000"/>
              </a:solidFill>
            </a:ln>
          </p:spPr>
          <p:txBody>
            <a:bodyPr wrap="none" rtlCol="0">
              <a:spAutoFit/>
            </a:bodyPr>
            <a:lstStyle/>
            <a:p>
              <a:r>
                <a:rPr lang="en-AU" altLang="zh-CN" sz="2400" dirty="0" smtClean="0">
                  <a:solidFill>
                    <a:srgbClr val="000000"/>
                  </a:solidFill>
                </a:rPr>
                <a:t>1</a:t>
              </a:r>
              <a:endParaRPr lang="zh-CN" altLang="en-US" sz="2400" dirty="0">
                <a:solidFill>
                  <a:srgbClr val="000000"/>
                </a:solidFill>
              </a:endParaRPr>
            </a:p>
          </p:txBody>
        </p:sp>
        <p:sp>
          <p:nvSpPr>
            <p:cNvPr id="9" name="TextBox 8"/>
            <p:cNvSpPr txBox="1"/>
            <p:nvPr/>
          </p:nvSpPr>
          <p:spPr>
            <a:xfrm>
              <a:off x="3445798" y="3089813"/>
              <a:ext cx="259928" cy="461665"/>
            </a:xfrm>
            <a:prstGeom prst="rect">
              <a:avLst/>
            </a:prstGeom>
            <a:noFill/>
            <a:ln w="19050">
              <a:solidFill>
                <a:srgbClr val="FF0000"/>
              </a:solidFill>
            </a:ln>
          </p:spPr>
          <p:txBody>
            <a:bodyPr wrap="none" rtlCol="0">
              <a:spAutoFit/>
            </a:bodyPr>
            <a:lstStyle/>
            <a:p>
              <a:r>
                <a:rPr lang="en-AU" altLang="zh-CN" sz="2400" dirty="0" smtClean="0">
                  <a:solidFill>
                    <a:srgbClr val="000000"/>
                  </a:solidFill>
                </a:rPr>
                <a:t>1</a:t>
              </a:r>
              <a:endParaRPr lang="zh-CN" altLang="en-US" sz="2400" dirty="0">
                <a:solidFill>
                  <a:srgbClr val="000000"/>
                </a:solidFill>
              </a:endParaRPr>
            </a:p>
          </p:txBody>
        </p:sp>
        <p:sp>
          <p:nvSpPr>
            <p:cNvPr id="10" name="TextBox 9"/>
            <p:cNvSpPr txBox="1"/>
            <p:nvPr/>
          </p:nvSpPr>
          <p:spPr>
            <a:xfrm>
              <a:off x="3319790" y="4930281"/>
              <a:ext cx="259928" cy="461665"/>
            </a:xfrm>
            <a:prstGeom prst="rect">
              <a:avLst/>
            </a:prstGeom>
            <a:noFill/>
            <a:ln w="19050">
              <a:solidFill>
                <a:srgbClr val="FF0000"/>
              </a:solidFill>
            </a:ln>
          </p:spPr>
          <p:txBody>
            <a:bodyPr wrap="none" rtlCol="0">
              <a:spAutoFit/>
            </a:bodyPr>
            <a:lstStyle/>
            <a:p>
              <a:r>
                <a:rPr lang="en-AU" altLang="zh-CN" sz="2400" dirty="0" smtClean="0">
                  <a:solidFill>
                    <a:srgbClr val="000000"/>
                  </a:solidFill>
                </a:rPr>
                <a:t>0</a:t>
              </a:r>
              <a:endParaRPr lang="zh-CN" altLang="en-US" sz="2400" dirty="0">
                <a:solidFill>
                  <a:srgbClr val="000000"/>
                </a:solidFill>
              </a:endParaRPr>
            </a:p>
          </p:txBody>
        </p:sp>
        <p:sp>
          <p:nvSpPr>
            <p:cNvPr id="23" name="TextBox 22"/>
            <p:cNvSpPr txBox="1"/>
            <p:nvPr/>
          </p:nvSpPr>
          <p:spPr>
            <a:xfrm>
              <a:off x="2296874" y="5498068"/>
              <a:ext cx="377748" cy="369332"/>
            </a:xfrm>
            <a:prstGeom prst="rect">
              <a:avLst/>
            </a:prstGeom>
            <a:noFill/>
          </p:spPr>
          <p:txBody>
            <a:bodyPr wrap="none" rtlCol="0">
              <a:spAutoFit/>
            </a:bodyPr>
            <a:lstStyle/>
            <a:p>
              <a:r>
                <a:rPr lang="en-AU" altLang="zh-CN" b="1" dirty="0" smtClean="0">
                  <a:solidFill>
                    <a:srgbClr val="92D050"/>
                  </a:solidFill>
                </a:rPr>
                <a:t>OR</a:t>
              </a:r>
              <a:endParaRPr lang="zh-CN" altLang="en-US" b="1" dirty="0">
                <a:solidFill>
                  <a:srgbClr val="92D050"/>
                </a:solidFill>
              </a:endParaRPr>
            </a:p>
          </p:txBody>
        </p:sp>
        <p:sp>
          <p:nvSpPr>
            <p:cNvPr id="24" name="TextBox 23"/>
            <p:cNvSpPr txBox="1"/>
            <p:nvPr/>
          </p:nvSpPr>
          <p:spPr>
            <a:xfrm rot="16200000">
              <a:off x="452376" y="3751167"/>
              <a:ext cx="857927" cy="276999"/>
            </a:xfrm>
            <a:prstGeom prst="rect">
              <a:avLst/>
            </a:prstGeom>
            <a:noFill/>
          </p:spPr>
          <p:txBody>
            <a:bodyPr wrap="none" rtlCol="0">
              <a:spAutoFit/>
            </a:bodyPr>
            <a:lstStyle/>
            <a:p>
              <a:r>
                <a:rPr lang="en-AU" altLang="zh-CN" b="1" dirty="0" smtClean="0">
                  <a:solidFill>
                    <a:srgbClr val="7030A0"/>
                  </a:solidFill>
                </a:rPr>
                <a:t>NAND</a:t>
              </a:r>
              <a:endParaRPr lang="zh-CN" altLang="en-US" b="1" dirty="0">
                <a:solidFill>
                  <a:srgbClr val="7030A0"/>
                </a:solidFill>
              </a:endParaRPr>
            </a:p>
          </p:txBody>
        </p:sp>
      </p:grpSp>
      <p:sp>
        <p:nvSpPr>
          <p:cNvPr id="11" name="任意多边形 10"/>
          <p:cNvSpPr/>
          <p:nvPr/>
        </p:nvSpPr>
        <p:spPr>
          <a:xfrm>
            <a:off x="8636000" y="3825767"/>
            <a:ext cx="2760717" cy="2569855"/>
          </a:xfrm>
          <a:custGeom>
            <a:avLst/>
            <a:gdLst>
              <a:gd name="connsiteX0" fmla="*/ 578069 w 2070538"/>
              <a:gd name="connsiteY0" fmla="*/ 42041 h 2569855"/>
              <a:gd name="connsiteX1" fmla="*/ 493987 w 2070538"/>
              <a:gd name="connsiteY1" fmla="*/ 84082 h 2569855"/>
              <a:gd name="connsiteX2" fmla="*/ 430925 w 2070538"/>
              <a:gd name="connsiteY2" fmla="*/ 136634 h 2569855"/>
              <a:gd name="connsiteX3" fmla="*/ 367863 w 2070538"/>
              <a:gd name="connsiteY3" fmla="*/ 157655 h 2569855"/>
              <a:gd name="connsiteX4" fmla="*/ 336332 w 2070538"/>
              <a:gd name="connsiteY4" fmla="*/ 168165 h 2569855"/>
              <a:gd name="connsiteX5" fmla="*/ 304800 w 2070538"/>
              <a:gd name="connsiteY5" fmla="*/ 189186 h 2569855"/>
              <a:gd name="connsiteX6" fmla="*/ 262759 w 2070538"/>
              <a:gd name="connsiteY6" fmla="*/ 252248 h 2569855"/>
              <a:gd name="connsiteX7" fmla="*/ 220718 w 2070538"/>
              <a:gd name="connsiteY7" fmla="*/ 315310 h 2569855"/>
              <a:gd name="connsiteX8" fmla="*/ 199697 w 2070538"/>
              <a:gd name="connsiteY8" fmla="*/ 346841 h 2569855"/>
              <a:gd name="connsiteX9" fmla="*/ 178676 w 2070538"/>
              <a:gd name="connsiteY9" fmla="*/ 378372 h 2569855"/>
              <a:gd name="connsiteX10" fmla="*/ 147145 w 2070538"/>
              <a:gd name="connsiteY10" fmla="*/ 441434 h 2569855"/>
              <a:gd name="connsiteX11" fmla="*/ 105104 w 2070538"/>
              <a:gd name="connsiteY11" fmla="*/ 588579 h 2569855"/>
              <a:gd name="connsiteX12" fmla="*/ 84083 w 2070538"/>
              <a:gd name="connsiteY12" fmla="*/ 651641 h 2569855"/>
              <a:gd name="connsiteX13" fmla="*/ 73573 w 2070538"/>
              <a:gd name="connsiteY13" fmla="*/ 693682 h 2569855"/>
              <a:gd name="connsiteX14" fmla="*/ 52552 w 2070538"/>
              <a:gd name="connsiteY14" fmla="*/ 756744 h 2569855"/>
              <a:gd name="connsiteX15" fmla="*/ 42042 w 2070538"/>
              <a:gd name="connsiteY15" fmla="*/ 819806 h 2569855"/>
              <a:gd name="connsiteX16" fmla="*/ 21021 w 2070538"/>
              <a:gd name="connsiteY16" fmla="*/ 1008993 h 2569855"/>
              <a:gd name="connsiteX17" fmla="*/ 0 w 2070538"/>
              <a:gd name="connsiteY17" fmla="*/ 1408386 h 2569855"/>
              <a:gd name="connsiteX18" fmla="*/ 10511 w 2070538"/>
              <a:gd name="connsiteY18" fmla="*/ 1776248 h 2569855"/>
              <a:gd name="connsiteX19" fmla="*/ 31532 w 2070538"/>
              <a:gd name="connsiteY19" fmla="*/ 1881351 h 2569855"/>
              <a:gd name="connsiteX20" fmla="*/ 63063 w 2070538"/>
              <a:gd name="connsiteY20" fmla="*/ 1996965 h 2569855"/>
              <a:gd name="connsiteX21" fmla="*/ 84083 w 2070538"/>
              <a:gd name="connsiteY21" fmla="*/ 2028496 h 2569855"/>
              <a:gd name="connsiteX22" fmla="*/ 115614 w 2070538"/>
              <a:gd name="connsiteY22" fmla="*/ 2102068 h 2569855"/>
              <a:gd name="connsiteX23" fmla="*/ 147145 w 2070538"/>
              <a:gd name="connsiteY23" fmla="*/ 2196662 h 2569855"/>
              <a:gd name="connsiteX24" fmla="*/ 157656 w 2070538"/>
              <a:gd name="connsiteY24" fmla="*/ 2228193 h 2569855"/>
              <a:gd name="connsiteX25" fmla="*/ 189187 w 2070538"/>
              <a:gd name="connsiteY25" fmla="*/ 2291255 h 2569855"/>
              <a:gd name="connsiteX26" fmla="*/ 210207 w 2070538"/>
              <a:gd name="connsiteY26" fmla="*/ 2322786 h 2569855"/>
              <a:gd name="connsiteX27" fmla="*/ 220718 w 2070538"/>
              <a:gd name="connsiteY27" fmla="*/ 2354317 h 2569855"/>
              <a:gd name="connsiteX28" fmla="*/ 304800 w 2070538"/>
              <a:gd name="connsiteY28" fmla="*/ 2448910 h 2569855"/>
              <a:gd name="connsiteX29" fmla="*/ 336332 w 2070538"/>
              <a:gd name="connsiteY29" fmla="*/ 2459420 h 2569855"/>
              <a:gd name="connsiteX30" fmla="*/ 399394 w 2070538"/>
              <a:gd name="connsiteY30" fmla="*/ 2490951 h 2569855"/>
              <a:gd name="connsiteX31" fmla="*/ 472966 w 2070538"/>
              <a:gd name="connsiteY31" fmla="*/ 2522482 h 2569855"/>
              <a:gd name="connsiteX32" fmla="*/ 851338 w 2070538"/>
              <a:gd name="connsiteY32" fmla="*/ 2532993 h 2569855"/>
              <a:gd name="connsiteX33" fmla="*/ 956442 w 2070538"/>
              <a:gd name="connsiteY33" fmla="*/ 2490951 h 2569855"/>
              <a:gd name="connsiteX34" fmla="*/ 1061545 w 2070538"/>
              <a:gd name="connsiteY34" fmla="*/ 2469931 h 2569855"/>
              <a:gd name="connsiteX35" fmla="*/ 1124607 w 2070538"/>
              <a:gd name="connsiteY35" fmla="*/ 2448910 h 2569855"/>
              <a:gd name="connsiteX36" fmla="*/ 1229711 w 2070538"/>
              <a:gd name="connsiteY36" fmla="*/ 2427889 h 2569855"/>
              <a:gd name="connsiteX37" fmla="*/ 1303283 w 2070538"/>
              <a:gd name="connsiteY37" fmla="*/ 2406868 h 2569855"/>
              <a:gd name="connsiteX38" fmla="*/ 1355835 w 2070538"/>
              <a:gd name="connsiteY38" fmla="*/ 2396358 h 2569855"/>
              <a:gd name="connsiteX39" fmla="*/ 1387366 w 2070538"/>
              <a:gd name="connsiteY39" fmla="*/ 2385848 h 2569855"/>
              <a:gd name="connsiteX40" fmla="*/ 1460938 w 2070538"/>
              <a:gd name="connsiteY40" fmla="*/ 2375337 h 2569855"/>
              <a:gd name="connsiteX41" fmla="*/ 1534511 w 2070538"/>
              <a:gd name="connsiteY41" fmla="*/ 2354317 h 2569855"/>
              <a:gd name="connsiteX42" fmla="*/ 1576552 w 2070538"/>
              <a:gd name="connsiteY42" fmla="*/ 2343806 h 2569855"/>
              <a:gd name="connsiteX43" fmla="*/ 1639614 w 2070538"/>
              <a:gd name="connsiteY43" fmla="*/ 2301765 h 2569855"/>
              <a:gd name="connsiteX44" fmla="*/ 1671145 w 2070538"/>
              <a:gd name="connsiteY44" fmla="*/ 2280744 h 2569855"/>
              <a:gd name="connsiteX45" fmla="*/ 1734207 w 2070538"/>
              <a:gd name="connsiteY45" fmla="*/ 2259724 h 2569855"/>
              <a:gd name="connsiteX46" fmla="*/ 1797269 w 2070538"/>
              <a:gd name="connsiteY46" fmla="*/ 2217682 h 2569855"/>
              <a:gd name="connsiteX47" fmla="*/ 1849821 w 2070538"/>
              <a:gd name="connsiteY47" fmla="*/ 2154620 h 2569855"/>
              <a:gd name="connsiteX48" fmla="*/ 1881352 w 2070538"/>
              <a:gd name="connsiteY48" fmla="*/ 2133600 h 2569855"/>
              <a:gd name="connsiteX49" fmla="*/ 1912883 w 2070538"/>
              <a:gd name="connsiteY49" fmla="*/ 2102068 h 2569855"/>
              <a:gd name="connsiteX50" fmla="*/ 1944414 w 2070538"/>
              <a:gd name="connsiteY50" fmla="*/ 2039006 h 2569855"/>
              <a:gd name="connsiteX51" fmla="*/ 1965435 w 2070538"/>
              <a:gd name="connsiteY51" fmla="*/ 1975944 h 2569855"/>
              <a:gd name="connsiteX52" fmla="*/ 1986456 w 2070538"/>
              <a:gd name="connsiteY52" fmla="*/ 1912882 h 2569855"/>
              <a:gd name="connsiteX53" fmla="*/ 1996966 w 2070538"/>
              <a:gd name="connsiteY53" fmla="*/ 1881351 h 2569855"/>
              <a:gd name="connsiteX54" fmla="*/ 2007476 w 2070538"/>
              <a:gd name="connsiteY54" fmla="*/ 1849820 h 2569855"/>
              <a:gd name="connsiteX55" fmla="*/ 2028497 w 2070538"/>
              <a:gd name="connsiteY55" fmla="*/ 1765737 h 2569855"/>
              <a:gd name="connsiteX56" fmla="*/ 2049518 w 2070538"/>
              <a:gd name="connsiteY56" fmla="*/ 1723696 h 2569855"/>
              <a:gd name="connsiteX57" fmla="*/ 2070538 w 2070538"/>
              <a:gd name="connsiteY57" fmla="*/ 1555531 h 2569855"/>
              <a:gd name="connsiteX58" fmla="*/ 2060028 w 2070538"/>
              <a:gd name="connsiteY58" fmla="*/ 1135117 h 2569855"/>
              <a:gd name="connsiteX59" fmla="*/ 2039007 w 2070538"/>
              <a:gd name="connsiteY59" fmla="*/ 1019503 h 2569855"/>
              <a:gd name="connsiteX60" fmla="*/ 2017987 w 2070538"/>
              <a:gd name="connsiteY60" fmla="*/ 935420 h 2569855"/>
              <a:gd name="connsiteX61" fmla="*/ 2007476 w 2070538"/>
              <a:gd name="connsiteY61" fmla="*/ 903889 h 2569855"/>
              <a:gd name="connsiteX62" fmla="*/ 1986456 w 2070538"/>
              <a:gd name="connsiteY62" fmla="*/ 872358 h 2569855"/>
              <a:gd name="connsiteX63" fmla="*/ 1975945 w 2070538"/>
              <a:gd name="connsiteY63" fmla="*/ 840827 h 2569855"/>
              <a:gd name="connsiteX64" fmla="*/ 1954925 w 2070538"/>
              <a:gd name="connsiteY64" fmla="*/ 809296 h 2569855"/>
              <a:gd name="connsiteX65" fmla="*/ 1944414 w 2070538"/>
              <a:gd name="connsiteY65" fmla="*/ 777765 h 2569855"/>
              <a:gd name="connsiteX66" fmla="*/ 1923394 w 2070538"/>
              <a:gd name="connsiteY66" fmla="*/ 746234 h 2569855"/>
              <a:gd name="connsiteX67" fmla="*/ 1912883 w 2070538"/>
              <a:gd name="connsiteY67" fmla="*/ 714703 h 2569855"/>
              <a:gd name="connsiteX68" fmla="*/ 1870842 w 2070538"/>
              <a:gd name="connsiteY68" fmla="*/ 651641 h 2569855"/>
              <a:gd name="connsiteX69" fmla="*/ 1828800 w 2070538"/>
              <a:gd name="connsiteY69" fmla="*/ 588579 h 2569855"/>
              <a:gd name="connsiteX70" fmla="*/ 1786759 w 2070538"/>
              <a:gd name="connsiteY70" fmla="*/ 525517 h 2569855"/>
              <a:gd name="connsiteX71" fmla="*/ 1765738 w 2070538"/>
              <a:gd name="connsiteY71" fmla="*/ 493986 h 2569855"/>
              <a:gd name="connsiteX72" fmla="*/ 1734207 w 2070538"/>
              <a:gd name="connsiteY72" fmla="*/ 462455 h 2569855"/>
              <a:gd name="connsiteX73" fmla="*/ 1692166 w 2070538"/>
              <a:gd name="connsiteY73" fmla="*/ 399393 h 2569855"/>
              <a:gd name="connsiteX74" fmla="*/ 1650125 w 2070538"/>
              <a:gd name="connsiteY74" fmla="*/ 367862 h 2569855"/>
              <a:gd name="connsiteX75" fmla="*/ 1587063 w 2070538"/>
              <a:gd name="connsiteY75" fmla="*/ 315310 h 2569855"/>
              <a:gd name="connsiteX76" fmla="*/ 1576552 w 2070538"/>
              <a:gd name="connsiteY76" fmla="*/ 283779 h 2569855"/>
              <a:gd name="connsiteX77" fmla="*/ 1545021 w 2070538"/>
              <a:gd name="connsiteY77" fmla="*/ 273268 h 2569855"/>
              <a:gd name="connsiteX78" fmla="*/ 1513490 w 2070538"/>
              <a:gd name="connsiteY78" fmla="*/ 252248 h 2569855"/>
              <a:gd name="connsiteX79" fmla="*/ 1450428 w 2070538"/>
              <a:gd name="connsiteY79" fmla="*/ 231227 h 2569855"/>
              <a:gd name="connsiteX80" fmla="*/ 1376856 w 2070538"/>
              <a:gd name="connsiteY80" fmla="*/ 199696 h 2569855"/>
              <a:gd name="connsiteX81" fmla="*/ 1313794 w 2070538"/>
              <a:gd name="connsiteY81" fmla="*/ 178675 h 2569855"/>
              <a:gd name="connsiteX82" fmla="*/ 1282263 w 2070538"/>
              <a:gd name="connsiteY82" fmla="*/ 168165 h 2569855"/>
              <a:gd name="connsiteX83" fmla="*/ 1250732 w 2070538"/>
              <a:gd name="connsiteY83" fmla="*/ 157655 h 2569855"/>
              <a:gd name="connsiteX84" fmla="*/ 1208690 w 2070538"/>
              <a:gd name="connsiteY84" fmla="*/ 147144 h 2569855"/>
              <a:gd name="connsiteX85" fmla="*/ 1145628 w 2070538"/>
              <a:gd name="connsiteY85" fmla="*/ 126124 h 2569855"/>
              <a:gd name="connsiteX86" fmla="*/ 1051035 w 2070538"/>
              <a:gd name="connsiteY86" fmla="*/ 84082 h 2569855"/>
              <a:gd name="connsiteX87" fmla="*/ 1019504 w 2070538"/>
              <a:gd name="connsiteY87" fmla="*/ 73572 h 2569855"/>
              <a:gd name="connsiteX88" fmla="*/ 945932 w 2070538"/>
              <a:gd name="connsiteY88" fmla="*/ 42041 h 2569855"/>
              <a:gd name="connsiteX89" fmla="*/ 882869 w 2070538"/>
              <a:gd name="connsiteY89" fmla="*/ 21020 h 2569855"/>
              <a:gd name="connsiteX90" fmla="*/ 851338 w 2070538"/>
              <a:gd name="connsiteY90" fmla="*/ 10510 h 2569855"/>
              <a:gd name="connsiteX91" fmla="*/ 798787 w 2070538"/>
              <a:gd name="connsiteY91" fmla="*/ 0 h 2569855"/>
              <a:gd name="connsiteX92" fmla="*/ 630621 w 2070538"/>
              <a:gd name="connsiteY92" fmla="*/ 10510 h 2569855"/>
              <a:gd name="connsiteX93" fmla="*/ 599090 w 2070538"/>
              <a:gd name="connsiteY93" fmla="*/ 21020 h 2569855"/>
              <a:gd name="connsiteX94" fmla="*/ 578069 w 2070538"/>
              <a:gd name="connsiteY94" fmla="*/ 42041 h 2569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2070538" h="2569855">
                <a:moveTo>
                  <a:pt x="578069" y="42041"/>
                </a:moveTo>
                <a:cubicBezTo>
                  <a:pt x="560552" y="52551"/>
                  <a:pt x="523049" y="59864"/>
                  <a:pt x="493987" y="84082"/>
                </a:cubicBezTo>
                <a:cubicBezTo>
                  <a:pt x="465700" y="107655"/>
                  <a:pt x="464476" y="121722"/>
                  <a:pt x="430925" y="136634"/>
                </a:cubicBezTo>
                <a:cubicBezTo>
                  <a:pt x="410677" y="145633"/>
                  <a:pt x="388884" y="150648"/>
                  <a:pt x="367863" y="157655"/>
                </a:cubicBezTo>
                <a:lnTo>
                  <a:pt x="336332" y="168165"/>
                </a:lnTo>
                <a:cubicBezTo>
                  <a:pt x="325821" y="175172"/>
                  <a:pt x="313118" y="179679"/>
                  <a:pt x="304800" y="189186"/>
                </a:cubicBezTo>
                <a:cubicBezTo>
                  <a:pt x="288164" y="208199"/>
                  <a:pt x="276773" y="231227"/>
                  <a:pt x="262759" y="252248"/>
                </a:cubicBezTo>
                <a:lnTo>
                  <a:pt x="220718" y="315310"/>
                </a:lnTo>
                <a:lnTo>
                  <a:pt x="199697" y="346841"/>
                </a:lnTo>
                <a:lnTo>
                  <a:pt x="178676" y="378372"/>
                </a:lnTo>
                <a:cubicBezTo>
                  <a:pt x="140346" y="493365"/>
                  <a:pt x="201477" y="319187"/>
                  <a:pt x="147145" y="441434"/>
                </a:cubicBezTo>
                <a:cubicBezTo>
                  <a:pt x="120156" y="502159"/>
                  <a:pt x="127370" y="521783"/>
                  <a:pt x="105104" y="588579"/>
                </a:cubicBezTo>
                <a:cubicBezTo>
                  <a:pt x="98097" y="609600"/>
                  <a:pt x="89457" y="630145"/>
                  <a:pt x="84083" y="651641"/>
                </a:cubicBezTo>
                <a:cubicBezTo>
                  <a:pt x="80580" y="665655"/>
                  <a:pt x="77724" y="679846"/>
                  <a:pt x="73573" y="693682"/>
                </a:cubicBezTo>
                <a:cubicBezTo>
                  <a:pt x="67206" y="714905"/>
                  <a:pt x="52552" y="756744"/>
                  <a:pt x="52552" y="756744"/>
                </a:cubicBezTo>
                <a:cubicBezTo>
                  <a:pt x="49049" y="777765"/>
                  <a:pt x="44162" y="798601"/>
                  <a:pt x="42042" y="819806"/>
                </a:cubicBezTo>
                <a:cubicBezTo>
                  <a:pt x="22810" y="1012128"/>
                  <a:pt x="45719" y="910207"/>
                  <a:pt x="21021" y="1008993"/>
                </a:cubicBezTo>
                <a:cubicBezTo>
                  <a:pt x="16999" y="1077377"/>
                  <a:pt x="0" y="1355013"/>
                  <a:pt x="0" y="1408386"/>
                </a:cubicBezTo>
                <a:cubicBezTo>
                  <a:pt x="0" y="1531057"/>
                  <a:pt x="4676" y="1653716"/>
                  <a:pt x="10511" y="1776248"/>
                </a:cubicBezTo>
                <a:cubicBezTo>
                  <a:pt x="15056" y="1871687"/>
                  <a:pt x="16555" y="1821444"/>
                  <a:pt x="31532" y="1881351"/>
                </a:cubicBezTo>
                <a:cubicBezTo>
                  <a:pt x="39430" y="1912943"/>
                  <a:pt x="45022" y="1969903"/>
                  <a:pt x="63063" y="1996965"/>
                </a:cubicBezTo>
                <a:lnTo>
                  <a:pt x="84083" y="2028496"/>
                </a:lnTo>
                <a:cubicBezTo>
                  <a:pt x="111889" y="2139712"/>
                  <a:pt x="74137" y="2008743"/>
                  <a:pt x="115614" y="2102068"/>
                </a:cubicBezTo>
                <a:cubicBezTo>
                  <a:pt x="115619" y="2102080"/>
                  <a:pt x="141888" y="2180890"/>
                  <a:pt x="147145" y="2196662"/>
                </a:cubicBezTo>
                <a:cubicBezTo>
                  <a:pt x="150649" y="2207172"/>
                  <a:pt x="151511" y="2218975"/>
                  <a:pt x="157656" y="2228193"/>
                </a:cubicBezTo>
                <a:cubicBezTo>
                  <a:pt x="217896" y="2318556"/>
                  <a:pt x="145673" y="2204226"/>
                  <a:pt x="189187" y="2291255"/>
                </a:cubicBezTo>
                <a:cubicBezTo>
                  <a:pt x="194836" y="2302553"/>
                  <a:pt x="204558" y="2311488"/>
                  <a:pt x="210207" y="2322786"/>
                </a:cubicBezTo>
                <a:cubicBezTo>
                  <a:pt x="215162" y="2332695"/>
                  <a:pt x="215763" y="2344408"/>
                  <a:pt x="220718" y="2354317"/>
                </a:cubicBezTo>
                <a:cubicBezTo>
                  <a:pt x="234739" y="2382359"/>
                  <a:pt x="288084" y="2443338"/>
                  <a:pt x="304800" y="2448910"/>
                </a:cubicBezTo>
                <a:lnTo>
                  <a:pt x="336332" y="2459420"/>
                </a:lnTo>
                <a:cubicBezTo>
                  <a:pt x="396929" y="2499819"/>
                  <a:pt x="338472" y="2464841"/>
                  <a:pt x="399394" y="2490951"/>
                </a:cubicBezTo>
                <a:cubicBezTo>
                  <a:pt x="490307" y="2529914"/>
                  <a:pt x="399020" y="2497834"/>
                  <a:pt x="472966" y="2522482"/>
                </a:cubicBezTo>
                <a:cubicBezTo>
                  <a:pt x="598276" y="2606023"/>
                  <a:pt x="514408" y="2558911"/>
                  <a:pt x="851338" y="2532993"/>
                </a:cubicBezTo>
                <a:cubicBezTo>
                  <a:pt x="923349" y="2527454"/>
                  <a:pt x="898764" y="2507430"/>
                  <a:pt x="956442" y="2490951"/>
                </a:cubicBezTo>
                <a:cubicBezTo>
                  <a:pt x="990795" y="2481136"/>
                  <a:pt x="1027650" y="2481229"/>
                  <a:pt x="1061545" y="2469931"/>
                </a:cubicBezTo>
                <a:cubicBezTo>
                  <a:pt x="1082566" y="2462924"/>
                  <a:pt x="1102751" y="2452553"/>
                  <a:pt x="1124607" y="2448910"/>
                </a:cubicBezTo>
                <a:cubicBezTo>
                  <a:pt x="1174170" y="2440650"/>
                  <a:pt x="1185803" y="2440434"/>
                  <a:pt x="1229711" y="2427889"/>
                </a:cubicBezTo>
                <a:cubicBezTo>
                  <a:pt x="1291141" y="2410337"/>
                  <a:pt x="1229378" y="2423292"/>
                  <a:pt x="1303283" y="2406868"/>
                </a:cubicBezTo>
                <a:cubicBezTo>
                  <a:pt x="1320722" y="2402993"/>
                  <a:pt x="1338504" y="2400691"/>
                  <a:pt x="1355835" y="2396358"/>
                </a:cubicBezTo>
                <a:cubicBezTo>
                  <a:pt x="1366583" y="2393671"/>
                  <a:pt x="1376502" y="2388021"/>
                  <a:pt x="1387366" y="2385848"/>
                </a:cubicBezTo>
                <a:cubicBezTo>
                  <a:pt x="1411658" y="2380990"/>
                  <a:pt x="1436565" y="2379769"/>
                  <a:pt x="1460938" y="2375337"/>
                </a:cubicBezTo>
                <a:cubicBezTo>
                  <a:pt x="1506115" y="2367123"/>
                  <a:pt x="1495115" y="2365573"/>
                  <a:pt x="1534511" y="2354317"/>
                </a:cubicBezTo>
                <a:cubicBezTo>
                  <a:pt x="1548400" y="2350349"/>
                  <a:pt x="1562538" y="2347310"/>
                  <a:pt x="1576552" y="2343806"/>
                </a:cubicBezTo>
                <a:lnTo>
                  <a:pt x="1639614" y="2301765"/>
                </a:lnTo>
                <a:cubicBezTo>
                  <a:pt x="1650124" y="2294758"/>
                  <a:pt x="1659161" y="2284738"/>
                  <a:pt x="1671145" y="2280744"/>
                </a:cubicBezTo>
                <a:lnTo>
                  <a:pt x="1734207" y="2259724"/>
                </a:lnTo>
                <a:cubicBezTo>
                  <a:pt x="1834793" y="2159138"/>
                  <a:pt x="1706005" y="2278526"/>
                  <a:pt x="1797269" y="2217682"/>
                </a:cubicBezTo>
                <a:cubicBezTo>
                  <a:pt x="1848926" y="2183243"/>
                  <a:pt x="1811041" y="2193399"/>
                  <a:pt x="1849821" y="2154620"/>
                </a:cubicBezTo>
                <a:cubicBezTo>
                  <a:pt x="1858753" y="2145688"/>
                  <a:pt x="1871648" y="2141687"/>
                  <a:pt x="1881352" y="2133600"/>
                </a:cubicBezTo>
                <a:cubicBezTo>
                  <a:pt x="1892771" y="2124084"/>
                  <a:pt x="1902373" y="2112579"/>
                  <a:pt x="1912883" y="2102068"/>
                </a:cubicBezTo>
                <a:cubicBezTo>
                  <a:pt x="1951220" y="1987063"/>
                  <a:pt x="1890077" y="2161266"/>
                  <a:pt x="1944414" y="2039006"/>
                </a:cubicBezTo>
                <a:cubicBezTo>
                  <a:pt x="1953413" y="2018758"/>
                  <a:pt x="1958428" y="1996965"/>
                  <a:pt x="1965435" y="1975944"/>
                </a:cubicBezTo>
                <a:lnTo>
                  <a:pt x="1986456" y="1912882"/>
                </a:lnTo>
                <a:lnTo>
                  <a:pt x="1996966" y="1881351"/>
                </a:lnTo>
                <a:cubicBezTo>
                  <a:pt x="2000469" y="1870841"/>
                  <a:pt x="2005303" y="1860684"/>
                  <a:pt x="2007476" y="1849820"/>
                </a:cubicBezTo>
                <a:cubicBezTo>
                  <a:pt x="2013644" y="1818981"/>
                  <a:pt x="2016379" y="1794013"/>
                  <a:pt x="2028497" y="1765737"/>
                </a:cubicBezTo>
                <a:cubicBezTo>
                  <a:pt x="2034669" y="1751336"/>
                  <a:pt x="2042511" y="1737710"/>
                  <a:pt x="2049518" y="1723696"/>
                </a:cubicBezTo>
                <a:cubicBezTo>
                  <a:pt x="2066250" y="1656765"/>
                  <a:pt x="2070538" y="1649211"/>
                  <a:pt x="2070538" y="1555531"/>
                </a:cubicBezTo>
                <a:cubicBezTo>
                  <a:pt x="2070538" y="1415349"/>
                  <a:pt x="2066117" y="1275166"/>
                  <a:pt x="2060028" y="1135117"/>
                </a:cubicBezTo>
                <a:cubicBezTo>
                  <a:pt x="2059453" y="1121889"/>
                  <a:pt x="2042908" y="1036405"/>
                  <a:pt x="2039007" y="1019503"/>
                </a:cubicBezTo>
                <a:cubicBezTo>
                  <a:pt x="2032511" y="991353"/>
                  <a:pt x="2027123" y="962827"/>
                  <a:pt x="2017987" y="935420"/>
                </a:cubicBezTo>
                <a:cubicBezTo>
                  <a:pt x="2014483" y="924910"/>
                  <a:pt x="2012431" y="913798"/>
                  <a:pt x="2007476" y="903889"/>
                </a:cubicBezTo>
                <a:cubicBezTo>
                  <a:pt x="2001827" y="892591"/>
                  <a:pt x="1992105" y="883656"/>
                  <a:pt x="1986456" y="872358"/>
                </a:cubicBezTo>
                <a:cubicBezTo>
                  <a:pt x="1981501" y="862449"/>
                  <a:pt x="1980900" y="850736"/>
                  <a:pt x="1975945" y="840827"/>
                </a:cubicBezTo>
                <a:cubicBezTo>
                  <a:pt x="1970296" y="829529"/>
                  <a:pt x="1960574" y="820594"/>
                  <a:pt x="1954925" y="809296"/>
                </a:cubicBezTo>
                <a:cubicBezTo>
                  <a:pt x="1949970" y="799387"/>
                  <a:pt x="1949369" y="787674"/>
                  <a:pt x="1944414" y="777765"/>
                </a:cubicBezTo>
                <a:cubicBezTo>
                  <a:pt x="1938765" y="766467"/>
                  <a:pt x="1929043" y="757532"/>
                  <a:pt x="1923394" y="746234"/>
                </a:cubicBezTo>
                <a:cubicBezTo>
                  <a:pt x="1918439" y="736325"/>
                  <a:pt x="1918263" y="724388"/>
                  <a:pt x="1912883" y="714703"/>
                </a:cubicBezTo>
                <a:cubicBezTo>
                  <a:pt x="1900614" y="692619"/>
                  <a:pt x="1884856" y="672662"/>
                  <a:pt x="1870842" y="651641"/>
                </a:cubicBezTo>
                <a:lnTo>
                  <a:pt x="1828800" y="588579"/>
                </a:lnTo>
                <a:lnTo>
                  <a:pt x="1786759" y="525517"/>
                </a:lnTo>
                <a:cubicBezTo>
                  <a:pt x="1779752" y="515007"/>
                  <a:pt x="1774670" y="502918"/>
                  <a:pt x="1765738" y="493986"/>
                </a:cubicBezTo>
                <a:cubicBezTo>
                  <a:pt x="1755228" y="483476"/>
                  <a:pt x="1743332" y="474188"/>
                  <a:pt x="1734207" y="462455"/>
                </a:cubicBezTo>
                <a:cubicBezTo>
                  <a:pt x="1718697" y="442513"/>
                  <a:pt x="1712377" y="414551"/>
                  <a:pt x="1692166" y="399393"/>
                </a:cubicBezTo>
                <a:cubicBezTo>
                  <a:pt x="1678152" y="388883"/>
                  <a:pt x="1662511" y="380248"/>
                  <a:pt x="1650125" y="367862"/>
                </a:cubicBezTo>
                <a:cubicBezTo>
                  <a:pt x="1590702" y="308439"/>
                  <a:pt x="1677254" y="360407"/>
                  <a:pt x="1587063" y="315310"/>
                </a:cubicBezTo>
                <a:cubicBezTo>
                  <a:pt x="1583559" y="304800"/>
                  <a:pt x="1584386" y="291613"/>
                  <a:pt x="1576552" y="283779"/>
                </a:cubicBezTo>
                <a:cubicBezTo>
                  <a:pt x="1568718" y="275945"/>
                  <a:pt x="1554930" y="278223"/>
                  <a:pt x="1545021" y="273268"/>
                </a:cubicBezTo>
                <a:cubicBezTo>
                  <a:pt x="1533723" y="267619"/>
                  <a:pt x="1525033" y="257378"/>
                  <a:pt x="1513490" y="252248"/>
                </a:cubicBezTo>
                <a:cubicBezTo>
                  <a:pt x="1493242" y="243249"/>
                  <a:pt x="1450428" y="231227"/>
                  <a:pt x="1450428" y="231227"/>
                </a:cubicBezTo>
                <a:cubicBezTo>
                  <a:pt x="1400403" y="197876"/>
                  <a:pt x="1438557" y="218206"/>
                  <a:pt x="1376856" y="199696"/>
                </a:cubicBezTo>
                <a:cubicBezTo>
                  <a:pt x="1355633" y="193329"/>
                  <a:pt x="1334815" y="185682"/>
                  <a:pt x="1313794" y="178675"/>
                </a:cubicBezTo>
                <a:lnTo>
                  <a:pt x="1282263" y="168165"/>
                </a:lnTo>
                <a:cubicBezTo>
                  <a:pt x="1271753" y="164662"/>
                  <a:pt x="1261480" y="160342"/>
                  <a:pt x="1250732" y="157655"/>
                </a:cubicBezTo>
                <a:cubicBezTo>
                  <a:pt x="1236718" y="154151"/>
                  <a:pt x="1222526" y="151295"/>
                  <a:pt x="1208690" y="147144"/>
                </a:cubicBezTo>
                <a:cubicBezTo>
                  <a:pt x="1187467" y="140777"/>
                  <a:pt x="1145628" y="126124"/>
                  <a:pt x="1145628" y="126124"/>
                </a:cubicBezTo>
                <a:cubicBezTo>
                  <a:pt x="1095661" y="92812"/>
                  <a:pt x="1126079" y="109097"/>
                  <a:pt x="1051035" y="84082"/>
                </a:cubicBezTo>
                <a:lnTo>
                  <a:pt x="1019504" y="73572"/>
                </a:lnTo>
                <a:cubicBezTo>
                  <a:pt x="969479" y="40222"/>
                  <a:pt x="1007632" y="60551"/>
                  <a:pt x="945932" y="42041"/>
                </a:cubicBezTo>
                <a:cubicBezTo>
                  <a:pt x="924708" y="35674"/>
                  <a:pt x="903890" y="28027"/>
                  <a:pt x="882869" y="21020"/>
                </a:cubicBezTo>
                <a:cubicBezTo>
                  <a:pt x="872359" y="17517"/>
                  <a:pt x="862202" y="12683"/>
                  <a:pt x="851338" y="10510"/>
                </a:cubicBezTo>
                <a:lnTo>
                  <a:pt x="798787" y="0"/>
                </a:lnTo>
                <a:cubicBezTo>
                  <a:pt x="742732" y="3503"/>
                  <a:pt x="686477" y="4631"/>
                  <a:pt x="630621" y="10510"/>
                </a:cubicBezTo>
                <a:cubicBezTo>
                  <a:pt x="619603" y="11670"/>
                  <a:pt x="608590" y="15320"/>
                  <a:pt x="599090" y="21020"/>
                </a:cubicBezTo>
                <a:cubicBezTo>
                  <a:pt x="590593" y="26118"/>
                  <a:pt x="595586" y="31531"/>
                  <a:pt x="578069" y="42041"/>
                </a:cubicBezTo>
                <a:close/>
              </a:path>
            </a:pathLst>
          </a:cu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p:cNvCxnSpPr/>
          <p:nvPr/>
        </p:nvCxnSpPr>
        <p:spPr>
          <a:xfrm rot="5400000" flipH="1" flipV="1">
            <a:off x="3365500" y="3111500"/>
            <a:ext cx="381000" cy="4064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72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20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par>
                          <p:cTn id="18" fill="hold">
                            <p:stCondLst>
                              <p:cond delay="500"/>
                            </p:stCondLst>
                            <p:childTnLst>
                              <p:par>
                                <p:cTn id="19" presetID="53" presetClass="entr" presetSubtype="16"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p:cTn id="21" dur="500" fill="hold"/>
                                        <p:tgtEl>
                                          <p:spTgt spid="13"/>
                                        </p:tgtEl>
                                        <p:attrNameLst>
                                          <p:attrName>ppt_w</p:attrName>
                                        </p:attrNameLst>
                                      </p:cBhvr>
                                      <p:tavLst>
                                        <p:tav tm="0">
                                          <p:val>
                                            <p:fltVal val="0"/>
                                          </p:val>
                                        </p:tav>
                                        <p:tav tm="100000">
                                          <p:val>
                                            <p:strVal val="#ppt_w"/>
                                          </p:val>
                                        </p:tav>
                                      </p:tavLst>
                                    </p:anim>
                                    <p:anim calcmode="lin" valueType="num">
                                      <p:cBhvr>
                                        <p:cTn id="22" dur="500" fill="hold"/>
                                        <p:tgtEl>
                                          <p:spTgt spid="13"/>
                                        </p:tgtEl>
                                        <p:attrNameLst>
                                          <p:attrName>ppt_h</p:attrName>
                                        </p:attrNameLst>
                                      </p:cBhvr>
                                      <p:tavLst>
                                        <p:tav tm="0">
                                          <p:val>
                                            <p:fltVal val="0"/>
                                          </p:val>
                                        </p:tav>
                                        <p:tav tm="100000">
                                          <p:val>
                                            <p:strVal val="#ppt_h"/>
                                          </p:val>
                                        </p:tav>
                                      </p:tavLst>
                                    </p:anim>
                                    <p:animEffect transition="in" filter="fade">
                                      <p:cBhvr>
                                        <p:cTn id="23" dur="500"/>
                                        <p:tgtEl>
                                          <p:spTgt spid="13"/>
                                        </p:tgtEl>
                                      </p:cBhvr>
                                    </p:animEffect>
                                  </p:childTnLst>
                                </p:cTn>
                              </p:par>
                            </p:childTnLst>
                          </p:cTn>
                        </p:par>
                        <p:par>
                          <p:cTn id="24" fill="hold">
                            <p:stCondLst>
                              <p:cond delay="1000"/>
                            </p:stCondLst>
                            <p:childTnLst>
                              <p:par>
                                <p:cTn id="25" presetID="22" presetClass="entr" presetSubtype="4"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down)">
                                      <p:cBhvr>
                                        <p:cTn id="2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多层感知机</a:t>
            </a:r>
          </a:p>
        </p:txBody>
      </p:sp>
      <mc:AlternateContent xmlns:mc="http://schemas.openxmlformats.org/markup-compatibility/2006" xmlns:a14="http://schemas.microsoft.com/office/drawing/2010/main">
        <mc:Choice Requires="a14">
          <p:sp>
            <p:nvSpPr>
              <p:cNvPr id="3" name="矩形 2"/>
              <p:cNvSpPr/>
              <p:nvPr/>
            </p:nvSpPr>
            <p:spPr>
              <a:xfrm>
                <a:off x="898112" y="1259242"/>
                <a:ext cx="10256171" cy="2950936"/>
              </a:xfrm>
              <a:prstGeom prst="rect">
                <a:avLst/>
              </a:prstGeom>
            </p:spPr>
            <p:txBody>
              <a:bodyPr wrap="square">
                <a:spAutoFit/>
              </a:bodyPr>
              <a:lstStyle/>
              <a:p>
                <a:pPr>
                  <a:lnSpc>
                    <a:spcPct val="150000"/>
                  </a:lnSpc>
                  <a:spcAft>
                    <a:spcPts val="1200"/>
                  </a:spcAft>
                </a:pPr>
                <a:r>
                  <a:rPr lang="en-US" altLang="zh-CN" sz="2400" dirty="0">
                    <a:solidFill>
                      <a:schemeClr val="accent6"/>
                    </a:solidFill>
                    <a:latin typeface="微软雅黑" pitchFamily="34" charset="-122"/>
                    <a:ea typeface="微软雅黑" pitchFamily="34" charset="-122"/>
                    <a:cs typeface="Times New Roman" panose="02020603050405020304" pitchFamily="18" charset="0"/>
                  </a:rPr>
                  <a:t>MLP</a:t>
                </a:r>
                <a:r>
                  <a:rPr lang="zh-CN" altLang="en-US" sz="2400" dirty="0">
                    <a:solidFill>
                      <a:schemeClr val="accent6"/>
                    </a:solidFill>
                    <a:latin typeface="微软雅黑" pitchFamily="34" charset="-122"/>
                    <a:ea typeface="微软雅黑" pitchFamily="34" charset="-122"/>
                    <a:cs typeface="Times New Roman" panose="02020603050405020304" pitchFamily="18" charset="0"/>
                  </a:rPr>
                  <a:t>模型的网络结构没有环路或回路，故是一类前馈网络模型。</a:t>
                </a:r>
                <a14:m>
                  <m:oMath xmlns:m="http://schemas.openxmlformats.org/officeDocument/2006/math">
                    <m:r>
                      <m:rPr>
                        <m:sty m:val="p"/>
                      </m:rPr>
                      <a:rPr lang="en-US" altLang="zh-CN" sz="2400">
                        <a:solidFill>
                          <a:srgbClr val="000000"/>
                        </a:solidFill>
                        <a:latin typeface="Cambria Math" panose="02040503050406030204" pitchFamily="18" charset="0"/>
                        <a:cs typeface="Times New Roman" panose="02020603050405020304" pitchFamily="18" charset="0"/>
                      </a:rPr>
                      <m:t>MLP</m:t>
                    </m:r>
                  </m:oMath>
                </a14:m>
                <a:r>
                  <a:rPr lang="zh-CN" altLang="en-US" sz="2400" dirty="0">
                    <a:solidFill>
                      <a:srgbClr val="000000"/>
                    </a:solidFill>
                    <a:latin typeface="微软雅黑" pitchFamily="34" charset="-122"/>
                    <a:ea typeface="微软雅黑" pitchFamily="34" charset="-122"/>
                    <a:cs typeface="Times New Roman" panose="02020603050405020304" pitchFamily="18" charset="0"/>
                  </a:rPr>
                  <a:t>模型中隐含层的层数可为一层也可为多层。</a:t>
                </a:r>
                <a:endParaRPr lang="en-US" altLang="zh-CN" sz="2400" dirty="0">
                  <a:solidFill>
                    <a:srgbClr val="000000"/>
                  </a:solidFill>
                  <a:latin typeface="微软雅黑" pitchFamily="34" charset="-122"/>
                  <a:ea typeface="微软雅黑" pitchFamily="34" charset="-122"/>
                  <a:cs typeface="Times New Roman" panose="02020603050405020304" pitchFamily="18" charset="0"/>
                </a:endParaRPr>
              </a:p>
              <a:p>
                <a:pPr>
                  <a:lnSpc>
                    <a:spcPct val="150000"/>
                  </a:lnSpc>
                  <a:spcAft>
                    <a:spcPts val="1200"/>
                  </a:spcAft>
                </a:pPr>
                <a14:m>
                  <m:oMath xmlns:m="http://schemas.openxmlformats.org/officeDocument/2006/math">
                    <m:r>
                      <m:rPr>
                        <m:sty m:val="p"/>
                      </m:rPr>
                      <a:rPr lang="en-US" altLang="zh-CN" sz="2400">
                        <a:solidFill>
                          <a:srgbClr val="000000"/>
                        </a:solidFill>
                        <a:latin typeface="Cambria Math" panose="02040503050406030204" pitchFamily="18" charset="0"/>
                        <a:cs typeface="Times New Roman" panose="02020603050405020304" pitchFamily="18" charset="0"/>
                      </a:rPr>
                      <m:t>MLP</m:t>
                    </m:r>
                  </m:oMath>
                </a14:m>
                <a:r>
                  <a:rPr lang="zh-CN" altLang="en-US" sz="2400" dirty="0">
                    <a:solidFill>
                      <a:srgbClr val="000000"/>
                    </a:solidFill>
                    <a:latin typeface="微软雅黑" pitchFamily="34" charset="-122"/>
                    <a:ea typeface="微软雅黑" pitchFamily="34" charset="-122"/>
                    <a:cs typeface="Times New Roman" panose="02020603050405020304" pitchFamily="18" charset="0"/>
                  </a:rPr>
                  <a:t>模型中信息处理神经元的激活函数通常为</a:t>
                </a:r>
                <a14:m>
                  <m:oMath xmlns:m="http://schemas.openxmlformats.org/officeDocument/2006/math">
                    <m:r>
                      <m:rPr>
                        <m:sty m:val="p"/>
                      </m:rPr>
                      <a:rPr lang="en-US" altLang="zh-CN" sz="2400">
                        <a:solidFill>
                          <a:srgbClr val="000000"/>
                        </a:solidFill>
                        <a:latin typeface="Cambria Math" panose="02040503050406030204" pitchFamily="18" charset="0"/>
                        <a:cs typeface="Times New Roman" panose="02020603050405020304" pitchFamily="18" charset="0"/>
                      </a:rPr>
                      <m:t>Sigmoid</m:t>
                    </m:r>
                  </m:oMath>
                </a14:m>
                <a:r>
                  <a:rPr lang="zh-CN" altLang="en-US" sz="2400" dirty="0">
                    <a:solidFill>
                      <a:srgbClr val="000000"/>
                    </a:solidFill>
                    <a:latin typeface="微软雅黑" pitchFamily="34" charset="-122"/>
                    <a:ea typeface="微软雅黑" pitchFamily="34" charset="-122"/>
                    <a:cs typeface="Times New Roman" panose="02020603050405020304" pitchFamily="18" charset="0"/>
                  </a:rPr>
                  <a:t>函数。故</a:t>
                </a:r>
                <a14:m>
                  <m:oMath xmlns:m="http://schemas.openxmlformats.org/officeDocument/2006/math">
                    <m:r>
                      <m:rPr>
                        <m:sty m:val="p"/>
                      </m:rPr>
                      <a:rPr lang="en-US" altLang="zh-CN" sz="2400">
                        <a:solidFill>
                          <a:schemeClr val="accent6"/>
                        </a:solidFill>
                        <a:latin typeface="Cambria Math" panose="02040503050406030204" pitchFamily="18" charset="0"/>
                        <a:cs typeface="Times New Roman" panose="02020603050405020304" pitchFamily="18" charset="0"/>
                      </a:rPr>
                      <m:t>MLP</m:t>
                    </m:r>
                  </m:oMath>
                </a14:m>
                <a:r>
                  <a:rPr lang="zh-CN" altLang="en-US" sz="2400" dirty="0">
                    <a:solidFill>
                      <a:schemeClr val="accent6"/>
                    </a:solidFill>
                    <a:latin typeface="微软雅黑" pitchFamily="34" charset="-122"/>
                    <a:ea typeface="微软雅黑" pitchFamily="34" charset="-122"/>
                    <a:cs typeface="Times New Roman" panose="02020603050405020304" pitchFamily="18" charset="0"/>
                  </a:rPr>
                  <a:t>模型的隐含层可将数据通过非线性映射表示在另一个空间当中</a:t>
                </a:r>
                <a:r>
                  <a:rPr lang="zh-CN" altLang="en-US" sz="2400" dirty="0">
                    <a:solidFill>
                      <a:srgbClr val="000000"/>
                    </a:solidFill>
                    <a:latin typeface="微软雅黑" pitchFamily="34" charset="-122"/>
                    <a:ea typeface="微软雅黑" pitchFamily="34" charset="-122"/>
                    <a:cs typeface="Times New Roman" panose="02020603050405020304" pitchFamily="18" charset="0"/>
                  </a:rPr>
                  <a:t>，并将模型输出限制在区间</a:t>
                </a:r>
                <a14:m>
                  <m:oMath xmlns:m="http://schemas.openxmlformats.org/officeDocument/2006/math">
                    <m:r>
                      <a:rPr lang="en-US" altLang="zh-CN" sz="2400">
                        <a:solidFill>
                          <a:srgbClr val="000000"/>
                        </a:solidFill>
                        <a:latin typeface="Cambria Math" panose="02040503050406030204" pitchFamily="18" charset="0"/>
                        <a:cs typeface="Times New Roman" panose="02020603050405020304" pitchFamily="18" charset="0"/>
                      </a:rPr>
                      <m:t>(0,1)</m:t>
                    </m:r>
                  </m:oMath>
                </a14:m>
                <a:r>
                  <a:rPr lang="zh-CN" altLang="en-US" sz="2400" dirty="0">
                    <a:solidFill>
                      <a:srgbClr val="000000"/>
                    </a:solidFill>
                    <a:latin typeface="微软雅黑" pitchFamily="34" charset="-122"/>
                    <a:ea typeface="微软雅黑" pitchFamily="34" charset="-122"/>
                    <a:cs typeface="Times New Roman" panose="02020603050405020304" pitchFamily="18" charset="0"/>
                  </a:rPr>
                  <a:t>当中。</a:t>
                </a:r>
                <a:endParaRPr lang="en-US" altLang="zh-CN" sz="2400" dirty="0">
                  <a:solidFill>
                    <a:srgbClr val="000000"/>
                  </a:solidFill>
                  <a:latin typeface="微软雅黑" pitchFamily="34" charset="-122"/>
                  <a:ea typeface="微软雅黑" pitchFamily="34" charset="-122"/>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898112" y="1259242"/>
                <a:ext cx="10256171" cy="2950936"/>
              </a:xfrm>
              <a:prstGeom prst="rect">
                <a:avLst/>
              </a:prstGeom>
              <a:blipFill rotWithShape="1">
                <a:blip r:embed="rId2"/>
                <a:stretch>
                  <a:fillRect l="-891" r="-891" b="-39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3283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sz="3200" dirty="0" smtClean="0">
                <a:solidFill>
                  <a:schemeClr val="tx1"/>
                </a:solidFill>
              </a:rPr>
              <a:t>神经网络</a:t>
            </a:r>
            <a:endParaRPr lang="zh-CN" altLang="en-US" sz="3200" dirty="0">
              <a:solidFill>
                <a:schemeClr val="tx1"/>
              </a:solidFill>
            </a:endParaRPr>
          </a:p>
        </p:txBody>
      </p:sp>
      <p:sp>
        <p:nvSpPr>
          <p:cNvPr id="8195" name="内容占位符 2"/>
          <p:cNvSpPr>
            <a:spLocks noGrp="1"/>
          </p:cNvSpPr>
          <p:nvPr>
            <p:ph idx="1"/>
          </p:nvPr>
        </p:nvSpPr>
        <p:spPr>
          <a:xfrm>
            <a:off x="324909" y="1166814"/>
            <a:ext cx="11343216" cy="4393083"/>
          </a:xfrm>
        </p:spPr>
        <p:txBody>
          <a:bodyPr>
            <a:noAutofit/>
          </a:bodyPr>
          <a:lstStyle/>
          <a:p>
            <a:r>
              <a:rPr lang="zh-CN" altLang="en-US" sz="2400" dirty="0"/>
              <a:t>概述</a:t>
            </a:r>
            <a:endParaRPr lang="en-US" altLang="zh-CN" sz="2400" dirty="0"/>
          </a:p>
          <a:p>
            <a:r>
              <a:rPr lang="zh-CN" altLang="en-US" sz="2400" dirty="0"/>
              <a:t>感知机</a:t>
            </a:r>
            <a:endParaRPr lang="en-US" altLang="zh-CN" sz="2400" dirty="0"/>
          </a:p>
          <a:p>
            <a:r>
              <a:rPr lang="zh-CN" altLang="en-US" sz="2400" dirty="0"/>
              <a:t>多层感知机</a:t>
            </a:r>
            <a:endParaRPr lang="en-US" altLang="zh-CN" sz="2400" dirty="0"/>
          </a:p>
          <a:p>
            <a:r>
              <a:rPr lang="zh-CN" altLang="en-US" sz="2400" dirty="0" smtClean="0"/>
              <a:t>模型</a:t>
            </a:r>
            <a:r>
              <a:rPr lang="zh-CN" altLang="en-US" sz="2400" dirty="0"/>
              <a:t>训练基本流程 </a:t>
            </a:r>
            <a:endParaRPr lang="en-US" altLang="zh-CN" sz="2400" dirty="0" smtClean="0">
              <a:latin typeface="+mn-ea"/>
              <a:ea typeface="+mn-ea"/>
            </a:endParaRPr>
          </a:p>
          <a:p>
            <a:endParaRPr lang="en-US" altLang="zh-CN" sz="2400" dirty="0" smtClean="0">
              <a:latin typeface="+mn-ea"/>
              <a:ea typeface="+mn-ea"/>
            </a:endParaRPr>
          </a:p>
          <a:p>
            <a:pPr marL="0" indent="0">
              <a:buNone/>
            </a:pPr>
            <a:r>
              <a:rPr lang="en-US" altLang="zh-CN" sz="2400" dirty="0" smtClean="0"/>
              <a:t>       </a:t>
            </a:r>
            <a:endParaRPr lang="en-US" altLang="zh-CN" sz="2400" dirty="0">
              <a:latin typeface="+mn-ea"/>
              <a:ea typeface="+mn-ea"/>
            </a:endParaRPr>
          </a:p>
        </p:txBody>
      </p:sp>
    </p:spTree>
    <p:extLst>
      <p:ext uri="{BB962C8B-B14F-4D97-AF65-F5344CB8AC3E}">
        <p14:creationId xmlns:p14="http://schemas.microsoft.com/office/powerpoint/2010/main" val="34662806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多层感知机</a:t>
            </a:r>
          </a:p>
        </p:txBody>
      </p:sp>
      <mc:AlternateContent xmlns:mc="http://schemas.openxmlformats.org/markup-compatibility/2006" xmlns:a14="http://schemas.microsoft.com/office/drawing/2010/main">
        <mc:Choice Requires="a14">
          <p:sp>
            <p:nvSpPr>
              <p:cNvPr id="3" name="矩形 2"/>
              <p:cNvSpPr/>
              <p:nvPr/>
            </p:nvSpPr>
            <p:spPr>
              <a:xfrm>
                <a:off x="898112" y="1259242"/>
                <a:ext cx="10256171" cy="1938992"/>
              </a:xfrm>
              <a:prstGeom prst="rect">
                <a:avLst/>
              </a:prstGeom>
            </p:spPr>
            <p:txBody>
              <a:bodyPr wrap="square">
                <a:spAutoFit/>
              </a:bodyPr>
              <a:lstStyle/>
              <a:p>
                <a:r>
                  <a:rPr lang="zh-CN" altLang="en-US" sz="2400" dirty="0">
                    <a:solidFill>
                      <a:srgbClr val="000000"/>
                    </a:solidFill>
                    <a:latin typeface="微软雅黑" pitchFamily="34" charset="-122"/>
                    <a:ea typeface="微软雅黑" pitchFamily="34" charset="-122"/>
                    <a:cs typeface="Times New Roman" panose="02020603050405020304" pitchFamily="18" charset="0"/>
                  </a:rPr>
                  <a:t>由于</a:t>
                </a:r>
                <a14:m>
                  <m:oMath xmlns:m="http://schemas.openxmlformats.org/officeDocument/2006/math">
                    <m:r>
                      <m:rPr>
                        <m:sty m:val="p"/>
                      </m:rPr>
                      <a:rPr lang="en-US" altLang="zh-CN" sz="2400">
                        <a:solidFill>
                          <a:srgbClr val="000000"/>
                        </a:solidFill>
                        <a:latin typeface="Cambria Math" panose="02040503050406030204" pitchFamily="18" charset="0"/>
                        <a:cs typeface="Times New Roman" panose="02020603050405020304" pitchFamily="18" charset="0"/>
                      </a:rPr>
                      <m:t>MLP</m:t>
                    </m:r>
                  </m:oMath>
                </a14:m>
                <a:r>
                  <a:rPr lang="zh-CN" altLang="en-US" sz="2400" dirty="0">
                    <a:solidFill>
                      <a:srgbClr val="000000"/>
                    </a:solidFill>
                    <a:latin typeface="微软雅黑" pitchFamily="34" charset="-122"/>
                    <a:ea typeface="微软雅黑" pitchFamily="34" charset="-122"/>
                    <a:cs typeface="Times New Roman" panose="02020603050405020304" pitchFamily="18" charset="0"/>
                  </a:rPr>
                  <a:t>模型输出层只有一个神经元，故只适用于二分类任务。对于多分类任务，可考虑增加输出层神经元个数，使得模型具备处理多分类任务的能力</a:t>
                </a:r>
                <a:r>
                  <a:rPr lang="zh-CN" altLang="en-US" sz="2400" dirty="0" smtClean="0">
                    <a:solidFill>
                      <a:srgbClr val="000000"/>
                    </a:solidFill>
                    <a:latin typeface="微软雅黑" pitchFamily="34" charset="-122"/>
                    <a:ea typeface="微软雅黑" pitchFamily="34" charset="-122"/>
                    <a:cs typeface="Times New Roman" panose="02020603050405020304" pitchFamily="18" charset="0"/>
                  </a:rPr>
                  <a:t>，</a:t>
                </a:r>
                <a:endParaRPr lang="en-US" altLang="zh-CN" sz="2400" dirty="0" smtClean="0">
                  <a:solidFill>
                    <a:srgbClr val="000000"/>
                  </a:solidFill>
                  <a:latin typeface="微软雅黑" pitchFamily="34" charset="-122"/>
                  <a:ea typeface="微软雅黑" pitchFamily="34" charset="-122"/>
                  <a:cs typeface="Times New Roman" panose="02020603050405020304" pitchFamily="18" charset="0"/>
                </a:endParaRPr>
              </a:p>
              <a:p>
                <a:endParaRPr lang="en-US" altLang="zh-CN" sz="2400" dirty="0">
                  <a:solidFill>
                    <a:srgbClr val="000000"/>
                  </a:solidFill>
                  <a:latin typeface="微软雅黑" pitchFamily="34" charset="-122"/>
                  <a:ea typeface="微软雅黑" pitchFamily="34" charset="-122"/>
                  <a:cs typeface="Times New Roman" panose="02020603050405020304" pitchFamily="18" charset="0"/>
                </a:endParaRPr>
              </a:p>
              <a:p>
                <a:r>
                  <a:rPr lang="zh-CN" altLang="en-US" sz="2400" dirty="0" smtClean="0">
                    <a:solidFill>
                      <a:srgbClr val="000000"/>
                    </a:solidFill>
                    <a:latin typeface="微软雅黑" pitchFamily="34" charset="-122"/>
                    <a:ea typeface="微软雅黑" pitchFamily="34" charset="-122"/>
                    <a:cs typeface="Times New Roman" panose="02020603050405020304" pitchFamily="18" charset="0"/>
                  </a:rPr>
                  <a:t>由此</a:t>
                </a:r>
                <a:r>
                  <a:rPr lang="zh-CN" altLang="en-US" sz="2400" dirty="0">
                    <a:solidFill>
                      <a:srgbClr val="000000"/>
                    </a:solidFill>
                    <a:latin typeface="微软雅黑" pitchFamily="34" charset="-122"/>
                    <a:ea typeface="微软雅黑" pitchFamily="34" charset="-122"/>
                    <a:cs typeface="Times New Roman" panose="02020603050405020304" pitchFamily="18" charset="0"/>
                  </a:rPr>
                  <a:t>得到一种如下图所示的</a:t>
                </a:r>
                <a:r>
                  <a:rPr lang="zh-CN" altLang="en-US" sz="2400" dirty="0">
                    <a:solidFill>
                      <a:schemeClr val="accent6"/>
                    </a:solidFill>
                    <a:latin typeface="微软雅黑" pitchFamily="34" charset="-122"/>
                    <a:ea typeface="微软雅黑" pitchFamily="34" charset="-122"/>
                    <a:cs typeface="Times New Roman" panose="02020603050405020304" pitchFamily="18" charset="0"/>
                  </a:rPr>
                  <a:t>反向传播神经网络模型</a:t>
                </a:r>
                <a:r>
                  <a:rPr lang="zh-CN" altLang="en-US" sz="2400" dirty="0">
                    <a:solidFill>
                      <a:srgbClr val="000000"/>
                    </a:solidFill>
                    <a:latin typeface="微软雅黑" pitchFamily="34" charset="-122"/>
                    <a:ea typeface="微软雅黑" pitchFamily="34" charset="-122"/>
                    <a:cs typeface="Times New Roman" panose="02020603050405020304" pitchFamily="18" charset="0"/>
                  </a:rPr>
                  <a:t>或</a:t>
                </a:r>
                <a14:m>
                  <m:oMath xmlns:m="http://schemas.openxmlformats.org/officeDocument/2006/math">
                    <m:r>
                      <m:rPr>
                        <m:sty m:val="p"/>
                      </m:rPr>
                      <a:rPr lang="en-US" altLang="zh-CN" sz="2400">
                        <a:solidFill>
                          <a:schemeClr val="accent6"/>
                        </a:solidFill>
                        <a:latin typeface="Cambria Math" panose="02040503050406030204" pitchFamily="18" charset="0"/>
                        <a:cs typeface="Times New Roman" panose="02020603050405020304" pitchFamily="18" charset="0"/>
                      </a:rPr>
                      <m:t>BP</m:t>
                    </m:r>
                    <m:r>
                      <a:rPr lang="en-US" altLang="zh-CN" sz="2400">
                        <a:solidFill>
                          <a:schemeClr val="accent6"/>
                        </a:solidFill>
                        <a:latin typeface="Cambria Math" panose="02040503050406030204" pitchFamily="18" charset="0"/>
                        <a:cs typeface="Times New Roman" panose="02020603050405020304" pitchFamily="18" charset="0"/>
                      </a:rPr>
                      <m:t>(</m:t>
                    </m:r>
                    <m:r>
                      <m:rPr>
                        <m:sty m:val="p"/>
                      </m:rPr>
                      <a:rPr lang="en-US" altLang="zh-CN" sz="2400">
                        <a:solidFill>
                          <a:schemeClr val="accent6"/>
                        </a:solidFill>
                        <a:latin typeface="Cambria Math" panose="02040503050406030204" pitchFamily="18" charset="0"/>
                        <a:cs typeface="Times New Roman" panose="02020603050405020304" pitchFamily="18" charset="0"/>
                      </a:rPr>
                      <m:t>Back</m:t>
                    </m:r>
                    <m:r>
                      <a:rPr lang="en-US" altLang="zh-CN" sz="2400">
                        <a:solidFill>
                          <a:schemeClr val="accent6"/>
                        </a:solidFill>
                        <a:latin typeface="Cambria Math" panose="02040503050406030204" pitchFamily="18" charset="0"/>
                        <a:cs typeface="Times New Roman" panose="02020603050405020304" pitchFamily="18" charset="0"/>
                      </a:rPr>
                      <m:t> </m:t>
                    </m:r>
                    <m:r>
                      <m:rPr>
                        <m:sty m:val="p"/>
                      </m:rPr>
                      <a:rPr lang="en-US" altLang="zh-CN" sz="2400">
                        <a:solidFill>
                          <a:schemeClr val="accent6"/>
                        </a:solidFill>
                        <a:latin typeface="Cambria Math" panose="02040503050406030204" pitchFamily="18" charset="0"/>
                        <a:cs typeface="Times New Roman" panose="02020603050405020304" pitchFamily="18" charset="0"/>
                      </a:rPr>
                      <m:t>Propagation</m:t>
                    </m:r>
                    <m:r>
                      <a:rPr lang="en-US" altLang="zh-CN" sz="2400">
                        <a:solidFill>
                          <a:schemeClr val="accent6"/>
                        </a:solidFill>
                        <a:latin typeface="Cambria Math" panose="02040503050406030204" pitchFamily="18" charset="0"/>
                        <a:cs typeface="Times New Roman" panose="02020603050405020304" pitchFamily="18" charset="0"/>
                      </a:rPr>
                      <m:t>)</m:t>
                    </m:r>
                  </m:oMath>
                </a14:m>
                <a:r>
                  <a:rPr lang="zh-CN" altLang="en-US" sz="2400" dirty="0">
                    <a:solidFill>
                      <a:schemeClr val="accent6"/>
                    </a:solidFill>
                    <a:latin typeface="微软雅黑" pitchFamily="34" charset="-122"/>
                    <a:ea typeface="微软雅黑" pitchFamily="34" charset="-122"/>
                    <a:cs typeface="Times New Roman" panose="02020603050405020304" pitchFamily="18" charset="0"/>
                  </a:rPr>
                  <a:t>神经网络模型。</a:t>
                </a:r>
                <a:endParaRPr lang="en-US" altLang="zh-CN" sz="2400" dirty="0">
                  <a:solidFill>
                    <a:srgbClr val="000000"/>
                  </a:solidFill>
                  <a:latin typeface="微软雅黑" pitchFamily="34" charset="-122"/>
                  <a:ea typeface="微软雅黑" pitchFamily="34" charset="-122"/>
                  <a:cs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898112" y="1259242"/>
                <a:ext cx="10256171" cy="1938992"/>
              </a:xfrm>
              <a:prstGeom prst="rect">
                <a:avLst/>
              </a:prstGeom>
              <a:blipFill rotWithShape="1">
                <a:blip r:embed="rId2"/>
                <a:stretch>
                  <a:fillRect l="-891" t="-2516" r="-3743" b="-6289"/>
                </a:stretch>
              </a:blipFill>
            </p:spPr>
            <p:txBody>
              <a:bodyPr/>
              <a:lstStyle/>
              <a:p>
                <a:r>
                  <a:rPr lang="zh-CN" altLang="en-US">
                    <a:noFill/>
                  </a:rPr>
                  <a:t> </a:t>
                </a:r>
              </a:p>
            </p:txBody>
          </p:sp>
        </mc:Fallback>
      </mc:AlternateContent>
      <p:pic>
        <p:nvPicPr>
          <p:cNvPr id="4" name="Picture 2">
            <a:extLst>
              <a:ext uri="{FF2B5EF4-FFF2-40B4-BE49-F238E27FC236}">
                <a16:creationId xmlns:a16="http://schemas.microsoft.com/office/drawing/2014/main" id="{34C2BF23-9D4B-4141-AA66-E1F1FDE5735C}"/>
              </a:ext>
            </a:extLst>
          </p:cNvPr>
          <p:cNvPicPr>
            <a:picLocks noChangeAspect="1"/>
          </p:cNvPicPr>
          <p:nvPr/>
        </p:nvPicPr>
        <p:blipFill>
          <a:blip r:embed="rId3"/>
          <a:stretch>
            <a:fillRect/>
          </a:stretch>
        </p:blipFill>
        <p:spPr>
          <a:xfrm>
            <a:off x="6233277" y="3547498"/>
            <a:ext cx="3331823" cy="1986866"/>
          </a:xfrm>
          <a:prstGeom prst="rect">
            <a:avLst/>
          </a:prstGeom>
        </p:spPr>
      </p:pic>
      <p:pic>
        <p:nvPicPr>
          <p:cNvPr id="5" name="Picture 3">
            <a:extLst>
              <a:ext uri="{FF2B5EF4-FFF2-40B4-BE49-F238E27FC236}">
                <a16:creationId xmlns:a16="http://schemas.microsoft.com/office/drawing/2014/main" id="{44CE85CB-9FB0-40AA-A6CF-ADAC1205F12D}"/>
              </a:ext>
            </a:extLst>
          </p:cNvPr>
          <p:cNvPicPr>
            <a:picLocks noChangeAspect="1"/>
          </p:cNvPicPr>
          <p:nvPr/>
        </p:nvPicPr>
        <p:blipFill>
          <a:blip r:embed="rId4"/>
          <a:stretch>
            <a:fillRect/>
          </a:stretch>
        </p:blipFill>
        <p:spPr>
          <a:xfrm>
            <a:off x="2403171" y="3547497"/>
            <a:ext cx="3226677" cy="2052651"/>
          </a:xfrm>
          <a:prstGeom prst="rect">
            <a:avLst/>
          </a:prstGeom>
        </p:spPr>
      </p:pic>
      <p:sp>
        <p:nvSpPr>
          <p:cNvPr id="6" name="Rectangle 4">
            <a:extLst>
              <a:ext uri="{FF2B5EF4-FFF2-40B4-BE49-F238E27FC236}">
                <a16:creationId xmlns:a16="http://schemas.microsoft.com/office/drawing/2014/main" id="{FBADD5D1-51BA-430F-8C20-F9069D23123E}"/>
              </a:ext>
            </a:extLst>
          </p:cNvPr>
          <p:cNvSpPr/>
          <p:nvPr/>
        </p:nvSpPr>
        <p:spPr>
          <a:xfrm>
            <a:off x="2780945" y="5663939"/>
            <a:ext cx="2315057" cy="461665"/>
          </a:xfrm>
          <a:prstGeom prst="rect">
            <a:avLst/>
          </a:prstGeom>
        </p:spPr>
        <p:txBody>
          <a:bodyPr wrap="none">
            <a:spAutoFit/>
          </a:bodyPr>
          <a:lstStyle/>
          <a:p>
            <a:r>
              <a:rPr lang="zh-CN" altLang="en-US"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a:t>单隐层</a:t>
            </a:r>
            <a:r>
              <a:rPr lang="en-US"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a:t>MLP</a:t>
            </a:r>
            <a:r>
              <a:rPr lang="zh-CN" altLang="en-US"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a:t>模型</a:t>
            </a:r>
            <a:endParaRPr lang="en-US" dirty="0"/>
          </a:p>
        </p:txBody>
      </p:sp>
      <p:sp>
        <p:nvSpPr>
          <p:cNvPr id="7" name="Rectangle 5">
            <a:extLst>
              <a:ext uri="{FF2B5EF4-FFF2-40B4-BE49-F238E27FC236}">
                <a16:creationId xmlns:a16="http://schemas.microsoft.com/office/drawing/2014/main" id="{E137C4EC-6C67-4DE3-BC77-3708D0E10374}"/>
              </a:ext>
            </a:extLst>
          </p:cNvPr>
          <p:cNvSpPr/>
          <p:nvPr/>
        </p:nvSpPr>
        <p:spPr>
          <a:xfrm>
            <a:off x="6702386" y="5609037"/>
            <a:ext cx="2393604" cy="461665"/>
          </a:xfrm>
          <a:prstGeom prst="rect">
            <a:avLst/>
          </a:prstGeom>
        </p:spPr>
        <p:txBody>
          <a:bodyPr wrap="none">
            <a:spAutoFit/>
          </a:bodyPr>
          <a:lstStyle/>
          <a:p>
            <a:r>
              <a:rPr lang="en-US"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a:t>BP</a:t>
            </a:r>
            <a:r>
              <a:rPr lang="zh-CN" altLang="en-US" dirty="0">
                <a:solidFill>
                  <a:srgbClr val="000000"/>
                </a:solidFill>
                <a:latin typeface="Cambria Math" panose="02040503050406030204" pitchFamily="18" charset="0"/>
                <a:ea typeface="宋体" panose="02010600030101010101" pitchFamily="2" charset="-122"/>
                <a:cs typeface="Times New Roman" panose="02020603050405020304" pitchFamily="18" charset="0"/>
              </a:rPr>
              <a:t>神经网络模型</a:t>
            </a:r>
            <a:endParaRPr lang="en-US" dirty="0"/>
          </a:p>
        </p:txBody>
      </p:sp>
    </p:spTree>
    <p:extLst>
      <p:ext uri="{BB962C8B-B14F-4D97-AF65-F5344CB8AC3E}">
        <p14:creationId xmlns:p14="http://schemas.microsoft.com/office/powerpoint/2010/main" val="3648796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5F3A4D-5733-4DB6-A1EF-F88C696801EC}"/>
              </a:ext>
            </a:extLst>
          </p:cNvPr>
          <p:cNvSpPr/>
          <p:nvPr/>
        </p:nvSpPr>
        <p:spPr>
          <a:xfrm>
            <a:off x="964000" y="1647077"/>
            <a:ext cx="10081120" cy="2950936"/>
          </a:xfrm>
          <a:prstGeom prst="rect">
            <a:avLst/>
          </a:prstGeom>
        </p:spPr>
        <p:txBody>
          <a:bodyPr wrap="square">
            <a:spAutoFit/>
          </a:bodyPr>
          <a:lstStyle/>
          <a:p>
            <a:pPr eaLnBrk="1">
              <a:lnSpc>
                <a:spcPct val="150000"/>
              </a:lnSpc>
              <a:spcAft>
                <a:spcPts val="1200"/>
              </a:spcAft>
            </a:pPr>
            <a:r>
              <a:rPr lang="zh-CN" altLang="en-US" sz="2400" dirty="0">
                <a:solidFill>
                  <a:srgbClr val="000000"/>
                </a:solidFill>
                <a:latin typeface="微软雅黑" pitchFamily="34" charset="-122"/>
                <a:ea typeface="微软雅黑" pitchFamily="34" charset="-122"/>
                <a:cs typeface="Times New Roman" panose="02020603050405020304" pitchFamily="18" charset="0"/>
              </a:rPr>
              <a:t>与其它机器学习模型的构造过程类似，构建一个满足实际任务需求的人工神经网络需要考虑多方面因素。</a:t>
            </a:r>
            <a:endParaRPr lang="en-US" altLang="zh-CN" sz="2400" dirty="0">
              <a:solidFill>
                <a:srgbClr val="000000"/>
              </a:solidFill>
              <a:latin typeface="微软雅黑" pitchFamily="34" charset="-122"/>
              <a:ea typeface="微软雅黑" pitchFamily="34" charset="-122"/>
              <a:cs typeface="Times New Roman" panose="02020603050405020304" pitchFamily="18" charset="0"/>
            </a:endParaRPr>
          </a:p>
          <a:p>
            <a:pPr eaLnBrk="1">
              <a:lnSpc>
                <a:spcPct val="150000"/>
              </a:lnSpc>
              <a:spcAft>
                <a:spcPts val="1200"/>
              </a:spcAft>
            </a:pPr>
            <a:r>
              <a:rPr lang="zh-CN" altLang="en-US" sz="2400" dirty="0">
                <a:solidFill>
                  <a:srgbClr val="000000"/>
                </a:solidFill>
                <a:latin typeface="微软雅黑" pitchFamily="34" charset="-122"/>
                <a:ea typeface="微软雅黑" pitchFamily="34" charset="-122"/>
                <a:cs typeface="Times New Roman" panose="02020603050405020304" pitchFamily="18" charset="0"/>
              </a:rPr>
              <a:t>其中直接影响网络模型性能因素包括</a:t>
            </a:r>
            <a:r>
              <a:rPr lang="zh-CN" altLang="en-US" sz="2400" dirty="0">
                <a:solidFill>
                  <a:schemeClr val="accent6"/>
                </a:solidFill>
                <a:latin typeface="微软雅黑" pitchFamily="34" charset="-122"/>
                <a:ea typeface="微软雅黑" pitchFamily="34" charset="-122"/>
                <a:cs typeface="Times New Roman" panose="02020603050405020304" pitchFamily="18" charset="0"/>
              </a:rPr>
              <a:t>训练样本集的大小</a:t>
            </a:r>
            <a:r>
              <a:rPr lang="zh-CN" altLang="en-US" sz="2400" dirty="0">
                <a:solidFill>
                  <a:srgbClr val="000000"/>
                </a:solidFill>
                <a:latin typeface="微软雅黑" pitchFamily="34" charset="-122"/>
                <a:ea typeface="微软雅黑" pitchFamily="34" charset="-122"/>
                <a:cs typeface="Times New Roman" panose="02020603050405020304" pitchFamily="18" charset="0"/>
              </a:rPr>
              <a:t>及</a:t>
            </a:r>
            <a:r>
              <a:rPr lang="zh-CN" altLang="en-US" sz="2400" dirty="0">
                <a:solidFill>
                  <a:schemeClr val="accent6"/>
                </a:solidFill>
                <a:latin typeface="微软雅黑" pitchFamily="34" charset="-122"/>
                <a:ea typeface="微软雅黑" pitchFamily="34" charset="-122"/>
                <a:cs typeface="Times New Roman" panose="02020603050405020304" pitchFamily="18" charset="0"/>
              </a:rPr>
              <a:t>样本质量</a:t>
            </a:r>
            <a:r>
              <a:rPr lang="zh-CN" altLang="en-US" sz="2400" dirty="0">
                <a:solidFill>
                  <a:srgbClr val="000000"/>
                </a:solidFill>
                <a:latin typeface="微软雅黑" pitchFamily="34" charset="-122"/>
                <a:ea typeface="微软雅黑" pitchFamily="34" charset="-122"/>
                <a:cs typeface="Times New Roman" panose="02020603050405020304" pitchFamily="18" charset="0"/>
              </a:rPr>
              <a:t>、</a:t>
            </a:r>
            <a:r>
              <a:rPr lang="zh-CN" altLang="en-US" sz="2400" dirty="0">
                <a:solidFill>
                  <a:schemeClr val="accent6"/>
                </a:solidFill>
                <a:latin typeface="微软雅黑" pitchFamily="34" charset="-122"/>
                <a:ea typeface="微软雅黑" pitchFamily="34" charset="-122"/>
                <a:cs typeface="Times New Roman" panose="02020603050405020304" pitchFamily="18" charset="0"/>
              </a:rPr>
              <a:t>网络模型结构</a:t>
            </a:r>
            <a:r>
              <a:rPr lang="zh-CN" altLang="en-US" sz="2400" dirty="0">
                <a:solidFill>
                  <a:srgbClr val="000000"/>
                </a:solidFill>
                <a:latin typeface="微软雅黑" pitchFamily="34" charset="-122"/>
                <a:ea typeface="微软雅黑" pitchFamily="34" charset="-122"/>
                <a:cs typeface="Times New Roman" panose="02020603050405020304" pitchFamily="18" charset="0"/>
              </a:rPr>
              <a:t>、</a:t>
            </a:r>
            <a:r>
              <a:rPr lang="zh-CN" altLang="en-US" sz="2400" dirty="0">
                <a:solidFill>
                  <a:schemeClr val="accent6"/>
                </a:solidFill>
                <a:latin typeface="微软雅黑" pitchFamily="34" charset="-122"/>
                <a:ea typeface="微软雅黑" pitchFamily="34" charset="-122"/>
                <a:cs typeface="Times New Roman" panose="02020603050405020304" pitchFamily="18" charset="0"/>
              </a:rPr>
              <a:t>优化目标函数</a:t>
            </a:r>
            <a:r>
              <a:rPr lang="zh-CN" altLang="en-US" sz="2400" dirty="0">
                <a:solidFill>
                  <a:srgbClr val="000000"/>
                </a:solidFill>
                <a:latin typeface="微软雅黑" pitchFamily="34" charset="-122"/>
                <a:ea typeface="微软雅黑" pitchFamily="34" charset="-122"/>
                <a:cs typeface="Times New Roman" panose="02020603050405020304" pitchFamily="18" charset="0"/>
              </a:rPr>
              <a:t>形式和</a:t>
            </a:r>
            <a:r>
              <a:rPr lang="zh-CN" altLang="en-US" sz="2400" dirty="0">
                <a:solidFill>
                  <a:schemeClr val="accent6"/>
                </a:solidFill>
                <a:latin typeface="微软雅黑" pitchFamily="34" charset="-122"/>
                <a:ea typeface="微软雅黑" pitchFamily="34" charset="-122"/>
                <a:cs typeface="Times New Roman" panose="02020603050405020304" pitchFamily="18" charset="0"/>
              </a:rPr>
              <a:t>模型优化算法</a:t>
            </a:r>
            <a:r>
              <a:rPr lang="zh-CN" altLang="en-US" sz="2400" dirty="0">
                <a:solidFill>
                  <a:srgbClr val="000000"/>
                </a:solidFill>
                <a:latin typeface="微软雅黑" pitchFamily="34" charset="-122"/>
                <a:ea typeface="微软雅黑" pitchFamily="34" charset="-122"/>
                <a:cs typeface="Times New Roman" panose="02020603050405020304" pitchFamily="18" charset="0"/>
              </a:rPr>
              <a:t>。在模型的训练构造过程中通常综合考虑这些因素。</a:t>
            </a:r>
            <a:endParaRPr lang="en-US" sz="2400" dirty="0">
              <a:solidFill>
                <a:srgbClr val="000000"/>
              </a:solidFill>
              <a:latin typeface="微软雅黑" pitchFamily="34" charset="-122"/>
              <a:ea typeface="微软雅黑" pitchFamily="34" charset="-122"/>
              <a:cs typeface="Times New Roman" panose="02020603050405020304" pitchFamily="18" charset="0"/>
            </a:endParaRPr>
          </a:p>
        </p:txBody>
      </p:sp>
      <p:sp>
        <p:nvSpPr>
          <p:cNvPr id="5" name="标题 1"/>
          <p:cNvSpPr>
            <a:spLocks noGrp="1"/>
          </p:cNvSpPr>
          <p:nvPr>
            <p:ph type="title"/>
          </p:nvPr>
        </p:nvSpPr>
        <p:spPr>
          <a:xfrm>
            <a:off x="914857" y="96886"/>
            <a:ext cx="7172382" cy="618693"/>
          </a:xfrm>
        </p:spPr>
        <p:txBody>
          <a:bodyPr/>
          <a:lstStyle/>
          <a:p>
            <a:r>
              <a:rPr lang="zh-CN" altLang="en-US" dirty="0"/>
              <a:t> 模型训练基本流程 </a:t>
            </a:r>
          </a:p>
        </p:txBody>
      </p:sp>
    </p:spTree>
    <p:extLst>
      <p:ext uri="{BB962C8B-B14F-4D97-AF65-F5344CB8AC3E}">
        <p14:creationId xmlns:p14="http://schemas.microsoft.com/office/powerpoint/2010/main" val="2251027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5F3A4D-5733-4DB6-A1EF-F88C696801EC}"/>
              </a:ext>
            </a:extLst>
          </p:cNvPr>
          <p:cNvSpPr/>
          <p:nvPr/>
        </p:nvSpPr>
        <p:spPr>
          <a:xfrm>
            <a:off x="964000" y="1235597"/>
            <a:ext cx="10081120" cy="1135054"/>
          </a:xfrm>
          <a:prstGeom prst="rect">
            <a:avLst/>
          </a:prstGeom>
        </p:spPr>
        <p:txBody>
          <a:bodyPr wrap="square">
            <a:spAutoFit/>
          </a:bodyPr>
          <a:lstStyle/>
          <a:p>
            <a:pPr>
              <a:lnSpc>
                <a:spcPct val="150000"/>
              </a:lnSpc>
              <a:spcAft>
                <a:spcPts val="1200"/>
              </a:spcAft>
            </a:pPr>
            <a:r>
              <a:rPr lang="zh-CN" altLang="en-US" sz="2400" dirty="0">
                <a:solidFill>
                  <a:srgbClr val="000000"/>
                </a:solidFill>
                <a:latin typeface="微软雅黑" pitchFamily="34" charset="-122"/>
                <a:ea typeface="微软雅黑" pitchFamily="34" charset="-122"/>
                <a:cs typeface="Times New Roman" panose="02020603050405020304" pitchFamily="18" charset="0"/>
              </a:rPr>
              <a:t>如下图所示，构建一个神经网络模型大致可分为</a:t>
            </a:r>
            <a:r>
              <a:rPr lang="zh-CN" altLang="en-US" sz="2400" dirty="0">
                <a:solidFill>
                  <a:srgbClr val="FF0000"/>
                </a:solidFill>
                <a:latin typeface="微软雅黑" pitchFamily="34" charset="-122"/>
                <a:ea typeface="微软雅黑" pitchFamily="34" charset="-122"/>
                <a:cs typeface="Times New Roman" panose="02020603050405020304" pitchFamily="18" charset="0"/>
              </a:rPr>
              <a:t>数据准备与预处理</a:t>
            </a:r>
            <a:r>
              <a:rPr lang="zh-CN" altLang="en-US" sz="2400" dirty="0">
                <a:solidFill>
                  <a:srgbClr val="000000"/>
                </a:solidFill>
                <a:latin typeface="微软雅黑" pitchFamily="34" charset="-122"/>
                <a:ea typeface="微软雅黑" pitchFamily="34" charset="-122"/>
                <a:cs typeface="Times New Roman" panose="02020603050405020304" pitchFamily="18" charset="0"/>
              </a:rPr>
              <a:t>、</a:t>
            </a:r>
            <a:r>
              <a:rPr lang="zh-CN" altLang="en-US" sz="2400" dirty="0">
                <a:solidFill>
                  <a:srgbClr val="FF0000"/>
                </a:solidFill>
                <a:latin typeface="微软雅黑" pitchFamily="34" charset="-122"/>
                <a:ea typeface="微软雅黑" pitchFamily="34" charset="-122"/>
                <a:cs typeface="Times New Roman" panose="02020603050405020304" pitchFamily="18" charset="0"/>
              </a:rPr>
              <a:t>模型初始化</a:t>
            </a:r>
            <a:r>
              <a:rPr lang="zh-CN" altLang="en-US" sz="2400" dirty="0">
                <a:solidFill>
                  <a:srgbClr val="000000"/>
                </a:solidFill>
                <a:latin typeface="微软雅黑" pitchFamily="34" charset="-122"/>
                <a:ea typeface="微软雅黑" pitchFamily="34" charset="-122"/>
                <a:cs typeface="Times New Roman" panose="02020603050405020304" pitchFamily="18" charset="0"/>
              </a:rPr>
              <a:t>、</a:t>
            </a:r>
            <a:r>
              <a:rPr lang="zh-CN" altLang="en-US" sz="2400" dirty="0">
                <a:solidFill>
                  <a:srgbClr val="FF0000"/>
                </a:solidFill>
                <a:latin typeface="微软雅黑" pitchFamily="34" charset="-122"/>
                <a:ea typeface="微软雅黑" pitchFamily="34" charset="-122"/>
                <a:cs typeface="Times New Roman" panose="02020603050405020304" pitchFamily="18" charset="0"/>
              </a:rPr>
              <a:t>确定优化目标</a:t>
            </a:r>
            <a:r>
              <a:rPr lang="zh-CN" altLang="en-US" sz="2400" dirty="0">
                <a:solidFill>
                  <a:srgbClr val="000000"/>
                </a:solidFill>
                <a:latin typeface="微软雅黑" pitchFamily="34" charset="-122"/>
                <a:ea typeface="微软雅黑" pitchFamily="34" charset="-122"/>
                <a:cs typeface="Times New Roman" panose="02020603050405020304" pitchFamily="18" charset="0"/>
              </a:rPr>
              <a:t>、</a:t>
            </a:r>
            <a:r>
              <a:rPr lang="zh-CN" altLang="en-US" sz="2400" dirty="0">
                <a:solidFill>
                  <a:srgbClr val="FF0000"/>
                </a:solidFill>
                <a:latin typeface="微软雅黑" pitchFamily="34" charset="-122"/>
                <a:ea typeface="微软雅黑" pitchFamily="34" charset="-122"/>
                <a:cs typeface="Times New Roman" panose="02020603050405020304" pitchFamily="18" charset="0"/>
              </a:rPr>
              <a:t>模型优化求解</a:t>
            </a:r>
            <a:r>
              <a:rPr lang="zh-CN" altLang="en-US" sz="2400" dirty="0">
                <a:solidFill>
                  <a:srgbClr val="000000"/>
                </a:solidFill>
                <a:latin typeface="微软雅黑" pitchFamily="34" charset="-122"/>
                <a:ea typeface="微软雅黑" pitchFamily="34" charset="-122"/>
                <a:cs typeface="Times New Roman" panose="02020603050405020304" pitchFamily="18" charset="0"/>
              </a:rPr>
              <a:t>和</a:t>
            </a:r>
            <a:r>
              <a:rPr lang="zh-CN" altLang="en-US" sz="2400" dirty="0">
                <a:solidFill>
                  <a:srgbClr val="FF0000"/>
                </a:solidFill>
                <a:latin typeface="微软雅黑" pitchFamily="34" charset="-122"/>
                <a:ea typeface="微软雅黑" pitchFamily="34" charset="-122"/>
                <a:cs typeface="Times New Roman" panose="02020603050405020304" pitchFamily="18" charset="0"/>
              </a:rPr>
              <a:t>验证模型性能</a:t>
            </a:r>
            <a:r>
              <a:rPr lang="zh-CN" altLang="en-US" sz="2400" dirty="0">
                <a:solidFill>
                  <a:srgbClr val="000000"/>
                </a:solidFill>
                <a:latin typeface="微软雅黑" pitchFamily="34" charset="-122"/>
                <a:ea typeface="微软雅黑" pitchFamily="34" charset="-122"/>
                <a:cs typeface="Times New Roman" panose="02020603050405020304" pitchFamily="18" charset="0"/>
              </a:rPr>
              <a:t>这五个基本步骤。</a:t>
            </a:r>
          </a:p>
        </p:txBody>
      </p:sp>
      <p:sp>
        <p:nvSpPr>
          <p:cNvPr id="5" name="标题 1"/>
          <p:cNvSpPr>
            <a:spLocks noGrp="1"/>
          </p:cNvSpPr>
          <p:nvPr>
            <p:ph type="title"/>
          </p:nvPr>
        </p:nvSpPr>
        <p:spPr>
          <a:xfrm>
            <a:off x="914857" y="96886"/>
            <a:ext cx="7172382" cy="618693"/>
          </a:xfrm>
        </p:spPr>
        <p:txBody>
          <a:bodyPr/>
          <a:lstStyle/>
          <a:p>
            <a:r>
              <a:rPr lang="zh-CN" altLang="en-US" dirty="0"/>
              <a:t> 模型训练基本流程 </a:t>
            </a:r>
          </a:p>
        </p:txBody>
      </p:sp>
      <p:pic>
        <p:nvPicPr>
          <p:cNvPr id="4" name="Picture 3">
            <a:extLst>
              <a:ext uri="{FF2B5EF4-FFF2-40B4-BE49-F238E27FC236}">
                <a16:creationId xmlns:a16="http://schemas.microsoft.com/office/drawing/2014/main" id="{E0691614-2ED2-44E5-BD3B-46EBD997D002}"/>
              </a:ext>
            </a:extLst>
          </p:cNvPr>
          <p:cNvPicPr>
            <a:picLocks noChangeAspect="1"/>
          </p:cNvPicPr>
          <p:nvPr/>
        </p:nvPicPr>
        <p:blipFill>
          <a:blip r:embed="rId2"/>
          <a:stretch>
            <a:fillRect/>
          </a:stretch>
        </p:blipFill>
        <p:spPr>
          <a:xfrm>
            <a:off x="2667427" y="2874801"/>
            <a:ext cx="6857143" cy="2898672"/>
          </a:xfrm>
          <a:prstGeom prst="rect">
            <a:avLst/>
          </a:prstGeom>
        </p:spPr>
      </p:pic>
      <p:sp>
        <p:nvSpPr>
          <p:cNvPr id="6" name="Rectangle 4">
            <a:extLst>
              <a:ext uri="{FF2B5EF4-FFF2-40B4-BE49-F238E27FC236}">
                <a16:creationId xmlns:a16="http://schemas.microsoft.com/office/drawing/2014/main" id="{8576295C-B600-4D7B-9EA9-92449E622038}"/>
              </a:ext>
            </a:extLst>
          </p:cNvPr>
          <p:cNvSpPr/>
          <p:nvPr/>
        </p:nvSpPr>
        <p:spPr>
          <a:xfrm>
            <a:off x="4961634" y="5773473"/>
            <a:ext cx="2723823" cy="369332"/>
          </a:xfrm>
          <a:prstGeom prst="rect">
            <a:avLst/>
          </a:prstGeom>
        </p:spPr>
        <p:txBody>
          <a:bodyPr wrap="none">
            <a:spAutoFit/>
          </a:bodyPr>
          <a:lstStyle/>
          <a:p>
            <a:r>
              <a:rPr lang="zh-CN" altLang="en-US" dirty="0">
                <a:solidFill>
                  <a:srgbClr val="000000"/>
                </a:solidFill>
                <a:latin typeface="Cambria Math" panose="02040503050406030204" pitchFamily="18" charset="0"/>
                <a:cs typeface="Times New Roman" panose="02020603050405020304" pitchFamily="18" charset="0"/>
              </a:rPr>
              <a:t>构造神经网络模型流程图</a:t>
            </a:r>
            <a:endParaRPr lang="en-US" dirty="0">
              <a:solidFill>
                <a:srgbClr val="000000"/>
              </a:solidFill>
              <a:latin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422551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5F3A4D-5733-4DB6-A1EF-F88C696801EC}"/>
              </a:ext>
            </a:extLst>
          </p:cNvPr>
          <p:cNvSpPr/>
          <p:nvPr/>
        </p:nvSpPr>
        <p:spPr>
          <a:xfrm>
            <a:off x="964000" y="1235597"/>
            <a:ext cx="10081120" cy="3970318"/>
          </a:xfrm>
          <a:prstGeom prst="rect">
            <a:avLst/>
          </a:prstGeom>
        </p:spPr>
        <p:txBody>
          <a:bodyPr wrap="square">
            <a:spAutoFit/>
          </a:bodyPr>
          <a:lstStyle/>
          <a:p>
            <a:pPr marL="342900" marR="0" lvl="0" indent="-342900" algn="just">
              <a:lnSpc>
                <a:spcPct val="150000"/>
              </a:lnSpc>
              <a:spcBef>
                <a:spcPts val="0"/>
              </a:spcBef>
              <a:spcAft>
                <a:spcPts val="0"/>
              </a:spcAft>
              <a:buFont typeface="+mj-ea"/>
              <a:buAutoNum type="ea1JpnKorPlain"/>
            </a:pPr>
            <a:r>
              <a:rPr lang="zh-CN" altLang="en-US" sz="2400" dirty="0">
                <a:solidFill>
                  <a:schemeClr val="accent6"/>
                </a:solidFill>
                <a:latin typeface="微软雅黑" pitchFamily="34" charset="-122"/>
                <a:ea typeface="微软雅黑" pitchFamily="34" charset="-122"/>
                <a:cs typeface="Times New Roman" panose="02020603050405020304" pitchFamily="18" charset="0"/>
              </a:rPr>
              <a:t>、数据准备与预处理</a:t>
            </a:r>
            <a:endParaRPr lang="en-US" altLang="zh-CN" sz="2400" dirty="0">
              <a:solidFill>
                <a:schemeClr val="accent6"/>
              </a:solidFill>
              <a:latin typeface="微软雅黑" pitchFamily="34" charset="-122"/>
              <a:ea typeface="微软雅黑" pitchFamily="34" charset="-122"/>
              <a:cs typeface="Times New Roman" panose="02020603050405020304" pitchFamily="18" charset="0"/>
            </a:endParaRPr>
          </a:p>
          <a:p>
            <a:pPr marL="457200" marR="0" lvl="0" indent="-457200" algn="just">
              <a:lnSpc>
                <a:spcPct val="150000"/>
              </a:lnSpc>
              <a:spcBef>
                <a:spcPts val="0"/>
              </a:spcBef>
              <a:spcAft>
                <a:spcPts val="0"/>
              </a:spcAft>
              <a:buFont typeface="+mj-lt"/>
              <a:buAutoNum type="arabicPeriod"/>
            </a:pPr>
            <a:r>
              <a:rPr lang="zh-CN" altLang="en-US" sz="2400" dirty="0">
                <a:solidFill>
                  <a:srgbClr val="000000"/>
                </a:solidFill>
                <a:latin typeface="微软雅黑" pitchFamily="34" charset="-122"/>
                <a:ea typeface="微软雅黑" pitchFamily="34" charset="-122"/>
                <a:cs typeface="Times New Roman" panose="02020603050405020304" pitchFamily="18" charset="0"/>
              </a:rPr>
              <a:t>首先需要针对任务需求收集样本并对其进行</a:t>
            </a:r>
            <a:r>
              <a:rPr lang="zh-CN" altLang="en-US" sz="2400" dirty="0">
                <a:solidFill>
                  <a:srgbClr val="FF0000"/>
                </a:solidFill>
                <a:latin typeface="微软雅黑" pitchFamily="34" charset="-122"/>
                <a:ea typeface="微软雅黑" pitchFamily="34" charset="-122"/>
                <a:cs typeface="Times New Roman" panose="02020603050405020304" pitchFamily="18" charset="0"/>
              </a:rPr>
              <a:t>标注</a:t>
            </a:r>
            <a:endParaRPr lang="en-US" altLang="zh-CN" sz="2400" dirty="0">
              <a:solidFill>
                <a:srgbClr val="FF0000"/>
              </a:solidFill>
              <a:latin typeface="微软雅黑" pitchFamily="34" charset="-122"/>
              <a:ea typeface="微软雅黑" pitchFamily="34" charset="-122"/>
              <a:cs typeface="Times New Roman" panose="02020603050405020304" pitchFamily="18" charset="0"/>
            </a:endParaRPr>
          </a:p>
          <a:p>
            <a:pPr marL="457200" marR="0" lvl="0" indent="-457200" algn="just">
              <a:lnSpc>
                <a:spcPct val="150000"/>
              </a:lnSpc>
              <a:spcBef>
                <a:spcPts val="0"/>
              </a:spcBef>
              <a:spcAft>
                <a:spcPts val="0"/>
              </a:spcAft>
              <a:buFont typeface="+mj-lt"/>
              <a:buAutoNum type="arabicPeriod"/>
            </a:pPr>
            <a:r>
              <a:rPr lang="zh-CN" altLang="en-US" sz="2400" dirty="0">
                <a:solidFill>
                  <a:srgbClr val="FF0000"/>
                </a:solidFill>
                <a:latin typeface="微软雅黑" pitchFamily="34" charset="-122"/>
                <a:ea typeface="微软雅黑" pitchFamily="34" charset="-122"/>
                <a:cs typeface="Times New Roman" panose="02020603050405020304" pitchFamily="18" charset="0"/>
              </a:rPr>
              <a:t>样本增强</a:t>
            </a:r>
            <a:r>
              <a:rPr lang="zh-CN" altLang="en-US" sz="2400" dirty="0">
                <a:solidFill>
                  <a:srgbClr val="000000"/>
                </a:solidFill>
                <a:latin typeface="微软雅黑" pitchFamily="34" charset="-122"/>
                <a:ea typeface="微软雅黑" pitchFamily="34" charset="-122"/>
                <a:cs typeface="Times New Roman" panose="02020603050405020304" pitchFamily="18" charset="0"/>
              </a:rPr>
              <a:t>方式实现对训练样本集扩充</a:t>
            </a:r>
            <a:endParaRPr lang="en-US" altLang="zh-CN" sz="2400" dirty="0">
              <a:solidFill>
                <a:srgbClr val="000000"/>
              </a:solidFill>
              <a:latin typeface="微软雅黑" pitchFamily="34" charset="-122"/>
              <a:ea typeface="微软雅黑" pitchFamily="34" charset="-122"/>
              <a:cs typeface="Times New Roman" panose="02020603050405020304" pitchFamily="18" charset="0"/>
            </a:endParaRPr>
          </a:p>
          <a:p>
            <a:pPr marL="457200" marR="0" lvl="0" indent="-457200" algn="just">
              <a:lnSpc>
                <a:spcPct val="150000"/>
              </a:lnSpc>
              <a:spcBef>
                <a:spcPts val="0"/>
              </a:spcBef>
              <a:spcAft>
                <a:spcPts val="0"/>
              </a:spcAft>
              <a:buFont typeface="+mj-lt"/>
              <a:buAutoNum type="arabicPeriod"/>
            </a:pPr>
            <a:r>
              <a:rPr lang="zh-CN" altLang="en-US" sz="2400" dirty="0">
                <a:solidFill>
                  <a:srgbClr val="000000"/>
                </a:solidFill>
                <a:latin typeface="微软雅黑" pitchFamily="34" charset="-122"/>
                <a:ea typeface="微软雅黑" pitchFamily="34" charset="-122"/>
                <a:cs typeface="Times New Roman" panose="02020603050405020304" pitchFamily="18" charset="0"/>
              </a:rPr>
              <a:t>将带标注样本划分为两部分，其中一部分样本作为训练集用于模型训练，其余部分作为测试集用于验证模型性能</a:t>
            </a:r>
            <a:endParaRPr lang="en-US" altLang="zh-CN" sz="2400" dirty="0">
              <a:solidFill>
                <a:srgbClr val="000000"/>
              </a:solidFill>
              <a:latin typeface="微软雅黑" pitchFamily="34" charset="-122"/>
              <a:ea typeface="微软雅黑" pitchFamily="34" charset="-122"/>
              <a:cs typeface="Times New Roman" panose="02020603050405020304" pitchFamily="18" charset="0"/>
            </a:endParaRPr>
          </a:p>
          <a:p>
            <a:pPr marL="457200" marR="0" lvl="0" indent="-457200" algn="just">
              <a:lnSpc>
                <a:spcPct val="150000"/>
              </a:lnSpc>
              <a:spcBef>
                <a:spcPts val="0"/>
              </a:spcBef>
              <a:spcAft>
                <a:spcPts val="0"/>
              </a:spcAft>
              <a:buFont typeface="+mj-lt"/>
              <a:buAutoNum type="arabicPeriod"/>
            </a:pPr>
            <a:r>
              <a:rPr lang="zh-CN" altLang="en-US" sz="2400" dirty="0">
                <a:solidFill>
                  <a:srgbClr val="000000"/>
                </a:solidFill>
                <a:latin typeface="微软雅黑" pitchFamily="34" charset="-122"/>
                <a:ea typeface="微软雅黑" pitchFamily="34" charset="-122"/>
                <a:cs typeface="Times New Roman" panose="02020603050405020304" pitchFamily="18" charset="0"/>
              </a:rPr>
              <a:t>对数据进行</a:t>
            </a:r>
            <a:r>
              <a:rPr lang="zh-CN" altLang="en-US" sz="2400" dirty="0">
                <a:solidFill>
                  <a:srgbClr val="FF0000"/>
                </a:solidFill>
                <a:latin typeface="微软雅黑" pitchFamily="34" charset="-122"/>
                <a:ea typeface="微软雅黑" pitchFamily="34" charset="-122"/>
                <a:cs typeface="Times New Roman" panose="02020603050405020304" pitchFamily="18" charset="0"/>
              </a:rPr>
              <a:t>特征提取</a:t>
            </a:r>
            <a:r>
              <a:rPr lang="zh-CN" altLang="en-US" sz="2400" dirty="0">
                <a:solidFill>
                  <a:srgbClr val="000000"/>
                </a:solidFill>
                <a:latin typeface="微软雅黑" pitchFamily="34" charset="-122"/>
                <a:ea typeface="微软雅黑" pitchFamily="34" charset="-122"/>
                <a:cs typeface="Times New Roman" panose="02020603050405020304" pitchFamily="18" charset="0"/>
              </a:rPr>
              <a:t>等预处理</a:t>
            </a:r>
            <a:endParaRPr lang="en-US" altLang="zh-CN" sz="2400" dirty="0">
              <a:solidFill>
                <a:srgbClr val="000000"/>
              </a:solidFill>
              <a:latin typeface="微软雅黑" pitchFamily="34" charset="-122"/>
              <a:ea typeface="微软雅黑" pitchFamily="34" charset="-122"/>
              <a:cs typeface="Times New Roman" panose="02020603050405020304" pitchFamily="18" charset="0"/>
            </a:endParaRPr>
          </a:p>
          <a:p>
            <a:pPr marL="457200" marR="0" lvl="0" indent="-457200" algn="just">
              <a:lnSpc>
                <a:spcPct val="150000"/>
              </a:lnSpc>
              <a:spcBef>
                <a:spcPts val="0"/>
              </a:spcBef>
              <a:spcAft>
                <a:spcPts val="0"/>
              </a:spcAft>
              <a:buFont typeface="+mj-lt"/>
              <a:buAutoNum type="arabicPeriod"/>
            </a:pPr>
            <a:r>
              <a:rPr lang="zh-CN" altLang="en-US" sz="2400" dirty="0">
                <a:solidFill>
                  <a:srgbClr val="000000"/>
                </a:solidFill>
                <a:latin typeface="微软雅黑" pitchFamily="34" charset="-122"/>
                <a:ea typeface="微软雅黑" pitchFamily="34" charset="-122"/>
                <a:cs typeface="Times New Roman" panose="02020603050405020304" pitchFamily="18" charset="0"/>
              </a:rPr>
              <a:t>采用合适方式对标签数据进行</a:t>
            </a:r>
            <a:r>
              <a:rPr lang="zh-CN" altLang="en-US" sz="2400" dirty="0">
                <a:solidFill>
                  <a:srgbClr val="FF0000"/>
                </a:solidFill>
                <a:latin typeface="微软雅黑" pitchFamily="34" charset="-122"/>
                <a:ea typeface="微软雅黑" pitchFamily="34" charset="-122"/>
                <a:cs typeface="Times New Roman" panose="02020603050405020304" pitchFamily="18" charset="0"/>
              </a:rPr>
              <a:t>编码</a:t>
            </a:r>
            <a:endParaRPr lang="en-US" altLang="zh-CN" sz="2400" dirty="0">
              <a:solidFill>
                <a:srgbClr val="FF0000"/>
              </a:solidFill>
              <a:latin typeface="微软雅黑" pitchFamily="34" charset="-122"/>
              <a:ea typeface="微软雅黑" pitchFamily="34" charset="-122"/>
              <a:cs typeface="Times New Roman" panose="02020603050405020304" pitchFamily="18" charset="0"/>
            </a:endParaRPr>
          </a:p>
        </p:txBody>
      </p:sp>
      <p:sp>
        <p:nvSpPr>
          <p:cNvPr id="5" name="标题 1"/>
          <p:cNvSpPr>
            <a:spLocks noGrp="1"/>
          </p:cNvSpPr>
          <p:nvPr>
            <p:ph type="title"/>
          </p:nvPr>
        </p:nvSpPr>
        <p:spPr>
          <a:xfrm>
            <a:off x="914857" y="96886"/>
            <a:ext cx="7172382" cy="618693"/>
          </a:xfrm>
        </p:spPr>
        <p:txBody>
          <a:bodyPr/>
          <a:lstStyle/>
          <a:p>
            <a:r>
              <a:rPr lang="zh-CN" altLang="en-US" dirty="0"/>
              <a:t> 模型训练基本流程 </a:t>
            </a:r>
          </a:p>
        </p:txBody>
      </p:sp>
    </p:spTree>
    <p:extLst>
      <p:ext uri="{BB962C8B-B14F-4D97-AF65-F5344CB8AC3E}">
        <p14:creationId xmlns:p14="http://schemas.microsoft.com/office/powerpoint/2010/main" val="2996611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5F3A4D-5733-4DB6-A1EF-F88C696801EC}"/>
              </a:ext>
            </a:extLst>
          </p:cNvPr>
          <p:cNvSpPr/>
          <p:nvPr/>
        </p:nvSpPr>
        <p:spPr>
          <a:xfrm>
            <a:off x="964000" y="1235597"/>
            <a:ext cx="10081120" cy="4366708"/>
          </a:xfrm>
          <a:prstGeom prst="rect">
            <a:avLst/>
          </a:prstGeom>
        </p:spPr>
        <p:txBody>
          <a:bodyPr wrap="square">
            <a:spAutoFit/>
          </a:bodyPr>
          <a:lstStyle/>
          <a:p>
            <a:pPr marR="0" lvl="0" algn="just">
              <a:lnSpc>
                <a:spcPct val="150000"/>
              </a:lnSpc>
              <a:spcBef>
                <a:spcPts val="0"/>
              </a:spcBef>
              <a:spcAft>
                <a:spcPts val="1200"/>
              </a:spcAft>
            </a:pPr>
            <a:r>
              <a:rPr lang="zh-CN" altLang="en-US" sz="2400" b="1" kern="100" dirty="0">
                <a:solidFill>
                  <a:schemeClr val="accent6"/>
                </a:solidFill>
                <a:latin typeface="微软雅黑" pitchFamily="34" charset="-122"/>
                <a:ea typeface="微软雅黑" pitchFamily="34" charset="-122"/>
                <a:cs typeface="Times New Roman" panose="02020603050405020304" pitchFamily="18" charset="0"/>
              </a:rPr>
              <a:t>二、模型初始化</a:t>
            </a:r>
            <a:endParaRPr lang="en-US" altLang="zh-CN" sz="2400" b="1" kern="100" dirty="0">
              <a:solidFill>
                <a:schemeClr val="accent6"/>
              </a:solidFill>
              <a:latin typeface="微软雅黑" pitchFamily="34" charset="-122"/>
              <a:ea typeface="微软雅黑" pitchFamily="34" charset="-122"/>
              <a:cs typeface="Times New Roman" panose="02020603050405020304" pitchFamily="18" charset="0"/>
            </a:endParaRPr>
          </a:p>
          <a:p>
            <a:pPr algn="just">
              <a:lnSpc>
                <a:spcPct val="150000"/>
              </a:lnSpc>
              <a:spcBef>
                <a:spcPts val="0"/>
              </a:spcBef>
              <a:spcAft>
                <a:spcPts val="1200"/>
              </a:spcAft>
            </a:pPr>
            <a:r>
              <a:rPr lang="zh-CN" altLang="en-US" sz="2400" dirty="0">
                <a:solidFill>
                  <a:schemeClr val="accent6"/>
                </a:solidFill>
                <a:latin typeface="微软雅黑" pitchFamily="34" charset="-122"/>
                <a:ea typeface="微软雅黑" pitchFamily="34" charset="-122"/>
                <a:cs typeface="Times New Roman" panose="02020603050405020304" pitchFamily="18" charset="0"/>
              </a:rPr>
              <a:t>模型初始化参数一般有：连接权重、偏置项、超参数</a:t>
            </a:r>
            <a:r>
              <a:rPr lang="zh-CN" altLang="en-US" sz="2400" dirty="0">
                <a:solidFill>
                  <a:srgbClr val="000000"/>
                </a:solidFill>
                <a:latin typeface="微软雅黑" pitchFamily="34" charset="-122"/>
                <a:ea typeface="微软雅黑" pitchFamily="34" charset="-122"/>
                <a:cs typeface="Times New Roman" panose="02020603050405020304" pitchFamily="18" charset="0"/>
              </a:rPr>
              <a:t>。</a:t>
            </a:r>
            <a:endParaRPr lang="en-US" altLang="zh-CN" sz="2400" dirty="0">
              <a:solidFill>
                <a:srgbClr val="000000"/>
              </a:solidFill>
              <a:latin typeface="微软雅黑" pitchFamily="34" charset="-122"/>
              <a:ea typeface="微软雅黑" pitchFamily="34" charset="-122"/>
              <a:cs typeface="Times New Roman" panose="02020603050405020304" pitchFamily="18" charset="0"/>
            </a:endParaRPr>
          </a:p>
          <a:p>
            <a:pPr marR="0" lvl="0" algn="just">
              <a:lnSpc>
                <a:spcPct val="150000"/>
              </a:lnSpc>
              <a:spcBef>
                <a:spcPts val="0"/>
              </a:spcBef>
              <a:spcAft>
                <a:spcPts val="1200"/>
              </a:spcAft>
            </a:pPr>
            <a:r>
              <a:rPr lang="zh-CN" altLang="en-US" sz="2400" dirty="0">
                <a:solidFill>
                  <a:srgbClr val="000000"/>
                </a:solidFill>
                <a:latin typeface="微软雅黑" pitchFamily="34" charset="-122"/>
                <a:ea typeface="微软雅黑" pitchFamily="34" charset="-122"/>
                <a:cs typeface="Times New Roman" panose="02020603050405020304" pitchFamily="18" charset="0"/>
              </a:rPr>
              <a:t>这种建立初始网络模型结构和模型参数进行初始赋值的过程通常称之为模型初始化过程。</a:t>
            </a:r>
            <a:endParaRPr lang="en-US" altLang="zh-CN" sz="2400" dirty="0">
              <a:solidFill>
                <a:srgbClr val="000000"/>
              </a:solidFill>
              <a:latin typeface="微软雅黑" pitchFamily="34" charset="-122"/>
              <a:ea typeface="微软雅黑" pitchFamily="34" charset="-122"/>
              <a:cs typeface="Times New Roman" panose="02020603050405020304" pitchFamily="18" charset="0"/>
            </a:endParaRPr>
          </a:p>
          <a:p>
            <a:pPr marR="0" lvl="0" algn="just">
              <a:lnSpc>
                <a:spcPct val="150000"/>
              </a:lnSpc>
              <a:spcBef>
                <a:spcPts val="0"/>
              </a:spcBef>
              <a:spcAft>
                <a:spcPts val="1200"/>
              </a:spcAft>
            </a:pPr>
            <a:r>
              <a:rPr lang="zh-CN" altLang="en-US" sz="2400" dirty="0">
                <a:solidFill>
                  <a:schemeClr val="accent6"/>
                </a:solidFill>
                <a:latin typeface="微软雅黑" pitchFamily="34" charset="-122"/>
                <a:ea typeface="微软雅黑" pitchFamily="34" charset="-122"/>
                <a:cs typeface="Times New Roman" panose="02020603050405020304" pitchFamily="18" charset="0"/>
              </a:rPr>
              <a:t>模型初始化过程确定了模型优化过程从何处开始</a:t>
            </a:r>
            <a:r>
              <a:rPr lang="zh-CN" altLang="en-US" sz="2400" dirty="0">
                <a:solidFill>
                  <a:srgbClr val="000000"/>
                </a:solidFill>
                <a:latin typeface="微软雅黑" pitchFamily="34" charset="-122"/>
                <a:ea typeface="微软雅黑" pitchFamily="34" charset="-122"/>
                <a:cs typeface="Times New Roman" panose="02020603050405020304" pitchFamily="18" charset="0"/>
              </a:rPr>
              <a:t>，从一组较好的模型参数开始的训练过程通常能够避免参数陷入局部最优并获得性能较好的优化模型。</a:t>
            </a:r>
            <a:endParaRPr lang="en-US" altLang="zh-CN" sz="2400" dirty="0">
              <a:solidFill>
                <a:srgbClr val="000000"/>
              </a:solidFill>
              <a:latin typeface="微软雅黑" pitchFamily="34" charset="-122"/>
              <a:ea typeface="微软雅黑" pitchFamily="34" charset="-122"/>
              <a:cs typeface="Times New Roman" panose="02020603050405020304" pitchFamily="18" charset="0"/>
            </a:endParaRPr>
          </a:p>
        </p:txBody>
      </p:sp>
      <p:sp>
        <p:nvSpPr>
          <p:cNvPr id="5" name="标题 1"/>
          <p:cNvSpPr>
            <a:spLocks noGrp="1"/>
          </p:cNvSpPr>
          <p:nvPr>
            <p:ph type="title"/>
          </p:nvPr>
        </p:nvSpPr>
        <p:spPr>
          <a:xfrm>
            <a:off x="914857" y="96886"/>
            <a:ext cx="7172382" cy="618693"/>
          </a:xfrm>
        </p:spPr>
        <p:txBody>
          <a:bodyPr/>
          <a:lstStyle/>
          <a:p>
            <a:r>
              <a:rPr lang="zh-CN" altLang="en-US" dirty="0"/>
              <a:t> 模型训练基本流程 </a:t>
            </a:r>
          </a:p>
        </p:txBody>
      </p:sp>
    </p:spTree>
    <p:extLst>
      <p:ext uri="{BB962C8B-B14F-4D97-AF65-F5344CB8AC3E}">
        <p14:creationId xmlns:p14="http://schemas.microsoft.com/office/powerpoint/2010/main" val="2398072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5F3A4D-5733-4DB6-A1EF-F88C696801EC}"/>
              </a:ext>
            </a:extLst>
          </p:cNvPr>
          <p:cNvSpPr/>
          <p:nvPr/>
        </p:nvSpPr>
        <p:spPr>
          <a:xfrm>
            <a:off x="964000" y="1235597"/>
            <a:ext cx="10081120" cy="2797048"/>
          </a:xfrm>
          <a:prstGeom prst="rect">
            <a:avLst/>
          </a:prstGeom>
        </p:spPr>
        <p:txBody>
          <a:bodyPr wrap="square">
            <a:spAutoFit/>
          </a:bodyPr>
          <a:lstStyle/>
          <a:p>
            <a:pPr>
              <a:lnSpc>
                <a:spcPct val="150000"/>
              </a:lnSpc>
            </a:pPr>
            <a:r>
              <a:rPr lang="zh-CN" altLang="en-US" sz="2400" b="1" dirty="0">
                <a:solidFill>
                  <a:schemeClr val="accent6"/>
                </a:solidFill>
                <a:latin typeface="微软雅黑" pitchFamily="34" charset="-122"/>
                <a:ea typeface="微软雅黑" pitchFamily="34" charset="-122"/>
                <a:cs typeface="Times New Roman" panose="02020603050405020304" pitchFamily="18" charset="0"/>
              </a:rPr>
              <a:t>三、确定优化目标</a:t>
            </a:r>
            <a:endParaRPr lang="en-US" altLang="zh-CN" sz="2400" b="1" dirty="0">
              <a:solidFill>
                <a:schemeClr val="accent6"/>
              </a:solidFill>
              <a:latin typeface="微软雅黑" pitchFamily="34" charset="-122"/>
              <a:ea typeface="微软雅黑" pitchFamily="34" charset="-122"/>
              <a:cs typeface="Times New Roman" panose="02020603050405020304" pitchFamily="18" charset="0"/>
            </a:endParaRPr>
          </a:p>
          <a:p>
            <a:pPr>
              <a:lnSpc>
                <a:spcPct val="150000"/>
              </a:lnSpc>
            </a:pPr>
            <a:endParaRPr lang="en-US" altLang="zh-CN" sz="2400" b="1" dirty="0">
              <a:solidFill>
                <a:schemeClr val="accent6"/>
              </a:solidFill>
              <a:latin typeface="微软雅黑" pitchFamily="34" charset="-122"/>
              <a:ea typeface="微软雅黑" pitchFamily="34" charset="-122"/>
              <a:cs typeface="Times New Roman" panose="02020603050405020304" pitchFamily="18" charset="0"/>
            </a:endParaRPr>
          </a:p>
          <a:p>
            <a:pPr>
              <a:lnSpc>
                <a:spcPct val="150000"/>
              </a:lnSpc>
            </a:pPr>
            <a:r>
              <a:rPr lang="zh-CN" altLang="en-US" sz="2400" dirty="0">
                <a:solidFill>
                  <a:srgbClr val="000000"/>
                </a:solidFill>
                <a:latin typeface="微软雅黑" pitchFamily="34" charset="-122"/>
                <a:ea typeface="微软雅黑" pitchFamily="34" charset="-122"/>
                <a:cs typeface="Times New Roman" panose="02020603050405020304" pitchFamily="18" charset="0"/>
              </a:rPr>
              <a:t>初始模型的模型性能通常难以满足任务需求，需对其进行优化。为此，需要</a:t>
            </a:r>
            <a:r>
              <a:rPr lang="zh-CN" altLang="en-US" sz="2400" dirty="0">
                <a:solidFill>
                  <a:schemeClr val="accent6"/>
                </a:solidFill>
                <a:latin typeface="微软雅黑" pitchFamily="34" charset="-122"/>
                <a:ea typeface="微软雅黑" pitchFamily="34" charset="-122"/>
                <a:cs typeface="Times New Roman" panose="02020603050405020304" pitchFamily="18" charset="0"/>
              </a:rPr>
              <a:t>根据某一原则构造用于模型优化的目标函数</a:t>
            </a:r>
            <a:r>
              <a:rPr lang="zh-CN" altLang="en-US" sz="2400" dirty="0">
                <a:solidFill>
                  <a:srgbClr val="000000"/>
                </a:solidFill>
                <a:latin typeface="微软雅黑" pitchFamily="34" charset="-122"/>
                <a:ea typeface="微软雅黑" pitchFamily="34" charset="-122"/>
                <a:cs typeface="Times New Roman" panose="02020603050405020304" pitchFamily="18" charset="0"/>
              </a:rPr>
              <a:t>。针对不同类型的实际任务，通常所使用的目标函数形式也有所不同。</a:t>
            </a:r>
            <a:endParaRPr lang="en-US" altLang="zh-CN" sz="2400" dirty="0">
              <a:solidFill>
                <a:srgbClr val="000000"/>
              </a:solidFill>
              <a:latin typeface="微软雅黑" pitchFamily="34" charset="-122"/>
              <a:ea typeface="微软雅黑" pitchFamily="34" charset="-122"/>
              <a:cs typeface="Times New Roman" panose="02020603050405020304" pitchFamily="18" charset="0"/>
            </a:endParaRPr>
          </a:p>
        </p:txBody>
      </p:sp>
      <p:sp>
        <p:nvSpPr>
          <p:cNvPr id="5" name="标题 1"/>
          <p:cNvSpPr>
            <a:spLocks noGrp="1"/>
          </p:cNvSpPr>
          <p:nvPr>
            <p:ph type="title"/>
          </p:nvPr>
        </p:nvSpPr>
        <p:spPr>
          <a:xfrm>
            <a:off x="914857" y="96886"/>
            <a:ext cx="7172382" cy="618693"/>
          </a:xfrm>
        </p:spPr>
        <p:txBody>
          <a:bodyPr/>
          <a:lstStyle/>
          <a:p>
            <a:r>
              <a:rPr lang="zh-CN" altLang="en-US" dirty="0"/>
              <a:t> 模型训练基本流程 </a:t>
            </a:r>
          </a:p>
        </p:txBody>
      </p:sp>
    </p:spTree>
    <p:extLst>
      <p:ext uri="{BB962C8B-B14F-4D97-AF65-F5344CB8AC3E}">
        <p14:creationId xmlns:p14="http://schemas.microsoft.com/office/powerpoint/2010/main" val="2148480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5F3A4D-5733-4DB6-A1EF-F88C696801EC}"/>
              </a:ext>
            </a:extLst>
          </p:cNvPr>
          <p:cNvSpPr/>
          <p:nvPr/>
        </p:nvSpPr>
        <p:spPr>
          <a:xfrm>
            <a:off x="964000" y="1235597"/>
            <a:ext cx="10081120" cy="1938992"/>
          </a:xfrm>
          <a:prstGeom prst="rect">
            <a:avLst/>
          </a:prstGeom>
        </p:spPr>
        <p:txBody>
          <a:bodyPr wrap="square">
            <a:spAutoFit/>
          </a:bodyPr>
          <a:lstStyle/>
          <a:p>
            <a:r>
              <a:rPr lang="zh-CN" altLang="en-US" sz="2400" b="1" dirty="0">
                <a:solidFill>
                  <a:schemeClr val="accent6"/>
                </a:solidFill>
                <a:latin typeface="微软雅黑" pitchFamily="34" charset="-122"/>
                <a:ea typeface="微软雅黑" pitchFamily="34" charset="-122"/>
                <a:cs typeface="Times New Roman" panose="02020603050405020304" pitchFamily="18" charset="0"/>
              </a:rPr>
              <a:t>三、确定优化目标</a:t>
            </a:r>
            <a:endParaRPr lang="en-US" altLang="zh-CN" sz="2400" b="1" dirty="0">
              <a:solidFill>
                <a:schemeClr val="accent6"/>
              </a:solidFill>
              <a:latin typeface="微软雅黑" pitchFamily="34" charset="-122"/>
              <a:ea typeface="微软雅黑" pitchFamily="34" charset="-122"/>
              <a:cs typeface="Times New Roman" panose="02020603050405020304" pitchFamily="18" charset="0"/>
            </a:endParaRPr>
          </a:p>
          <a:p>
            <a:endParaRPr lang="en-US" altLang="zh-CN" sz="2400" b="1" dirty="0">
              <a:solidFill>
                <a:schemeClr val="accent6"/>
              </a:solidFill>
              <a:latin typeface="微软雅黑" pitchFamily="34" charset="-122"/>
              <a:ea typeface="微软雅黑" pitchFamily="34" charset="-122"/>
              <a:cs typeface="Times New Roman" panose="02020603050405020304" pitchFamily="18" charset="0"/>
            </a:endParaRPr>
          </a:p>
          <a:p>
            <a:r>
              <a:rPr lang="zh-CN" altLang="en-US" sz="2400" dirty="0">
                <a:solidFill>
                  <a:srgbClr val="000000"/>
                </a:solidFill>
                <a:latin typeface="微软雅黑" pitchFamily="34" charset="-122"/>
                <a:ea typeface="微软雅黑" pitchFamily="34" charset="-122"/>
                <a:cs typeface="Times New Roman" panose="02020603050405020304" pitchFamily="18" charset="0"/>
              </a:rPr>
              <a:t>初始模型的模型性能通常难以满足任务需求，需对其进行优化。为此，需要</a:t>
            </a:r>
            <a:r>
              <a:rPr lang="zh-CN" altLang="en-US" sz="2400" dirty="0">
                <a:solidFill>
                  <a:schemeClr val="accent6"/>
                </a:solidFill>
                <a:latin typeface="微软雅黑" pitchFamily="34" charset="-122"/>
                <a:ea typeface="微软雅黑" pitchFamily="34" charset="-122"/>
                <a:cs typeface="Times New Roman" panose="02020603050405020304" pitchFamily="18" charset="0"/>
              </a:rPr>
              <a:t>根据某一原则构造用于模型优化的目标函数</a:t>
            </a:r>
            <a:r>
              <a:rPr lang="zh-CN" altLang="en-US" sz="2400" dirty="0">
                <a:solidFill>
                  <a:srgbClr val="000000"/>
                </a:solidFill>
                <a:latin typeface="微软雅黑" pitchFamily="34" charset="-122"/>
                <a:ea typeface="微软雅黑" pitchFamily="34" charset="-122"/>
                <a:cs typeface="Times New Roman" panose="02020603050405020304" pitchFamily="18" charset="0"/>
              </a:rPr>
              <a:t>。针对不同类型的实际任务，通常所使用的目标函数形式也有所不同。</a:t>
            </a:r>
            <a:endParaRPr lang="en-US" altLang="zh-CN" sz="2400" dirty="0">
              <a:solidFill>
                <a:srgbClr val="000000"/>
              </a:solidFill>
              <a:latin typeface="微软雅黑" pitchFamily="34" charset="-122"/>
              <a:ea typeface="微软雅黑" pitchFamily="34" charset="-122"/>
              <a:cs typeface="Times New Roman" panose="02020603050405020304" pitchFamily="18" charset="0"/>
            </a:endParaRPr>
          </a:p>
        </p:txBody>
      </p:sp>
      <p:sp>
        <p:nvSpPr>
          <p:cNvPr id="5" name="标题 1"/>
          <p:cNvSpPr>
            <a:spLocks noGrp="1"/>
          </p:cNvSpPr>
          <p:nvPr>
            <p:ph type="title"/>
          </p:nvPr>
        </p:nvSpPr>
        <p:spPr>
          <a:xfrm>
            <a:off x="914857" y="96886"/>
            <a:ext cx="7172382" cy="618693"/>
          </a:xfrm>
        </p:spPr>
        <p:txBody>
          <a:bodyPr/>
          <a:lstStyle/>
          <a:p>
            <a:r>
              <a:rPr lang="zh-CN" altLang="en-US" dirty="0"/>
              <a:t> 模型训练基本流程 </a:t>
            </a:r>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FC4018E4-9771-4CA6-A63F-8C02B6D36BBC}"/>
                  </a:ext>
                </a:extLst>
              </p:cNvPr>
              <p:cNvSpPr/>
              <p:nvPr/>
            </p:nvSpPr>
            <p:spPr>
              <a:xfrm>
                <a:off x="896184" y="3524220"/>
                <a:ext cx="10753195" cy="2769989"/>
              </a:xfrm>
              <a:prstGeom prst="rect">
                <a:avLst/>
              </a:prstGeom>
            </p:spPr>
            <p:txBody>
              <a:bodyPr wrap="square">
                <a:spAutoFit/>
              </a:bodyPr>
              <a:lstStyle/>
              <a:p>
                <a:pPr eaLnBrk="1">
                  <a:spcAft>
                    <a:spcPts val="1200"/>
                  </a:spcAft>
                </a:pPr>
                <a:r>
                  <a:rPr lang="zh-CN" altLang="en-US" dirty="0">
                    <a:solidFill>
                      <a:srgbClr val="000000"/>
                    </a:solidFill>
                    <a:latin typeface="Cambria Math" panose="02040503050406030204" pitchFamily="18" charset="0"/>
                    <a:cs typeface="Times New Roman" panose="02020603050405020304" pitchFamily="18" charset="0"/>
                  </a:rPr>
                  <a:t>例如对于</a:t>
                </a:r>
                <a:r>
                  <a:rPr lang="zh-CN" altLang="en-US" dirty="0">
                    <a:solidFill>
                      <a:srgbClr val="FF0000"/>
                    </a:solidFill>
                    <a:latin typeface="Cambria Math" panose="02040503050406030204" pitchFamily="18" charset="0"/>
                    <a:cs typeface="Times New Roman" panose="02020603050405020304" pitchFamily="18" charset="0"/>
                  </a:rPr>
                  <a:t>二分类任务</a:t>
                </a:r>
                <a:r>
                  <a:rPr lang="zh-CN" altLang="en-US" dirty="0">
                    <a:solidFill>
                      <a:srgbClr val="000000"/>
                    </a:solidFill>
                    <a:latin typeface="Cambria Math" panose="02040503050406030204" pitchFamily="18" charset="0"/>
                    <a:cs typeface="Times New Roman" panose="02020603050405020304" pitchFamily="18" charset="0"/>
                  </a:rPr>
                  <a:t>而言，假设经过数据预处理所获得的训练样本集为</a:t>
                </a:r>
                <a14:m>
                  <m:oMath xmlns:m="http://schemas.openxmlformats.org/officeDocument/2006/math">
                    <m:r>
                      <a:rPr lang="en-US">
                        <a:solidFill>
                          <a:srgbClr val="C00000"/>
                        </a:solidFill>
                        <a:latin typeface="Cambria Math" panose="02040503050406030204" pitchFamily="18" charset="0"/>
                        <a:cs typeface="Times New Roman" panose="02020603050405020304" pitchFamily="18" charset="0"/>
                      </a:rPr>
                      <m:t>𝐷</m:t>
                    </m:r>
                    <m:r>
                      <a:rPr lang="en-US">
                        <a:solidFill>
                          <a:srgbClr val="C00000"/>
                        </a:solidFill>
                        <a:latin typeface="Cambria Math" panose="02040503050406030204" pitchFamily="18" charset="0"/>
                        <a:cs typeface="Times New Roman" panose="02020603050405020304" pitchFamily="18" charset="0"/>
                      </a:rPr>
                      <m:t>={</m:t>
                    </m:r>
                    <m:d>
                      <m:dPr>
                        <m:ctrlPr>
                          <a:rPr lang="en-US" i="1">
                            <a:solidFill>
                              <a:srgbClr val="C00000"/>
                            </a:solidFill>
                            <a:latin typeface="Cambria Math" panose="02040503050406030204" pitchFamily="18" charset="0"/>
                            <a:cs typeface="Times New Roman" panose="02020603050405020304" pitchFamily="18" charset="0"/>
                          </a:rPr>
                        </m:ctrlPr>
                      </m:dPr>
                      <m:e>
                        <m:sSub>
                          <m:sSubPr>
                            <m:ctrlPr>
                              <a:rPr lang="en-US" i="1">
                                <a:solidFill>
                                  <a:srgbClr val="C00000"/>
                                </a:solidFill>
                                <a:latin typeface="Cambria Math" panose="02040503050406030204" pitchFamily="18" charset="0"/>
                                <a:cs typeface="Times New Roman" panose="02020603050405020304" pitchFamily="18" charset="0"/>
                              </a:rPr>
                            </m:ctrlPr>
                          </m:sSubPr>
                          <m:e>
                            <m:r>
                              <a:rPr lang="en-US">
                                <a:solidFill>
                                  <a:srgbClr val="C00000"/>
                                </a:solidFill>
                                <a:latin typeface="Cambria Math" panose="02040503050406030204" pitchFamily="18" charset="0"/>
                                <a:cs typeface="Times New Roman" panose="02020603050405020304" pitchFamily="18" charset="0"/>
                              </a:rPr>
                              <m:t>𝑋</m:t>
                            </m:r>
                          </m:e>
                          <m:sub>
                            <m:r>
                              <a:rPr lang="en-US">
                                <a:solidFill>
                                  <a:srgbClr val="C00000"/>
                                </a:solidFill>
                                <a:latin typeface="Cambria Math" panose="02040503050406030204" pitchFamily="18" charset="0"/>
                                <a:cs typeface="Times New Roman" panose="02020603050405020304" pitchFamily="18" charset="0"/>
                              </a:rPr>
                              <m:t>1</m:t>
                            </m:r>
                          </m:sub>
                        </m:sSub>
                        <m:r>
                          <a:rPr lang="en-US">
                            <a:solidFill>
                              <a:srgbClr val="C00000"/>
                            </a:solidFill>
                            <a:latin typeface="Cambria Math" panose="02040503050406030204" pitchFamily="18" charset="0"/>
                            <a:cs typeface="Times New Roman" panose="02020603050405020304" pitchFamily="18" charset="0"/>
                          </a:rPr>
                          <m:t>,</m:t>
                        </m:r>
                        <m:sSub>
                          <m:sSubPr>
                            <m:ctrlPr>
                              <a:rPr lang="en-US" i="1">
                                <a:solidFill>
                                  <a:srgbClr val="C00000"/>
                                </a:solidFill>
                                <a:latin typeface="Cambria Math" panose="02040503050406030204" pitchFamily="18" charset="0"/>
                                <a:cs typeface="Times New Roman" panose="02020603050405020304" pitchFamily="18" charset="0"/>
                              </a:rPr>
                            </m:ctrlPr>
                          </m:sSubPr>
                          <m:e>
                            <m:r>
                              <a:rPr lang="en-US">
                                <a:solidFill>
                                  <a:srgbClr val="C00000"/>
                                </a:solidFill>
                                <a:latin typeface="Cambria Math" panose="02040503050406030204" pitchFamily="18" charset="0"/>
                                <a:cs typeface="Times New Roman" panose="02020603050405020304" pitchFamily="18" charset="0"/>
                              </a:rPr>
                              <m:t>𝑦</m:t>
                            </m:r>
                          </m:e>
                          <m:sub>
                            <m:r>
                              <a:rPr lang="en-US">
                                <a:solidFill>
                                  <a:srgbClr val="C00000"/>
                                </a:solidFill>
                                <a:latin typeface="Cambria Math" panose="02040503050406030204" pitchFamily="18" charset="0"/>
                                <a:cs typeface="Times New Roman" panose="02020603050405020304" pitchFamily="18" charset="0"/>
                              </a:rPr>
                              <m:t>1</m:t>
                            </m:r>
                          </m:sub>
                        </m:sSub>
                      </m:e>
                    </m:d>
                    <m:r>
                      <a:rPr lang="en-US">
                        <a:solidFill>
                          <a:srgbClr val="C00000"/>
                        </a:solidFill>
                        <a:latin typeface="Cambria Math" panose="02040503050406030204" pitchFamily="18" charset="0"/>
                        <a:cs typeface="Times New Roman" panose="02020603050405020304" pitchFamily="18" charset="0"/>
                      </a:rPr>
                      <m:t>,</m:t>
                    </m:r>
                    <m:d>
                      <m:dPr>
                        <m:ctrlPr>
                          <a:rPr lang="en-US" i="1">
                            <a:solidFill>
                              <a:srgbClr val="C00000"/>
                            </a:solidFill>
                            <a:latin typeface="Cambria Math" panose="02040503050406030204" pitchFamily="18" charset="0"/>
                            <a:cs typeface="Times New Roman" panose="02020603050405020304" pitchFamily="18" charset="0"/>
                          </a:rPr>
                        </m:ctrlPr>
                      </m:dPr>
                      <m:e>
                        <m:sSub>
                          <m:sSubPr>
                            <m:ctrlPr>
                              <a:rPr lang="en-US" i="1">
                                <a:solidFill>
                                  <a:srgbClr val="C00000"/>
                                </a:solidFill>
                                <a:latin typeface="Cambria Math" panose="02040503050406030204" pitchFamily="18" charset="0"/>
                                <a:cs typeface="Times New Roman" panose="02020603050405020304" pitchFamily="18" charset="0"/>
                              </a:rPr>
                            </m:ctrlPr>
                          </m:sSubPr>
                          <m:e>
                            <m:r>
                              <a:rPr lang="en-US">
                                <a:solidFill>
                                  <a:srgbClr val="C00000"/>
                                </a:solidFill>
                                <a:latin typeface="Cambria Math" panose="02040503050406030204" pitchFamily="18" charset="0"/>
                                <a:cs typeface="Times New Roman" panose="02020603050405020304" pitchFamily="18" charset="0"/>
                              </a:rPr>
                              <m:t>𝑋</m:t>
                            </m:r>
                          </m:e>
                          <m:sub>
                            <m:r>
                              <a:rPr lang="en-US">
                                <a:solidFill>
                                  <a:srgbClr val="C00000"/>
                                </a:solidFill>
                                <a:latin typeface="Cambria Math" panose="02040503050406030204" pitchFamily="18" charset="0"/>
                                <a:cs typeface="Times New Roman" panose="02020603050405020304" pitchFamily="18" charset="0"/>
                              </a:rPr>
                              <m:t>2</m:t>
                            </m:r>
                          </m:sub>
                        </m:sSub>
                        <m:r>
                          <a:rPr lang="en-US">
                            <a:solidFill>
                              <a:srgbClr val="C00000"/>
                            </a:solidFill>
                            <a:latin typeface="Cambria Math" panose="02040503050406030204" pitchFamily="18" charset="0"/>
                            <a:cs typeface="Times New Roman" panose="02020603050405020304" pitchFamily="18" charset="0"/>
                          </a:rPr>
                          <m:t>,</m:t>
                        </m:r>
                        <m:sSub>
                          <m:sSubPr>
                            <m:ctrlPr>
                              <a:rPr lang="en-US" i="1">
                                <a:solidFill>
                                  <a:srgbClr val="C00000"/>
                                </a:solidFill>
                                <a:latin typeface="Cambria Math" panose="02040503050406030204" pitchFamily="18" charset="0"/>
                                <a:cs typeface="Times New Roman" panose="02020603050405020304" pitchFamily="18" charset="0"/>
                              </a:rPr>
                            </m:ctrlPr>
                          </m:sSubPr>
                          <m:e>
                            <m:r>
                              <a:rPr lang="en-US">
                                <a:solidFill>
                                  <a:srgbClr val="C00000"/>
                                </a:solidFill>
                                <a:latin typeface="Cambria Math" panose="02040503050406030204" pitchFamily="18" charset="0"/>
                                <a:cs typeface="Times New Roman" panose="02020603050405020304" pitchFamily="18" charset="0"/>
                              </a:rPr>
                              <m:t>𝑦</m:t>
                            </m:r>
                          </m:e>
                          <m:sub>
                            <m:r>
                              <a:rPr lang="en-US">
                                <a:solidFill>
                                  <a:srgbClr val="C00000"/>
                                </a:solidFill>
                                <a:latin typeface="Cambria Math" panose="02040503050406030204" pitchFamily="18" charset="0"/>
                                <a:cs typeface="Times New Roman" panose="02020603050405020304" pitchFamily="18" charset="0"/>
                              </a:rPr>
                              <m:t>2</m:t>
                            </m:r>
                          </m:sub>
                        </m:sSub>
                      </m:e>
                    </m:d>
                    <m:r>
                      <a:rPr lang="en-US">
                        <a:solidFill>
                          <a:srgbClr val="C00000"/>
                        </a:solidFill>
                        <a:latin typeface="Cambria Math" panose="02040503050406030204" pitchFamily="18" charset="0"/>
                        <a:cs typeface="Times New Roman" panose="02020603050405020304" pitchFamily="18" charset="0"/>
                      </a:rPr>
                      <m:t>,…,(</m:t>
                    </m:r>
                    <m:sSub>
                      <m:sSubPr>
                        <m:ctrlPr>
                          <a:rPr lang="en-US" i="1">
                            <a:solidFill>
                              <a:srgbClr val="C00000"/>
                            </a:solidFill>
                            <a:latin typeface="Cambria Math" panose="02040503050406030204" pitchFamily="18" charset="0"/>
                            <a:cs typeface="Times New Roman" panose="02020603050405020304" pitchFamily="18" charset="0"/>
                          </a:rPr>
                        </m:ctrlPr>
                      </m:sSubPr>
                      <m:e>
                        <m:r>
                          <a:rPr lang="en-US">
                            <a:solidFill>
                              <a:srgbClr val="C00000"/>
                            </a:solidFill>
                            <a:latin typeface="Cambria Math" panose="02040503050406030204" pitchFamily="18" charset="0"/>
                            <a:cs typeface="Times New Roman" panose="02020603050405020304" pitchFamily="18" charset="0"/>
                          </a:rPr>
                          <m:t>𝑋</m:t>
                        </m:r>
                      </m:e>
                      <m:sub>
                        <m:r>
                          <a:rPr lang="en-US">
                            <a:solidFill>
                              <a:srgbClr val="C00000"/>
                            </a:solidFill>
                            <a:latin typeface="Cambria Math" panose="02040503050406030204" pitchFamily="18" charset="0"/>
                            <a:cs typeface="Times New Roman" panose="02020603050405020304" pitchFamily="18" charset="0"/>
                          </a:rPr>
                          <m:t>𝑛</m:t>
                        </m:r>
                      </m:sub>
                    </m:sSub>
                    <m:r>
                      <a:rPr lang="en-US">
                        <a:solidFill>
                          <a:srgbClr val="C00000"/>
                        </a:solidFill>
                        <a:latin typeface="Cambria Math" panose="02040503050406030204" pitchFamily="18" charset="0"/>
                        <a:cs typeface="Times New Roman" panose="02020603050405020304" pitchFamily="18" charset="0"/>
                      </a:rPr>
                      <m:t>,</m:t>
                    </m:r>
                    <m:sSub>
                      <m:sSubPr>
                        <m:ctrlPr>
                          <a:rPr lang="en-US" i="1">
                            <a:solidFill>
                              <a:srgbClr val="C00000"/>
                            </a:solidFill>
                            <a:latin typeface="Cambria Math" panose="02040503050406030204" pitchFamily="18" charset="0"/>
                            <a:cs typeface="Times New Roman" panose="02020603050405020304" pitchFamily="18" charset="0"/>
                          </a:rPr>
                        </m:ctrlPr>
                      </m:sSubPr>
                      <m:e>
                        <m:r>
                          <a:rPr lang="en-US">
                            <a:solidFill>
                              <a:srgbClr val="C00000"/>
                            </a:solidFill>
                            <a:latin typeface="Cambria Math" panose="02040503050406030204" pitchFamily="18" charset="0"/>
                            <a:cs typeface="Times New Roman" panose="02020603050405020304" pitchFamily="18" charset="0"/>
                          </a:rPr>
                          <m:t>𝑦</m:t>
                        </m:r>
                      </m:e>
                      <m:sub>
                        <m:r>
                          <a:rPr lang="en-US">
                            <a:solidFill>
                              <a:srgbClr val="C00000"/>
                            </a:solidFill>
                            <a:latin typeface="Cambria Math" panose="02040503050406030204" pitchFamily="18" charset="0"/>
                            <a:cs typeface="Times New Roman" panose="02020603050405020304" pitchFamily="18" charset="0"/>
                          </a:rPr>
                          <m:t>𝑛</m:t>
                        </m:r>
                      </m:sub>
                    </m:sSub>
                    <m:r>
                      <a:rPr lang="en-US">
                        <a:solidFill>
                          <a:srgbClr val="C00000"/>
                        </a:solidFill>
                        <a:latin typeface="Cambria Math" panose="02040503050406030204" pitchFamily="18" charset="0"/>
                        <a:cs typeface="Times New Roman" panose="02020603050405020304" pitchFamily="18" charset="0"/>
                      </a:rPr>
                      <m:t>)}</m:t>
                    </m:r>
                  </m:oMath>
                </a14:m>
                <a:r>
                  <a:rPr lang="zh-CN" altLang="en-US" dirty="0">
                    <a:solidFill>
                      <a:srgbClr val="000000"/>
                    </a:solidFill>
                    <a:latin typeface="Cambria Math" panose="02040503050406030204" pitchFamily="18" charset="0"/>
                    <a:cs typeface="Times New Roman" panose="02020603050405020304" pitchFamily="18" charset="0"/>
                  </a:rPr>
                  <a:t>，网络模型</a:t>
                </a:r>
                <a14:m>
                  <m:oMath xmlns:m="http://schemas.openxmlformats.org/officeDocument/2006/math">
                    <m:r>
                      <a:rPr lang="en-US">
                        <a:solidFill>
                          <a:srgbClr val="000000"/>
                        </a:solidFill>
                        <a:latin typeface="Cambria Math" panose="02040503050406030204" pitchFamily="18" charset="0"/>
                        <a:cs typeface="Times New Roman" panose="02020603050405020304" pitchFamily="18" charset="0"/>
                      </a:rPr>
                      <m:t>𝑓</m:t>
                    </m:r>
                  </m:oMath>
                </a14:m>
                <a:r>
                  <a:rPr lang="zh-CN" altLang="en-US" dirty="0">
                    <a:solidFill>
                      <a:srgbClr val="000000"/>
                    </a:solidFill>
                    <a:latin typeface="Cambria Math" panose="02040503050406030204" pitchFamily="18" charset="0"/>
                    <a:cs typeface="Times New Roman" panose="02020603050405020304" pitchFamily="18" charset="0"/>
                  </a:rPr>
                  <a:t>对于样本</a:t>
                </a:r>
                <a14:m>
                  <m:oMath xmlns:m="http://schemas.openxmlformats.org/officeDocument/2006/math">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𝑋</m:t>
                        </m:r>
                      </m:e>
                      <m:sub>
                        <m:r>
                          <a:rPr lang="en-US">
                            <a:solidFill>
                              <a:srgbClr val="000000"/>
                            </a:solidFill>
                            <a:latin typeface="Cambria Math" panose="02040503050406030204" pitchFamily="18" charset="0"/>
                            <a:cs typeface="Times New Roman" panose="02020603050405020304" pitchFamily="18" charset="0"/>
                          </a:rPr>
                          <m:t>𝑖</m:t>
                        </m:r>
                      </m:sub>
                    </m:sSub>
                  </m:oMath>
                </a14:m>
                <a:r>
                  <a:rPr lang="zh-CN" altLang="en-US" dirty="0">
                    <a:solidFill>
                      <a:srgbClr val="000000"/>
                    </a:solidFill>
                    <a:latin typeface="Cambria Math" panose="02040503050406030204" pitchFamily="18" charset="0"/>
                    <a:cs typeface="Times New Roman" panose="02020603050405020304" pitchFamily="18" charset="0"/>
                  </a:rPr>
                  <a:t>的输出为</a:t>
                </a:r>
                <a14:m>
                  <m:oMath xmlns:m="http://schemas.openxmlformats.org/officeDocument/2006/math">
                    <m:r>
                      <a:rPr lang="en-US">
                        <a:solidFill>
                          <a:srgbClr val="000000"/>
                        </a:solidFill>
                        <a:latin typeface="Cambria Math" panose="02040503050406030204" pitchFamily="18" charset="0"/>
                        <a:cs typeface="Times New Roman" panose="02020603050405020304" pitchFamily="18" charset="0"/>
                      </a:rPr>
                      <m:t>𝑓</m:t>
                    </m:r>
                    <m:r>
                      <a:rPr lang="en-US">
                        <a:solidFill>
                          <a:srgbClr val="000000"/>
                        </a:solidFill>
                        <a:latin typeface="Cambria Math" panose="02040503050406030204" pitchFamily="18" charset="0"/>
                        <a:cs typeface="Times New Roman" panose="02020603050405020304" pitchFamily="18" charset="0"/>
                      </a:rPr>
                      <m:t>(</m:t>
                    </m:r>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𝑋</m:t>
                        </m:r>
                      </m:e>
                      <m:sub>
                        <m:r>
                          <a:rPr lang="en-US">
                            <a:solidFill>
                              <a:srgbClr val="000000"/>
                            </a:solidFill>
                            <a:latin typeface="Cambria Math" panose="02040503050406030204" pitchFamily="18" charset="0"/>
                            <a:cs typeface="Times New Roman" panose="02020603050405020304" pitchFamily="18" charset="0"/>
                          </a:rPr>
                          <m:t>𝑖</m:t>
                        </m:r>
                      </m:sub>
                    </m:sSub>
                    <m:r>
                      <a:rPr lang="en-US">
                        <a:solidFill>
                          <a:srgbClr val="000000"/>
                        </a:solidFill>
                        <a:latin typeface="Cambria Math" panose="02040503050406030204" pitchFamily="18" charset="0"/>
                        <a:cs typeface="Times New Roman" panose="02020603050405020304" pitchFamily="18" charset="0"/>
                      </a:rPr>
                      <m:t>)</m:t>
                    </m:r>
                  </m:oMath>
                </a14:m>
                <a:r>
                  <a:rPr lang="zh-CN" altLang="en-US" dirty="0">
                    <a:solidFill>
                      <a:srgbClr val="000000"/>
                    </a:solidFill>
                    <a:latin typeface="Cambria Math" panose="02040503050406030204" pitchFamily="18" charset="0"/>
                    <a:cs typeface="Times New Roman" panose="02020603050405020304" pitchFamily="18" charset="0"/>
                  </a:rPr>
                  <a:t>，则可用</a:t>
                </a:r>
                <a14:m>
                  <m:oMath xmlns:m="http://schemas.openxmlformats.org/officeDocument/2006/math">
                    <m:r>
                      <m:rPr>
                        <m:sty m:val="p"/>
                      </m:rPr>
                      <a:rPr lang="en-US" smtClean="0">
                        <a:solidFill>
                          <a:srgbClr val="FF0000"/>
                        </a:solidFill>
                        <a:latin typeface="Cambria Math" panose="02040503050406030204" pitchFamily="18" charset="0"/>
                        <a:cs typeface="Times New Roman" panose="02020603050405020304" pitchFamily="18" charset="0"/>
                      </a:rPr>
                      <m:t>hinge</m:t>
                    </m:r>
                  </m:oMath>
                </a14:m>
                <a:r>
                  <a:rPr lang="zh-CN" altLang="en-US" dirty="0">
                    <a:solidFill>
                      <a:srgbClr val="FF0000"/>
                    </a:solidFill>
                    <a:latin typeface="Cambria Math" panose="02040503050406030204" pitchFamily="18" charset="0"/>
                    <a:cs typeface="Times New Roman" panose="02020603050405020304" pitchFamily="18" charset="0"/>
                  </a:rPr>
                  <a:t>损失函数</a:t>
                </a:r>
                <a:r>
                  <a:rPr lang="zh-CN" altLang="en-US" dirty="0">
                    <a:solidFill>
                      <a:schemeClr val="accent6"/>
                    </a:solidFill>
                    <a:latin typeface="Cambria Math" panose="02040503050406030204" pitchFamily="18" charset="0"/>
                    <a:cs typeface="Times New Roman" panose="02020603050405020304" pitchFamily="18" charset="0"/>
                  </a:rPr>
                  <a:t>度量网络模型输出值</a:t>
                </a:r>
                <a14:m>
                  <m:oMath xmlns:m="http://schemas.openxmlformats.org/officeDocument/2006/math">
                    <m:r>
                      <a:rPr lang="en-US">
                        <a:solidFill>
                          <a:schemeClr val="accent6"/>
                        </a:solidFill>
                        <a:latin typeface="Cambria Math" panose="02040503050406030204" pitchFamily="18" charset="0"/>
                        <a:cs typeface="Times New Roman" panose="02020603050405020304" pitchFamily="18" charset="0"/>
                      </a:rPr>
                      <m:t>𝑓</m:t>
                    </m:r>
                    <m:r>
                      <a:rPr lang="en-US">
                        <a:solidFill>
                          <a:schemeClr val="accent6"/>
                        </a:solidFill>
                        <a:latin typeface="Cambria Math" panose="02040503050406030204" pitchFamily="18" charset="0"/>
                        <a:cs typeface="Times New Roman" panose="02020603050405020304" pitchFamily="18" charset="0"/>
                      </a:rPr>
                      <m:t>(</m:t>
                    </m:r>
                    <m:sSub>
                      <m:sSubPr>
                        <m:ctrlPr>
                          <a:rPr lang="en-US" i="1">
                            <a:solidFill>
                              <a:schemeClr val="accent6"/>
                            </a:solidFill>
                            <a:latin typeface="Cambria Math" panose="02040503050406030204" pitchFamily="18" charset="0"/>
                            <a:cs typeface="Times New Roman" panose="02020603050405020304" pitchFamily="18" charset="0"/>
                          </a:rPr>
                        </m:ctrlPr>
                      </m:sSubPr>
                      <m:e>
                        <m:r>
                          <a:rPr lang="en-US">
                            <a:solidFill>
                              <a:schemeClr val="accent6"/>
                            </a:solidFill>
                            <a:latin typeface="Cambria Math" panose="02040503050406030204" pitchFamily="18" charset="0"/>
                            <a:cs typeface="Times New Roman" panose="02020603050405020304" pitchFamily="18" charset="0"/>
                          </a:rPr>
                          <m:t>𝑋</m:t>
                        </m:r>
                      </m:e>
                      <m:sub>
                        <m:r>
                          <a:rPr lang="en-US">
                            <a:solidFill>
                              <a:schemeClr val="accent6"/>
                            </a:solidFill>
                            <a:latin typeface="Cambria Math" panose="02040503050406030204" pitchFamily="18" charset="0"/>
                            <a:cs typeface="Times New Roman" panose="02020603050405020304" pitchFamily="18" charset="0"/>
                          </a:rPr>
                          <m:t>𝑖</m:t>
                        </m:r>
                      </m:sub>
                    </m:sSub>
                    <m:r>
                      <a:rPr lang="en-US">
                        <a:solidFill>
                          <a:schemeClr val="accent6"/>
                        </a:solidFill>
                        <a:latin typeface="Cambria Math" panose="02040503050406030204" pitchFamily="18" charset="0"/>
                        <a:cs typeface="Times New Roman" panose="02020603050405020304" pitchFamily="18" charset="0"/>
                      </a:rPr>
                      <m:t>)</m:t>
                    </m:r>
                  </m:oMath>
                </a14:m>
                <a:r>
                  <a:rPr lang="zh-CN" altLang="en-US" dirty="0">
                    <a:solidFill>
                      <a:schemeClr val="accent6"/>
                    </a:solidFill>
                    <a:latin typeface="Cambria Math" panose="02040503050406030204" pitchFamily="18" charset="0"/>
                    <a:cs typeface="Times New Roman" panose="02020603050405020304" pitchFamily="18" charset="0"/>
                  </a:rPr>
                  <a:t>与样本真实值</a:t>
                </a:r>
                <a14:m>
                  <m:oMath xmlns:m="http://schemas.openxmlformats.org/officeDocument/2006/math">
                    <m:sSub>
                      <m:sSubPr>
                        <m:ctrlPr>
                          <a:rPr lang="en-US" i="1">
                            <a:solidFill>
                              <a:schemeClr val="accent6"/>
                            </a:solidFill>
                            <a:latin typeface="Cambria Math" panose="02040503050406030204" pitchFamily="18" charset="0"/>
                            <a:cs typeface="Times New Roman" panose="02020603050405020304" pitchFamily="18" charset="0"/>
                          </a:rPr>
                        </m:ctrlPr>
                      </m:sSubPr>
                      <m:e>
                        <m:r>
                          <a:rPr lang="en-US">
                            <a:solidFill>
                              <a:schemeClr val="accent6"/>
                            </a:solidFill>
                            <a:latin typeface="Cambria Math" panose="02040503050406030204" pitchFamily="18" charset="0"/>
                            <a:cs typeface="Times New Roman" panose="02020603050405020304" pitchFamily="18" charset="0"/>
                          </a:rPr>
                          <m:t>𝑦</m:t>
                        </m:r>
                      </m:e>
                      <m:sub>
                        <m:r>
                          <a:rPr lang="en-US">
                            <a:solidFill>
                              <a:schemeClr val="accent6"/>
                            </a:solidFill>
                            <a:latin typeface="Cambria Math" panose="02040503050406030204" pitchFamily="18" charset="0"/>
                            <a:cs typeface="Times New Roman" panose="02020603050405020304" pitchFamily="18" charset="0"/>
                          </a:rPr>
                          <m:t>𝑖</m:t>
                        </m:r>
                      </m:sub>
                    </m:sSub>
                  </m:oMath>
                </a14:m>
                <a:r>
                  <a:rPr lang="zh-CN" altLang="en-US" dirty="0">
                    <a:solidFill>
                      <a:schemeClr val="accent6"/>
                    </a:solidFill>
                    <a:latin typeface="Cambria Math" panose="02040503050406030204" pitchFamily="18" charset="0"/>
                    <a:cs typeface="Times New Roman" panose="02020603050405020304" pitchFamily="18" charset="0"/>
                  </a:rPr>
                  <a:t>之间的差异</a:t>
                </a:r>
                <a:r>
                  <a:rPr lang="zh-CN" altLang="en-US" dirty="0">
                    <a:solidFill>
                      <a:srgbClr val="000000"/>
                    </a:solidFill>
                    <a:latin typeface="Cambria Math" panose="02040503050406030204" pitchFamily="18" charset="0"/>
                    <a:cs typeface="Times New Roman" panose="02020603050405020304" pitchFamily="18" charset="0"/>
                  </a:rPr>
                  <a:t>。</a:t>
                </a:r>
                <a:endParaRPr lang="en-US" altLang="zh-CN" dirty="0">
                  <a:solidFill>
                    <a:srgbClr val="000000"/>
                  </a:solidFill>
                  <a:latin typeface="Cambria Math" panose="02040503050406030204" pitchFamily="18" charset="0"/>
                  <a:cs typeface="Times New Roman" panose="02020603050405020304" pitchFamily="18" charset="0"/>
                </a:endParaRPr>
              </a:p>
              <a:p>
                <a:pPr eaLnBrk="1">
                  <a:spcAft>
                    <a:spcPts val="1200"/>
                  </a:spcAft>
                </a:pPr>
                <a:r>
                  <a:rPr lang="zh-CN" altLang="en-US" dirty="0">
                    <a:solidFill>
                      <a:srgbClr val="000000"/>
                    </a:solidFill>
                    <a:latin typeface="Cambria Math" panose="02040503050406030204" pitchFamily="18" charset="0"/>
                    <a:cs typeface="Times New Roman" panose="02020603050405020304" pitchFamily="18" charset="0"/>
                  </a:rPr>
                  <a:t>该</a:t>
                </a:r>
                <a:r>
                  <a:rPr lang="zh-CN" altLang="en-US" dirty="0">
                    <a:solidFill>
                      <a:schemeClr val="accent6"/>
                    </a:solidFill>
                    <a:latin typeface="Cambria Math" panose="02040503050406030204" pitchFamily="18" charset="0"/>
                    <a:cs typeface="Times New Roman" panose="02020603050405020304" pitchFamily="18" charset="0"/>
                  </a:rPr>
                  <a:t>损失函数要求正样本表示为</a:t>
                </a:r>
                <a:r>
                  <a:rPr lang="en-US" dirty="0">
                    <a:solidFill>
                      <a:schemeClr val="accent6"/>
                    </a:solidFill>
                    <a:latin typeface="Cambria Math" panose="02040503050406030204" pitchFamily="18" charset="0"/>
                    <a:cs typeface="Times New Roman" panose="02020603050405020304" pitchFamily="18" charset="0"/>
                  </a:rPr>
                  <a:t>+1</a:t>
                </a:r>
                <a:r>
                  <a:rPr lang="zh-CN" altLang="en-US" dirty="0">
                    <a:solidFill>
                      <a:schemeClr val="accent6"/>
                    </a:solidFill>
                    <a:latin typeface="Cambria Math" panose="02040503050406030204" pitchFamily="18" charset="0"/>
                    <a:cs typeface="Times New Roman" panose="02020603050405020304" pitchFamily="18" charset="0"/>
                  </a:rPr>
                  <a:t>，负样本表示为</a:t>
                </a:r>
                <a:r>
                  <a:rPr lang="en-US" dirty="0">
                    <a:solidFill>
                      <a:schemeClr val="accent6"/>
                    </a:solidFill>
                    <a:latin typeface="Cambria Math" panose="02040503050406030204" pitchFamily="18" charset="0"/>
                    <a:cs typeface="Times New Roman" panose="02020603050405020304" pitchFamily="18" charset="0"/>
                  </a:rPr>
                  <a:t>-1</a:t>
                </a:r>
                <a:r>
                  <a:rPr lang="zh-CN" altLang="en-US" dirty="0">
                    <a:solidFill>
                      <a:srgbClr val="000000"/>
                    </a:solidFill>
                    <a:latin typeface="Cambria Math" panose="02040503050406030204" pitchFamily="18" charset="0"/>
                    <a:cs typeface="Times New Roman" panose="02020603050405020304" pitchFamily="18" charset="0"/>
                  </a:rPr>
                  <a:t>，并且神经网络输出值的取值范围为</a:t>
                </a:r>
                <a14:m>
                  <m:oMath xmlns:m="http://schemas.openxmlformats.org/officeDocument/2006/math">
                    <m:r>
                      <a:rPr lang="en-US">
                        <a:solidFill>
                          <a:srgbClr val="000000"/>
                        </a:solidFill>
                        <a:latin typeface="Cambria Math" panose="02040503050406030204" pitchFamily="18" charset="0"/>
                        <a:cs typeface="Times New Roman" panose="02020603050405020304" pitchFamily="18" charset="0"/>
                      </a:rPr>
                      <m:t>𝑓</m:t>
                    </m:r>
                    <m:d>
                      <m:dPr>
                        <m:ctrlPr>
                          <a:rPr lang="en-US" i="1">
                            <a:solidFill>
                              <a:srgbClr val="000000"/>
                            </a:solidFill>
                            <a:latin typeface="Cambria Math" panose="02040503050406030204" pitchFamily="18" charset="0"/>
                            <a:cs typeface="Times New Roman" panose="02020603050405020304" pitchFamily="18" charset="0"/>
                          </a:rPr>
                        </m:ctrlPr>
                      </m:dPr>
                      <m:e>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𝑋</m:t>
                            </m:r>
                          </m:e>
                          <m:sub>
                            <m:r>
                              <a:rPr lang="en-US">
                                <a:solidFill>
                                  <a:srgbClr val="000000"/>
                                </a:solidFill>
                                <a:latin typeface="Cambria Math" panose="02040503050406030204" pitchFamily="18" charset="0"/>
                                <a:cs typeface="Times New Roman" panose="02020603050405020304" pitchFamily="18" charset="0"/>
                              </a:rPr>
                              <m:t>𝑖</m:t>
                            </m:r>
                          </m:sub>
                        </m:sSub>
                      </m:e>
                    </m:d>
                    <m:r>
                      <a:rPr lang="en-US">
                        <a:solidFill>
                          <a:srgbClr val="000000"/>
                        </a:solidFill>
                        <a:latin typeface="Cambria Math" panose="02040503050406030204" pitchFamily="18" charset="0"/>
                        <a:cs typeface="Times New Roman" panose="02020603050405020304" pitchFamily="18" charset="0"/>
                      </a:rPr>
                      <m:t>∈[−1,+1]</m:t>
                    </m:r>
                  </m:oMath>
                </a14:m>
                <a:r>
                  <a:rPr lang="zh-CN" altLang="en-US" dirty="0">
                    <a:solidFill>
                      <a:srgbClr val="000000"/>
                    </a:solidFill>
                    <a:latin typeface="Cambria Math" panose="02040503050406030204" pitchFamily="18" charset="0"/>
                    <a:cs typeface="Times New Roman" panose="02020603050405020304" pitchFamily="18" charset="0"/>
                  </a:rPr>
                  <a:t>。</a:t>
                </a:r>
                <a14:m>
                  <m:oMath xmlns:m="http://schemas.openxmlformats.org/officeDocument/2006/math">
                    <m:r>
                      <m:rPr>
                        <m:sty m:val="p"/>
                      </m:rPr>
                      <a:rPr lang="en-US">
                        <a:solidFill>
                          <a:srgbClr val="000000"/>
                        </a:solidFill>
                        <a:latin typeface="Cambria Math" panose="02040503050406030204" pitchFamily="18" charset="0"/>
                        <a:cs typeface="Times New Roman" panose="02020603050405020304" pitchFamily="18" charset="0"/>
                      </a:rPr>
                      <m:t>hinge</m:t>
                    </m:r>
                  </m:oMath>
                </a14:m>
                <a:r>
                  <a:rPr lang="zh-CN" altLang="en-US" dirty="0">
                    <a:solidFill>
                      <a:srgbClr val="000000"/>
                    </a:solidFill>
                    <a:latin typeface="Cambria Math" panose="02040503050406030204" pitchFamily="18" charset="0"/>
                    <a:cs typeface="Times New Roman" panose="02020603050405020304" pitchFamily="18" charset="0"/>
                  </a:rPr>
                  <a:t>损失函数的具体形式如下：</a:t>
                </a:r>
                <a:endParaRPr lang="en-US" altLang="zh-CN" dirty="0">
                  <a:solidFill>
                    <a:srgbClr val="000000"/>
                  </a:solidFill>
                  <a:latin typeface="Cambria Math" panose="02040503050406030204" pitchFamily="18" charset="0"/>
                  <a:cs typeface="Times New Roman" panose="02020603050405020304" pitchFamily="18" charset="0"/>
                </a:endParaRPr>
              </a:p>
              <a:p>
                <a:pPr eaLnBrk="1">
                  <a:spcAft>
                    <a:spcPts val="1200"/>
                  </a:spcAft>
                </a:pPr>
                <a14:m>
                  <m:oMathPara xmlns:m="http://schemas.openxmlformats.org/officeDocument/2006/math">
                    <m:oMathParaPr>
                      <m:jc m:val="centerGroup"/>
                    </m:oMathParaPr>
                    <m:oMath xmlns:m="http://schemas.openxmlformats.org/officeDocument/2006/math">
                      <m:r>
                        <a:rPr lang="en-US">
                          <a:solidFill>
                            <a:srgbClr val="C00000"/>
                          </a:solidFill>
                          <a:latin typeface="Cambria Math" panose="02040503050406030204" pitchFamily="18" charset="0"/>
                          <a:cs typeface="Times New Roman" panose="02020603050405020304" pitchFamily="18" charset="0"/>
                        </a:rPr>
                        <m:t>𝐿</m:t>
                      </m:r>
                      <m:d>
                        <m:dPr>
                          <m:ctrlPr>
                            <a:rPr lang="en-US" i="1">
                              <a:solidFill>
                                <a:srgbClr val="C00000"/>
                              </a:solidFill>
                              <a:latin typeface="Cambria Math" panose="02040503050406030204" pitchFamily="18" charset="0"/>
                              <a:cs typeface="Times New Roman" panose="02020603050405020304" pitchFamily="18" charset="0"/>
                            </a:rPr>
                          </m:ctrlPr>
                        </m:dPr>
                        <m:e>
                          <m:sSub>
                            <m:sSubPr>
                              <m:ctrlPr>
                                <a:rPr lang="en-US" i="1">
                                  <a:solidFill>
                                    <a:srgbClr val="C00000"/>
                                  </a:solidFill>
                                  <a:latin typeface="Cambria Math" panose="02040503050406030204" pitchFamily="18" charset="0"/>
                                  <a:cs typeface="Times New Roman" panose="02020603050405020304" pitchFamily="18" charset="0"/>
                                </a:rPr>
                              </m:ctrlPr>
                            </m:sSubPr>
                            <m:e>
                              <m:r>
                                <a:rPr lang="en-US">
                                  <a:solidFill>
                                    <a:srgbClr val="C00000"/>
                                  </a:solidFill>
                                  <a:latin typeface="Cambria Math" panose="02040503050406030204" pitchFamily="18" charset="0"/>
                                  <a:cs typeface="Times New Roman" panose="02020603050405020304" pitchFamily="18" charset="0"/>
                                </a:rPr>
                                <m:t>𝑋</m:t>
                              </m:r>
                            </m:e>
                            <m:sub>
                              <m:r>
                                <a:rPr lang="en-US">
                                  <a:solidFill>
                                    <a:srgbClr val="C00000"/>
                                  </a:solidFill>
                                  <a:latin typeface="Cambria Math" panose="02040503050406030204" pitchFamily="18" charset="0"/>
                                  <a:cs typeface="Times New Roman" panose="02020603050405020304" pitchFamily="18" charset="0"/>
                                </a:rPr>
                                <m:t>𝑖</m:t>
                              </m:r>
                            </m:sub>
                          </m:sSub>
                          <m:r>
                            <a:rPr lang="en-US">
                              <a:solidFill>
                                <a:srgbClr val="C00000"/>
                              </a:solidFill>
                              <a:latin typeface="Cambria Math" panose="02040503050406030204" pitchFamily="18" charset="0"/>
                              <a:cs typeface="Times New Roman" panose="02020603050405020304" pitchFamily="18" charset="0"/>
                            </a:rPr>
                            <m:t>,</m:t>
                          </m:r>
                          <m:sSub>
                            <m:sSubPr>
                              <m:ctrlPr>
                                <a:rPr lang="en-US" i="1">
                                  <a:solidFill>
                                    <a:srgbClr val="C00000"/>
                                  </a:solidFill>
                                  <a:latin typeface="Cambria Math" panose="02040503050406030204" pitchFamily="18" charset="0"/>
                                  <a:cs typeface="Times New Roman" panose="02020603050405020304" pitchFamily="18" charset="0"/>
                                </a:rPr>
                              </m:ctrlPr>
                            </m:sSubPr>
                            <m:e>
                              <m:r>
                                <a:rPr lang="en-US">
                                  <a:solidFill>
                                    <a:srgbClr val="C00000"/>
                                  </a:solidFill>
                                  <a:latin typeface="Cambria Math" panose="02040503050406030204" pitchFamily="18" charset="0"/>
                                  <a:cs typeface="Times New Roman" panose="02020603050405020304" pitchFamily="18" charset="0"/>
                                </a:rPr>
                                <m:t>𝑦</m:t>
                              </m:r>
                            </m:e>
                            <m:sub>
                              <m:r>
                                <a:rPr lang="en-US">
                                  <a:solidFill>
                                    <a:srgbClr val="C00000"/>
                                  </a:solidFill>
                                  <a:latin typeface="Cambria Math" panose="02040503050406030204" pitchFamily="18" charset="0"/>
                                  <a:cs typeface="Times New Roman" panose="02020603050405020304" pitchFamily="18" charset="0"/>
                                </a:rPr>
                                <m:t>𝑖</m:t>
                              </m:r>
                            </m:sub>
                          </m:sSub>
                        </m:e>
                      </m:d>
                      <m:r>
                        <a:rPr lang="en-US">
                          <a:solidFill>
                            <a:srgbClr val="C00000"/>
                          </a:solidFill>
                          <a:latin typeface="Cambria Math" panose="02040503050406030204" pitchFamily="18" charset="0"/>
                          <a:cs typeface="Times New Roman" panose="02020603050405020304" pitchFamily="18" charset="0"/>
                        </a:rPr>
                        <m:t>=</m:t>
                      </m:r>
                      <m:func>
                        <m:funcPr>
                          <m:ctrlPr>
                            <a:rPr lang="en-US" i="1">
                              <a:solidFill>
                                <a:srgbClr val="C00000"/>
                              </a:solidFill>
                              <a:latin typeface="Cambria Math" panose="02040503050406030204" pitchFamily="18" charset="0"/>
                              <a:cs typeface="Times New Roman" panose="02020603050405020304" pitchFamily="18" charset="0"/>
                            </a:rPr>
                          </m:ctrlPr>
                        </m:funcPr>
                        <m:fName>
                          <m:r>
                            <m:rPr>
                              <m:sty m:val="p"/>
                            </m:rPr>
                            <a:rPr lang="en-US">
                              <a:solidFill>
                                <a:srgbClr val="C00000"/>
                              </a:solidFill>
                              <a:latin typeface="Cambria Math" panose="02040503050406030204" pitchFamily="18" charset="0"/>
                              <a:cs typeface="Times New Roman" panose="02020603050405020304" pitchFamily="18" charset="0"/>
                            </a:rPr>
                            <m:t>max</m:t>
                          </m:r>
                        </m:fName>
                        <m:e>
                          <m:d>
                            <m:dPr>
                              <m:ctrlPr>
                                <a:rPr lang="en-US" i="1">
                                  <a:solidFill>
                                    <a:srgbClr val="C00000"/>
                                  </a:solidFill>
                                  <a:latin typeface="Cambria Math" panose="02040503050406030204" pitchFamily="18" charset="0"/>
                                  <a:cs typeface="Times New Roman" panose="02020603050405020304" pitchFamily="18" charset="0"/>
                                </a:rPr>
                              </m:ctrlPr>
                            </m:dPr>
                            <m:e>
                              <m:r>
                                <a:rPr lang="en-US">
                                  <a:solidFill>
                                    <a:srgbClr val="C00000"/>
                                  </a:solidFill>
                                  <a:latin typeface="Cambria Math" panose="02040503050406030204" pitchFamily="18" charset="0"/>
                                  <a:cs typeface="Times New Roman" panose="02020603050405020304" pitchFamily="18" charset="0"/>
                                </a:rPr>
                                <m:t>0,1−</m:t>
                              </m:r>
                              <m:r>
                                <a:rPr lang="en-US">
                                  <a:solidFill>
                                    <a:srgbClr val="C00000"/>
                                  </a:solidFill>
                                  <a:latin typeface="Cambria Math" panose="02040503050406030204" pitchFamily="18" charset="0"/>
                                  <a:cs typeface="Times New Roman" panose="02020603050405020304" pitchFamily="18" charset="0"/>
                                </a:rPr>
                                <m:t>𝑓</m:t>
                              </m:r>
                              <m:d>
                                <m:dPr>
                                  <m:ctrlPr>
                                    <a:rPr lang="en-US" i="1">
                                      <a:solidFill>
                                        <a:srgbClr val="C00000"/>
                                      </a:solidFill>
                                      <a:latin typeface="Cambria Math" panose="02040503050406030204" pitchFamily="18" charset="0"/>
                                      <a:cs typeface="Times New Roman" panose="02020603050405020304" pitchFamily="18" charset="0"/>
                                    </a:rPr>
                                  </m:ctrlPr>
                                </m:dPr>
                                <m:e>
                                  <m:sSub>
                                    <m:sSubPr>
                                      <m:ctrlPr>
                                        <a:rPr lang="en-US" i="1">
                                          <a:solidFill>
                                            <a:srgbClr val="C00000"/>
                                          </a:solidFill>
                                          <a:latin typeface="Cambria Math" panose="02040503050406030204" pitchFamily="18" charset="0"/>
                                          <a:cs typeface="Times New Roman" panose="02020603050405020304" pitchFamily="18" charset="0"/>
                                        </a:rPr>
                                      </m:ctrlPr>
                                    </m:sSubPr>
                                    <m:e>
                                      <m:r>
                                        <a:rPr lang="en-US">
                                          <a:solidFill>
                                            <a:srgbClr val="C00000"/>
                                          </a:solidFill>
                                          <a:latin typeface="Cambria Math" panose="02040503050406030204" pitchFamily="18" charset="0"/>
                                          <a:cs typeface="Times New Roman" panose="02020603050405020304" pitchFamily="18" charset="0"/>
                                        </a:rPr>
                                        <m:t>𝑋</m:t>
                                      </m:r>
                                    </m:e>
                                    <m:sub>
                                      <m:r>
                                        <a:rPr lang="en-US">
                                          <a:solidFill>
                                            <a:srgbClr val="C00000"/>
                                          </a:solidFill>
                                          <a:latin typeface="Cambria Math" panose="02040503050406030204" pitchFamily="18" charset="0"/>
                                          <a:cs typeface="Times New Roman" panose="02020603050405020304" pitchFamily="18" charset="0"/>
                                        </a:rPr>
                                        <m:t>𝑖</m:t>
                                      </m:r>
                                    </m:sub>
                                  </m:sSub>
                                </m:e>
                              </m:d>
                              <m:r>
                                <a:rPr lang="en-US">
                                  <a:solidFill>
                                    <a:srgbClr val="C00000"/>
                                  </a:solidFill>
                                  <a:latin typeface="Cambria Math" panose="02040503050406030204" pitchFamily="18" charset="0"/>
                                  <a:cs typeface="Times New Roman" panose="02020603050405020304" pitchFamily="18" charset="0"/>
                                </a:rPr>
                                <m:t>·</m:t>
                              </m:r>
                              <m:sSub>
                                <m:sSubPr>
                                  <m:ctrlPr>
                                    <a:rPr lang="en-US" i="1">
                                      <a:solidFill>
                                        <a:srgbClr val="C00000"/>
                                      </a:solidFill>
                                      <a:latin typeface="Cambria Math" panose="02040503050406030204" pitchFamily="18" charset="0"/>
                                      <a:cs typeface="Times New Roman" panose="02020603050405020304" pitchFamily="18" charset="0"/>
                                    </a:rPr>
                                  </m:ctrlPr>
                                </m:sSubPr>
                                <m:e>
                                  <m:r>
                                    <a:rPr lang="en-US">
                                      <a:solidFill>
                                        <a:srgbClr val="C00000"/>
                                      </a:solidFill>
                                      <a:latin typeface="Cambria Math" panose="02040503050406030204" pitchFamily="18" charset="0"/>
                                      <a:cs typeface="Times New Roman" panose="02020603050405020304" pitchFamily="18" charset="0"/>
                                    </a:rPr>
                                    <m:t>𝑦</m:t>
                                  </m:r>
                                </m:e>
                                <m:sub>
                                  <m:r>
                                    <a:rPr lang="en-US">
                                      <a:solidFill>
                                        <a:srgbClr val="C00000"/>
                                      </a:solidFill>
                                      <a:latin typeface="Cambria Math" panose="02040503050406030204" pitchFamily="18" charset="0"/>
                                      <a:cs typeface="Times New Roman" panose="02020603050405020304" pitchFamily="18" charset="0"/>
                                    </a:rPr>
                                    <m:t>𝑖</m:t>
                                  </m:r>
                                </m:sub>
                              </m:sSub>
                            </m:e>
                          </m:d>
                        </m:e>
                      </m:func>
                      <m:r>
                        <a:rPr lang="en-US">
                          <a:solidFill>
                            <a:srgbClr val="C00000"/>
                          </a:solidFill>
                          <a:latin typeface="Cambria Math" panose="02040503050406030204" pitchFamily="18" charset="0"/>
                          <a:cs typeface="Times New Roman" panose="02020603050405020304" pitchFamily="18" charset="0"/>
                        </a:rPr>
                        <m:t> </m:t>
                      </m:r>
                    </m:oMath>
                  </m:oMathPara>
                </a14:m>
                <a:endParaRPr lang="en-US" dirty="0">
                  <a:solidFill>
                    <a:srgbClr val="C00000"/>
                  </a:solidFill>
                  <a:latin typeface="Cambria Math" panose="02040503050406030204" pitchFamily="18" charset="0"/>
                  <a:cs typeface="Times New Roman" panose="02020603050405020304" pitchFamily="18" charset="0"/>
                </a:endParaRPr>
              </a:p>
              <a:p>
                <a:pPr eaLnBrk="1">
                  <a:spcAft>
                    <a:spcPts val="1200"/>
                  </a:spcAft>
                </a:pPr>
                <a:r>
                  <a:rPr lang="zh-CN" altLang="en-US" dirty="0">
                    <a:solidFill>
                      <a:srgbClr val="000000"/>
                    </a:solidFill>
                    <a:latin typeface="Cambria Math" panose="02040503050406030204" pitchFamily="18" charset="0"/>
                    <a:cs typeface="Times New Roman" panose="02020603050405020304" pitchFamily="18" charset="0"/>
                  </a:rPr>
                  <a:t>当</a:t>
                </a:r>
                <a14:m>
                  <m:oMath xmlns:m="http://schemas.openxmlformats.org/officeDocument/2006/math">
                    <m:r>
                      <a:rPr lang="en-US">
                        <a:solidFill>
                          <a:srgbClr val="000000"/>
                        </a:solidFill>
                        <a:latin typeface="Cambria Math" panose="02040503050406030204" pitchFamily="18" charset="0"/>
                        <a:cs typeface="Times New Roman" panose="02020603050405020304" pitchFamily="18" charset="0"/>
                      </a:rPr>
                      <m:t>𝑓</m:t>
                    </m:r>
                    <m:d>
                      <m:dPr>
                        <m:ctrlPr>
                          <a:rPr lang="en-US" i="1">
                            <a:solidFill>
                              <a:srgbClr val="000000"/>
                            </a:solidFill>
                            <a:latin typeface="Cambria Math" panose="02040503050406030204" pitchFamily="18" charset="0"/>
                            <a:cs typeface="Times New Roman" panose="02020603050405020304" pitchFamily="18" charset="0"/>
                          </a:rPr>
                        </m:ctrlPr>
                      </m:dPr>
                      <m:e>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𝑋</m:t>
                            </m:r>
                          </m:e>
                          <m:sub>
                            <m:r>
                              <a:rPr lang="en-US">
                                <a:solidFill>
                                  <a:srgbClr val="000000"/>
                                </a:solidFill>
                                <a:latin typeface="Cambria Math" panose="02040503050406030204" pitchFamily="18" charset="0"/>
                                <a:cs typeface="Times New Roman" panose="02020603050405020304" pitchFamily="18" charset="0"/>
                              </a:rPr>
                              <m:t>𝑖</m:t>
                            </m:r>
                          </m:sub>
                        </m:sSub>
                      </m:e>
                    </m:d>
                    <m:r>
                      <a:rPr lang="en-US">
                        <a:solidFill>
                          <a:srgbClr val="000000"/>
                        </a:solidFill>
                        <a:latin typeface="Cambria Math" panose="02040503050406030204" pitchFamily="18" charset="0"/>
                        <a:cs typeface="Times New Roman" panose="02020603050405020304" pitchFamily="18" charset="0"/>
                      </a:rPr>
                      <m:t>=</m:t>
                    </m:r>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𝑦</m:t>
                        </m:r>
                      </m:e>
                      <m:sub>
                        <m:r>
                          <a:rPr lang="en-US">
                            <a:solidFill>
                              <a:srgbClr val="000000"/>
                            </a:solidFill>
                            <a:latin typeface="Cambria Math" panose="02040503050406030204" pitchFamily="18" charset="0"/>
                            <a:cs typeface="Times New Roman" panose="02020603050405020304" pitchFamily="18" charset="0"/>
                          </a:rPr>
                          <m:t>𝑖</m:t>
                        </m:r>
                      </m:sub>
                    </m:sSub>
                  </m:oMath>
                </a14:m>
                <a:r>
                  <a:rPr lang="zh-CN" altLang="en-US" dirty="0">
                    <a:solidFill>
                      <a:srgbClr val="000000"/>
                    </a:solidFill>
                    <a:latin typeface="Cambria Math" panose="02040503050406030204" pitchFamily="18" charset="0"/>
                    <a:cs typeface="Times New Roman" panose="02020603050405020304" pitchFamily="18" charset="0"/>
                  </a:rPr>
                  <a:t>时，</a:t>
                </a:r>
                <a14:m>
                  <m:oMath xmlns:m="http://schemas.openxmlformats.org/officeDocument/2006/math">
                    <m:r>
                      <a:rPr lang="en-US">
                        <a:solidFill>
                          <a:srgbClr val="000000"/>
                        </a:solidFill>
                        <a:latin typeface="Cambria Math" panose="02040503050406030204" pitchFamily="18" charset="0"/>
                        <a:cs typeface="Times New Roman" panose="02020603050405020304" pitchFamily="18" charset="0"/>
                      </a:rPr>
                      <m:t>𝑓</m:t>
                    </m:r>
                    <m:d>
                      <m:dPr>
                        <m:ctrlPr>
                          <a:rPr lang="en-US" i="1">
                            <a:solidFill>
                              <a:srgbClr val="000000"/>
                            </a:solidFill>
                            <a:latin typeface="Cambria Math" panose="02040503050406030204" pitchFamily="18" charset="0"/>
                            <a:cs typeface="Times New Roman" panose="02020603050405020304" pitchFamily="18" charset="0"/>
                          </a:rPr>
                        </m:ctrlPr>
                      </m:dPr>
                      <m:e>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𝑋</m:t>
                            </m:r>
                          </m:e>
                          <m:sub>
                            <m:r>
                              <a:rPr lang="en-US">
                                <a:solidFill>
                                  <a:srgbClr val="000000"/>
                                </a:solidFill>
                                <a:latin typeface="Cambria Math" panose="02040503050406030204" pitchFamily="18" charset="0"/>
                                <a:cs typeface="Times New Roman" panose="02020603050405020304" pitchFamily="18" charset="0"/>
                              </a:rPr>
                              <m:t>𝑖</m:t>
                            </m:r>
                          </m:sub>
                        </m:sSub>
                      </m:e>
                    </m:d>
                    <m:r>
                      <a:rPr lang="en-US">
                        <a:solidFill>
                          <a:srgbClr val="000000"/>
                        </a:solidFill>
                        <a:latin typeface="Cambria Math" panose="02040503050406030204" pitchFamily="18" charset="0"/>
                        <a:cs typeface="Times New Roman" panose="02020603050405020304" pitchFamily="18" charset="0"/>
                      </a:rPr>
                      <m:t>·</m:t>
                    </m:r>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𝑦</m:t>
                        </m:r>
                      </m:e>
                      <m:sub>
                        <m:r>
                          <a:rPr lang="en-US">
                            <a:solidFill>
                              <a:srgbClr val="000000"/>
                            </a:solidFill>
                            <a:latin typeface="Cambria Math" panose="02040503050406030204" pitchFamily="18" charset="0"/>
                            <a:cs typeface="Times New Roman" panose="02020603050405020304" pitchFamily="18" charset="0"/>
                          </a:rPr>
                          <m:t>𝑖</m:t>
                        </m:r>
                      </m:sub>
                    </m:sSub>
                    <m:r>
                      <a:rPr lang="en-US">
                        <a:solidFill>
                          <a:srgbClr val="000000"/>
                        </a:solidFill>
                        <a:latin typeface="Cambria Math" panose="02040503050406030204" pitchFamily="18" charset="0"/>
                        <a:cs typeface="Times New Roman" panose="02020603050405020304" pitchFamily="18" charset="0"/>
                      </a:rPr>
                      <m:t>=0</m:t>
                    </m:r>
                  </m:oMath>
                </a14:m>
                <a:r>
                  <a:rPr lang="zh-CN" altLang="en-US" dirty="0">
                    <a:solidFill>
                      <a:srgbClr val="000000"/>
                    </a:solidFill>
                    <a:latin typeface="Cambria Math" panose="02040503050406030204" pitchFamily="18" charset="0"/>
                    <a:cs typeface="Times New Roman" panose="02020603050405020304" pitchFamily="18" charset="0"/>
                  </a:rPr>
                  <a:t>，故当神经网络模型预测完全正确时该损失函数的取值为</a:t>
                </a:r>
                <a:r>
                  <a:rPr lang="en-US" dirty="0">
                    <a:solidFill>
                      <a:srgbClr val="000000"/>
                    </a:solidFill>
                    <a:latin typeface="Cambria Math" panose="02040503050406030204" pitchFamily="18" charset="0"/>
                    <a:cs typeface="Times New Roman" panose="02020603050405020304" pitchFamily="18" charset="0"/>
                  </a:rPr>
                  <a:t>0</a:t>
                </a:r>
                <a:r>
                  <a:rPr lang="zh-CN" altLang="en-US" dirty="0">
                    <a:solidFill>
                      <a:srgbClr val="000000"/>
                    </a:solidFill>
                    <a:latin typeface="Cambria Math" panose="02040503050406030204" pitchFamily="18" charset="0"/>
                    <a:cs typeface="Times New Roman" panose="02020603050405020304" pitchFamily="18" charset="0"/>
                  </a:rPr>
                  <a:t>，否则其取值为大于</a:t>
                </a:r>
                <a:r>
                  <a:rPr lang="en-US" dirty="0">
                    <a:solidFill>
                      <a:srgbClr val="000000"/>
                    </a:solidFill>
                    <a:latin typeface="Cambria Math" panose="02040503050406030204" pitchFamily="18" charset="0"/>
                    <a:cs typeface="Times New Roman" panose="02020603050405020304" pitchFamily="18" charset="0"/>
                  </a:rPr>
                  <a:t>0</a:t>
                </a:r>
                <a:r>
                  <a:rPr lang="zh-CN" altLang="en-US" dirty="0">
                    <a:solidFill>
                      <a:srgbClr val="000000"/>
                    </a:solidFill>
                    <a:latin typeface="Cambria Math" panose="02040503050406030204" pitchFamily="18" charset="0"/>
                    <a:cs typeface="Times New Roman" panose="02020603050405020304" pitchFamily="18" charset="0"/>
                  </a:rPr>
                  <a:t>的某个数。</a:t>
                </a:r>
                <a:endParaRPr lang="en-US" dirty="0">
                  <a:solidFill>
                    <a:srgbClr val="000000"/>
                  </a:solidFill>
                  <a:latin typeface="Cambria Math" panose="02040503050406030204" pitchFamily="18" charset="0"/>
                  <a:cs typeface="Times New Roman" panose="02020603050405020304" pitchFamily="18" charset="0"/>
                </a:endParaRPr>
              </a:p>
            </p:txBody>
          </p:sp>
        </mc:Choice>
        <mc:Fallback xmlns="">
          <p:sp>
            <p:nvSpPr>
              <p:cNvPr id="4" name="Rectangle 1">
                <a:extLst>
                  <a:ext uri="{FF2B5EF4-FFF2-40B4-BE49-F238E27FC236}">
                    <a16:creationId xmlns:a16="http://schemas.microsoft.com/office/drawing/2014/main" xmlns="" xmlns:a14="http://schemas.microsoft.com/office/drawing/2010/main" id="{FC4018E4-9771-4CA6-A63F-8C02B6D36BBC}"/>
                  </a:ext>
                </a:extLst>
              </p:cNvPr>
              <p:cNvSpPr>
                <a:spLocks noRot="1" noChangeAspect="1" noMove="1" noResize="1" noEditPoints="1" noAdjustHandles="1" noChangeArrowheads="1" noChangeShapeType="1" noTextEdit="1"/>
              </p:cNvSpPr>
              <p:nvPr/>
            </p:nvSpPr>
            <p:spPr>
              <a:xfrm>
                <a:off x="896184" y="3524220"/>
                <a:ext cx="10753195" cy="2769989"/>
              </a:xfrm>
              <a:prstGeom prst="rect">
                <a:avLst/>
              </a:prstGeom>
              <a:blipFill rotWithShape="1">
                <a:blip r:embed="rId2"/>
                <a:stretch>
                  <a:fillRect l="-454" t="-1099" r="-2664" b="-24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63207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5F3A4D-5733-4DB6-A1EF-F88C696801EC}"/>
              </a:ext>
            </a:extLst>
          </p:cNvPr>
          <p:cNvSpPr/>
          <p:nvPr/>
        </p:nvSpPr>
        <p:spPr>
          <a:xfrm>
            <a:off x="964000" y="1235597"/>
            <a:ext cx="10081120" cy="1938992"/>
          </a:xfrm>
          <a:prstGeom prst="rect">
            <a:avLst/>
          </a:prstGeom>
        </p:spPr>
        <p:txBody>
          <a:bodyPr wrap="square">
            <a:spAutoFit/>
          </a:bodyPr>
          <a:lstStyle/>
          <a:p>
            <a:r>
              <a:rPr lang="zh-CN" altLang="en-US" sz="2400" b="1" dirty="0">
                <a:solidFill>
                  <a:schemeClr val="accent6"/>
                </a:solidFill>
                <a:latin typeface="微软雅黑" pitchFamily="34" charset="-122"/>
                <a:ea typeface="微软雅黑" pitchFamily="34" charset="-122"/>
                <a:cs typeface="Times New Roman" panose="02020603050405020304" pitchFamily="18" charset="0"/>
              </a:rPr>
              <a:t>三、确定优化目标</a:t>
            </a:r>
            <a:endParaRPr lang="en-US" altLang="zh-CN" sz="2400" b="1" dirty="0">
              <a:solidFill>
                <a:schemeClr val="accent6"/>
              </a:solidFill>
              <a:latin typeface="微软雅黑" pitchFamily="34" charset="-122"/>
              <a:ea typeface="微软雅黑" pitchFamily="34" charset="-122"/>
              <a:cs typeface="Times New Roman" panose="02020603050405020304" pitchFamily="18" charset="0"/>
            </a:endParaRPr>
          </a:p>
          <a:p>
            <a:endParaRPr lang="en-US" altLang="zh-CN" sz="2400" b="1" dirty="0">
              <a:solidFill>
                <a:schemeClr val="accent6"/>
              </a:solidFill>
              <a:latin typeface="微软雅黑" pitchFamily="34" charset="-122"/>
              <a:ea typeface="微软雅黑" pitchFamily="34" charset="-122"/>
              <a:cs typeface="Times New Roman" panose="02020603050405020304" pitchFamily="18" charset="0"/>
            </a:endParaRPr>
          </a:p>
          <a:p>
            <a:r>
              <a:rPr lang="zh-CN" altLang="en-US" sz="2400" dirty="0">
                <a:solidFill>
                  <a:srgbClr val="000000"/>
                </a:solidFill>
                <a:latin typeface="微软雅黑" pitchFamily="34" charset="-122"/>
                <a:ea typeface="微软雅黑" pitchFamily="34" charset="-122"/>
                <a:cs typeface="Times New Roman" panose="02020603050405020304" pitchFamily="18" charset="0"/>
              </a:rPr>
              <a:t>初始模型的模型性能通常难以满足任务需求，需对其进行优化。为此，需要</a:t>
            </a:r>
            <a:r>
              <a:rPr lang="zh-CN" altLang="en-US" sz="2400" dirty="0">
                <a:solidFill>
                  <a:schemeClr val="accent6"/>
                </a:solidFill>
                <a:latin typeface="微软雅黑" pitchFamily="34" charset="-122"/>
                <a:ea typeface="微软雅黑" pitchFamily="34" charset="-122"/>
                <a:cs typeface="Times New Roman" panose="02020603050405020304" pitchFamily="18" charset="0"/>
              </a:rPr>
              <a:t>根据某一原则构造用于模型优化的目标函数</a:t>
            </a:r>
            <a:r>
              <a:rPr lang="zh-CN" altLang="en-US" sz="2400" dirty="0">
                <a:solidFill>
                  <a:srgbClr val="000000"/>
                </a:solidFill>
                <a:latin typeface="微软雅黑" pitchFamily="34" charset="-122"/>
                <a:ea typeface="微软雅黑" pitchFamily="34" charset="-122"/>
                <a:cs typeface="Times New Roman" panose="02020603050405020304" pitchFamily="18" charset="0"/>
              </a:rPr>
              <a:t>。针对不同类型的实际任务，通常所使用的目标函数形式也有所不同。</a:t>
            </a:r>
            <a:endParaRPr lang="en-US" altLang="zh-CN" sz="2400" dirty="0">
              <a:solidFill>
                <a:srgbClr val="000000"/>
              </a:solidFill>
              <a:latin typeface="微软雅黑" pitchFamily="34" charset="-122"/>
              <a:ea typeface="微软雅黑" pitchFamily="34" charset="-122"/>
              <a:cs typeface="Times New Roman" panose="02020603050405020304" pitchFamily="18" charset="0"/>
            </a:endParaRPr>
          </a:p>
        </p:txBody>
      </p:sp>
      <p:sp>
        <p:nvSpPr>
          <p:cNvPr id="5" name="标题 1"/>
          <p:cNvSpPr>
            <a:spLocks noGrp="1"/>
          </p:cNvSpPr>
          <p:nvPr>
            <p:ph type="title"/>
          </p:nvPr>
        </p:nvSpPr>
        <p:spPr>
          <a:xfrm>
            <a:off x="914857" y="96886"/>
            <a:ext cx="7172382" cy="618693"/>
          </a:xfrm>
        </p:spPr>
        <p:txBody>
          <a:bodyPr/>
          <a:lstStyle/>
          <a:p>
            <a:r>
              <a:rPr lang="zh-CN" altLang="en-US" dirty="0"/>
              <a:t> 模型训练基本流程 </a:t>
            </a:r>
          </a:p>
        </p:txBody>
      </p:sp>
      <mc:AlternateContent xmlns:mc="http://schemas.openxmlformats.org/markup-compatibility/2006" xmlns:a14="http://schemas.microsoft.com/office/drawing/2010/main">
        <mc:Choice Requires="a14">
          <p:sp>
            <p:nvSpPr>
              <p:cNvPr id="6" name="Rectangle 1">
                <a:extLst>
                  <a:ext uri="{FF2B5EF4-FFF2-40B4-BE49-F238E27FC236}">
                    <a16:creationId xmlns:a16="http://schemas.microsoft.com/office/drawing/2014/main" id="{D56EBAFF-AC71-4840-B6FC-C106177893AF}"/>
                  </a:ext>
                </a:extLst>
              </p:cNvPr>
              <p:cNvSpPr/>
              <p:nvPr/>
            </p:nvSpPr>
            <p:spPr>
              <a:xfrm>
                <a:off x="1074487" y="3821067"/>
                <a:ext cx="10081120" cy="2031325"/>
              </a:xfrm>
              <a:prstGeom prst="rect">
                <a:avLst/>
              </a:prstGeom>
            </p:spPr>
            <p:txBody>
              <a:bodyPr wrap="square">
                <a:spAutoFit/>
              </a:bodyPr>
              <a:lstStyle/>
              <a:p>
                <a:r>
                  <a:rPr lang="zh-CN" altLang="en-US" dirty="0">
                    <a:solidFill>
                      <a:srgbClr val="000000"/>
                    </a:solidFill>
                    <a:latin typeface="Cambria Math" panose="02040503050406030204" pitchFamily="18" charset="0"/>
                    <a:cs typeface="Times New Roman" panose="02020603050405020304" pitchFamily="18" charset="0"/>
                  </a:rPr>
                  <a:t>对于二分类问题，还可使用</a:t>
                </a:r>
                <a:r>
                  <a:rPr lang="zh-CN" altLang="en-US" dirty="0">
                    <a:solidFill>
                      <a:schemeClr val="accent6"/>
                    </a:solidFill>
                    <a:latin typeface="Cambria Math" panose="02040503050406030204" pitchFamily="18" charset="0"/>
                    <a:cs typeface="Times New Roman" panose="02020603050405020304" pitchFamily="18" charset="0"/>
                  </a:rPr>
                  <a:t>交叉熵损失函数</a:t>
                </a:r>
                <a:r>
                  <a:rPr lang="zh-CN" altLang="en-US" dirty="0">
                    <a:solidFill>
                      <a:srgbClr val="000000"/>
                    </a:solidFill>
                    <a:latin typeface="Cambria Math" panose="02040503050406030204" pitchFamily="18" charset="0"/>
                    <a:cs typeface="Times New Roman" panose="02020603050405020304" pitchFamily="18" charset="0"/>
                  </a:rPr>
                  <a:t>度量网络模型输出值</a:t>
                </a:r>
                <a14:m>
                  <m:oMath xmlns:m="http://schemas.openxmlformats.org/officeDocument/2006/math">
                    <m:r>
                      <a:rPr lang="en-US">
                        <a:solidFill>
                          <a:srgbClr val="000000"/>
                        </a:solidFill>
                        <a:latin typeface="Cambria Math" panose="02040503050406030204" pitchFamily="18" charset="0"/>
                        <a:cs typeface="Times New Roman" panose="02020603050405020304" pitchFamily="18" charset="0"/>
                      </a:rPr>
                      <m:t>𝑓</m:t>
                    </m:r>
                    <m:r>
                      <a:rPr lang="en-US">
                        <a:solidFill>
                          <a:srgbClr val="000000"/>
                        </a:solidFill>
                        <a:latin typeface="Cambria Math" panose="02040503050406030204" pitchFamily="18" charset="0"/>
                        <a:cs typeface="Times New Roman" panose="02020603050405020304" pitchFamily="18" charset="0"/>
                      </a:rPr>
                      <m:t>(</m:t>
                    </m:r>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𝑋</m:t>
                        </m:r>
                      </m:e>
                      <m:sub>
                        <m:r>
                          <a:rPr lang="en-US">
                            <a:solidFill>
                              <a:srgbClr val="000000"/>
                            </a:solidFill>
                            <a:latin typeface="Cambria Math" panose="02040503050406030204" pitchFamily="18" charset="0"/>
                            <a:cs typeface="Times New Roman" panose="02020603050405020304" pitchFamily="18" charset="0"/>
                          </a:rPr>
                          <m:t>𝑖</m:t>
                        </m:r>
                      </m:sub>
                    </m:sSub>
                    <m:r>
                      <a:rPr lang="en-US">
                        <a:solidFill>
                          <a:srgbClr val="000000"/>
                        </a:solidFill>
                        <a:latin typeface="Cambria Math" panose="02040503050406030204" pitchFamily="18" charset="0"/>
                        <a:cs typeface="Times New Roman" panose="02020603050405020304" pitchFamily="18" charset="0"/>
                      </a:rPr>
                      <m:t>)</m:t>
                    </m:r>
                  </m:oMath>
                </a14:m>
                <a:r>
                  <a:rPr lang="zh-CN" altLang="en-US" dirty="0">
                    <a:solidFill>
                      <a:srgbClr val="000000"/>
                    </a:solidFill>
                    <a:latin typeface="Cambria Math" panose="02040503050406030204" pitchFamily="18" charset="0"/>
                    <a:cs typeface="Times New Roman" panose="02020603050405020304" pitchFamily="18" charset="0"/>
                  </a:rPr>
                  <a:t>与样本真实值</a:t>
                </a:r>
                <a14:m>
                  <m:oMath xmlns:m="http://schemas.openxmlformats.org/officeDocument/2006/math">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𝑦</m:t>
                        </m:r>
                      </m:e>
                      <m:sub>
                        <m:r>
                          <a:rPr lang="en-US">
                            <a:solidFill>
                              <a:srgbClr val="000000"/>
                            </a:solidFill>
                            <a:latin typeface="Cambria Math" panose="02040503050406030204" pitchFamily="18" charset="0"/>
                            <a:cs typeface="Times New Roman" panose="02020603050405020304" pitchFamily="18" charset="0"/>
                          </a:rPr>
                          <m:t>𝑖</m:t>
                        </m:r>
                      </m:sub>
                    </m:sSub>
                  </m:oMath>
                </a14:m>
                <a:r>
                  <a:rPr lang="zh-CN" altLang="en-US" dirty="0">
                    <a:solidFill>
                      <a:srgbClr val="000000"/>
                    </a:solidFill>
                    <a:latin typeface="Cambria Math" panose="02040503050406030204" pitchFamily="18" charset="0"/>
                    <a:cs typeface="Times New Roman" panose="02020603050405020304" pitchFamily="18" charset="0"/>
                  </a:rPr>
                  <a:t>之间的差异。针对二分类问题的交叉熵损失函数具体形式如下：</a:t>
                </a:r>
                <a:endParaRPr lang="en-US" altLang="zh-CN" dirty="0">
                  <a:solidFill>
                    <a:srgbClr val="000000"/>
                  </a:solidFill>
                  <a:latin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i="1" smtClean="0">
                          <a:solidFill>
                            <a:srgbClr val="C00000"/>
                          </a:solidFill>
                          <a:latin typeface="Cambria Math" panose="02040503050406030204" pitchFamily="18" charset="0"/>
                        </a:rPr>
                        <m:t>𝐿</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𝑋</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𝑦</m:t>
                              </m:r>
                            </m:e>
                            <m:sub>
                              <m:r>
                                <a:rPr lang="en-US" i="1">
                                  <a:solidFill>
                                    <a:srgbClr val="C00000"/>
                                  </a:solidFill>
                                  <a:latin typeface="Cambria Math" panose="02040503050406030204" pitchFamily="18" charset="0"/>
                                </a:rPr>
                                <m:t>𝑖</m:t>
                              </m:r>
                            </m:sub>
                          </m:sSub>
                        </m:e>
                      </m:d>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𝑦</m:t>
                          </m:r>
                        </m:e>
                        <m:sub>
                          <m:r>
                            <a:rPr lang="en-US" i="1">
                              <a:solidFill>
                                <a:srgbClr val="C00000"/>
                              </a:solidFill>
                              <a:latin typeface="Cambria Math" panose="02040503050406030204" pitchFamily="18" charset="0"/>
                            </a:rPr>
                            <m:t>𝑖</m:t>
                          </m:r>
                        </m:sub>
                      </m:sSub>
                      <m:r>
                        <m:rPr>
                          <m:sty m:val="p"/>
                        </m:rPr>
                        <a:rPr lang="en-US">
                          <a:solidFill>
                            <a:srgbClr val="C00000"/>
                          </a:solidFill>
                          <a:latin typeface="Cambria Math" panose="02040503050406030204" pitchFamily="18" charset="0"/>
                        </a:rPr>
                        <m:t>log</m:t>
                      </m:r>
                      <m:r>
                        <a:rPr lang="en-US" i="1">
                          <a:solidFill>
                            <a:srgbClr val="C00000"/>
                          </a:solidFill>
                          <a:latin typeface="Cambria Math" panose="02040503050406030204" pitchFamily="18" charset="0"/>
                        </a:rPr>
                        <m:t>𝑓</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𝑋</m:t>
                              </m:r>
                            </m:e>
                            <m:sub>
                              <m:r>
                                <a:rPr lang="en-US" i="1">
                                  <a:solidFill>
                                    <a:srgbClr val="C00000"/>
                                  </a:solidFill>
                                  <a:latin typeface="Cambria Math" panose="02040503050406030204" pitchFamily="18" charset="0"/>
                                </a:rPr>
                                <m:t>𝑖</m:t>
                              </m:r>
                            </m:sub>
                          </m:sSub>
                        </m:e>
                      </m:d>
                      <m:r>
                        <a:rPr lang="en-US" i="1">
                          <a:solidFill>
                            <a:srgbClr val="C00000"/>
                          </a:solidFill>
                          <a:latin typeface="Cambria Math" panose="02040503050406030204" pitchFamily="18" charset="0"/>
                        </a:rPr>
                        <m:t>−(1−</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𝑦</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log</m:t>
                      </m:r>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𝑓</m:t>
                      </m:r>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𝑋</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 </m:t>
                      </m:r>
                    </m:oMath>
                  </m:oMathPara>
                </a14:m>
                <a:endParaRPr lang="en-US" dirty="0">
                  <a:solidFill>
                    <a:srgbClr val="C00000"/>
                  </a:solidFill>
                </a:endParaRPr>
              </a:p>
              <a:p>
                <a:endParaRPr lang="en-US" dirty="0">
                  <a:solidFill>
                    <a:srgbClr val="C00000"/>
                  </a:solidFill>
                </a:endParaRPr>
              </a:p>
              <a:p>
                <a:r>
                  <a:rPr lang="zh-CN" altLang="en-US" dirty="0">
                    <a:solidFill>
                      <a:srgbClr val="000000"/>
                    </a:solidFill>
                    <a:latin typeface="Cambria Math" panose="02040503050406030204" pitchFamily="18" charset="0"/>
                    <a:cs typeface="Times New Roman" panose="02020603050405020304" pitchFamily="18" charset="0"/>
                  </a:rPr>
                  <a:t>使用该损失函数时，网络模型的输出</a:t>
                </a:r>
                <a14:m>
                  <m:oMath xmlns:m="http://schemas.openxmlformats.org/officeDocument/2006/math">
                    <m:r>
                      <a:rPr lang="en-US">
                        <a:solidFill>
                          <a:srgbClr val="000000"/>
                        </a:solidFill>
                        <a:latin typeface="Cambria Math" panose="02040503050406030204" pitchFamily="18" charset="0"/>
                        <a:cs typeface="Times New Roman" panose="02020603050405020304" pitchFamily="18" charset="0"/>
                      </a:rPr>
                      <m:t>𝑓</m:t>
                    </m:r>
                    <m:d>
                      <m:dPr>
                        <m:ctrlPr>
                          <a:rPr lang="en-US" i="1">
                            <a:solidFill>
                              <a:srgbClr val="000000"/>
                            </a:solidFill>
                            <a:latin typeface="Cambria Math" panose="02040503050406030204" pitchFamily="18" charset="0"/>
                            <a:cs typeface="Times New Roman" panose="02020603050405020304" pitchFamily="18" charset="0"/>
                          </a:rPr>
                        </m:ctrlPr>
                      </m:dPr>
                      <m:e>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𝑋</m:t>
                            </m:r>
                          </m:e>
                          <m:sub>
                            <m:r>
                              <a:rPr lang="en-US">
                                <a:solidFill>
                                  <a:srgbClr val="000000"/>
                                </a:solidFill>
                                <a:latin typeface="Cambria Math" panose="02040503050406030204" pitchFamily="18" charset="0"/>
                                <a:cs typeface="Times New Roman" panose="02020603050405020304" pitchFamily="18" charset="0"/>
                              </a:rPr>
                              <m:t>𝑖</m:t>
                            </m:r>
                          </m:sub>
                        </m:sSub>
                      </m:e>
                    </m:d>
                    <m:r>
                      <a:rPr lang="en-US">
                        <a:solidFill>
                          <a:srgbClr val="000000"/>
                        </a:solidFill>
                        <a:latin typeface="Cambria Math" panose="02040503050406030204" pitchFamily="18" charset="0"/>
                        <a:cs typeface="Times New Roman" panose="02020603050405020304" pitchFamily="18" charset="0"/>
                      </a:rPr>
                      <m:t>∈(0,1)</m:t>
                    </m:r>
                  </m:oMath>
                </a14:m>
                <a:r>
                  <a:rPr lang="zh-CN" altLang="en-US" dirty="0">
                    <a:solidFill>
                      <a:srgbClr val="000000"/>
                    </a:solidFill>
                    <a:latin typeface="Cambria Math" panose="02040503050406030204" pitchFamily="18" charset="0"/>
                    <a:cs typeface="Times New Roman" panose="02020603050405020304" pitchFamily="18" charset="0"/>
                  </a:rPr>
                  <a:t>，而</a:t>
                </a:r>
                <a14:m>
                  <m:oMath xmlns:m="http://schemas.openxmlformats.org/officeDocument/2006/math">
                    <m:r>
                      <a:rPr lang="en-US">
                        <a:solidFill>
                          <a:srgbClr val="000000"/>
                        </a:solidFill>
                        <a:latin typeface="Cambria Math" panose="02040503050406030204" pitchFamily="18" charset="0"/>
                        <a:cs typeface="Times New Roman" panose="02020603050405020304" pitchFamily="18" charset="0"/>
                      </a:rPr>
                      <m:t>−</m:t>
                    </m:r>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𝑦</m:t>
                        </m:r>
                      </m:e>
                      <m:sub>
                        <m:r>
                          <a:rPr lang="en-US">
                            <a:solidFill>
                              <a:srgbClr val="000000"/>
                            </a:solidFill>
                            <a:latin typeface="Cambria Math" panose="02040503050406030204" pitchFamily="18" charset="0"/>
                            <a:cs typeface="Times New Roman" panose="02020603050405020304" pitchFamily="18" charset="0"/>
                          </a:rPr>
                          <m:t>𝑖</m:t>
                        </m:r>
                      </m:sub>
                    </m:sSub>
                    <m:r>
                      <m:rPr>
                        <m:sty m:val="p"/>
                      </m:rPr>
                      <a:rPr lang="en-US">
                        <a:solidFill>
                          <a:srgbClr val="000000"/>
                        </a:solidFill>
                        <a:latin typeface="Cambria Math" panose="02040503050406030204" pitchFamily="18" charset="0"/>
                        <a:cs typeface="Times New Roman" panose="02020603050405020304" pitchFamily="18" charset="0"/>
                      </a:rPr>
                      <m:t>log</m:t>
                    </m:r>
                    <m:r>
                      <a:rPr lang="en-US">
                        <a:solidFill>
                          <a:srgbClr val="000000"/>
                        </a:solidFill>
                        <a:latin typeface="Cambria Math" panose="02040503050406030204" pitchFamily="18" charset="0"/>
                        <a:cs typeface="Times New Roman" panose="02020603050405020304" pitchFamily="18" charset="0"/>
                      </a:rPr>
                      <m:t>𝑓</m:t>
                    </m:r>
                    <m:d>
                      <m:dPr>
                        <m:ctrlPr>
                          <a:rPr lang="en-US" i="1">
                            <a:solidFill>
                              <a:srgbClr val="000000"/>
                            </a:solidFill>
                            <a:latin typeface="Cambria Math" panose="02040503050406030204" pitchFamily="18" charset="0"/>
                            <a:cs typeface="Times New Roman" panose="02020603050405020304" pitchFamily="18" charset="0"/>
                          </a:rPr>
                        </m:ctrlPr>
                      </m:dPr>
                      <m:e>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𝑋</m:t>
                            </m:r>
                          </m:e>
                          <m:sub>
                            <m:r>
                              <a:rPr lang="en-US">
                                <a:solidFill>
                                  <a:srgbClr val="000000"/>
                                </a:solidFill>
                                <a:latin typeface="Cambria Math" panose="02040503050406030204" pitchFamily="18" charset="0"/>
                                <a:cs typeface="Times New Roman" panose="02020603050405020304" pitchFamily="18" charset="0"/>
                              </a:rPr>
                              <m:t>𝑖</m:t>
                            </m:r>
                          </m:sub>
                        </m:sSub>
                      </m:e>
                    </m:d>
                  </m:oMath>
                </a14:m>
                <a:r>
                  <a:rPr lang="zh-CN" altLang="en-US" dirty="0">
                    <a:solidFill>
                      <a:srgbClr val="000000"/>
                    </a:solidFill>
                    <a:latin typeface="Cambria Math" panose="02040503050406030204" pitchFamily="18" charset="0"/>
                    <a:cs typeface="Times New Roman" panose="02020603050405020304" pitchFamily="18" charset="0"/>
                  </a:rPr>
                  <a:t>为正例熵，当</a:t>
                </a:r>
                <a14:m>
                  <m:oMath xmlns:m="http://schemas.openxmlformats.org/officeDocument/2006/math">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𝑋</m:t>
                        </m:r>
                      </m:e>
                      <m:sub>
                        <m:r>
                          <a:rPr lang="en-US">
                            <a:solidFill>
                              <a:srgbClr val="000000"/>
                            </a:solidFill>
                            <a:latin typeface="Cambria Math" panose="02040503050406030204" pitchFamily="18" charset="0"/>
                            <a:cs typeface="Times New Roman" panose="02020603050405020304" pitchFamily="18" charset="0"/>
                          </a:rPr>
                          <m:t>𝑖</m:t>
                        </m:r>
                      </m:sub>
                    </m:sSub>
                  </m:oMath>
                </a14:m>
                <a:r>
                  <a:rPr lang="zh-CN" altLang="en-US" dirty="0">
                    <a:solidFill>
                      <a:srgbClr val="000000"/>
                    </a:solidFill>
                    <a:latin typeface="Cambria Math" panose="02040503050406030204" pitchFamily="18" charset="0"/>
                    <a:cs typeface="Times New Roman" panose="02020603050405020304" pitchFamily="18" charset="0"/>
                  </a:rPr>
                  <a:t>为正样本时</a:t>
                </a:r>
                <a14:m>
                  <m:oMath xmlns:m="http://schemas.openxmlformats.org/officeDocument/2006/math">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𝑦</m:t>
                        </m:r>
                      </m:e>
                      <m:sub>
                        <m:r>
                          <a:rPr lang="en-US">
                            <a:solidFill>
                              <a:srgbClr val="000000"/>
                            </a:solidFill>
                            <a:latin typeface="Cambria Math" panose="02040503050406030204" pitchFamily="18" charset="0"/>
                            <a:cs typeface="Times New Roman" panose="02020603050405020304" pitchFamily="18" charset="0"/>
                          </a:rPr>
                          <m:t>𝑖</m:t>
                        </m:r>
                      </m:sub>
                    </m:sSub>
                    <m:r>
                      <a:rPr lang="en-US">
                        <a:solidFill>
                          <a:srgbClr val="000000"/>
                        </a:solidFill>
                        <a:latin typeface="Cambria Math" panose="02040503050406030204" pitchFamily="18" charset="0"/>
                        <a:cs typeface="Times New Roman" panose="02020603050405020304" pitchFamily="18" charset="0"/>
                      </a:rPr>
                      <m:t>=1</m:t>
                    </m:r>
                  </m:oMath>
                </a14:m>
                <a:r>
                  <a:rPr lang="zh-CN" altLang="en-US" dirty="0">
                    <a:solidFill>
                      <a:srgbClr val="000000"/>
                    </a:solidFill>
                    <a:latin typeface="Cambria Math" panose="02040503050406030204" pitchFamily="18" charset="0"/>
                    <a:cs typeface="Times New Roman" panose="02020603050405020304" pitchFamily="18" charset="0"/>
                  </a:rPr>
                  <a:t>，此时通过此项度量</a:t>
                </a:r>
                <a14:m>
                  <m:oMath xmlns:m="http://schemas.openxmlformats.org/officeDocument/2006/math">
                    <m:r>
                      <a:rPr lang="en-US">
                        <a:solidFill>
                          <a:srgbClr val="000000"/>
                        </a:solidFill>
                        <a:latin typeface="Cambria Math" panose="02040503050406030204" pitchFamily="18" charset="0"/>
                        <a:cs typeface="Times New Roman" panose="02020603050405020304" pitchFamily="18" charset="0"/>
                      </a:rPr>
                      <m:t>𝑓</m:t>
                    </m:r>
                    <m:d>
                      <m:dPr>
                        <m:ctrlPr>
                          <a:rPr lang="en-US" i="1">
                            <a:solidFill>
                              <a:srgbClr val="000000"/>
                            </a:solidFill>
                            <a:latin typeface="Cambria Math" panose="02040503050406030204" pitchFamily="18" charset="0"/>
                            <a:cs typeface="Times New Roman" panose="02020603050405020304" pitchFamily="18" charset="0"/>
                          </a:rPr>
                        </m:ctrlPr>
                      </m:dPr>
                      <m:e>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𝑋</m:t>
                            </m:r>
                          </m:e>
                          <m:sub>
                            <m:r>
                              <a:rPr lang="en-US">
                                <a:solidFill>
                                  <a:srgbClr val="000000"/>
                                </a:solidFill>
                                <a:latin typeface="Cambria Math" panose="02040503050406030204" pitchFamily="18" charset="0"/>
                                <a:cs typeface="Times New Roman" panose="02020603050405020304" pitchFamily="18" charset="0"/>
                              </a:rPr>
                              <m:t>𝑖</m:t>
                            </m:r>
                          </m:sub>
                        </m:sSub>
                      </m:e>
                    </m:d>
                  </m:oMath>
                </a14:m>
                <a:r>
                  <a:rPr lang="zh-CN" altLang="en-US" dirty="0">
                    <a:solidFill>
                      <a:srgbClr val="000000"/>
                    </a:solidFill>
                    <a:latin typeface="Cambria Math" panose="02040503050406030204" pitchFamily="18" charset="0"/>
                    <a:cs typeface="Times New Roman" panose="02020603050405020304" pitchFamily="18" charset="0"/>
                  </a:rPr>
                  <a:t>与</a:t>
                </a:r>
                <a14:m>
                  <m:oMath xmlns:m="http://schemas.openxmlformats.org/officeDocument/2006/math">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𝑦</m:t>
                        </m:r>
                      </m:e>
                      <m:sub>
                        <m:r>
                          <a:rPr lang="en-US">
                            <a:solidFill>
                              <a:srgbClr val="000000"/>
                            </a:solidFill>
                            <a:latin typeface="Cambria Math" panose="02040503050406030204" pitchFamily="18" charset="0"/>
                            <a:cs typeface="Times New Roman" panose="02020603050405020304" pitchFamily="18" charset="0"/>
                          </a:rPr>
                          <m:t>𝑖</m:t>
                        </m:r>
                      </m:sub>
                    </m:sSub>
                  </m:oMath>
                </a14:m>
                <a:r>
                  <a:rPr lang="zh-CN" altLang="en-US" dirty="0">
                    <a:solidFill>
                      <a:srgbClr val="000000"/>
                    </a:solidFill>
                    <a:latin typeface="Cambria Math" panose="02040503050406030204" pitchFamily="18" charset="0"/>
                    <a:cs typeface="Times New Roman" panose="02020603050405020304" pitchFamily="18" charset="0"/>
                  </a:rPr>
                  <a:t>之间的差异，当</a:t>
                </a:r>
                <a14:m>
                  <m:oMath xmlns:m="http://schemas.openxmlformats.org/officeDocument/2006/math">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𝑋</m:t>
                        </m:r>
                      </m:e>
                      <m:sub>
                        <m:r>
                          <a:rPr lang="en-US">
                            <a:solidFill>
                              <a:srgbClr val="000000"/>
                            </a:solidFill>
                            <a:latin typeface="Cambria Math" panose="02040503050406030204" pitchFamily="18" charset="0"/>
                            <a:cs typeface="Times New Roman" panose="02020603050405020304" pitchFamily="18" charset="0"/>
                          </a:rPr>
                          <m:t>𝑖</m:t>
                        </m:r>
                      </m:sub>
                    </m:sSub>
                  </m:oMath>
                </a14:m>
                <a:r>
                  <a:rPr lang="zh-CN" altLang="en-US" dirty="0">
                    <a:solidFill>
                      <a:srgbClr val="000000"/>
                    </a:solidFill>
                    <a:latin typeface="Cambria Math" panose="02040503050406030204" pitchFamily="18" charset="0"/>
                    <a:cs typeface="Times New Roman" panose="02020603050405020304" pitchFamily="18" charset="0"/>
                  </a:rPr>
                  <a:t>为反样本时</a:t>
                </a:r>
                <a14:m>
                  <m:oMath xmlns:m="http://schemas.openxmlformats.org/officeDocument/2006/math">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𝑦</m:t>
                        </m:r>
                      </m:e>
                      <m:sub>
                        <m:r>
                          <a:rPr lang="en-US">
                            <a:solidFill>
                              <a:srgbClr val="000000"/>
                            </a:solidFill>
                            <a:latin typeface="Cambria Math" panose="02040503050406030204" pitchFamily="18" charset="0"/>
                            <a:cs typeface="Times New Roman" panose="02020603050405020304" pitchFamily="18" charset="0"/>
                          </a:rPr>
                          <m:t>𝑖</m:t>
                        </m:r>
                      </m:sub>
                    </m:sSub>
                    <m:r>
                      <a:rPr lang="en-US">
                        <a:solidFill>
                          <a:srgbClr val="000000"/>
                        </a:solidFill>
                        <a:latin typeface="Cambria Math" panose="02040503050406030204" pitchFamily="18" charset="0"/>
                        <a:cs typeface="Times New Roman" panose="02020603050405020304" pitchFamily="18" charset="0"/>
                      </a:rPr>
                      <m:t>=0</m:t>
                    </m:r>
                  </m:oMath>
                </a14:m>
                <a:r>
                  <a:rPr lang="zh-CN" altLang="en-US" dirty="0">
                    <a:solidFill>
                      <a:srgbClr val="000000"/>
                    </a:solidFill>
                    <a:latin typeface="Cambria Math" panose="02040503050406030204" pitchFamily="18" charset="0"/>
                    <a:cs typeface="Times New Roman" panose="02020603050405020304" pitchFamily="18" charset="0"/>
                  </a:rPr>
                  <a:t>，反例熵</a:t>
                </a:r>
                <a14:m>
                  <m:oMath xmlns:m="http://schemas.openxmlformats.org/officeDocument/2006/math">
                    <m:r>
                      <a:rPr lang="en-US">
                        <a:solidFill>
                          <a:srgbClr val="000000"/>
                        </a:solidFill>
                        <a:latin typeface="Cambria Math" panose="02040503050406030204" pitchFamily="18" charset="0"/>
                        <a:cs typeface="Times New Roman" panose="02020603050405020304" pitchFamily="18" charset="0"/>
                      </a:rPr>
                      <m:t>−(1−</m:t>
                    </m:r>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𝑦</m:t>
                        </m:r>
                      </m:e>
                      <m:sub>
                        <m:r>
                          <a:rPr lang="en-US">
                            <a:solidFill>
                              <a:srgbClr val="000000"/>
                            </a:solidFill>
                            <a:latin typeface="Cambria Math" panose="02040503050406030204" pitchFamily="18" charset="0"/>
                            <a:cs typeface="Times New Roman" panose="02020603050405020304" pitchFamily="18" charset="0"/>
                          </a:rPr>
                          <m:t>𝑖</m:t>
                        </m:r>
                      </m:sub>
                    </m:sSub>
                    <m:r>
                      <a:rPr lang="en-US">
                        <a:solidFill>
                          <a:srgbClr val="000000"/>
                        </a:solidFill>
                        <a:latin typeface="Cambria Math" panose="02040503050406030204" pitchFamily="18" charset="0"/>
                        <a:cs typeface="Times New Roman" panose="02020603050405020304" pitchFamily="18" charset="0"/>
                      </a:rPr>
                      <m:t>)</m:t>
                    </m:r>
                    <m:r>
                      <m:rPr>
                        <m:sty m:val="p"/>
                      </m:rPr>
                      <a:rPr lang="en-US">
                        <a:solidFill>
                          <a:srgbClr val="000000"/>
                        </a:solidFill>
                        <a:latin typeface="Cambria Math" panose="02040503050406030204" pitchFamily="18" charset="0"/>
                        <a:cs typeface="Times New Roman" panose="02020603050405020304" pitchFamily="18" charset="0"/>
                      </a:rPr>
                      <m:t>log</m:t>
                    </m:r>
                    <m:r>
                      <a:rPr lang="en-US">
                        <a:solidFill>
                          <a:srgbClr val="000000"/>
                        </a:solidFill>
                        <a:latin typeface="Cambria Math" panose="02040503050406030204" pitchFamily="18" charset="0"/>
                        <a:cs typeface="Times New Roman" panose="02020603050405020304" pitchFamily="18" charset="0"/>
                      </a:rPr>
                      <m:t>(1−</m:t>
                    </m:r>
                    <m:r>
                      <a:rPr lang="en-US">
                        <a:solidFill>
                          <a:srgbClr val="000000"/>
                        </a:solidFill>
                        <a:latin typeface="Cambria Math" panose="02040503050406030204" pitchFamily="18" charset="0"/>
                        <a:cs typeface="Times New Roman" panose="02020603050405020304" pitchFamily="18" charset="0"/>
                      </a:rPr>
                      <m:t>𝑓</m:t>
                    </m:r>
                    <m:r>
                      <a:rPr lang="en-US">
                        <a:solidFill>
                          <a:srgbClr val="000000"/>
                        </a:solidFill>
                        <a:latin typeface="Cambria Math" panose="02040503050406030204" pitchFamily="18" charset="0"/>
                        <a:cs typeface="Times New Roman" panose="02020603050405020304" pitchFamily="18" charset="0"/>
                      </a:rPr>
                      <m:t>(</m:t>
                    </m:r>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𝑋</m:t>
                        </m:r>
                      </m:e>
                      <m:sub>
                        <m:r>
                          <a:rPr lang="en-US">
                            <a:solidFill>
                              <a:srgbClr val="000000"/>
                            </a:solidFill>
                            <a:latin typeface="Cambria Math" panose="02040503050406030204" pitchFamily="18" charset="0"/>
                            <a:cs typeface="Times New Roman" panose="02020603050405020304" pitchFamily="18" charset="0"/>
                          </a:rPr>
                          <m:t>𝑖</m:t>
                        </m:r>
                      </m:sub>
                    </m:sSub>
                    <m:r>
                      <a:rPr lang="en-US">
                        <a:solidFill>
                          <a:srgbClr val="000000"/>
                        </a:solidFill>
                        <a:latin typeface="Cambria Math" panose="02040503050406030204" pitchFamily="18" charset="0"/>
                        <a:cs typeface="Times New Roman" panose="02020603050405020304" pitchFamily="18" charset="0"/>
                      </a:rPr>
                      <m:t>))</m:t>
                    </m:r>
                  </m:oMath>
                </a14:m>
                <a:r>
                  <a:rPr lang="zh-CN" altLang="en-US" dirty="0">
                    <a:solidFill>
                      <a:srgbClr val="000000"/>
                    </a:solidFill>
                    <a:latin typeface="Cambria Math" panose="02040503050406030204" pitchFamily="18" charset="0"/>
                    <a:cs typeface="Times New Roman" panose="02020603050405020304" pitchFamily="18" charset="0"/>
                  </a:rPr>
                  <a:t>起度量差异的作用</a:t>
                </a:r>
                <a:endParaRPr lang="en-US" dirty="0">
                  <a:solidFill>
                    <a:srgbClr val="000000"/>
                  </a:solidFill>
                  <a:latin typeface="Cambria Math" panose="02040503050406030204" pitchFamily="18" charset="0"/>
                  <a:cs typeface="Times New Roman" panose="02020603050405020304" pitchFamily="18" charset="0"/>
                </a:endParaRPr>
              </a:p>
            </p:txBody>
          </p:sp>
        </mc:Choice>
        <mc:Fallback xmlns="">
          <p:sp>
            <p:nvSpPr>
              <p:cNvPr id="6" name="Rectangle 1">
                <a:extLst>
                  <a:ext uri="{FF2B5EF4-FFF2-40B4-BE49-F238E27FC236}">
                    <a16:creationId xmlns:a16="http://schemas.microsoft.com/office/drawing/2014/main" xmlns:a14="http://schemas.microsoft.com/office/drawing/2010/main" xmlns="" id="{D56EBAFF-AC71-4840-B6FC-C106177893AF}"/>
                  </a:ext>
                </a:extLst>
              </p:cNvPr>
              <p:cNvSpPr>
                <a:spLocks noRot="1" noChangeAspect="1" noMove="1" noResize="1" noEditPoints="1" noAdjustHandles="1" noChangeArrowheads="1" noChangeShapeType="1" noTextEdit="1"/>
              </p:cNvSpPr>
              <p:nvPr/>
            </p:nvSpPr>
            <p:spPr>
              <a:xfrm>
                <a:off x="1074487" y="3821067"/>
                <a:ext cx="10081120" cy="2031325"/>
              </a:xfrm>
              <a:prstGeom prst="rect">
                <a:avLst/>
              </a:prstGeom>
              <a:blipFill rotWithShape="1">
                <a:blip r:embed="rId2"/>
                <a:stretch>
                  <a:fillRect l="-484" t="-1502" r="-484" b="-39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5642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5F3A4D-5733-4DB6-A1EF-F88C696801EC}"/>
              </a:ext>
            </a:extLst>
          </p:cNvPr>
          <p:cNvSpPr/>
          <p:nvPr/>
        </p:nvSpPr>
        <p:spPr>
          <a:xfrm>
            <a:off x="964000" y="991757"/>
            <a:ext cx="10081120" cy="1938992"/>
          </a:xfrm>
          <a:prstGeom prst="rect">
            <a:avLst/>
          </a:prstGeom>
        </p:spPr>
        <p:txBody>
          <a:bodyPr wrap="square">
            <a:spAutoFit/>
          </a:bodyPr>
          <a:lstStyle/>
          <a:p>
            <a:r>
              <a:rPr lang="zh-CN" altLang="en-US" sz="2400" b="1" dirty="0">
                <a:solidFill>
                  <a:schemeClr val="accent6"/>
                </a:solidFill>
                <a:latin typeface="微软雅黑" pitchFamily="34" charset="-122"/>
                <a:ea typeface="微软雅黑" pitchFamily="34" charset="-122"/>
                <a:cs typeface="Times New Roman" panose="02020603050405020304" pitchFamily="18" charset="0"/>
              </a:rPr>
              <a:t>三、确定优化目标</a:t>
            </a:r>
            <a:endParaRPr lang="en-US" altLang="zh-CN" sz="2400" b="1" dirty="0">
              <a:solidFill>
                <a:schemeClr val="accent6"/>
              </a:solidFill>
              <a:latin typeface="微软雅黑" pitchFamily="34" charset="-122"/>
              <a:ea typeface="微软雅黑" pitchFamily="34" charset="-122"/>
              <a:cs typeface="Times New Roman" panose="02020603050405020304" pitchFamily="18" charset="0"/>
            </a:endParaRPr>
          </a:p>
          <a:p>
            <a:endParaRPr lang="en-US" altLang="zh-CN" sz="2400" b="1" dirty="0">
              <a:solidFill>
                <a:schemeClr val="accent6"/>
              </a:solidFill>
              <a:latin typeface="微软雅黑" pitchFamily="34" charset="-122"/>
              <a:ea typeface="微软雅黑" pitchFamily="34" charset="-122"/>
              <a:cs typeface="Times New Roman" panose="02020603050405020304" pitchFamily="18" charset="0"/>
            </a:endParaRPr>
          </a:p>
          <a:p>
            <a:r>
              <a:rPr lang="zh-CN" altLang="en-US" sz="2400" dirty="0">
                <a:solidFill>
                  <a:srgbClr val="000000"/>
                </a:solidFill>
                <a:latin typeface="微软雅黑" pitchFamily="34" charset="-122"/>
                <a:ea typeface="微软雅黑" pitchFamily="34" charset="-122"/>
                <a:cs typeface="Times New Roman" panose="02020603050405020304" pitchFamily="18" charset="0"/>
              </a:rPr>
              <a:t>初始模型的模型性能通常难以满足任务需求，需对其进行优化。为此，需要</a:t>
            </a:r>
            <a:r>
              <a:rPr lang="zh-CN" altLang="en-US" sz="2400" dirty="0">
                <a:solidFill>
                  <a:schemeClr val="accent6"/>
                </a:solidFill>
                <a:latin typeface="微软雅黑" pitchFamily="34" charset="-122"/>
                <a:ea typeface="微软雅黑" pitchFamily="34" charset="-122"/>
                <a:cs typeface="Times New Roman" panose="02020603050405020304" pitchFamily="18" charset="0"/>
              </a:rPr>
              <a:t>根据某一原则构造用于模型优化的目标函数</a:t>
            </a:r>
            <a:r>
              <a:rPr lang="zh-CN" altLang="en-US" sz="2400" dirty="0">
                <a:solidFill>
                  <a:srgbClr val="000000"/>
                </a:solidFill>
                <a:latin typeface="微软雅黑" pitchFamily="34" charset="-122"/>
                <a:ea typeface="微软雅黑" pitchFamily="34" charset="-122"/>
                <a:cs typeface="Times New Roman" panose="02020603050405020304" pitchFamily="18" charset="0"/>
              </a:rPr>
              <a:t>。针对不同类型的实际任务，通常所使用的目标函数形式也有所不同。</a:t>
            </a:r>
            <a:endParaRPr lang="en-US" altLang="zh-CN" sz="2400" dirty="0">
              <a:solidFill>
                <a:srgbClr val="000000"/>
              </a:solidFill>
              <a:latin typeface="微软雅黑" pitchFamily="34" charset="-122"/>
              <a:ea typeface="微软雅黑" pitchFamily="34" charset="-122"/>
              <a:cs typeface="Times New Roman" panose="02020603050405020304" pitchFamily="18" charset="0"/>
            </a:endParaRPr>
          </a:p>
        </p:txBody>
      </p:sp>
      <p:sp>
        <p:nvSpPr>
          <p:cNvPr id="5" name="标题 1"/>
          <p:cNvSpPr>
            <a:spLocks noGrp="1"/>
          </p:cNvSpPr>
          <p:nvPr>
            <p:ph type="title"/>
          </p:nvPr>
        </p:nvSpPr>
        <p:spPr>
          <a:xfrm>
            <a:off x="914857" y="96886"/>
            <a:ext cx="7172382" cy="618693"/>
          </a:xfrm>
        </p:spPr>
        <p:txBody>
          <a:bodyPr/>
          <a:lstStyle/>
          <a:p>
            <a:r>
              <a:rPr lang="zh-CN" altLang="en-US" dirty="0"/>
              <a:t> 模型训练基本流程 </a:t>
            </a:r>
          </a:p>
        </p:txBody>
      </p:sp>
      <mc:AlternateContent xmlns:mc="http://schemas.openxmlformats.org/markup-compatibility/2006" xmlns:a14="http://schemas.microsoft.com/office/drawing/2010/main">
        <mc:Choice Requires="a14">
          <p:sp>
            <p:nvSpPr>
              <p:cNvPr id="7" name="Rectangle 1">
                <a:extLst>
                  <a:ext uri="{FF2B5EF4-FFF2-40B4-BE49-F238E27FC236}">
                    <a16:creationId xmlns:a16="http://schemas.microsoft.com/office/drawing/2014/main" id="{565FD475-1FD6-4D00-97FC-63332BE30D5D}"/>
                  </a:ext>
                </a:extLst>
              </p:cNvPr>
              <p:cNvSpPr/>
              <p:nvPr/>
            </p:nvSpPr>
            <p:spPr>
              <a:xfrm>
                <a:off x="1154499" y="2945054"/>
                <a:ext cx="10561173" cy="3808222"/>
              </a:xfrm>
              <a:prstGeom prst="rect">
                <a:avLst/>
              </a:prstGeom>
            </p:spPr>
            <p:txBody>
              <a:bodyPr wrap="square">
                <a:spAutoFit/>
              </a:bodyPr>
              <a:lstStyle/>
              <a:p>
                <a:pPr>
                  <a:spcAft>
                    <a:spcPts val="600"/>
                  </a:spcAft>
                </a:pPr>
                <a:r>
                  <a:rPr lang="zh-CN" altLang="en-US" dirty="0">
                    <a:solidFill>
                      <a:srgbClr val="000000"/>
                    </a:solidFill>
                    <a:latin typeface="Cambria Math" panose="02040503050406030204" pitchFamily="18" charset="0"/>
                    <a:cs typeface="Times New Roman" panose="02020603050405020304" pitchFamily="18" charset="0"/>
                  </a:rPr>
                  <a:t>将交叉熵损失函数推广至多分类情形</a:t>
                </a:r>
                <a:r>
                  <a:rPr lang="zh-CN" altLang="en-US" dirty="0" smtClean="0">
                    <a:solidFill>
                      <a:srgbClr val="000000"/>
                    </a:solidFill>
                    <a:latin typeface="Cambria Math" panose="02040503050406030204" pitchFamily="18" charset="0"/>
                    <a:cs typeface="Times New Roman" panose="02020603050405020304" pitchFamily="18" charset="0"/>
                  </a:rPr>
                  <a:t>。假设</a:t>
                </a:r>
                <a:r>
                  <a:rPr lang="zh-CN" altLang="en-US" dirty="0">
                    <a:solidFill>
                      <a:srgbClr val="000000"/>
                    </a:solidFill>
                    <a:latin typeface="Cambria Math" panose="02040503050406030204" pitchFamily="18" charset="0"/>
                    <a:cs typeface="Times New Roman" panose="02020603050405020304" pitchFamily="18" charset="0"/>
                  </a:rPr>
                  <a:t>经过数据预处理所获得的训练样本集为</a:t>
                </a:r>
                <a14:m>
                  <m:oMath xmlns:m="http://schemas.openxmlformats.org/officeDocument/2006/math">
                    <m:r>
                      <a:rPr lang="en-US" smtClean="0">
                        <a:solidFill>
                          <a:srgbClr val="C00000"/>
                        </a:solidFill>
                        <a:latin typeface="Cambria Math" panose="02040503050406030204" pitchFamily="18" charset="0"/>
                        <a:cs typeface="Times New Roman" panose="02020603050405020304" pitchFamily="18" charset="0"/>
                      </a:rPr>
                      <m:t>𝐷</m:t>
                    </m:r>
                    <m:r>
                      <a:rPr lang="en-US" smtClean="0">
                        <a:solidFill>
                          <a:srgbClr val="C00000"/>
                        </a:solidFill>
                        <a:latin typeface="Cambria Math" panose="02040503050406030204" pitchFamily="18" charset="0"/>
                        <a:cs typeface="Times New Roman" panose="02020603050405020304" pitchFamily="18" charset="0"/>
                      </a:rPr>
                      <m:t>={</m:t>
                    </m:r>
                    <m:d>
                      <m:dPr>
                        <m:ctrlPr>
                          <a:rPr lang="en-US" i="1">
                            <a:solidFill>
                              <a:srgbClr val="C00000"/>
                            </a:solidFill>
                            <a:latin typeface="Cambria Math" panose="02040503050406030204" pitchFamily="18" charset="0"/>
                            <a:cs typeface="Times New Roman" panose="02020603050405020304" pitchFamily="18" charset="0"/>
                          </a:rPr>
                        </m:ctrlPr>
                      </m:dPr>
                      <m:e>
                        <m:sSub>
                          <m:sSubPr>
                            <m:ctrlPr>
                              <a:rPr lang="en-US" i="1">
                                <a:solidFill>
                                  <a:srgbClr val="C00000"/>
                                </a:solidFill>
                                <a:latin typeface="Cambria Math" panose="02040503050406030204" pitchFamily="18" charset="0"/>
                                <a:cs typeface="Times New Roman" panose="02020603050405020304" pitchFamily="18" charset="0"/>
                              </a:rPr>
                            </m:ctrlPr>
                          </m:sSubPr>
                          <m:e>
                            <m:r>
                              <a:rPr lang="en-US">
                                <a:solidFill>
                                  <a:srgbClr val="C00000"/>
                                </a:solidFill>
                                <a:latin typeface="Cambria Math" panose="02040503050406030204" pitchFamily="18" charset="0"/>
                                <a:cs typeface="Times New Roman" panose="02020603050405020304" pitchFamily="18" charset="0"/>
                              </a:rPr>
                              <m:t>𝑋</m:t>
                            </m:r>
                          </m:e>
                          <m:sub>
                            <m:r>
                              <a:rPr lang="en-US">
                                <a:solidFill>
                                  <a:srgbClr val="C00000"/>
                                </a:solidFill>
                                <a:latin typeface="Cambria Math" panose="02040503050406030204" pitchFamily="18" charset="0"/>
                                <a:cs typeface="Times New Roman" panose="02020603050405020304" pitchFamily="18" charset="0"/>
                              </a:rPr>
                              <m:t>1</m:t>
                            </m:r>
                          </m:sub>
                        </m:sSub>
                        <m:r>
                          <a:rPr lang="en-US">
                            <a:solidFill>
                              <a:srgbClr val="C00000"/>
                            </a:solidFill>
                            <a:latin typeface="Cambria Math" panose="02040503050406030204" pitchFamily="18" charset="0"/>
                            <a:cs typeface="Times New Roman" panose="02020603050405020304" pitchFamily="18" charset="0"/>
                          </a:rPr>
                          <m:t>,</m:t>
                        </m:r>
                        <m:sSub>
                          <m:sSubPr>
                            <m:ctrlPr>
                              <a:rPr lang="en-US" i="1">
                                <a:solidFill>
                                  <a:srgbClr val="C00000"/>
                                </a:solidFill>
                                <a:latin typeface="Cambria Math" panose="02040503050406030204" pitchFamily="18" charset="0"/>
                                <a:cs typeface="Times New Roman" panose="02020603050405020304" pitchFamily="18" charset="0"/>
                              </a:rPr>
                            </m:ctrlPr>
                          </m:sSubPr>
                          <m:e>
                            <m:r>
                              <a:rPr lang="en-US">
                                <a:solidFill>
                                  <a:srgbClr val="C00000"/>
                                </a:solidFill>
                                <a:latin typeface="Cambria Math" panose="02040503050406030204" pitchFamily="18" charset="0"/>
                                <a:cs typeface="Times New Roman" panose="02020603050405020304" pitchFamily="18" charset="0"/>
                              </a:rPr>
                              <m:t>𝒚</m:t>
                            </m:r>
                          </m:e>
                          <m:sub>
                            <m:r>
                              <a:rPr lang="en-US">
                                <a:solidFill>
                                  <a:srgbClr val="C00000"/>
                                </a:solidFill>
                                <a:latin typeface="Cambria Math" panose="02040503050406030204" pitchFamily="18" charset="0"/>
                                <a:cs typeface="Times New Roman" panose="02020603050405020304" pitchFamily="18" charset="0"/>
                              </a:rPr>
                              <m:t>1</m:t>
                            </m:r>
                          </m:sub>
                        </m:sSub>
                      </m:e>
                    </m:d>
                    <m:r>
                      <a:rPr lang="en-US">
                        <a:solidFill>
                          <a:srgbClr val="C00000"/>
                        </a:solidFill>
                        <a:latin typeface="Cambria Math" panose="02040503050406030204" pitchFamily="18" charset="0"/>
                        <a:cs typeface="Times New Roman" panose="02020603050405020304" pitchFamily="18" charset="0"/>
                      </a:rPr>
                      <m:t>,</m:t>
                    </m:r>
                    <m:d>
                      <m:dPr>
                        <m:ctrlPr>
                          <a:rPr lang="en-US" i="1">
                            <a:solidFill>
                              <a:srgbClr val="C00000"/>
                            </a:solidFill>
                            <a:latin typeface="Cambria Math" panose="02040503050406030204" pitchFamily="18" charset="0"/>
                            <a:cs typeface="Times New Roman" panose="02020603050405020304" pitchFamily="18" charset="0"/>
                          </a:rPr>
                        </m:ctrlPr>
                      </m:dPr>
                      <m:e>
                        <m:sSub>
                          <m:sSubPr>
                            <m:ctrlPr>
                              <a:rPr lang="en-US" i="1">
                                <a:solidFill>
                                  <a:srgbClr val="C00000"/>
                                </a:solidFill>
                                <a:latin typeface="Cambria Math" panose="02040503050406030204" pitchFamily="18" charset="0"/>
                                <a:cs typeface="Times New Roman" panose="02020603050405020304" pitchFamily="18" charset="0"/>
                              </a:rPr>
                            </m:ctrlPr>
                          </m:sSubPr>
                          <m:e>
                            <m:r>
                              <a:rPr lang="en-US">
                                <a:solidFill>
                                  <a:srgbClr val="C00000"/>
                                </a:solidFill>
                                <a:latin typeface="Cambria Math" panose="02040503050406030204" pitchFamily="18" charset="0"/>
                                <a:cs typeface="Times New Roman" panose="02020603050405020304" pitchFamily="18" charset="0"/>
                              </a:rPr>
                              <m:t>𝑋</m:t>
                            </m:r>
                          </m:e>
                          <m:sub>
                            <m:r>
                              <a:rPr lang="en-US">
                                <a:solidFill>
                                  <a:srgbClr val="C00000"/>
                                </a:solidFill>
                                <a:latin typeface="Cambria Math" panose="02040503050406030204" pitchFamily="18" charset="0"/>
                                <a:cs typeface="Times New Roman" panose="02020603050405020304" pitchFamily="18" charset="0"/>
                              </a:rPr>
                              <m:t>2</m:t>
                            </m:r>
                          </m:sub>
                        </m:sSub>
                        <m:r>
                          <a:rPr lang="en-US">
                            <a:solidFill>
                              <a:srgbClr val="C00000"/>
                            </a:solidFill>
                            <a:latin typeface="Cambria Math" panose="02040503050406030204" pitchFamily="18" charset="0"/>
                            <a:cs typeface="Times New Roman" panose="02020603050405020304" pitchFamily="18" charset="0"/>
                          </a:rPr>
                          <m:t>,</m:t>
                        </m:r>
                        <m:sSub>
                          <m:sSubPr>
                            <m:ctrlPr>
                              <a:rPr lang="en-US" i="1">
                                <a:solidFill>
                                  <a:srgbClr val="C00000"/>
                                </a:solidFill>
                                <a:latin typeface="Cambria Math" panose="02040503050406030204" pitchFamily="18" charset="0"/>
                                <a:cs typeface="Times New Roman" panose="02020603050405020304" pitchFamily="18" charset="0"/>
                              </a:rPr>
                            </m:ctrlPr>
                          </m:sSubPr>
                          <m:e>
                            <m:r>
                              <a:rPr lang="en-US">
                                <a:solidFill>
                                  <a:srgbClr val="C00000"/>
                                </a:solidFill>
                                <a:latin typeface="Cambria Math" panose="02040503050406030204" pitchFamily="18" charset="0"/>
                                <a:cs typeface="Times New Roman" panose="02020603050405020304" pitchFamily="18" charset="0"/>
                              </a:rPr>
                              <m:t>𝒚</m:t>
                            </m:r>
                          </m:e>
                          <m:sub>
                            <m:r>
                              <a:rPr lang="en-US">
                                <a:solidFill>
                                  <a:srgbClr val="C00000"/>
                                </a:solidFill>
                                <a:latin typeface="Cambria Math" panose="02040503050406030204" pitchFamily="18" charset="0"/>
                                <a:cs typeface="Times New Roman" panose="02020603050405020304" pitchFamily="18" charset="0"/>
                              </a:rPr>
                              <m:t>2</m:t>
                            </m:r>
                          </m:sub>
                        </m:sSub>
                      </m:e>
                    </m:d>
                    <m:r>
                      <a:rPr lang="en-US">
                        <a:solidFill>
                          <a:srgbClr val="C00000"/>
                        </a:solidFill>
                        <a:latin typeface="Cambria Math" panose="02040503050406030204" pitchFamily="18" charset="0"/>
                        <a:cs typeface="Times New Roman" panose="02020603050405020304" pitchFamily="18" charset="0"/>
                      </a:rPr>
                      <m:t>,…,(</m:t>
                    </m:r>
                    <m:sSub>
                      <m:sSubPr>
                        <m:ctrlPr>
                          <a:rPr lang="en-US" i="1">
                            <a:solidFill>
                              <a:srgbClr val="C00000"/>
                            </a:solidFill>
                            <a:latin typeface="Cambria Math" panose="02040503050406030204" pitchFamily="18" charset="0"/>
                            <a:cs typeface="Times New Roman" panose="02020603050405020304" pitchFamily="18" charset="0"/>
                          </a:rPr>
                        </m:ctrlPr>
                      </m:sSubPr>
                      <m:e>
                        <m:r>
                          <a:rPr lang="en-US">
                            <a:solidFill>
                              <a:srgbClr val="C00000"/>
                            </a:solidFill>
                            <a:latin typeface="Cambria Math" panose="02040503050406030204" pitchFamily="18" charset="0"/>
                            <a:cs typeface="Times New Roman" panose="02020603050405020304" pitchFamily="18" charset="0"/>
                          </a:rPr>
                          <m:t>𝑋</m:t>
                        </m:r>
                      </m:e>
                      <m:sub>
                        <m:r>
                          <a:rPr lang="en-US">
                            <a:solidFill>
                              <a:srgbClr val="C00000"/>
                            </a:solidFill>
                            <a:latin typeface="Cambria Math" panose="02040503050406030204" pitchFamily="18" charset="0"/>
                            <a:cs typeface="Times New Roman" panose="02020603050405020304" pitchFamily="18" charset="0"/>
                          </a:rPr>
                          <m:t>𝑛</m:t>
                        </m:r>
                      </m:sub>
                    </m:sSub>
                    <m:r>
                      <a:rPr lang="en-US">
                        <a:solidFill>
                          <a:srgbClr val="C00000"/>
                        </a:solidFill>
                        <a:latin typeface="Cambria Math" panose="02040503050406030204" pitchFamily="18" charset="0"/>
                        <a:cs typeface="Times New Roman" panose="02020603050405020304" pitchFamily="18" charset="0"/>
                      </a:rPr>
                      <m:t>,</m:t>
                    </m:r>
                    <m:sSub>
                      <m:sSubPr>
                        <m:ctrlPr>
                          <a:rPr lang="en-US" i="1">
                            <a:solidFill>
                              <a:srgbClr val="C00000"/>
                            </a:solidFill>
                            <a:latin typeface="Cambria Math" panose="02040503050406030204" pitchFamily="18" charset="0"/>
                            <a:cs typeface="Times New Roman" panose="02020603050405020304" pitchFamily="18" charset="0"/>
                          </a:rPr>
                        </m:ctrlPr>
                      </m:sSubPr>
                      <m:e>
                        <m:r>
                          <a:rPr lang="en-US">
                            <a:solidFill>
                              <a:srgbClr val="C00000"/>
                            </a:solidFill>
                            <a:latin typeface="Cambria Math" panose="02040503050406030204" pitchFamily="18" charset="0"/>
                            <a:cs typeface="Times New Roman" panose="02020603050405020304" pitchFamily="18" charset="0"/>
                          </a:rPr>
                          <m:t>𝒚</m:t>
                        </m:r>
                      </m:e>
                      <m:sub>
                        <m:r>
                          <a:rPr lang="en-US">
                            <a:solidFill>
                              <a:srgbClr val="C00000"/>
                            </a:solidFill>
                            <a:latin typeface="Cambria Math" panose="02040503050406030204" pitchFamily="18" charset="0"/>
                            <a:cs typeface="Times New Roman" panose="02020603050405020304" pitchFamily="18" charset="0"/>
                          </a:rPr>
                          <m:t>𝑛</m:t>
                        </m:r>
                      </m:sub>
                    </m:sSub>
                    <m:r>
                      <a:rPr lang="en-US">
                        <a:solidFill>
                          <a:srgbClr val="C00000"/>
                        </a:solidFill>
                        <a:latin typeface="Cambria Math" panose="02040503050406030204" pitchFamily="18" charset="0"/>
                        <a:cs typeface="Times New Roman" panose="02020603050405020304" pitchFamily="18" charset="0"/>
                      </a:rPr>
                      <m:t>)}</m:t>
                    </m:r>
                  </m:oMath>
                </a14:m>
                <a:r>
                  <a:rPr lang="zh-CN" altLang="en-US" dirty="0">
                    <a:solidFill>
                      <a:srgbClr val="000000"/>
                    </a:solidFill>
                    <a:latin typeface="Cambria Math" panose="02040503050406030204" pitchFamily="18" charset="0"/>
                    <a:cs typeface="Times New Roman" panose="02020603050405020304" pitchFamily="18" charset="0"/>
                  </a:rPr>
                  <a:t>，其中</a:t>
                </a:r>
                <a14:m>
                  <m:oMath xmlns:m="http://schemas.openxmlformats.org/officeDocument/2006/math">
                    <m:sSub>
                      <m:sSubPr>
                        <m:ctrlPr>
                          <a:rPr lang="en-US" i="1" smtClean="0">
                            <a:solidFill>
                              <a:srgbClr val="C00000"/>
                            </a:solidFill>
                            <a:latin typeface="Cambria Math" panose="02040503050406030204" pitchFamily="18" charset="0"/>
                            <a:cs typeface="Times New Roman" panose="02020603050405020304" pitchFamily="18" charset="0"/>
                          </a:rPr>
                        </m:ctrlPr>
                      </m:sSubPr>
                      <m:e>
                        <m:r>
                          <a:rPr lang="en-US">
                            <a:solidFill>
                              <a:srgbClr val="C00000"/>
                            </a:solidFill>
                            <a:latin typeface="Cambria Math" panose="02040503050406030204" pitchFamily="18" charset="0"/>
                            <a:cs typeface="Times New Roman" panose="02020603050405020304" pitchFamily="18" charset="0"/>
                          </a:rPr>
                          <m:t>𝒚</m:t>
                        </m:r>
                      </m:e>
                      <m:sub>
                        <m:r>
                          <a:rPr lang="en-US">
                            <a:solidFill>
                              <a:srgbClr val="C00000"/>
                            </a:solidFill>
                            <a:latin typeface="Cambria Math" panose="02040503050406030204" pitchFamily="18" charset="0"/>
                            <a:cs typeface="Times New Roman" panose="02020603050405020304" pitchFamily="18" charset="0"/>
                          </a:rPr>
                          <m:t>𝑖</m:t>
                        </m:r>
                      </m:sub>
                    </m:sSub>
                    <m:r>
                      <a:rPr lang="en-US">
                        <a:solidFill>
                          <a:srgbClr val="C00000"/>
                        </a:solidFill>
                        <a:latin typeface="Cambria Math" panose="02040503050406030204" pitchFamily="18" charset="0"/>
                        <a:cs typeface="Times New Roman" panose="02020603050405020304" pitchFamily="18" charset="0"/>
                      </a:rPr>
                      <m:t>=</m:t>
                    </m:r>
                    <m:sSup>
                      <m:sSupPr>
                        <m:ctrlPr>
                          <a:rPr lang="en-US" i="1">
                            <a:solidFill>
                              <a:srgbClr val="C00000"/>
                            </a:solidFill>
                            <a:latin typeface="Cambria Math" panose="02040503050406030204" pitchFamily="18" charset="0"/>
                            <a:cs typeface="Times New Roman" panose="02020603050405020304" pitchFamily="18" charset="0"/>
                          </a:rPr>
                        </m:ctrlPr>
                      </m:sSupPr>
                      <m:e>
                        <m:d>
                          <m:dPr>
                            <m:ctrlPr>
                              <a:rPr lang="en-US" i="1">
                                <a:solidFill>
                                  <a:srgbClr val="C00000"/>
                                </a:solidFill>
                                <a:latin typeface="Cambria Math" panose="02040503050406030204" pitchFamily="18" charset="0"/>
                                <a:cs typeface="Times New Roman" panose="02020603050405020304" pitchFamily="18" charset="0"/>
                              </a:rPr>
                            </m:ctrlPr>
                          </m:dPr>
                          <m:e>
                            <m:sSub>
                              <m:sSubPr>
                                <m:ctrlPr>
                                  <a:rPr lang="en-US" i="1">
                                    <a:solidFill>
                                      <a:srgbClr val="C00000"/>
                                    </a:solidFill>
                                    <a:latin typeface="Cambria Math" panose="02040503050406030204" pitchFamily="18" charset="0"/>
                                    <a:cs typeface="Times New Roman" panose="02020603050405020304" pitchFamily="18" charset="0"/>
                                  </a:rPr>
                                </m:ctrlPr>
                              </m:sSubPr>
                              <m:e>
                                <m:r>
                                  <a:rPr lang="en-US">
                                    <a:solidFill>
                                      <a:srgbClr val="C00000"/>
                                    </a:solidFill>
                                    <a:latin typeface="Cambria Math" panose="02040503050406030204" pitchFamily="18" charset="0"/>
                                    <a:cs typeface="Times New Roman" panose="02020603050405020304" pitchFamily="18" charset="0"/>
                                  </a:rPr>
                                  <m:t>𝑦</m:t>
                                </m:r>
                              </m:e>
                              <m:sub>
                                <m:r>
                                  <a:rPr lang="en-US">
                                    <a:solidFill>
                                      <a:srgbClr val="C00000"/>
                                    </a:solidFill>
                                    <a:latin typeface="Cambria Math" panose="02040503050406030204" pitchFamily="18" charset="0"/>
                                    <a:cs typeface="Times New Roman" panose="02020603050405020304" pitchFamily="18" charset="0"/>
                                  </a:rPr>
                                  <m:t>𝑖</m:t>
                                </m:r>
                                <m:r>
                                  <a:rPr lang="en-US">
                                    <a:solidFill>
                                      <a:srgbClr val="C00000"/>
                                    </a:solidFill>
                                    <a:latin typeface="Cambria Math" panose="02040503050406030204" pitchFamily="18" charset="0"/>
                                    <a:cs typeface="Times New Roman" panose="02020603050405020304" pitchFamily="18" charset="0"/>
                                  </a:rPr>
                                  <m:t>1</m:t>
                                </m:r>
                              </m:sub>
                            </m:sSub>
                            <m:r>
                              <a:rPr lang="en-US">
                                <a:solidFill>
                                  <a:srgbClr val="C00000"/>
                                </a:solidFill>
                                <a:latin typeface="Cambria Math" panose="02040503050406030204" pitchFamily="18" charset="0"/>
                                <a:cs typeface="Times New Roman" panose="02020603050405020304" pitchFamily="18" charset="0"/>
                              </a:rPr>
                              <m:t>,</m:t>
                            </m:r>
                            <m:sSub>
                              <m:sSubPr>
                                <m:ctrlPr>
                                  <a:rPr lang="en-US" i="1">
                                    <a:solidFill>
                                      <a:srgbClr val="C00000"/>
                                    </a:solidFill>
                                    <a:latin typeface="Cambria Math" panose="02040503050406030204" pitchFamily="18" charset="0"/>
                                    <a:cs typeface="Times New Roman" panose="02020603050405020304" pitchFamily="18" charset="0"/>
                                  </a:rPr>
                                </m:ctrlPr>
                              </m:sSubPr>
                              <m:e>
                                <m:r>
                                  <a:rPr lang="en-US">
                                    <a:solidFill>
                                      <a:srgbClr val="C00000"/>
                                    </a:solidFill>
                                    <a:latin typeface="Cambria Math" panose="02040503050406030204" pitchFamily="18" charset="0"/>
                                    <a:cs typeface="Times New Roman" panose="02020603050405020304" pitchFamily="18" charset="0"/>
                                  </a:rPr>
                                  <m:t>𝑦</m:t>
                                </m:r>
                              </m:e>
                              <m:sub>
                                <m:r>
                                  <a:rPr lang="en-US">
                                    <a:solidFill>
                                      <a:srgbClr val="C00000"/>
                                    </a:solidFill>
                                    <a:latin typeface="Cambria Math" panose="02040503050406030204" pitchFamily="18" charset="0"/>
                                    <a:cs typeface="Times New Roman" panose="02020603050405020304" pitchFamily="18" charset="0"/>
                                  </a:rPr>
                                  <m:t>𝑖</m:t>
                                </m:r>
                                <m:r>
                                  <a:rPr lang="en-US">
                                    <a:solidFill>
                                      <a:srgbClr val="C00000"/>
                                    </a:solidFill>
                                    <a:latin typeface="Cambria Math" panose="02040503050406030204" pitchFamily="18" charset="0"/>
                                    <a:cs typeface="Times New Roman" panose="02020603050405020304" pitchFamily="18" charset="0"/>
                                  </a:rPr>
                                  <m:t>2</m:t>
                                </m:r>
                              </m:sub>
                            </m:sSub>
                            <m:r>
                              <a:rPr lang="en-US">
                                <a:solidFill>
                                  <a:srgbClr val="C00000"/>
                                </a:solidFill>
                                <a:latin typeface="Cambria Math" panose="02040503050406030204" pitchFamily="18" charset="0"/>
                                <a:cs typeface="Times New Roman" panose="02020603050405020304" pitchFamily="18" charset="0"/>
                              </a:rPr>
                              <m:t>,…,</m:t>
                            </m:r>
                            <m:sSub>
                              <m:sSubPr>
                                <m:ctrlPr>
                                  <a:rPr lang="en-US" i="1">
                                    <a:solidFill>
                                      <a:srgbClr val="C00000"/>
                                    </a:solidFill>
                                    <a:latin typeface="Cambria Math" panose="02040503050406030204" pitchFamily="18" charset="0"/>
                                    <a:cs typeface="Times New Roman" panose="02020603050405020304" pitchFamily="18" charset="0"/>
                                  </a:rPr>
                                </m:ctrlPr>
                              </m:sSubPr>
                              <m:e>
                                <m:r>
                                  <a:rPr lang="en-US">
                                    <a:solidFill>
                                      <a:srgbClr val="C00000"/>
                                    </a:solidFill>
                                    <a:latin typeface="Cambria Math" panose="02040503050406030204" pitchFamily="18" charset="0"/>
                                    <a:cs typeface="Times New Roman" panose="02020603050405020304" pitchFamily="18" charset="0"/>
                                  </a:rPr>
                                  <m:t>𝑦</m:t>
                                </m:r>
                              </m:e>
                              <m:sub>
                                <m:r>
                                  <a:rPr lang="en-US">
                                    <a:solidFill>
                                      <a:srgbClr val="C00000"/>
                                    </a:solidFill>
                                    <a:latin typeface="Cambria Math" panose="02040503050406030204" pitchFamily="18" charset="0"/>
                                    <a:cs typeface="Times New Roman" panose="02020603050405020304" pitchFamily="18" charset="0"/>
                                  </a:rPr>
                                  <m:t>𝑖𝑘</m:t>
                                </m:r>
                              </m:sub>
                            </m:sSub>
                          </m:e>
                        </m:d>
                      </m:e>
                      <m:sup>
                        <m:r>
                          <a:rPr lang="en-US">
                            <a:solidFill>
                              <a:srgbClr val="C00000"/>
                            </a:solidFill>
                            <a:latin typeface="Cambria Math" panose="02040503050406030204" pitchFamily="18" charset="0"/>
                            <a:cs typeface="Times New Roman" panose="02020603050405020304" pitchFamily="18" charset="0"/>
                          </a:rPr>
                          <m:t>𝑇</m:t>
                        </m:r>
                      </m:sup>
                    </m:sSup>
                  </m:oMath>
                </a14:m>
                <a:r>
                  <a:rPr lang="zh-CN" altLang="en-US" dirty="0">
                    <a:solidFill>
                      <a:srgbClr val="000000"/>
                    </a:solidFill>
                    <a:latin typeface="Cambria Math" panose="02040503050406030204" pitchFamily="18" charset="0"/>
                    <a:cs typeface="Times New Roman" panose="02020603050405020304" pitchFamily="18" charset="0"/>
                  </a:rPr>
                  <a:t>为采用独热式编码方式进行编码后的</a:t>
                </a:r>
                <a14:m>
                  <m:oMath xmlns:m="http://schemas.openxmlformats.org/officeDocument/2006/math">
                    <m:r>
                      <a:rPr lang="en-US">
                        <a:solidFill>
                          <a:srgbClr val="000000"/>
                        </a:solidFill>
                        <a:latin typeface="Cambria Math" panose="02040503050406030204" pitchFamily="18" charset="0"/>
                        <a:cs typeface="Times New Roman" panose="02020603050405020304" pitchFamily="18" charset="0"/>
                      </a:rPr>
                      <m:t>𝑘</m:t>
                    </m:r>
                  </m:oMath>
                </a14:m>
                <a:r>
                  <a:rPr lang="zh-CN" altLang="en-US" dirty="0">
                    <a:solidFill>
                      <a:srgbClr val="000000"/>
                    </a:solidFill>
                    <a:latin typeface="Cambria Math" panose="02040503050406030204" pitchFamily="18" charset="0"/>
                    <a:cs typeface="Times New Roman" panose="02020603050405020304" pitchFamily="18" charset="0"/>
                  </a:rPr>
                  <a:t>维标签向量，则可将网络模型</a:t>
                </a:r>
                <a14:m>
                  <m:oMath xmlns:m="http://schemas.openxmlformats.org/officeDocument/2006/math">
                    <m:r>
                      <a:rPr lang="en-US">
                        <a:solidFill>
                          <a:srgbClr val="000000"/>
                        </a:solidFill>
                        <a:latin typeface="Cambria Math" panose="02040503050406030204" pitchFamily="18" charset="0"/>
                        <a:cs typeface="Times New Roman" panose="02020603050405020304" pitchFamily="18" charset="0"/>
                      </a:rPr>
                      <m:t>𝑓</m:t>
                    </m:r>
                  </m:oMath>
                </a14:m>
                <a:r>
                  <a:rPr lang="zh-CN" altLang="en-US" dirty="0">
                    <a:solidFill>
                      <a:srgbClr val="000000"/>
                    </a:solidFill>
                    <a:latin typeface="Cambria Math" panose="02040503050406030204" pitchFamily="18" charset="0"/>
                    <a:cs typeface="Times New Roman" panose="02020603050405020304" pitchFamily="18" charset="0"/>
                  </a:rPr>
                  <a:t>对于样本</a:t>
                </a:r>
                <a14:m>
                  <m:oMath xmlns:m="http://schemas.openxmlformats.org/officeDocument/2006/math">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𝑋</m:t>
                        </m:r>
                      </m:e>
                      <m:sub>
                        <m:r>
                          <a:rPr lang="en-US">
                            <a:solidFill>
                              <a:srgbClr val="000000"/>
                            </a:solidFill>
                            <a:latin typeface="Cambria Math" panose="02040503050406030204" pitchFamily="18" charset="0"/>
                            <a:cs typeface="Times New Roman" panose="02020603050405020304" pitchFamily="18" charset="0"/>
                          </a:rPr>
                          <m:t>𝑖</m:t>
                        </m:r>
                      </m:sub>
                    </m:sSub>
                  </m:oMath>
                </a14:m>
                <a:r>
                  <a:rPr lang="zh-CN" altLang="en-US" dirty="0">
                    <a:solidFill>
                      <a:srgbClr val="000000"/>
                    </a:solidFill>
                    <a:latin typeface="Cambria Math" panose="02040503050406030204" pitchFamily="18" charset="0"/>
                    <a:cs typeface="Times New Roman" panose="02020603050405020304" pitchFamily="18" charset="0"/>
                  </a:rPr>
                  <a:t>的输出向量表示为：</a:t>
                </a:r>
                <a14:m>
                  <m:oMath xmlns:m="http://schemas.openxmlformats.org/officeDocument/2006/math">
                    <m:r>
                      <a:rPr lang="en-US" b="1" i="1" smtClean="0">
                        <a:solidFill>
                          <a:srgbClr val="C00000"/>
                        </a:solidFill>
                        <a:latin typeface="Cambria Math" panose="02040503050406030204" pitchFamily="18" charset="0"/>
                      </a:rPr>
                      <m:t>𝑭</m:t>
                    </m:r>
                    <m:r>
                      <a:rPr lang="en-US" b="1"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𝑋</m:t>
                        </m:r>
                      </m:e>
                      <m:sub>
                        <m:r>
                          <a:rPr lang="en-US" i="1">
                            <a:solidFill>
                              <a:srgbClr val="C00000"/>
                            </a:solidFill>
                            <a:latin typeface="Cambria Math" panose="02040503050406030204" pitchFamily="18" charset="0"/>
                          </a:rPr>
                          <m:t>𝑖</m:t>
                        </m:r>
                      </m:sub>
                    </m:sSub>
                    <m:r>
                      <a:rPr lang="en-US" b="1" i="1">
                        <a:solidFill>
                          <a:srgbClr val="C00000"/>
                        </a:solidFill>
                        <a:latin typeface="Cambria Math" panose="02040503050406030204" pitchFamily="18" charset="0"/>
                      </a:rPr>
                      <m:t>)</m:t>
                    </m:r>
                    <m:r>
                      <a:rPr lang="en-US" b="1">
                        <a:solidFill>
                          <a:srgbClr val="C00000"/>
                        </a:solidFill>
                        <a:latin typeface="Cambria Math" panose="02040503050406030204" pitchFamily="18" charset="0"/>
                      </a:rPr>
                      <m:t>=</m:t>
                    </m:r>
                    <m:sSup>
                      <m:sSupPr>
                        <m:ctrlPr>
                          <a:rPr lang="en-US" b="1" i="1">
                            <a:solidFill>
                              <a:srgbClr val="C00000"/>
                            </a:solidFill>
                            <a:latin typeface="Cambria Math" panose="02040503050406030204" pitchFamily="18" charset="0"/>
                          </a:rPr>
                        </m:ctrlPr>
                      </m:sSupPr>
                      <m:e>
                        <m:d>
                          <m:dPr>
                            <m:ctrlPr>
                              <a:rPr lang="en-US" b="1"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1</m:t>
                                </m:r>
                              </m:sub>
                            </m:sSub>
                            <m:d>
                              <m:dPr>
                                <m:ctrlPr>
                                  <a:rPr lang="en-US" b="1"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𝑋</m:t>
                                    </m:r>
                                  </m:e>
                                  <m:sub>
                                    <m:r>
                                      <a:rPr lang="en-US" i="1">
                                        <a:solidFill>
                                          <a:srgbClr val="C00000"/>
                                        </a:solidFill>
                                        <a:latin typeface="Cambria Math" panose="02040503050406030204" pitchFamily="18" charset="0"/>
                                      </a:rPr>
                                      <m:t>𝑖</m:t>
                                    </m:r>
                                  </m:sub>
                                </m:sSub>
                              </m:e>
                            </m:d>
                            <m:r>
                              <a:rPr lang="en-US" b="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2</m:t>
                                </m:r>
                              </m:sub>
                            </m:sSub>
                            <m:d>
                              <m:dPr>
                                <m:ctrlPr>
                                  <a:rPr lang="en-US" b="1"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𝑋</m:t>
                                    </m:r>
                                  </m:e>
                                  <m:sub>
                                    <m:r>
                                      <a:rPr lang="en-US" i="1">
                                        <a:solidFill>
                                          <a:srgbClr val="C00000"/>
                                        </a:solidFill>
                                        <a:latin typeface="Cambria Math" panose="02040503050406030204" pitchFamily="18" charset="0"/>
                                      </a:rPr>
                                      <m:t>𝑖</m:t>
                                    </m:r>
                                  </m:sub>
                                </m:sSub>
                              </m:e>
                            </m:d>
                            <m:r>
                              <a:rPr lang="en-US" b="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𝑘</m:t>
                                </m:r>
                              </m:sub>
                            </m:sSub>
                            <m:d>
                              <m:dPr>
                                <m:ctrlPr>
                                  <a:rPr lang="en-US" b="1"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𝑋</m:t>
                                    </m:r>
                                  </m:e>
                                  <m:sub>
                                    <m:r>
                                      <a:rPr lang="en-US" i="1">
                                        <a:solidFill>
                                          <a:srgbClr val="C00000"/>
                                        </a:solidFill>
                                        <a:latin typeface="Cambria Math" panose="02040503050406030204" pitchFamily="18" charset="0"/>
                                      </a:rPr>
                                      <m:t>𝑖</m:t>
                                    </m:r>
                                  </m:sub>
                                </m:sSub>
                              </m:e>
                            </m:d>
                          </m:e>
                        </m:d>
                      </m:e>
                      <m:sup>
                        <m:r>
                          <a:rPr lang="en-US" i="1">
                            <a:solidFill>
                              <a:srgbClr val="C00000"/>
                            </a:solidFill>
                            <a:latin typeface="Cambria Math" panose="02040503050406030204" pitchFamily="18" charset="0"/>
                          </a:rPr>
                          <m:t>𝑇</m:t>
                        </m:r>
                      </m:sup>
                    </m:sSup>
                  </m:oMath>
                </a14:m>
                <a:endParaRPr lang="en-US" dirty="0"/>
              </a:p>
              <a:p>
                <a:pPr>
                  <a:spcAft>
                    <a:spcPts val="600"/>
                  </a:spcAft>
                </a:pPr>
                <a:r>
                  <a:rPr lang="zh-CN" altLang="en-US" dirty="0">
                    <a:solidFill>
                      <a:srgbClr val="000000"/>
                    </a:solidFill>
                    <a:latin typeface="Cambria Math" panose="02040503050406030204" pitchFamily="18" charset="0"/>
                    <a:cs typeface="Times New Roman" panose="02020603050405020304" pitchFamily="18" charset="0"/>
                  </a:rPr>
                  <a:t>其中</a:t>
                </a:r>
                <a14:m>
                  <m:oMath xmlns:m="http://schemas.openxmlformats.org/officeDocument/2006/math">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𝑓</m:t>
                        </m:r>
                      </m:e>
                      <m:sub>
                        <m:r>
                          <a:rPr lang="en-US">
                            <a:solidFill>
                              <a:srgbClr val="000000"/>
                            </a:solidFill>
                            <a:latin typeface="Cambria Math" panose="02040503050406030204" pitchFamily="18" charset="0"/>
                            <a:cs typeface="Times New Roman" panose="02020603050405020304" pitchFamily="18" charset="0"/>
                          </a:rPr>
                          <m:t>𝑗</m:t>
                        </m:r>
                      </m:sub>
                    </m:sSub>
                    <m:d>
                      <m:dPr>
                        <m:ctrlPr>
                          <a:rPr lang="en-US" i="1">
                            <a:solidFill>
                              <a:srgbClr val="000000"/>
                            </a:solidFill>
                            <a:latin typeface="Cambria Math" panose="02040503050406030204" pitchFamily="18" charset="0"/>
                            <a:cs typeface="Times New Roman" panose="02020603050405020304" pitchFamily="18" charset="0"/>
                          </a:rPr>
                        </m:ctrlPr>
                      </m:dPr>
                      <m:e>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𝑋</m:t>
                            </m:r>
                          </m:e>
                          <m:sub>
                            <m:r>
                              <a:rPr lang="en-US">
                                <a:solidFill>
                                  <a:srgbClr val="000000"/>
                                </a:solidFill>
                                <a:latin typeface="Cambria Math" panose="02040503050406030204" pitchFamily="18" charset="0"/>
                                <a:cs typeface="Times New Roman" panose="02020603050405020304" pitchFamily="18" charset="0"/>
                              </a:rPr>
                              <m:t>𝑖</m:t>
                            </m:r>
                          </m:sub>
                        </m:sSub>
                      </m:e>
                    </m:d>
                  </m:oMath>
                </a14:m>
                <a:r>
                  <a:rPr lang="zh-CN" altLang="en-US" dirty="0">
                    <a:solidFill>
                      <a:srgbClr val="000000"/>
                    </a:solidFill>
                    <a:latin typeface="Cambria Math" panose="02040503050406030204" pitchFamily="18" charset="0"/>
                    <a:cs typeface="Times New Roman" panose="02020603050405020304" pitchFamily="18" charset="0"/>
                  </a:rPr>
                  <a:t>表示该神经网络将样本</a:t>
                </a:r>
                <a14:m>
                  <m:oMath xmlns:m="http://schemas.openxmlformats.org/officeDocument/2006/math">
                    <m:sSub>
                      <m:sSubPr>
                        <m:ctrlPr>
                          <a:rPr lang="en-US" i="1">
                            <a:solidFill>
                              <a:srgbClr val="000000"/>
                            </a:solidFill>
                            <a:latin typeface="Cambria Math" panose="02040503050406030204" pitchFamily="18" charset="0"/>
                            <a:cs typeface="Times New Roman" panose="02020603050405020304" pitchFamily="18" charset="0"/>
                          </a:rPr>
                        </m:ctrlPr>
                      </m:sSubPr>
                      <m:e>
                        <m:r>
                          <a:rPr lang="en-US">
                            <a:solidFill>
                              <a:srgbClr val="000000"/>
                            </a:solidFill>
                            <a:latin typeface="Cambria Math" panose="02040503050406030204" pitchFamily="18" charset="0"/>
                            <a:cs typeface="Times New Roman" panose="02020603050405020304" pitchFamily="18" charset="0"/>
                          </a:rPr>
                          <m:t>𝑋</m:t>
                        </m:r>
                      </m:e>
                      <m:sub>
                        <m:r>
                          <a:rPr lang="en-US">
                            <a:solidFill>
                              <a:srgbClr val="000000"/>
                            </a:solidFill>
                            <a:latin typeface="Cambria Math" panose="02040503050406030204" pitchFamily="18" charset="0"/>
                            <a:cs typeface="Times New Roman" panose="02020603050405020304" pitchFamily="18" charset="0"/>
                          </a:rPr>
                          <m:t>𝑖</m:t>
                        </m:r>
                      </m:sub>
                    </m:sSub>
                  </m:oMath>
                </a14:m>
                <a:r>
                  <a:rPr lang="zh-CN" altLang="en-US" dirty="0">
                    <a:solidFill>
                      <a:srgbClr val="000000"/>
                    </a:solidFill>
                    <a:latin typeface="Cambria Math" panose="02040503050406030204" pitchFamily="18" charset="0"/>
                    <a:cs typeface="Times New Roman" panose="02020603050405020304" pitchFamily="18" charset="0"/>
                  </a:rPr>
                  <a:t>分为第</a:t>
                </a:r>
                <a14:m>
                  <m:oMath xmlns:m="http://schemas.openxmlformats.org/officeDocument/2006/math">
                    <m:r>
                      <a:rPr lang="en-US">
                        <a:solidFill>
                          <a:srgbClr val="000000"/>
                        </a:solidFill>
                        <a:latin typeface="Cambria Math" panose="02040503050406030204" pitchFamily="18" charset="0"/>
                        <a:cs typeface="Times New Roman" panose="02020603050405020304" pitchFamily="18" charset="0"/>
                      </a:rPr>
                      <m:t>𝑗</m:t>
                    </m:r>
                  </m:oMath>
                </a14:m>
                <a:r>
                  <a:rPr lang="zh-CN" altLang="en-US" dirty="0">
                    <a:solidFill>
                      <a:srgbClr val="000000"/>
                    </a:solidFill>
                    <a:latin typeface="Cambria Math" panose="02040503050406030204" pitchFamily="18" charset="0"/>
                    <a:cs typeface="Times New Roman" panose="02020603050405020304" pitchFamily="18" charset="0"/>
                  </a:rPr>
                  <a:t>类的</a:t>
                </a:r>
                <a:r>
                  <a:rPr lang="zh-CN" altLang="en-US" dirty="0" smtClean="0">
                    <a:solidFill>
                      <a:srgbClr val="000000"/>
                    </a:solidFill>
                    <a:latin typeface="Cambria Math" panose="02040503050406030204" pitchFamily="18" charset="0"/>
                    <a:cs typeface="Times New Roman" panose="02020603050405020304" pitchFamily="18" charset="0"/>
                  </a:rPr>
                  <a:t>概率。对于</a:t>
                </a:r>
                <a:r>
                  <a:rPr lang="zh-CN" altLang="en-US" dirty="0">
                    <a:solidFill>
                      <a:srgbClr val="000000"/>
                    </a:solidFill>
                    <a:latin typeface="Cambria Math" panose="02040503050406030204" pitchFamily="18" charset="0"/>
                    <a:cs typeface="Times New Roman" panose="02020603050405020304" pitchFamily="18" charset="0"/>
                  </a:rPr>
                  <a:t>上述多分类问题，可将交叉熵损失函数推广为如下形式：</a:t>
                </a:r>
                <a:endParaRPr lang="en-US" altLang="zh-CN" dirty="0" smtClean="0">
                  <a:solidFill>
                    <a:srgbClr val="000000"/>
                  </a:solidFill>
                  <a:latin typeface="Cambria Math" panose="02040503050406030204" pitchFamily="18" charset="0"/>
                  <a:cs typeface="Times New Roman" panose="02020603050405020304" pitchFamily="18" charset="0"/>
                </a:endParaRPr>
              </a:p>
              <a:p>
                <a:pPr>
                  <a:spcAft>
                    <a:spcPts val="600"/>
                  </a:spcAft>
                </a:pPr>
                <a14:m>
                  <m:oMathPara xmlns:m="http://schemas.openxmlformats.org/officeDocument/2006/math">
                    <m:oMathParaPr>
                      <m:jc m:val="centerGroup"/>
                    </m:oMathParaPr>
                    <m:oMath xmlns:m="http://schemas.openxmlformats.org/officeDocument/2006/math">
                      <m:r>
                        <a:rPr lang="en-US" i="1" smtClean="0">
                          <a:solidFill>
                            <a:srgbClr val="C00000"/>
                          </a:solidFill>
                          <a:latin typeface="Cambria Math" panose="02040503050406030204" pitchFamily="18" charset="0"/>
                        </a:rPr>
                        <m:t>𝐿</m:t>
                      </m:r>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𝑋</m:t>
                              </m:r>
                            </m:e>
                            <m:sub>
                              <m:r>
                                <a:rPr lang="en-US" i="1">
                                  <a:solidFill>
                                    <a:srgbClr val="C00000"/>
                                  </a:solidFill>
                                  <a:latin typeface="Cambria Math" panose="02040503050406030204" pitchFamily="18" charset="0"/>
                                </a:rPr>
                                <m:t>𝑖</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b="1" i="1">
                                  <a:solidFill>
                                    <a:srgbClr val="C00000"/>
                                  </a:solidFill>
                                  <a:latin typeface="Cambria Math" panose="02040503050406030204" pitchFamily="18" charset="0"/>
                                </a:rPr>
                                <m:t>𝒚</m:t>
                              </m:r>
                            </m:e>
                            <m:sub>
                              <m:r>
                                <a:rPr lang="en-US" i="1">
                                  <a:solidFill>
                                    <a:srgbClr val="C00000"/>
                                  </a:solidFill>
                                  <a:latin typeface="Cambria Math" panose="02040503050406030204" pitchFamily="18" charset="0"/>
                                </a:rPr>
                                <m:t>𝑖</m:t>
                              </m:r>
                            </m:sub>
                          </m:sSub>
                        </m:e>
                      </m:d>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b="1" i="1">
                              <a:solidFill>
                                <a:srgbClr val="C00000"/>
                              </a:solidFill>
                              <a:latin typeface="Cambria Math" panose="02040503050406030204" pitchFamily="18" charset="0"/>
                            </a:rPr>
                            <m:t>𝒚</m:t>
                          </m:r>
                        </m:e>
                        <m:sub>
                          <m:r>
                            <a:rPr lang="en-US" i="1">
                              <a:solidFill>
                                <a:srgbClr val="C00000"/>
                              </a:solidFill>
                              <a:latin typeface="Cambria Math" panose="02040503050406030204" pitchFamily="18" charset="0"/>
                            </a:rPr>
                            <m:t>𝑖</m:t>
                          </m:r>
                        </m:sub>
                        <m:sup>
                          <m:r>
                            <a:rPr lang="en-US" i="1">
                              <a:solidFill>
                                <a:srgbClr val="C00000"/>
                              </a:solidFill>
                              <a:latin typeface="Cambria Math" panose="02040503050406030204" pitchFamily="18" charset="0"/>
                            </a:rPr>
                            <m:t>𝑇</m:t>
                          </m:r>
                        </m:sup>
                      </m:sSubSup>
                      <m:r>
                        <m:rPr>
                          <m:sty m:val="p"/>
                        </m:rPr>
                        <a:rPr lang="en-US">
                          <a:solidFill>
                            <a:srgbClr val="C00000"/>
                          </a:solidFill>
                          <a:latin typeface="Cambria Math" panose="02040503050406030204" pitchFamily="18" charset="0"/>
                        </a:rPr>
                        <m:t>log</m:t>
                      </m:r>
                      <m:r>
                        <a:rPr lang="en-US" b="1" i="1">
                          <a:solidFill>
                            <a:srgbClr val="C00000"/>
                          </a:solidFill>
                          <a:latin typeface="Cambria Math" panose="02040503050406030204" pitchFamily="18" charset="0"/>
                        </a:rPr>
                        <m:t>𝑭</m:t>
                      </m:r>
                      <m:d>
                        <m:dPr>
                          <m:ctrlPr>
                            <a:rPr lang="en-US" b="1"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𝑋</m:t>
                              </m:r>
                            </m:e>
                            <m:sub>
                              <m:r>
                                <a:rPr lang="en-US" i="1">
                                  <a:solidFill>
                                    <a:srgbClr val="C00000"/>
                                  </a:solidFill>
                                  <a:latin typeface="Cambria Math" panose="02040503050406030204" pitchFamily="18" charset="0"/>
                                </a:rPr>
                                <m:t>𝑖</m:t>
                              </m:r>
                            </m:sub>
                          </m:sSub>
                        </m:e>
                      </m:d>
                      <m:r>
                        <a:rPr lang="en-US" b="1" i="1">
                          <a:solidFill>
                            <a:srgbClr val="C00000"/>
                          </a:solidFill>
                          <a:latin typeface="Cambria Math" panose="02040503050406030204" pitchFamily="18" charset="0"/>
                        </a:rPr>
                        <m:t>=−</m:t>
                      </m:r>
                      <m:nary>
                        <m:naryPr>
                          <m:chr m:val="∑"/>
                          <m:limLoc m:val="undOvr"/>
                          <m:ctrlPr>
                            <a:rPr lang="en-US" i="1">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𝑗</m:t>
                          </m:r>
                          <m:r>
                            <a:rPr lang="en-US" i="1">
                              <a:solidFill>
                                <a:srgbClr val="C00000"/>
                              </a:solidFill>
                              <a:latin typeface="Cambria Math" panose="02040503050406030204" pitchFamily="18" charset="0"/>
                            </a:rPr>
                            <m:t>=1</m:t>
                          </m:r>
                        </m:sub>
                        <m:sup>
                          <m:r>
                            <a:rPr lang="en-US" i="1">
                              <a:solidFill>
                                <a:srgbClr val="C00000"/>
                              </a:solidFill>
                              <a:latin typeface="Cambria Math" panose="02040503050406030204" pitchFamily="18" charset="0"/>
                            </a:rPr>
                            <m:t>𝑘</m:t>
                          </m:r>
                        </m:sup>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𝑦</m:t>
                              </m:r>
                            </m:e>
                            <m:sub>
                              <m:r>
                                <a:rPr lang="en-US" i="1">
                                  <a:solidFill>
                                    <a:srgbClr val="C00000"/>
                                  </a:solidFill>
                                  <a:latin typeface="Cambria Math" panose="02040503050406030204" pitchFamily="18" charset="0"/>
                                </a:rPr>
                                <m:t>𝑖𝑗</m:t>
                              </m:r>
                            </m:sub>
                          </m:sSub>
                        </m:e>
                      </m:nary>
                      <m:r>
                        <m:rPr>
                          <m:sty m:val="p"/>
                        </m:rPr>
                        <a:rPr lang="en-US">
                          <a:solidFill>
                            <a:srgbClr val="C00000"/>
                          </a:solidFill>
                          <a:latin typeface="Cambria Math" panose="02040503050406030204" pitchFamily="18" charset="0"/>
                        </a:rPr>
                        <m:t>log</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𝑗</m:t>
                          </m:r>
                        </m:sub>
                      </m:sSub>
                      <m:d>
                        <m:dPr>
                          <m:ctrlPr>
                            <a:rPr lang="en-US" b="1"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𝑋</m:t>
                              </m:r>
                            </m:e>
                            <m:sub>
                              <m:r>
                                <a:rPr lang="en-US" i="1">
                                  <a:solidFill>
                                    <a:srgbClr val="C00000"/>
                                  </a:solidFill>
                                  <a:latin typeface="Cambria Math" panose="02040503050406030204" pitchFamily="18" charset="0"/>
                                </a:rPr>
                                <m:t>𝑖</m:t>
                              </m:r>
                            </m:sub>
                          </m:sSub>
                        </m:e>
                      </m:d>
                    </m:oMath>
                  </m:oMathPara>
                </a14:m>
                <a:endParaRPr lang="en-US" dirty="0" smtClean="0">
                  <a:solidFill>
                    <a:srgbClr val="C00000"/>
                  </a:solidFill>
                </a:endParaRPr>
              </a:p>
              <a:p>
                <a:pPr>
                  <a:spcAft>
                    <a:spcPts val="600"/>
                  </a:spcAft>
                </a:pPr>
                <a:r>
                  <a:rPr lang="zh-CN" altLang="en-US" dirty="0">
                    <a:solidFill>
                      <a:srgbClr val="000000"/>
                    </a:solidFill>
                    <a:latin typeface="Cambria Math" panose="02040503050406030204" pitchFamily="18" charset="0"/>
                    <a:cs typeface="Times New Roman" panose="02020603050405020304" pitchFamily="18" charset="0"/>
                  </a:rPr>
                  <a:t>对于回归问题，在神经网络模型优化过程中最常用的损失函数形式为平方误差损失函数</a:t>
                </a:r>
                <a:endParaRPr lang="en-US" altLang="zh-CN" dirty="0" smtClean="0">
                  <a:solidFill>
                    <a:srgbClr val="000000"/>
                  </a:solidFill>
                  <a:latin typeface="Cambria Math" panose="02040503050406030204" pitchFamily="18" charset="0"/>
                  <a:cs typeface="Times New Roman" panose="02020603050405020304" pitchFamily="18" charset="0"/>
                </a:endParaRPr>
              </a:p>
              <a:p>
                <a:pPr algn="ctr">
                  <a:spcAft>
                    <a:spcPts val="600"/>
                  </a:spcAft>
                </a:pPr>
                <a14:m>
                  <m:oMath xmlns:m="http://schemas.openxmlformats.org/officeDocument/2006/math">
                    <m:r>
                      <a:rPr lang="en-US" altLang="zh-CN">
                        <a:solidFill>
                          <a:srgbClr val="C00000"/>
                        </a:solidFill>
                        <a:latin typeface="Cambria Math" panose="02040503050406030204" pitchFamily="18" charset="0"/>
                        <a:cs typeface="Times New Roman" panose="02020603050405020304" pitchFamily="18" charset="0"/>
                      </a:rPr>
                      <m:t>𝐿</m:t>
                    </m:r>
                    <m:d>
                      <m:dPr>
                        <m:ctrlPr>
                          <a:rPr lang="en-US" altLang="zh-CN" i="1">
                            <a:solidFill>
                              <a:srgbClr val="C00000"/>
                            </a:solidFill>
                            <a:latin typeface="Cambria Math" panose="02040503050406030204" pitchFamily="18" charset="0"/>
                            <a:cs typeface="Times New Roman" panose="02020603050405020304" pitchFamily="18" charset="0"/>
                          </a:rPr>
                        </m:ctrlPr>
                      </m:dPr>
                      <m:e>
                        <m:sSub>
                          <m:sSubPr>
                            <m:ctrlPr>
                              <a:rPr lang="en-US" altLang="zh-CN" i="1">
                                <a:solidFill>
                                  <a:srgbClr val="C00000"/>
                                </a:solidFill>
                                <a:latin typeface="Cambria Math" panose="02040503050406030204" pitchFamily="18" charset="0"/>
                                <a:cs typeface="Times New Roman" panose="02020603050405020304" pitchFamily="18" charset="0"/>
                              </a:rPr>
                            </m:ctrlPr>
                          </m:sSubPr>
                          <m:e>
                            <m:r>
                              <a:rPr lang="en-US" altLang="zh-CN">
                                <a:solidFill>
                                  <a:srgbClr val="C00000"/>
                                </a:solidFill>
                                <a:latin typeface="Cambria Math" panose="02040503050406030204" pitchFamily="18" charset="0"/>
                                <a:cs typeface="Times New Roman" panose="02020603050405020304" pitchFamily="18" charset="0"/>
                              </a:rPr>
                              <m:t>𝑋</m:t>
                            </m:r>
                          </m:e>
                          <m:sub>
                            <m:r>
                              <a:rPr lang="en-US" altLang="zh-CN">
                                <a:solidFill>
                                  <a:srgbClr val="C00000"/>
                                </a:solidFill>
                                <a:latin typeface="Cambria Math" panose="02040503050406030204" pitchFamily="18" charset="0"/>
                                <a:cs typeface="Times New Roman" panose="02020603050405020304" pitchFamily="18" charset="0"/>
                              </a:rPr>
                              <m:t>𝑖</m:t>
                            </m:r>
                          </m:sub>
                        </m:sSub>
                        <m:r>
                          <a:rPr lang="en-US" altLang="zh-CN">
                            <a:solidFill>
                              <a:srgbClr val="C00000"/>
                            </a:solidFill>
                            <a:latin typeface="Cambria Math" panose="02040503050406030204" pitchFamily="18" charset="0"/>
                            <a:cs typeface="Times New Roman" panose="02020603050405020304" pitchFamily="18" charset="0"/>
                          </a:rPr>
                          <m:t>,</m:t>
                        </m:r>
                        <m:sSub>
                          <m:sSubPr>
                            <m:ctrlPr>
                              <a:rPr lang="en-US" altLang="zh-CN" i="1">
                                <a:solidFill>
                                  <a:srgbClr val="C00000"/>
                                </a:solidFill>
                                <a:latin typeface="Cambria Math" panose="02040503050406030204" pitchFamily="18" charset="0"/>
                                <a:cs typeface="Times New Roman" panose="02020603050405020304" pitchFamily="18" charset="0"/>
                              </a:rPr>
                            </m:ctrlPr>
                          </m:sSubPr>
                          <m:e>
                            <m:r>
                              <a:rPr lang="en-US" altLang="zh-CN">
                                <a:solidFill>
                                  <a:srgbClr val="C00000"/>
                                </a:solidFill>
                                <a:latin typeface="Cambria Math" panose="02040503050406030204" pitchFamily="18" charset="0"/>
                                <a:cs typeface="Times New Roman" panose="02020603050405020304" pitchFamily="18" charset="0"/>
                              </a:rPr>
                              <m:t>𝑦</m:t>
                            </m:r>
                          </m:e>
                          <m:sub>
                            <m:r>
                              <a:rPr lang="en-US" altLang="zh-CN">
                                <a:solidFill>
                                  <a:srgbClr val="C00000"/>
                                </a:solidFill>
                                <a:latin typeface="Cambria Math" panose="02040503050406030204" pitchFamily="18" charset="0"/>
                                <a:cs typeface="Times New Roman" panose="02020603050405020304" pitchFamily="18" charset="0"/>
                              </a:rPr>
                              <m:t>𝑖</m:t>
                            </m:r>
                          </m:sub>
                        </m:sSub>
                      </m:e>
                    </m:d>
                    <m:r>
                      <a:rPr lang="en-US" altLang="zh-CN">
                        <a:solidFill>
                          <a:srgbClr val="C00000"/>
                        </a:solidFill>
                        <a:latin typeface="Cambria Math" panose="02040503050406030204" pitchFamily="18" charset="0"/>
                        <a:cs typeface="Times New Roman" panose="02020603050405020304" pitchFamily="18" charset="0"/>
                      </a:rPr>
                      <m:t>=</m:t>
                    </m:r>
                    <m:sSup>
                      <m:sSupPr>
                        <m:ctrlPr>
                          <a:rPr lang="en-US" altLang="zh-CN" i="1">
                            <a:solidFill>
                              <a:srgbClr val="C00000"/>
                            </a:solidFill>
                            <a:latin typeface="Cambria Math" panose="02040503050406030204" pitchFamily="18" charset="0"/>
                            <a:cs typeface="Times New Roman" panose="02020603050405020304" pitchFamily="18" charset="0"/>
                          </a:rPr>
                        </m:ctrlPr>
                      </m:sSupPr>
                      <m:e>
                        <m:d>
                          <m:dPr>
                            <m:ctrlPr>
                              <a:rPr lang="en-US" altLang="zh-CN" i="1">
                                <a:solidFill>
                                  <a:srgbClr val="C00000"/>
                                </a:solidFill>
                                <a:latin typeface="Cambria Math" panose="02040503050406030204" pitchFamily="18" charset="0"/>
                                <a:cs typeface="Times New Roman" panose="02020603050405020304" pitchFamily="18" charset="0"/>
                              </a:rPr>
                            </m:ctrlPr>
                          </m:dPr>
                          <m:e>
                            <m:r>
                              <a:rPr lang="en-US" altLang="zh-CN">
                                <a:solidFill>
                                  <a:srgbClr val="C00000"/>
                                </a:solidFill>
                                <a:latin typeface="Cambria Math" panose="02040503050406030204" pitchFamily="18" charset="0"/>
                                <a:cs typeface="Times New Roman" panose="02020603050405020304" pitchFamily="18" charset="0"/>
                              </a:rPr>
                              <m:t>𝑓</m:t>
                            </m:r>
                            <m:d>
                              <m:dPr>
                                <m:ctrlPr>
                                  <a:rPr lang="en-US" altLang="zh-CN" i="1">
                                    <a:solidFill>
                                      <a:srgbClr val="C00000"/>
                                    </a:solidFill>
                                    <a:latin typeface="Cambria Math" panose="02040503050406030204" pitchFamily="18" charset="0"/>
                                    <a:cs typeface="Times New Roman" panose="02020603050405020304" pitchFamily="18" charset="0"/>
                                  </a:rPr>
                                </m:ctrlPr>
                              </m:dPr>
                              <m:e>
                                <m:sSub>
                                  <m:sSubPr>
                                    <m:ctrlPr>
                                      <a:rPr lang="en-US" altLang="zh-CN" i="1">
                                        <a:solidFill>
                                          <a:srgbClr val="C00000"/>
                                        </a:solidFill>
                                        <a:latin typeface="Cambria Math" panose="02040503050406030204" pitchFamily="18" charset="0"/>
                                        <a:cs typeface="Times New Roman" panose="02020603050405020304" pitchFamily="18" charset="0"/>
                                      </a:rPr>
                                    </m:ctrlPr>
                                  </m:sSubPr>
                                  <m:e>
                                    <m:r>
                                      <a:rPr lang="en-US" altLang="zh-CN">
                                        <a:solidFill>
                                          <a:srgbClr val="C00000"/>
                                        </a:solidFill>
                                        <a:latin typeface="Cambria Math" panose="02040503050406030204" pitchFamily="18" charset="0"/>
                                        <a:cs typeface="Times New Roman" panose="02020603050405020304" pitchFamily="18" charset="0"/>
                                      </a:rPr>
                                      <m:t>𝑋</m:t>
                                    </m:r>
                                  </m:e>
                                  <m:sub>
                                    <m:r>
                                      <a:rPr lang="en-US" altLang="zh-CN">
                                        <a:solidFill>
                                          <a:srgbClr val="C00000"/>
                                        </a:solidFill>
                                        <a:latin typeface="Cambria Math" panose="02040503050406030204" pitchFamily="18" charset="0"/>
                                        <a:cs typeface="Times New Roman" panose="02020603050405020304" pitchFamily="18" charset="0"/>
                                      </a:rPr>
                                      <m:t>𝑖</m:t>
                                    </m:r>
                                  </m:sub>
                                </m:sSub>
                              </m:e>
                            </m:d>
                            <m:r>
                              <a:rPr lang="en-US" altLang="zh-CN">
                                <a:solidFill>
                                  <a:srgbClr val="C00000"/>
                                </a:solidFill>
                                <a:latin typeface="Cambria Math" panose="02040503050406030204" pitchFamily="18" charset="0"/>
                                <a:cs typeface="Times New Roman" panose="02020603050405020304" pitchFamily="18" charset="0"/>
                              </a:rPr>
                              <m:t>−</m:t>
                            </m:r>
                            <m:sSub>
                              <m:sSubPr>
                                <m:ctrlPr>
                                  <a:rPr lang="en-US" altLang="zh-CN" i="1">
                                    <a:solidFill>
                                      <a:srgbClr val="C00000"/>
                                    </a:solidFill>
                                    <a:latin typeface="Cambria Math" panose="02040503050406030204" pitchFamily="18" charset="0"/>
                                    <a:cs typeface="Times New Roman" panose="02020603050405020304" pitchFamily="18" charset="0"/>
                                  </a:rPr>
                                </m:ctrlPr>
                              </m:sSubPr>
                              <m:e>
                                <m:r>
                                  <a:rPr lang="en-US" altLang="zh-CN">
                                    <a:solidFill>
                                      <a:srgbClr val="C00000"/>
                                    </a:solidFill>
                                    <a:latin typeface="Cambria Math" panose="02040503050406030204" pitchFamily="18" charset="0"/>
                                    <a:cs typeface="Times New Roman" panose="02020603050405020304" pitchFamily="18" charset="0"/>
                                  </a:rPr>
                                  <m:t>𝑦</m:t>
                                </m:r>
                              </m:e>
                              <m:sub>
                                <m:r>
                                  <a:rPr lang="en-US" altLang="zh-CN">
                                    <a:solidFill>
                                      <a:srgbClr val="C00000"/>
                                    </a:solidFill>
                                    <a:latin typeface="Cambria Math" panose="02040503050406030204" pitchFamily="18" charset="0"/>
                                    <a:cs typeface="Times New Roman" panose="02020603050405020304" pitchFamily="18" charset="0"/>
                                  </a:rPr>
                                  <m:t>𝑖</m:t>
                                </m:r>
                              </m:sub>
                            </m:sSub>
                          </m:e>
                        </m:d>
                      </m:e>
                      <m:sup>
                        <m:r>
                          <a:rPr lang="en-US" altLang="zh-CN">
                            <a:solidFill>
                              <a:srgbClr val="C00000"/>
                            </a:solidFill>
                            <a:latin typeface="Cambria Math" panose="02040503050406030204" pitchFamily="18" charset="0"/>
                            <a:cs typeface="Times New Roman" panose="02020603050405020304" pitchFamily="18" charset="0"/>
                          </a:rPr>
                          <m:t>2</m:t>
                        </m:r>
                      </m:sup>
                    </m:sSup>
                  </m:oMath>
                </a14:m>
                <a:r>
                  <a:rPr lang="zh-CN" altLang="en-US" dirty="0">
                    <a:solidFill>
                      <a:srgbClr val="000000"/>
                    </a:solidFill>
                    <a:latin typeface="Cambria Math" panose="02040503050406030204" pitchFamily="18" charset="0"/>
                    <a:cs typeface="Times New Roman" panose="02020603050405020304" pitchFamily="18" charset="0"/>
                  </a:rPr>
                  <a:t>。</a:t>
                </a:r>
                <a:endParaRPr lang="en-US" altLang="zh-CN" dirty="0">
                  <a:solidFill>
                    <a:srgbClr val="000000"/>
                  </a:solidFill>
                  <a:latin typeface="Cambria Math" panose="02040503050406030204" pitchFamily="18" charset="0"/>
                  <a:cs typeface="Times New Roman" panose="02020603050405020304" pitchFamily="18" charset="0"/>
                </a:endParaRPr>
              </a:p>
              <a:p>
                <a:pPr>
                  <a:spcAft>
                    <a:spcPts val="600"/>
                  </a:spcAft>
                </a:pPr>
                <a:r>
                  <a:rPr lang="zh-CN" altLang="en-US" dirty="0">
                    <a:solidFill>
                      <a:srgbClr val="000000"/>
                    </a:solidFill>
                    <a:latin typeface="Cambria Math" panose="02040503050406030204" pitchFamily="18" charset="0"/>
                    <a:cs typeface="Times New Roman" panose="02020603050405020304" pitchFamily="18" charset="0"/>
                  </a:rPr>
                  <a:t>由于回归问题中样本标签取值为连续型标量，故可直接使用神经网络模型</a:t>
                </a:r>
                <a14:m>
                  <m:oMath xmlns:m="http://schemas.openxmlformats.org/officeDocument/2006/math">
                    <m:r>
                      <a:rPr lang="en-US" altLang="zh-CN">
                        <a:solidFill>
                          <a:srgbClr val="000000"/>
                        </a:solidFill>
                        <a:latin typeface="Cambria Math" panose="02040503050406030204" pitchFamily="18" charset="0"/>
                        <a:cs typeface="Times New Roman" panose="02020603050405020304" pitchFamily="18" charset="0"/>
                      </a:rPr>
                      <m:t>𝑓</m:t>
                    </m:r>
                  </m:oMath>
                </a14:m>
                <a:r>
                  <a:rPr lang="zh-CN" altLang="en-US" dirty="0">
                    <a:solidFill>
                      <a:srgbClr val="000000"/>
                    </a:solidFill>
                    <a:latin typeface="Cambria Math" panose="02040503050406030204" pitchFamily="18" charset="0"/>
                    <a:cs typeface="Times New Roman" panose="02020603050405020304" pitchFamily="18" charset="0"/>
                  </a:rPr>
                  <a:t>的样本输出</a:t>
                </a:r>
                <a14:m>
                  <m:oMath xmlns:m="http://schemas.openxmlformats.org/officeDocument/2006/math">
                    <m:r>
                      <a:rPr lang="en-US" altLang="zh-CN">
                        <a:solidFill>
                          <a:srgbClr val="000000"/>
                        </a:solidFill>
                        <a:latin typeface="Cambria Math" panose="02040503050406030204" pitchFamily="18" charset="0"/>
                        <a:cs typeface="Times New Roman" panose="02020603050405020304" pitchFamily="18" charset="0"/>
                      </a:rPr>
                      <m:t>𝑓</m:t>
                    </m:r>
                    <m:d>
                      <m:dPr>
                        <m:ctrlPr>
                          <a:rPr lang="en-US" altLang="zh-CN" i="1">
                            <a:solidFill>
                              <a:srgbClr val="000000"/>
                            </a:solidFill>
                            <a:latin typeface="Cambria Math" panose="02040503050406030204" pitchFamily="18" charset="0"/>
                            <a:cs typeface="Times New Roman" panose="02020603050405020304" pitchFamily="18" charset="0"/>
                          </a:rPr>
                        </m:ctrlPr>
                      </m:dPr>
                      <m:e>
                        <m:sSub>
                          <m:sSubPr>
                            <m:ctrlPr>
                              <a:rPr lang="en-US" altLang="zh-CN" i="1">
                                <a:solidFill>
                                  <a:srgbClr val="000000"/>
                                </a:solidFill>
                                <a:latin typeface="Cambria Math" panose="02040503050406030204" pitchFamily="18" charset="0"/>
                                <a:cs typeface="Times New Roman" panose="02020603050405020304" pitchFamily="18" charset="0"/>
                              </a:rPr>
                            </m:ctrlPr>
                          </m:sSubPr>
                          <m:e>
                            <m:r>
                              <a:rPr lang="en-US" altLang="zh-CN">
                                <a:solidFill>
                                  <a:srgbClr val="000000"/>
                                </a:solidFill>
                                <a:latin typeface="Cambria Math" panose="02040503050406030204" pitchFamily="18" charset="0"/>
                                <a:cs typeface="Times New Roman" panose="02020603050405020304" pitchFamily="18" charset="0"/>
                              </a:rPr>
                              <m:t>𝑋</m:t>
                            </m:r>
                          </m:e>
                          <m:sub>
                            <m:r>
                              <a:rPr lang="en-US" altLang="zh-CN">
                                <a:solidFill>
                                  <a:srgbClr val="000000"/>
                                </a:solidFill>
                                <a:latin typeface="Cambria Math" panose="02040503050406030204" pitchFamily="18" charset="0"/>
                                <a:cs typeface="Times New Roman" panose="02020603050405020304" pitchFamily="18" charset="0"/>
                              </a:rPr>
                              <m:t>𝑖</m:t>
                            </m:r>
                          </m:sub>
                        </m:sSub>
                      </m:e>
                    </m:d>
                  </m:oMath>
                </a14:m>
                <a:r>
                  <a:rPr lang="zh-CN" altLang="en-US" dirty="0">
                    <a:solidFill>
                      <a:srgbClr val="000000"/>
                    </a:solidFill>
                    <a:latin typeface="Cambria Math" panose="02040503050406030204" pitchFamily="18" charset="0"/>
                    <a:cs typeface="Times New Roman" panose="02020603050405020304" pitchFamily="18" charset="0"/>
                  </a:rPr>
                  <a:t>与样本实际值</a:t>
                </a:r>
                <a14:m>
                  <m:oMath xmlns:m="http://schemas.openxmlformats.org/officeDocument/2006/math">
                    <m:sSub>
                      <m:sSubPr>
                        <m:ctrlPr>
                          <a:rPr lang="en-US" altLang="zh-CN" i="1">
                            <a:solidFill>
                              <a:srgbClr val="000000"/>
                            </a:solidFill>
                            <a:latin typeface="Cambria Math" panose="02040503050406030204" pitchFamily="18" charset="0"/>
                            <a:cs typeface="Times New Roman" panose="02020603050405020304" pitchFamily="18" charset="0"/>
                          </a:rPr>
                        </m:ctrlPr>
                      </m:sSubPr>
                      <m:e>
                        <m:r>
                          <a:rPr lang="en-US" altLang="zh-CN">
                            <a:solidFill>
                              <a:srgbClr val="000000"/>
                            </a:solidFill>
                            <a:latin typeface="Cambria Math" panose="02040503050406030204" pitchFamily="18" charset="0"/>
                            <a:cs typeface="Times New Roman" panose="02020603050405020304" pitchFamily="18" charset="0"/>
                          </a:rPr>
                          <m:t>𝑦</m:t>
                        </m:r>
                      </m:e>
                      <m:sub>
                        <m:r>
                          <a:rPr lang="en-US" altLang="zh-CN">
                            <a:solidFill>
                              <a:srgbClr val="000000"/>
                            </a:solidFill>
                            <a:latin typeface="Cambria Math" panose="02040503050406030204" pitchFamily="18" charset="0"/>
                            <a:cs typeface="Times New Roman" panose="02020603050405020304" pitchFamily="18" charset="0"/>
                          </a:rPr>
                          <m:t>𝑖</m:t>
                        </m:r>
                      </m:sub>
                    </m:sSub>
                  </m:oMath>
                </a14:m>
                <a:r>
                  <a:rPr lang="zh-CN" altLang="en-US" dirty="0">
                    <a:solidFill>
                      <a:srgbClr val="000000"/>
                    </a:solidFill>
                    <a:latin typeface="Cambria Math" panose="02040503050406030204" pitchFamily="18" charset="0"/>
                    <a:cs typeface="Times New Roman" panose="02020603050405020304" pitchFamily="18" charset="0"/>
                  </a:rPr>
                  <a:t>之间的误差来度量模型预测的损失。通常将该损失函数定义为平方误差</a:t>
                </a:r>
                <a:r>
                  <a:rPr lang="zh-CN" altLang="en-US" dirty="0" smtClean="0">
                    <a:solidFill>
                      <a:srgbClr val="000000"/>
                    </a:solidFill>
                    <a:latin typeface="Cambria Math" panose="02040503050406030204" pitchFamily="18" charset="0"/>
                    <a:cs typeface="Times New Roman" panose="02020603050405020304" pitchFamily="18" charset="0"/>
                  </a:rPr>
                  <a:t>。</a:t>
                </a:r>
                <a:endParaRPr lang="en-US" dirty="0">
                  <a:solidFill>
                    <a:srgbClr val="C00000"/>
                  </a:solidFill>
                </a:endParaRPr>
              </a:p>
            </p:txBody>
          </p:sp>
        </mc:Choice>
        <mc:Fallback xmlns="">
          <p:sp>
            <p:nvSpPr>
              <p:cNvPr id="7" name="Rectangle 1">
                <a:extLst>
                  <a:ext uri="{FF2B5EF4-FFF2-40B4-BE49-F238E27FC236}">
                    <a16:creationId xmlns:a16="http://schemas.microsoft.com/office/drawing/2014/main" xmlns:a14="http://schemas.microsoft.com/office/drawing/2010/main" xmlns="" id="{565FD475-1FD6-4D00-97FC-63332BE30D5D}"/>
                  </a:ext>
                </a:extLst>
              </p:cNvPr>
              <p:cNvSpPr>
                <a:spLocks noRot="1" noChangeAspect="1" noMove="1" noResize="1" noEditPoints="1" noAdjustHandles="1" noChangeArrowheads="1" noChangeShapeType="1" noTextEdit="1"/>
              </p:cNvSpPr>
              <p:nvPr/>
            </p:nvSpPr>
            <p:spPr>
              <a:xfrm>
                <a:off x="1154499" y="2945054"/>
                <a:ext cx="10561173" cy="3808222"/>
              </a:xfrm>
              <a:prstGeom prst="rect">
                <a:avLst/>
              </a:prstGeom>
              <a:blipFill rotWithShape="1">
                <a:blip r:embed="rId2"/>
                <a:stretch>
                  <a:fillRect l="-462" t="-800" b="-1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24128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5F3A4D-5733-4DB6-A1EF-F88C696801EC}"/>
              </a:ext>
            </a:extLst>
          </p:cNvPr>
          <p:cNvSpPr/>
          <p:nvPr/>
        </p:nvSpPr>
        <p:spPr>
          <a:xfrm>
            <a:off x="1017340" y="1281317"/>
            <a:ext cx="10081120" cy="1200329"/>
          </a:xfrm>
          <a:prstGeom prst="rect">
            <a:avLst/>
          </a:prstGeom>
        </p:spPr>
        <p:txBody>
          <a:bodyPr wrap="square">
            <a:spAutoFit/>
          </a:bodyPr>
          <a:lstStyle/>
          <a:p>
            <a:pPr>
              <a:spcAft>
                <a:spcPts val="1200"/>
              </a:spcAft>
            </a:pPr>
            <a:r>
              <a:rPr lang="zh-CN" altLang="en-US" sz="2400" dirty="0">
                <a:solidFill>
                  <a:srgbClr val="000000"/>
                </a:solidFill>
                <a:latin typeface="Cambria Math" panose="02040503050406030204" pitchFamily="18" charset="0"/>
                <a:cs typeface="Times New Roman" panose="02020603050405020304" pitchFamily="18" charset="0"/>
              </a:rPr>
              <a:t>神经网络作为一类具体的机器学习模型，与其他机器学习模型一样有时会出现</a:t>
            </a:r>
            <a:r>
              <a:rPr lang="zh-CN" altLang="en-US" sz="2400" dirty="0">
                <a:solidFill>
                  <a:schemeClr val="accent6"/>
                </a:solidFill>
                <a:latin typeface="Cambria Math" panose="02040503050406030204" pitchFamily="18" charset="0"/>
                <a:cs typeface="Times New Roman" panose="02020603050405020304" pitchFamily="18" charset="0"/>
              </a:rPr>
              <a:t>过拟合现象</a:t>
            </a:r>
            <a:r>
              <a:rPr lang="zh-CN" altLang="en-US" sz="2400" dirty="0">
                <a:solidFill>
                  <a:srgbClr val="000000"/>
                </a:solidFill>
                <a:latin typeface="Cambria Math" panose="02040503050406030204" pitchFamily="18" charset="0"/>
                <a:cs typeface="Times New Roman" panose="02020603050405020304" pitchFamily="18" charset="0"/>
              </a:rPr>
              <a:t>，可通过在模型优化的目标函数中添加</a:t>
            </a:r>
            <a:r>
              <a:rPr lang="zh-CN" altLang="en-US" sz="2400" dirty="0">
                <a:solidFill>
                  <a:srgbClr val="FF0000"/>
                </a:solidFill>
                <a:latin typeface="Cambria Math" panose="02040503050406030204" pitchFamily="18" charset="0"/>
                <a:cs typeface="Times New Roman" panose="02020603050405020304" pitchFamily="18" charset="0"/>
              </a:rPr>
              <a:t>正则化项</a:t>
            </a:r>
            <a:r>
              <a:rPr lang="zh-CN" altLang="en-US" sz="2400" dirty="0">
                <a:solidFill>
                  <a:srgbClr val="000000"/>
                </a:solidFill>
                <a:latin typeface="Cambria Math" panose="02040503050406030204" pitchFamily="18" charset="0"/>
                <a:cs typeface="Times New Roman" panose="02020603050405020304" pitchFamily="18" charset="0"/>
              </a:rPr>
              <a:t>以约束模型参数的取值，降低模型容量实现消除或缓解过拟合现象的效果。</a:t>
            </a:r>
            <a:endParaRPr lang="en-US" altLang="zh-CN" sz="2400" dirty="0">
              <a:solidFill>
                <a:srgbClr val="000000"/>
              </a:solidFill>
              <a:latin typeface="Cambria Math" panose="02040503050406030204" pitchFamily="18" charset="0"/>
              <a:cs typeface="Times New Roman" panose="02020603050405020304" pitchFamily="18" charset="0"/>
            </a:endParaRPr>
          </a:p>
        </p:txBody>
      </p:sp>
      <p:sp>
        <p:nvSpPr>
          <p:cNvPr id="5" name="标题 1"/>
          <p:cNvSpPr>
            <a:spLocks noGrp="1"/>
          </p:cNvSpPr>
          <p:nvPr>
            <p:ph type="title"/>
          </p:nvPr>
        </p:nvSpPr>
        <p:spPr>
          <a:xfrm>
            <a:off x="914857" y="96886"/>
            <a:ext cx="7172382" cy="618693"/>
          </a:xfrm>
        </p:spPr>
        <p:txBody>
          <a:bodyPr/>
          <a:lstStyle/>
          <a:p>
            <a:r>
              <a:rPr lang="zh-CN" altLang="en-US" dirty="0"/>
              <a:t> 模型训练基本流程 </a:t>
            </a:r>
          </a:p>
        </p:txBody>
      </p:sp>
      <mc:AlternateContent xmlns:mc="http://schemas.openxmlformats.org/markup-compatibility/2006" xmlns:a14="http://schemas.microsoft.com/office/drawing/2010/main">
        <mc:Choice Requires="a14">
          <p:sp>
            <p:nvSpPr>
              <p:cNvPr id="6" name="Rectangle 1">
                <a:extLst>
                  <a:ext uri="{FF2B5EF4-FFF2-40B4-BE49-F238E27FC236}">
                    <a16:creationId xmlns:a16="http://schemas.microsoft.com/office/drawing/2014/main" id="{2153F942-DADE-4F83-82F4-A6ECF1F17C3B}"/>
                  </a:ext>
                </a:extLst>
              </p:cNvPr>
              <p:cNvSpPr/>
              <p:nvPr/>
            </p:nvSpPr>
            <p:spPr>
              <a:xfrm>
                <a:off x="1118075" y="3133741"/>
                <a:ext cx="10273141" cy="1938992"/>
              </a:xfrm>
              <a:prstGeom prst="rect">
                <a:avLst/>
              </a:prstGeom>
            </p:spPr>
            <p:txBody>
              <a:bodyPr wrap="square">
                <a:spAutoFit/>
              </a:bodyPr>
              <a:lstStyle/>
              <a:p>
                <a:pPr>
                  <a:spcAft>
                    <a:spcPts val="1200"/>
                  </a:spcAft>
                </a:pPr>
                <a:r>
                  <a:rPr lang="zh-CN" altLang="en-US" dirty="0">
                    <a:solidFill>
                      <a:srgbClr val="000000"/>
                    </a:solidFill>
                    <a:latin typeface="Cambria Math" panose="02040503050406030204" pitchFamily="18" charset="0"/>
                    <a:cs typeface="Times New Roman" panose="02020603050405020304" pitchFamily="18" charset="0"/>
                  </a:rPr>
                  <a:t>假设原始目标函数为</a:t>
                </a:r>
                <a14:m>
                  <m:oMath xmlns:m="http://schemas.openxmlformats.org/officeDocument/2006/math">
                    <m:r>
                      <a:rPr lang="en-US">
                        <a:solidFill>
                          <a:srgbClr val="000000"/>
                        </a:solidFill>
                        <a:latin typeface="Cambria Math" panose="02040503050406030204" pitchFamily="18" charset="0"/>
                        <a:cs typeface="Times New Roman" panose="02020603050405020304" pitchFamily="18" charset="0"/>
                      </a:rPr>
                      <m:t>𝐽</m:t>
                    </m:r>
                    <m:r>
                      <a:rPr lang="en-US">
                        <a:solidFill>
                          <a:srgbClr val="000000"/>
                        </a:solidFill>
                        <a:latin typeface="Cambria Math" panose="02040503050406030204" pitchFamily="18" charset="0"/>
                        <a:cs typeface="Times New Roman" panose="02020603050405020304" pitchFamily="18" charset="0"/>
                      </a:rPr>
                      <m:t>(</m:t>
                    </m:r>
                    <m:r>
                      <a:rPr lang="en-US">
                        <a:solidFill>
                          <a:srgbClr val="000000"/>
                        </a:solidFill>
                        <a:latin typeface="Cambria Math" panose="02040503050406030204" pitchFamily="18" charset="0"/>
                        <a:cs typeface="Times New Roman" panose="02020603050405020304" pitchFamily="18" charset="0"/>
                      </a:rPr>
                      <m:t>𝑾</m:t>
                    </m:r>
                    <m:r>
                      <a:rPr lang="en-US">
                        <a:solidFill>
                          <a:srgbClr val="000000"/>
                        </a:solidFill>
                        <a:latin typeface="Cambria Math" panose="02040503050406030204" pitchFamily="18" charset="0"/>
                        <a:cs typeface="Times New Roman" panose="02020603050405020304" pitchFamily="18" charset="0"/>
                      </a:rPr>
                      <m:t>)</m:t>
                    </m:r>
                  </m:oMath>
                </a14:m>
                <a:r>
                  <a:rPr lang="zh-CN" altLang="en-US" dirty="0">
                    <a:solidFill>
                      <a:srgbClr val="000000"/>
                    </a:solidFill>
                    <a:latin typeface="Cambria Math" panose="02040503050406030204" pitchFamily="18" charset="0"/>
                    <a:cs typeface="Times New Roman" panose="02020603050405020304" pitchFamily="18" charset="0"/>
                  </a:rPr>
                  <a:t>，则范数惩罚正则化的具体做法是将该目标函数替换为如下新的目标函数</a:t>
                </a:r>
                <a14:m>
                  <m:oMath xmlns:m="http://schemas.openxmlformats.org/officeDocument/2006/math">
                    <m:sSup>
                      <m:sSupPr>
                        <m:ctrlPr>
                          <a:rPr lang="en-US" i="1">
                            <a:solidFill>
                              <a:srgbClr val="000000"/>
                            </a:solidFill>
                            <a:latin typeface="Cambria Math" panose="02040503050406030204" pitchFamily="18" charset="0"/>
                            <a:cs typeface="Times New Roman" panose="02020603050405020304" pitchFamily="18" charset="0"/>
                          </a:rPr>
                        </m:ctrlPr>
                      </m:sSupPr>
                      <m:e>
                        <m:r>
                          <a:rPr lang="en-US">
                            <a:solidFill>
                              <a:srgbClr val="000000"/>
                            </a:solidFill>
                            <a:latin typeface="Cambria Math" panose="02040503050406030204" pitchFamily="18" charset="0"/>
                            <a:cs typeface="Times New Roman" panose="02020603050405020304" pitchFamily="18" charset="0"/>
                          </a:rPr>
                          <m:t>𝐽</m:t>
                        </m:r>
                      </m:e>
                      <m:sup>
                        <m:r>
                          <a:rPr lang="en-US">
                            <a:solidFill>
                              <a:srgbClr val="000000"/>
                            </a:solidFill>
                            <a:latin typeface="Cambria Math" panose="02040503050406030204" pitchFamily="18" charset="0"/>
                            <a:cs typeface="Times New Roman" panose="02020603050405020304" pitchFamily="18" charset="0"/>
                          </a:rPr>
                          <m:t>′</m:t>
                        </m:r>
                      </m:sup>
                    </m:sSup>
                    <m:r>
                      <a:rPr lang="en-US">
                        <a:solidFill>
                          <a:srgbClr val="000000"/>
                        </a:solidFill>
                        <a:latin typeface="Cambria Math" panose="02040503050406030204" pitchFamily="18" charset="0"/>
                        <a:cs typeface="Times New Roman" panose="02020603050405020304" pitchFamily="18" charset="0"/>
                      </a:rPr>
                      <m:t>(</m:t>
                    </m:r>
                    <m:r>
                      <a:rPr lang="en-US">
                        <a:solidFill>
                          <a:srgbClr val="000000"/>
                        </a:solidFill>
                        <a:latin typeface="Cambria Math" panose="02040503050406030204" pitchFamily="18" charset="0"/>
                        <a:cs typeface="Times New Roman" panose="02020603050405020304" pitchFamily="18" charset="0"/>
                      </a:rPr>
                      <m:t>𝑾</m:t>
                    </m:r>
                    <m:r>
                      <a:rPr lang="en-US">
                        <a:solidFill>
                          <a:srgbClr val="000000"/>
                        </a:solidFill>
                        <a:latin typeface="Cambria Math" panose="02040503050406030204" pitchFamily="18" charset="0"/>
                        <a:cs typeface="Times New Roman" panose="02020603050405020304" pitchFamily="18" charset="0"/>
                      </a:rPr>
                      <m:t>)</m:t>
                    </m:r>
                  </m:oMath>
                </a14:m>
                <a:r>
                  <a:rPr lang="zh-CN" altLang="en-US" dirty="0">
                    <a:solidFill>
                      <a:srgbClr val="000000"/>
                    </a:solidFill>
                    <a:latin typeface="Cambria Math" panose="02040503050406030204" pitchFamily="18" charset="0"/>
                    <a:cs typeface="Times New Roman" panose="02020603050405020304" pitchFamily="18" charset="0"/>
                  </a:rPr>
                  <a:t>：</a:t>
                </a:r>
                <a:endParaRPr lang="en-US" dirty="0">
                  <a:solidFill>
                    <a:srgbClr val="000000"/>
                  </a:solidFill>
                  <a:latin typeface="Cambria Math" panose="02040503050406030204" pitchFamily="18" charset="0"/>
                  <a:cs typeface="Times New Roman" panose="02020603050405020304" pitchFamily="18" charset="0"/>
                </a:endParaRPr>
              </a:p>
              <a:p>
                <a:pPr>
                  <a:spcAft>
                    <a:spcPts val="1200"/>
                  </a:spcAft>
                </a:pPr>
                <a14:m>
                  <m:oMathPara xmlns:m="http://schemas.openxmlformats.org/officeDocument/2006/math">
                    <m:oMathParaPr>
                      <m:jc m:val="centerGroup"/>
                    </m:oMathParaPr>
                    <m:oMath xmlns:m="http://schemas.openxmlformats.org/officeDocument/2006/math">
                      <m:sSup>
                        <m:sSupPr>
                          <m:ctrlPr>
                            <a:rPr lang="en-US" i="1" smtClean="0">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𝐽</m:t>
                          </m:r>
                        </m:e>
                        <m:sup>
                          <m:r>
                            <a:rPr lang="en-US" i="1">
                              <a:solidFill>
                                <a:srgbClr val="C00000"/>
                              </a:solidFill>
                              <a:latin typeface="Cambria Math" panose="02040503050406030204" pitchFamily="18" charset="0"/>
                            </a:rPr>
                            <m:t>′</m:t>
                          </m:r>
                        </m:sup>
                      </m:sSup>
                      <m:d>
                        <m:dPr>
                          <m:ctrlPr>
                            <a:rPr lang="en-US" i="1">
                              <a:solidFill>
                                <a:srgbClr val="C00000"/>
                              </a:solidFill>
                              <a:latin typeface="Cambria Math" panose="02040503050406030204" pitchFamily="18" charset="0"/>
                            </a:rPr>
                          </m:ctrlPr>
                        </m:dPr>
                        <m:e>
                          <m:r>
                            <a:rPr lang="en-US" b="1" i="1">
                              <a:solidFill>
                                <a:srgbClr val="C00000"/>
                              </a:solidFill>
                              <a:latin typeface="Cambria Math" panose="02040503050406030204" pitchFamily="18" charset="0"/>
                            </a:rPr>
                            <m:t>𝑾</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𝐽</m:t>
                      </m:r>
                      <m:d>
                        <m:dPr>
                          <m:ctrlPr>
                            <a:rPr lang="en-US" i="1">
                              <a:solidFill>
                                <a:srgbClr val="C00000"/>
                              </a:solidFill>
                              <a:latin typeface="Cambria Math" panose="02040503050406030204" pitchFamily="18" charset="0"/>
                            </a:rPr>
                          </m:ctrlPr>
                        </m:dPr>
                        <m:e>
                          <m:r>
                            <a:rPr lang="en-US" b="1" i="1">
                              <a:solidFill>
                                <a:srgbClr val="C00000"/>
                              </a:solidFill>
                              <a:latin typeface="Cambria Math" panose="02040503050406030204" pitchFamily="18" charset="0"/>
                            </a:rPr>
                            <m:t>𝑾</m:t>
                          </m:r>
                        </m:e>
                      </m:d>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𝛼𝜆</m:t>
                      </m:r>
                      <m:d>
                        <m:dPr>
                          <m:ctrlPr>
                            <a:rPr lang="en-US" i="1">
                              <a:solidFill>
                                <a:srgbClr val="C00000"/>
                              </a:solidFill>
                              <a:latin typeface="Cambria Math" panose="02040503050406030204" pitchFamily="18" charset="0"/>
                            </a:rPr>
                          </m:ctrlPr>
                        </m:dPr>
                        <m:e>
                          <m:r>
                            <a:rPr lang="en-US" b="1" i="1">
                              <a:solidFill>
                                <a:srgbClr val="C00000"/>
                              </a:solidFill>
                              <a:latin typeface="Cambria Math" panose="02040503050406030204" pitchFamily="18" charset="0"/>
                            </a:rPr>
                            <m:t>𝑾</m:t>
                          </m:r>
                        </m:e>
                      </m:d>
                    </m:oMath>
                  </m:oMathPara>
                </a14:m>
                <a:endParaRPr lang="en-US" dirty="0">
                  <a:solidFill>
                    <a:srgbClr val="000000"/>
                  </a:solidFill>
                  <a:latin typeface="Cambria Math" panose="02040503050406030204" pitchFamily="18" charset="0"/>
                  <a:cs typeface="Times New Roman" panose="02020603050405020304" pitchFamily="18" charset="0"/>
                </a:endParaRPr>
              </a:p>
              <a:p>
                <a:pPr>
                  <a:spcAft>
                    <a:spcPts val="1200"/>
                  </a:spcAft>
                </a:pPr>
                <a:r>
                  <a:rPr lang="zh-CN" altLang="en-US" dirty="0">
                    <a:solidFill>
                      <a:srgbClr val="000000"/>
                    </a:solidFill>
                    <a:latin typeface="Cambria Math" panose="02040503050406030204" pitchFamily="18" charset="0"/>
                    <a:cs typeface="Times New Roman" panose="02020603050405020304" pitchFamily="18" charset="0"/>
                  </a:rPr>
                  <a:t>其中</a:t>
                </a:r>
                <a14:m>
                  <m:oMath xmlns:m="http://schemas.openxmlformats.org/officeDocument/2006/math">
                    <m:r>
                      <a:rPr lang="en-US" smtClean="0">
                        <a:solidFill>
                          <a:schemeClr val="accent6"/>
                        </a:solidFill>
                        <a:latin typeface="Cambria Math" panose="02040503050406030204" pitchFamily="18" charset="0"/>
                        <a:cs typeface="Times New Roman" panose="02020603050405020304" pitchFamily="18" charset="0"/>
                      </a:rPr>
                      <m:t>𝛼𝜆</m:t>
                    </m:r>
                    <m:r>
                      <a:rPr lang="en-US" smtClean="0">
                        <a:solidFill>
                          <a:schemeClr val="accent6"/>
                        </a:solidFill>
                        <a:latin typeface="Cambria Math" panose="02040503050406030204" pitchFamily="18" charset="0"/>
                        <a:cs typeface="Times New Roman" panose="02020603050405020304" pitchFamily="18" charset="0"/>
                      </a:rPr>
                      <m:t>(</m:t>
                    </m:r>
                    <m:r>
                      <a:rPr lang="en-US" smtClean="0">
                        <a:solidFill>
                          <a:schemeClr val="accent6"/>
                        </a:solidFill>
                        <a:latin typeface="Cambria Math" panose="02040503050406030204" pitchFamily="18" charset="0"/>
                        <a:cs typeface="Times New Roman" panose="02020603050405020304" pitchFamily="18" charset="0"/>
                      </a:rPr>
                      <m:t>𝑾</m:t>
                    </m:r>
                    <m:r>
                      <a:rPr lang="en-US" smtClean="0">
                        <a:solidFill>
                          <a:schemeClr val="accent6"/>
                        </a:solidFill>
                        <a:latin typeface="Cambria Math" panose="02040503050406030204" pitchFamily="18" charset="0"/>
                        <a:cs typeface="Times New Roman" panose="02020603050405020304" pitchFamily="18" charset="0"/>
                      </a:rPr>
                      <m:t>)</m:t>
                    </m:r>
                  </m:oMath>
                </a14:m>
                <a:r>
                  <a:rPr lang="zh-CN" altLang="en-US" dirty="0">
                    <a:solidFill>
                      <a:schemeClr val="accent6"/>
                    </a:solidFill>
                    <a:latin typeface="Cambria Math" panose="02040503050406030204" pitchFamily="18" charset="0"/>
                    <a:cs typeface="Times New Roman" panose="02020603050405020304" pitchFamily="18" charset="0"/>
                  </a:rPr>
                  <a:t>即为正则化项</a:t>
                </a:r>
                <a:r>
                  <a:rPr lang="zh-CN" altLang="en-US" dirty="0">
                    <a:solidFill>
                      <a:srgbClr val="000000"/>
                    </a:solidFill>
                    <a:latin typeface="Cambria Math" panose="02040503050406030204" pitchFamily="18" charset="0"/>
                    <a:cs typeface="Times New Roman" panose="02020603050405020304" pitchFamily="18" charset="0"/>
                  </a:rPr>
                  <a:t>。</a:t>
                </a:r>
                <a:endParaRPr lang="en-US" altLang="zh-CN" dirty="0">
                  <a:solidFill>
                    <a:srgbClr val="000000"/>
                  </a:solidFill>
                  <a:latin typeface="Cambria Math" panose="02040503050406030204" pitchFamily="18" charset="0"/>
                  <a:cs typeface="Times New Roman" panose="02020603050405020304" pitchFamily="18" charset="0"/>
                </a:endParaRPr>
              </a:p>
              <a:p>
                <a:pPr>
                  <a:spcAft>
                    <a:spcPts val="1200"/>
                  </a:spcAft>
                </a:pPr>
                <a:r>
                  <a:rPr lang="zh-CN" altLang="en-US" dirty="0">
                    <a:solidFill>
                      <a:srgbClr val="000000"/>
                    </a:solidFill>
                    <a:latin typeface="Cambria Math" panose="02040503050406030204" pitchFamily="18" charset="0"/>
                    <a:cs typeface="Times New Roman" panose="02020603050405020304" pitchFamily="18" charset="0"/>
                  </a:rPr>
                  <a:t>正则化项</a:t>
                </a:r>
                <a14:m>
                  <m:oMath xmlns:m="http://schemas.openxmlformats.org/officeDocument/2006/math">
                    <m:r>
                      <a:rPr lang="en-US">
                        <a:solidFill>
                          <a:srgbClr val="000000"/>
                        </a:solidFill>
                        <a:latin typeface="Cambria Math" panose="02040503050406030204" pitchFamily="18" charset="0"/>
                        <a:cs typeface="Times New Roman" panose="02020603050405020304" pitchFamily="18" charset="0"/>
                      </a:rPr>
                      <m:t>𝛼𝜆</m:t>
                    </m:r>
                    <m:r>
                      <a:rPr lang="en-US">
                        <a:solidFill>
                          <a:srgbClr val="000000"/>
                        </a:solidFill>
                        <a:latin typeface="Cambria Math" panose="02040503050406030204" pitchFamily="18" charset="0"/>
                        <a:cs typeface="Times New Roman" panose="02020603050405020304" pitchFamily="18" charset="0"/>
                      </a:rPr>
                      <m:t>(</m:t>
                    </m:r>
                    <m:r>
                      <a:rPr lang="en-US">
                        <a:solidFill>
                          <a:srgbClr val="000000"/>
                        </a:solidFill>
                        <a:latin typeface="Cambria Math" panose="02040503050406030204" pitchFamily="18" charset="0"/>
                        <a:cs typeface="Times New Roman" panose="02020603050405020304" pitchFamily="18" charset="0"/>
                      </a:rPr>
                      <m:t>𝑾</m:t>
                    </m:r>
                    <m:r>
                      <a:rPr lang="en-US">
                        <a:solidFill>
                          <a:srgbClr val="000000"/>
                        </a:solidFill>
                        <a:latin typeface="Cambria Math" panose="02040503050406030204" pitchFamily="18" charset="0"/>
                        <a:cs typeface="Times New Roman" panose="02020603050405020304" pitchFamily="18" charset="0"/>
                      </a:rPr>
                      <m:t>)</m:t>
                    </m:r>
                  </m:oMath>
                </a14:m>
                <a:r>
                  <a:rPr lang="zh-CN" altLang="en-US" dirty="0">
                    <a:solidFill>
                      <a:srgbClr val="000000"/>
                    </a:solidFill>
                    <a:latin typeface="Cambria Math" panose="02040503050406030204" pitchFamily="18" charset="0"/>
                    <a:cs typeface="Times New Roman" panose="02020603050405020304" pitchFamily="18" charset="0"/>
                  </a:rPr>
                  <a:t>的具体形式有多种，最常用的主要有</a:t>
                </a:r>
                <a14:m>
                  <m:oMath xmlns:m="http://schemas.openxmlformats.org/officeDocument/2006/math">
                    <m:sSup>
                      <m:sSupPr>
                        <m:ctrlPr>
                          <a:rPr lang="en-US" i="1">
                            <a:solidFill>
                              <a:srgbClr val="000000"/>
                            </a:solidFill>
                            <a:latin typeface="Cambria Math" panose="02040503050406030204" pitchFamily="18" charset="0"/>
                            <a:cs typeface="Times New Roman" panose="02020603050405020304" pitchFamily="18" charset="0"/>
                          </a:rPr>
                        </m:ctrlPr>
                      </m:sSupPr>
                      <m:e>
                        <m:r>
                          <a:rPr lang="en-US">
                            <a:solidFill>
                              <a:srgbClr val="000000"/>
                            </a:solidFill>
                            <a:latin typeface="Cambria Math" panose="02040503050406030204" pitchFamily="18" charset="0"/>
                            <a:cs typeface="Times New Roman" panose="02020603050405020304" pitchFamily="18" charset="0"/>
                          </a:rPr>
                          <m:t>𝐿</m:t>
                        </m:r>
                      </m:e>
                      <m:sup>
                        <m:r>
                          <a:rPr lang="en-US">
                            <a:solidFill>
                              <a:srgbClr val="000000"/>
                            </a:solidFill>
                            <a:latin typeface="Cambria Math" panose="02040503050406030204" pitchFamily="18" charset="0"/>
                            <a:cs typeface="Times New Roman" panose="02020603050405020304" pitchFamily="18" charset="0"/>
                          </a:rPr>
                          <m:t>1</m:t>
                        </m:r>
                      </m:sup>
                    </m:sSup>
                  </m:oMath>
                </a14:m>
                <a:r>
                  <a:rPr lang="zh-CN" altLang="en-US" dirty="0">
                    <a:solidFill>
                      <a:srgbClr val="000000"/>
                    </a:solidFill>
                    <a:latin typeface="Cambria Math" panose="02040503050406030204" pitchFamily="18" charset="0"/>
                    <a:cs typeface="Times New Roman" panose="02020603050405020304" pitchFamily="18" charset="0"/>
                  </a:rPr>
                  <a:t>范数和</a:t>
                </a:r>
                <a14:m>
                  <m:oMath xmlns:m="http://schemas.openxmlformats.org/officeDocument/2006/math">
                    <m:sSup>
                      <m:sSupPr>
                        <m:ctrlPr>
                          <a:rPr lang="en-US" i="1">
                            <a:solidFill>
                              <a:srgbClr val="000000"/>
                            </a:solidFill>
                            <a:latin typeface="Cambria Math" panose="02040503050406030204" pitchFamily="18" charset="0"/>
                            <a:cs typeface="Times New Roman" panose="02020603050405020304" pitchFamily="18" charset="0"/>
                          </a:rPr>
                        </m:ctrlPr>
                      </m:sSupPr>
                      <m:e>
                        <m:r>
                          <a:rPr lang="en-US">
                            <a:solidFill>
                              <a:srgbClr val="000000"/>
                            </a:solidFill>
                            <a:latin typeface="Cambria Math" panose="02040503050406030204" pitchFamily="18" charset="0"/>
                            <a:cs typeface="Times New Roman" panose="02020603050405020304" pitchFamily="18" charset="0"/>
                          </a:rPr>
                          <m:t>𝐿</m:t>
                        </m:r>
                      </m:e>
                      <m:sup>
                        <m:r>
                          <a:rPr lang="en-US">
                            <a:solidFill>
                              <a:srgbClr val="000000"/>
                            </a:solidFill>
                            <a:latin typeface="Cambria Math" panose="02040503050406030204" pitchFamily="18" charset="0"/>
                            <a:cs typeface="Times New Roman" panose="02020603050405020304" pitchFamily="18" charset="0"/>
                          </a:rPr>
                          <m:t>2</m:t>
                        </m:r>
                      </m:sup>
                    </m:sSup>
                  </m:oMath>
                </a14:m>
                <a:r>
                  <a:rPr lang="zh-CN" altLang="en-US" dirty="0">
                    <a:solidFill>
                      <a:srgbClr val="000000"/>
                    </a:solidFill>
                    <a:latin typeface="Cambria Math" panose="02040503050406030204" pitchFamily="18" charset="0"/>
                    <a:cs typeface="Times New Roman" panose="02020603050405020304" pitchFamily="18" charset="0"/>
                  </a:rPr>
                  <a:t>范数形式的正则化项。</a:t>
                </a:r>
                <a:endParaRPr lang="en-US" dirty="0">
                  <a:solidFill>
                    <a:srgbClr val="000000"/>
                  </a:solidFill>
                  <a:latin typeface="Cambria Math" panose="02040503050406030204" pitchFamily="18" charset="0"/>
                  <a:cs typeface="Times New Roman" panose="02020603050405020304" pitchFamily="18" charset="0"/>
                </a:endParaRPr>
              </a:p>
            </p:txBody>
          </p:sp>
        </mc:Choice>
        <mc:Fallback xmlns="">
          <p:sp>
            <p:nvSpPr>
              <p:cNvPr id="6" name="Rectangle 1">
                <a:extLst>
                  <a:ext uri="{FF2B5EF4-FFF2-40B4-BE49-F238E27FC236}">
                    <a16:creationId xmlns:a16="http://schemas.microsoft.com/office/drawing/2014/main" xmlns:a14="http://schemas.microsoft.com/office/drawing/2010/main" xmlns="" id="{2153F942-DADE-4F83-82F4-A6ECF1F17C3B}"/>
                  </a:ext>
                </a:extLst>
              </p:cNvPr>
              <p:cNvSpPr>
                <a:spLocks noRot="1" noChangeAspect="1" noMove="1" noResize="1" noEditPoints="1" noAdjustHandles="1" noChangeArrowheads="1" noChangeShapeType="1" noTextEdit="1"/>
              </p:cNvSpPr>
              <p:nvPr/>
            </p:nvSpPr>
            <p:spPr>
              <a:xfrm>
                <a:off x="1118075" y="3133741"/>
                <a:ext cx="10273141" cy="1938992"/>
              </a:xfrm>
              <a:prstGeom prst="rect">
                <a:avLst/>
              </a:prstGeom>
              <a:blipFill rotWithShape="1">
                <a:blip r:embed="rId2"/>
                <a:stretch>
                  <a:fillRect l="-474" t="-1572" b="-40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8444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solidFill>
                  <a:schemeClr val="tx1"/>
                </a:solidFill>
                <a:latin typeface="微软雅黑" panose="020B0503020204020204" pitchFamily="34" charset="-122"/>
                <a:ea typeface="微软雅黑" panose="020B0503020204020204" pitchFamily="34" charset="-122"/>
                <a:sym typeface="+mn-ea"/>
              </a:rPr>
              <a:t>神经网络起源 </a:t>
            </a:r>
            <a:r>
              <a:rPr lang="en-US" altLang="zh-CN" dirty="0">
                <a:solidFill>
                  <a:schemeClr val="tx1"/>
                </a:solidFill>
                <a:latin typeface="微软雅黑" panose="020B0503020204020204" pitchFamily="34" charset="-122"/>
                <a:ea typeface="微软雅黑" panose="020B0503020204020204" pitchFamily="34" charset="-122"/>
                <a:sym typeface="+mn-ea"/>
              </a:rPr>
              <a:t>- </a:t>
            </a:r>
            <a:r>
              <a:rPr lang="zh-CN" altLang="en-US" dirty="0">
                <a:solidFill>
                  <a:schemeClr val="tx1"/>
                </a:solidFill>
                <a:latin typeface="微软雅黑" panose="020B0503020204020204" pitchFamily="34" charset="-122"/>
                <a:ea typeface="微软雅黑" panose="020B0503020204020204" pitchFamily="34" charset="-122"/>
                <a:sym typeface="+mn-ea"/>
              </a:rPr>
              <a:t>生物神经元</a:t>
            </a:r>
          </a:p>
        </p:txBody>
      </p:sp>
      <p:pic>
        <p:nvPicPr>
          <p:cNvPr id="4" name="内容占位符 3"/>
          <p:cNvPicPr>
            <a:picLocks noGrp="1" noChangeAspect="1"/>
          </p:cNvPicPr>
          <p:nvPr>
            <p:ph idx="1"/>
            <p:custDataLst>
              <p:tags r:id="rId1"/>
            </p:custDataLst>
          </p:nvPr>
        </p:nvPicPr>
        <p:blipFill>
          <a:blip r:embed="rId4"/>
          <a:stretch>
            <a:fillRect/>
          </a:stretch>
        </p:blipFill>
        <p:spPr>
          <a:xfrm>
            <a:off x="625475" y="827405"/>
            <a:ext cx="9175115" cy="5913755"/>
          </a:xfrm>
          <a:prstGeom prst="rect">
            <a:avLst/>
          </a:prstGeom>
          <a:noFill/>
          <a:ln>
            <a:noFill/>
          </a:ln>
        </p:spPr>
      </p:pic>
      <p:sp>
        <p:nvSpPr>
          <p:cNvPr id="5" name="矩形 4"/>
          <p:cNvSpPr/>
          <p:nvPr/>
        </p:nvSpPr>
        <p:spPr>
          <a:xfrm>
            <a:off x="6096000" y="4495801"/>
            <a:ext cx="4114800" cy="954107"/>
          </a:xfrm>
          <a:prstGeom prst="rect">
            <a:avLst/>
          </a:prstGeom>
        </p:spPr>
        <p:txBody>
          <a:bodyPr wrap="square">
            <a:spAutoFit/>
          </a:bodyPr>
          <a:lstStyle/>
          <a:p>
            <a:r>
              <a:rPr lang="zh-CN" altLang="en-US" sz="2800" dirty="0"/>
              <a:t>单个神经细胞只有两种状态：兴奋和抑制</a:t>
            </a:r>
          </a:p>
        </p:txBody>
      </p:sp>
      <p:sp>
        <p:nvSpPr>
          <p:cNvPr id="6" name="矩形 5"/>
          <p:cNvSpPr/>
          <p:nvPr/>
        </p:nvSpPr>
        <p:spPr>
          <a:xfrm>
            <a:off x="9513570" y="2972137"/>
            <a:ext cx="2416046" cy="369332"/>
          </a:xfrm>
          <a:prstGeom prst="rect">
            <a:avLst/>
          </a:prstGeom>
        </p:spPr>
        <p:txBody>
          <a:bodyPr wrap="none">
            <a:spAutoFit/>
          </a:bodyPr>
          <a:lstStyle/>
          <a:p>
            <a:r>
              <a:rPr lang="zh-CN" altLang="en-US" dirty="0"/>
              <a:t>人脑有860亿个神经元</a:t>
            </a:r>
          </a:p>
        </p:txBody>
      </p:sp>
    </p:spTree>
    <p:extLst>
      <p:ext uri="{BB962C8B-B14F-4D97-AF65-F5344CB8AC3E}">
        <p14:creationId xmlns:p14="http://schemas.microsoft.com/office/powerpoint/2010/main" val="357177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5F3A4D-5733-4DB6-A1EF-F88C696801EC}"/>
              </a:ext>
            </a:extLst>
          </p:cNvPr>
          <p:cNvSpPr/>
          <p:nvPr/>
        </p:nvSpPr>
        <p:spPr>
          <a:xfrm>
            <a:off x="1017340" y="1281317"/>
            <a:ext cx="10081120" cy="1200329"/>
          </a:xfrm>
          <a:prstGeom prst="rect">
            <a:avLst/>
          </a:prstGeom>
        </p:spPr>
        <p:txBody>
          <a:bodyPr wrap="square">
            <a:spAutoFit/>
          </a:bodyPr>
          <a:lstStyle/>
          <a:p>
            <a:pPr>
              <a:spcAft>
                <a:spcPts val="1200"/>
              </a:spcAft>
            </a:pPr>
            <a:r>
              <a:rPr lang="zh-CN" altLang="en-US" sz="2400" dirty="0">
                <a:solidFill>
                  <a:srgbClr val="000000"/>
                </a:solidFill>
                <a:latin typeface="Cambria Math" panose="02040503050406030204" pitchFamily="18" charset="0"/>
                <a:cs typeface="Times New Roman" panose="02020603050405020304" pitchFamily="18" charset="0"/>
              </a:rPr>
              <a:t>神经网络作为一类具体的机器学习模型，与其他机器学习模型一样有时会出现</a:t>
            </a:r>
            <a:r>
              <a:rPr lang="zh-CN" altLang="en-US" sz="2400" dirty="0">
                <a:solidFill>
                  <a:schemeClr val="accent6"/>
                </a:solidFill>
                <a:latin typeface="Cambria Math" panose="02040503050406030204" pitchFamily="18" charset="0"/>
                <a:cs typeface="Times New Roman" panose="02020603050405020304" pitchFamily="18" charset="0"/>
              </a:rPr>
              <a:t>过拟合现象</a:t>
            </a:r>
            <a:r>
              <a:rPr lang="zh-CN" altLang="en-US" sz="2400" dirty="0">
                <a:solidFill>
                  <a:srgbClr val="000000"/>
                </a:solidFill>
                <a:latin typeface="Cambria Math" panose="02040503050406030204" pitchFamily="18" charset="0"/>
                <a:cs typeface="Times New Roman" panose="02020603050405020304" pitchFamily="18" charset="0"/>
              </a:rPr>
              <a:t>，可通过在模型优化的目标函数中添加</a:t>
            </a:r>
            <a:r>
              <a:rPr lang="zh-CN" altLang="en-US" sz="2400" dirty="0">
                <a:solidFill>
                  <a:srgbClr val="FF0000"/>
                </a:solidFill>
                <a:latin typeface="Cambria Math" panose="02040503050406030204" pitchFamily="18" charset="0"/>
                <a:cs typeface="Times New Roman" panose="02020603050405020304" pitchFamily="18" charset="0"/>
              </a:rPr>
              <a:t>正则化项</a:t>
            </a:r>
            <a:r>
              <a:rPr lang="zh-CN" altLang="en-US" sz="2400" dirty="0">
                <a:solidFill>
                  <a:srgbClr val="000000"/>
                </a:solidFill>
                <a:latin typeface="Cambria Math" panose="02040503050406030204" pitchFamily="18" charset="0"/>
                <a:cs typeface="Times New Roman" panose="02020603050405020304" pitchFamily="18" charset="0"/>
              </a:rPr>
              <a:t>以约束模型参数的取值，降低模型容量实现消除或缓解过拟合现象的效果。</a:t>
            </a:r>
            <a:endParaRPr lang="en-US" altLang="zh-CN" sz="2400" dirty="0">
              <a:solidFill>
                <a:srgbClr val="000000"/>
              </a:solidFill>
              <a:latin typeface="Cambria Math" panose="02040503050406030204" pitchFamily="18" charset="0"/>
              <a:cs typeface="Times New Roman" panose="02020603050405020304" pitchFamily="18" charset="0"/>
            </a:endParaRPr>
          </a:p>
        </p:txBody>
      </p:sp>
      <p:sp>
        <p:nvSpPr>
          <p:cNvPr id="5" name="标题 1"/>
          <p:cNvSpPr>
            <a:spLocks noGrp="1"/>
          </p:cNvSpPr>
          <p:nvPr>
            <p:ph type="title"/>
          </p:nvPr>
        </p:nvSpPr>
        <p:spPr>
          <a:xfrm>
            <a:off x="914857" y="96886"/>
            <a:ext cx="7172382" cy="618693"/>
          </a:xfrm>
        </p:spPr>
        <p:txBody>
          <a:bodyPr/>
          <a:lstStyle/>
          <a:p>
            <a:r>
              <a:rPr lang="zh-CN" altLang="en-US" dirty="0"/>
              <a:t> 模型训练基本流程 </a:t>
            </a:r>
          </a:p>
        </p:txBody>
      </p:sp>
      <mc:AlternateContent xmlns:mc="http://schemas.openxmlformats.org/markup-compatibility/2006" xmlns:a14="http://schemas.microsoft.com/office/drawing/2010/main">
        <mc:Choice Requires="a14">
          <p:sp>
            <p:nvSpPr>
              <p:cNvPr id="7" name="Rectangle 1">
                <a:extLst>
                  <a:ext uri="{FF2B5EF4-FFF2-40B4-BE49-F238E27FC236}">
                    <a16:creationId xmlns:a16="http://schemas.microsoft.com/office/drawing/2014/main" id="{3B49AD65-63B4-4D42-8AD8-7C71716C7E2A}"/>
                  </a:ext>
                </a:extLst>
              </p:cNvPr>
              <p:cNvSpPr/>
              <p:nvPr/>
            </p:nvSpPr>
            <p:spPr>
              <a:xfrm>
                <a:off x="758260" y="2930388"/>
                <a:ext cx="10945216" cy="2646878"/>
              </a:xfrm>
              <a:prstGeom prst="rect">
                <a:avLst/>
              </a:prstGeom>
            </p:spPr>
            <p:txBody>
              <a:bodyPr wrap="square">
                <a:spAutoFit/>
              </a:bodyPr>
              <a:lstStyle/>
              <a:p>
                <a:pPr eaLnBrk="1">
                  <a:spcAft>
                    <a:spcPts val="1200"/>
                  </a:spcAft>
                </a:pPr>
                <a:r>
                  <a:rPr lang="zh-CN" altLang="en-US" dirty="0">
                    <a:solidFill>
                      <a:srgbClr val="000000"/>
                    </a:solidFill>
                    <a:latin typeface="Cambria Math" panose="02040503050406030204" pitchFamily="18" charset="0"/>
                    <a:cs typeface="Times New Roman" panose="02020603050405020304" pitchFamily="18" charset="0"/>
                  </a:rPr>
                  <a:t>基于</a:t>
                </a:r>
                <a14:m>
                  <m:oMath xmlns:m="http://schemas.openxmlformats.org/officeDocument/2006/math">
                    <m:sSup>
                      <m:sSupPr>
                        <m:ctrlPr>
                          <a:rPr lang="en-US" i="1">
                            <a:solidFill>
                              <a:srgbClr val="000000"/>
                            </a:solidFill>
                            <a:latin typeface="Cambria Math" panose="02040503050406030204" pitchFamily="18" charset="0"/>
                            <a:cs typeface="Times New Roman" panose="02020603050405020304" pitchFamily="18" charset="0"/>
                          </a:rPr>
                        </m:ctrlPr>
                      </m:sSupPr>
                      <m:e>
                        <m:r>
                          <a:rPr lang="en-US">
                            <a:solidFill>
                              <a:srgbClr val="000000"/>
                            </a:solidFill>
                            <a:latin typeface="Cambria Math" panose="02040503050406030204" pitchFamily="18" charset="0"/>
                            <a:cs typeface="Times New Roman" panose="02020603050405020304" pitchFamily="18" charset="0"/>
                          </a:rPr>
                          <m:t>𝐿</m:t>
                        </m:r>
                      </m:e>
                      <m:sup>
                        <m:r>
                          <a:rPr lang="en-US">
                            <a:solidFill>
                              <a:srgbClr val="000000"/>
                            </a:solidFill>
                            <a:latin typeface="Cambria Math" panose="02040503050406030204" pitchFamily="18" charset="0"/>
                            <a:cs typeface="Times New Roman" panose="02020603050405020304" pitchFamily="18" charset="0"/>
                          </a:rPr>
                          <m:t>1</m:t>
                        </m:r>
                      </m:sup>
                    </m:sSup>
                  </m:oMath>
                </a14:m>
                <a:r>
                  <a:rPr lang="zh-CN" altLang="en-US" dirty="0">
                    <a:solidFill>
                      <a:srgbClr val="000000"/>
                    </a:solidFill>
                    <a:latin typeface="Cambria Math" panose="02040503050406030204" pitchFamily="18" charset="0"/>
                    <a:cs typeface="Times New Roman" panose="02020603050405020304" pitchFamily="18" charset="0"/>
                  </a:rPr>
                  <a:t>范数正则化项的目标函数为：</a:t>
                </a:r>
                <a:endParaRPr lang="en-US" altLang="zh-CN" dirty="0">
                  <a:solidFill>
                    <a:srgbClr val="000000"/>
                  </a:solidFill>
                  <a:latin typeface="Cambria Math" panose="02040503050406030204" pitchFamily="18" charset="0"/>
                  <a:cs typeface="Times New Roman" panose="02020603050405020304" pitchFamily="18" charset="0"/>
                </a:endParaRPr>
              </a:p>
              <a:p>
                <a:pPr eaLnBrk="1">
                  <a:spcAft>
                    <a:spcPts val="1200"/>
                  </a:spcAft>
                </a:pPr>
                <a14:m>
                  <m:oMathPara xmlns:m="http://schemas.openxmlformats.org/officeDocument/2006/math">
                    <m:oMathParaPr>
                      <m:jc m:val="centerGroup"/>
                    </m:oMathParaPr>
                    <m:oMath xmlns:m="http://schemas.openxmlformats.org/officeDocument/2006/math">
                      <m:sSup>
                        <m:sSupPr>
                          <m:ctrlPr>
                            <a:rPr lang="en-US" i="1" smtClean="0">
                              <a:solidFill>
                                <a:srgbClr val="C00000"/>
                              </a:solidFill>
                              <a:latin typeface="Cambria Math" panose="02040503050406030204" pitchFamily="18" charset="0"/>
                              <a:cs typeface="Times New Roman" panose="02020603050405020304" pitchFamily="18" charset="0"/>
                            </a:rPr>
                          </m:ctrlPr>
                        </m:sSupPr>
                        <m:e>
                          <m:r>
                            <a:rPr lang="en-US">
                              <a:solidFill>
                                <a:srgbClr val="C00000"/>
                              </a:solidFill>
                              <a:latin typeface="Cambria Math" panose="02040503050406030204" pitchFamily="18" charset="0"/>
                              <a:cs typeface="Times New Roman" panose="02020603050405020304" pitchFamily="18" charset="0"/>
                            </a:rPr>
                            <m:t>𝐽</m:t>
                          </m:r>
                        </m:e>
                        <m:sup>
                          <m:r>
                            <a:rPr lang="en-US">
                              <a:solidFill>
                                <a:srgbClr val="C00000"/>
                              </a:solidFill>
                              <a:latin typeface="Cambria Math" panose="02040503050406030204" pitchFamily="18" charset="0"/>
                              <a:cs typeface="Times New Roman" panose="02020603050405020304" pitchFamily="18" charset="0"/>
                            </a:rPr>
                            <m:t>′</m:t>
                          </m:r>
                        </m:sup>
                      </m:sSup>
                      <m:d>
                        <m:dPr>
                          <m:ctrlPr>
                            <a:rPr lang="en-US" i="1">
                              <a:solidFill>
                                <a:srgbClr val="C00000"/>
                              </a:solidFill>
                              <a:latin typeface="Cambria Math" panose="02040503050406030204" pitchFamily="18" charset="0"/>
                              <a:cs typeface="Times New Roman" panose="02020603050405020304" pitchFamily="18" charset="0"/>
                            </a:rPr>
                          </m:ctrlPr>
                        </m:dPr>
                        <m:e>
                          <m:r>
                            <a:rPr lang="en-US">
                              <a:solidFill>
                                <a:srgbClr val="C00000"/>
                              </a:solidFill>
                              <a:latin typeface="Cambria Math" panose="02040503050406030204" pitchFamily="18" charset="0"/>
                              <a:cs typeface="Times New Roman" panose="02020603050405020304" pitchFamily="18" charset="0"/>
                            </a:rPr>
                            <m:t>𝑾</m:t>
                          </m:r>
                        </m:e>
                      </m:d>
                      <m:r>
                        <a:rPr lang="en-US">
                          <a:solidFill>
                            <a:srgbClr val="C00000"/>
                          </a:solidFill>
                          <a:latin typeface="Cambria Math" panose="02040503050406030204" pitchFamily="18" charset="0"/>
                          <a:cs typeface="Times New Roman" panose="02020603050405020304" pitchFamily="18" charset="0"/>
                        </a:rPr>
                        <m:t>=</m:t>
                      </m:r>
                      <m:r>
                        <a:rPr lang="en-US">
                          <a:solidFill>
                            <a:srgbClr val="C00000"/>
                          </a:solidFill>
                          <a:latin typeface="Cambria Math" panose="02040503050406030204" pitchFamily="18" charset="0"/>
                          <a:cs typeface="Times New Roman" panose="02020603050405020304" pitchFamily="18" charset="0"/>
                        </a:rPr>
                        <m:t>𝐽</m:t>
                      </m:r>
                      <m:d>
                        <m:dPr>
                          <m:ctrlPr>
                            <a:rPr lang="en-US" i="1">
                              <a:solidFill>
                                <a:srgbClr val="C00000"/>
                              </a:solidFill>
                              <a:latin typeface="Cambria Math" panose="02040503050406030204" pitchFamily="18" charset="0"/>
                              <a:cs typeface="Times New Roman" panose="02020603050405020304" pitchFamily="18" charset="0"/>
                            </a:rPr>
                          </m:ctrlPr>
                        </m:dPr>
                        <m:e>
                          <m:r>
                            <a:rPr lang="en-US">
                              <a:solidFill>
                                <a:srgbClr val="C00000"/>
                              </a:solidFill>
                              <a:latin typeface="Cambria Math" panose="02040503050406030204" pitchFamily="18" charset="0"/>
                              <a:cs typeface="Times New Roman" panose="02020603050405020304" pitchFamily="18" charset="0"/>
                            </a:rPr>
                            <m:t>𝑾</m:t>
                          </m:r>
                        </m:e>
                      </m:d>
                      <m:r>
                        <a:rPr lang="en-US">
                          <a:solidFill>
                            <a:srgbClr val="C00000"/>
                          </a:solidFill>
                          <a:latin typeface="Cambria Math" panose="02040503050406030204" pitchFamily="18" charset="0"/>
                          <a:cs typeface="Times New Roman" panose="02020603050405020304" pitchFamily="18" charset="0"/>
                        </a:rPr>
                        <m:t>+</m:t>
                      </m:r>
                      <m:r>
                        <a:rPr lang="en-US">
                          <a:solidFill>
                            <a:srgbClr val="C00000"/>
                          </a:solidFill>
                          <a:latin typeface="Cambria Math" panose="02040503050406030204" pitchFamily="18" charset="0"/>
                          <a:cs typeface="Times New Roman" panose="02020603050405020304" pitchFamily="18" charset="0"/>
                        </a:rPr>
                        <m:t>𝛼</m:t>
                      </m:r>
                      <m:sSub>
                        <m:sSubPr>
                          <m:ctrlPr>
                            <a:rPr lang="en-US" i="1">
                              <a:solidFill>
                                <a:srgbClr val="C00000"/>
                              </a:solidFill>
                              <a:latin typeface="Cambria Math" panose="02040503050406030204" pitchFamily="18" charset="0"/>
                              <a:cs typeface="Times New Roman" panose="02020603050405020304" pitchFamily="18" charset="0"/>
                            </a:rPr>
                          </m:ctrlPr>
                        </m:sSubPr>
                        <m:e>
                          <m:d>
                            <m:dPr>
                              <m:begChr m:val="‖"/>
                              <m:endChr m:val="‖"/>
                              <m:ctrlPr>
                                <a:rPr lang="en-US" i="1">
                                  <a:solidFill>
                                    <a:srgbClr val="C00000"/>
                                  </a:solidFill>
                                  <a:latin typeface="Cambria Math" panose="02040503050406030204" pitchFamily="18" charset="0"/>
                                  <a:cs typeface="Times New Roman" panose="02020603050405020304" pitchFamily="18" charset="0"/>
                                </a:rPr>
                              </m:ctrlPr>
                            </m:dPr>
                            <m:e>
                              <m:r>
                                <a:rPr lang="en-US">
                                  <a:solidFill>
                                    <a:srgbClr val="C00000"/>
                                  </a:solidFill>
                                  <a:latin typeface="Cambria Math" panose="02040503050406030204" pitchFamily="18" charset="0"/>
                                  <a:cs typeface="Times New Roman" panose="02020603050405020304" pitchFamily="18" charset="0"/>
                                </a:rPr>
                                <m:t>𝑾</m:t>
                              </m:r>
                            </m:e>
                          </m:d>
                        </m:e>
                        <m:sub>
                          <m:r>
                            <a:rPr lang="en-US">
                              <a:solidFill>
                                <a:srgbClr val="C00000"/>
                              </a:solidFill>
                              <a:latin typeface="Cambria Math" panose="02040503050406030204" pitchFamily="18" charset="0"/>
                              <a:cs typeface="Times New Roman" panose="02020603050405020304" pitchFamily="18" charset="0"/>
                            </a:rPr>
                            <m:t>1</m:t>
                          </m:r>
                        </m:sub>
                      </m:sSub>
                    </m:oMath>
                  </m:oMathPara>
                </a14:m>
                <a:endParaRPr lang="en-US" dirty="0">
                  <a:solidFill>
                    <a:srgbClr val="000000"/>
                  </a:solidFill>
                  <a:latin typeface="Cambria Math" panose="02040503050406030204" pitchFamily="18" charset="0"/>
                  <a:cs typeface="Times New Roman" panose="02020603050405020304" pitchFamily="18" charset="0"/>
                </a:endParaRPr>
              </a:p>
              <a:p>
                <a:pPr eaLnBrk="1">
                  <a:spcAft>
                    <a:spcPts val="1200"/>
                  </a:spcAft>
                </a:pPr>
                <a:r>
                  <a:rPr lang="zh-CN" altLang="en-US" dirty="0">
                    <a:solidFill>
                      <a:srgbClr val="000000"/>
                    </a:solidFill>
                    <a:latin typeface="Cambria Math" panose="02040503050406030204" pitchFamily="18" charset="0"/>
                    <a:cs typeface="Times New Roman" panose="02020603050405020304" pitchFamily="18" charset="0"/>
                  </a:rPr>
                  <a:t>若采用梯度下降算法进行参数更新，则可得到如下更新公式：</a:t>
                </a:r>
                <a:endParaRPr lang="en-US" altLang="zh-CN" dirty="0">
                  <a:solidFill>
                    <a:srgbClr val="000000"/>
                  </a:solidFill>
                  <a:latin typeface="Cambria Math" panose="02040503050406030204" pitchFamily="18" charset="0"/>
                  <a:cs typeface="Times New Roman" panose="02020603050405020304" pitchFamily="18" charset="0"/>
                </a:endParaRPr>
              </a:p>
              <a:p>
                <a:pPr eaLnBrk="1">
                  <a:spcAft>
                    <a:spcPts val="1200"/>
                  </a:spcAft>
                </a:pPr>
                <a14:m>
                  <m:oMathPara xmlns:m="http://schemas.openxmlformats.org/officeDocument/2006/math">
                    <m:oMathParaPr>
                      <m:jc m:val="centerGroup"/>
                    </m:oMathParaPr>
                    <m:oMath xmlns:m="http://schemas.openxmlformats.org/officeDocument/2006/math">
                      <m:r>
                        <a:rPr lang="en-US" smtClean="0">
                          <a:solidFill>
                            <a:srgbClr val="C00000"/>
                          </a:solidFill>
                          <a:latin typeface="Cambria Math" panose="02040503050406030204" pitchFamily="18" charset="0"/>
                          <a:cs typeface="Times New Roman" panose="02020603050405020304" pitchFamily="18" charset="0"/>
                        </a:rPr>
                        <m:t>𝑾</m:t>
                      </m:r>
                      <m:r>
                        <a:rPr lang="en-US" smtClean="0">
                          <a:solidFill>
                            <a:srgbClr val="C00000"/>
                          </a:solidFill>
                          <a:latin typeface="Cambria Math" panose="02040503050406030204" pitchFamily="18" charset="0"/>
                          <a:cs typeface="Times New Roman" panose="02020603050405020304" pitchFamily="18" charset="0"/>
                        </a:rPr>
                        <m:t>=</m:t>
                      </m:r>
                      <m:r>
                        <a:rPr lang="en-US" smtClean="0">
                          <a:solidFill>
                            <a:srgbClr val="C00000"/>
                          </a:solidFill>
                          <a:latin typeface="Cambria Math" panose="02040503050406030204" pitchFamily="18" charset="0"/>
                          <a:cs typeface="Times New Roman" panose="02020603050405020304" pitchFamily="18" charset="0"/>
                        </a:rPr>
                        <m:t>𝑾</m:t>
                      </m:r>
                      <m:r>
                        <a:rPr lang="en-US" smtClean="0">
                          <a:solidFill>
                            <a:srgbClr val="C00000"/>
                          </a:solidFill>
                          <a:latin typeface="Cambria Math" panose="02040503050406030204" pitchFamily="18" charset="0"/>
                          <a:cs typeface="Times New Roman" panose="02020603050405020304" pitchFamily="18" charset="0"/>
                        </a:rPr>
                        <m:t>−</m:t>
                      </m:r>
                      <m:r>
                        <a:rPr lang="en-US" smtClean="0">
                          <a:solidFill>
                            <a:srgbClr val="C00000"/>
                          </a:solidFill>
                          <a:latin typeface="Cambria Math" panose="02040503050406030204" pitchFamily="18" charset="0"/>
                          <a:cs typeface="Times New Roman" panose="02020603050405020304" pitchFamily="18" charset="0"/>
                        </a:rPr>
                        <m:t>𝜀𝛼</m:t>
                      </m:r>
                      <m:r>
                        <m:rPr>
                          <m:sty m:val="p"/>
                        </m:rPr>
                        <a:rPr lang="en-US" smtClean="0">
                          <a:solidFill>
                            <a:srgbClr val="C00000"/>
                          </a:solidFill>
                          <a:latin typeface="Cambria Math" panose="02040503050406030204" pitchFamily="18" charset="0"/>
                          <a:cs typeface="Times New Roman" panose="02020603050405020304" pitchFamily="18" charset="0"/>
                        </a:rPr>
                        <m:t>sgn</m:t>
                      </m:r>
                      <m:d>
                        <m:dPr>
                          <m:ctrlPr>
                            <a:rPr lang="en-US" i="1">
                              <a:solidFill>
                                <a:srgbClr val="C00000"/>
                              </a:solidFill>
                              <a:latin typeface="Cambria Math" panose="02040503050406030204" pitchFamily="18" charset="0"/>
                              <a:cs typeface="Times New Roman" panose="02020603050405020304" pitchFamily="18" charset="0"/>
                            </a:rPr>
                          </m:ctrlPr>
                        </m:dPr>
                        <m:e>
                          <m:r>
                            <a:rPr lang="en-US">
                              <a:solidFill>
                                <a:srgbClr val="C00000"/>
                              </a:solidFill>
                              <a:latin typeface="Cambria Math" panose="02040503050406030204" pitchFamily="18" charset="0"/>
                              <a:cs typeface="Times New Roman" panose="02020603050405020304" pitchFamily="18" charset="0"/>
                            </a:rPr>
                            <m:t>𝑾</m:t>
                          </m:r>
                        </m:e>
                      </m:d>
                      <m:r>
                        <a:rPr lang="en-US">
                          <a:solidFill>
                            <a:srgbClr val="C00000"/>
                          </a:solidFill>
                          <a:latin typeface="Cambria Math" panose="02040503050406030204" pitchFamily="18" charset="0"/>
                          <a:cs typeface="Times New Roman" panose="02020603050405020304" pitchFamily="18" charset="0"/>
                        </a:rPr>
                        <m:t>−</m:t>
                      </m:r>
                      <m:r>
                        <a:rPr lang="en-US">
                          <a:solidFill>
                            <a:srgbClr val="C00000"/>
                          </a:solidFill>
                          <a:latin typeface="Cambria Math" panose="02040503050406030204" pitchFamily="18" charset="0"/>
                          <a:cs typeface="Times New Roman" panose="02020603050405020304" pitchFamily="18" charset="0"/>
                        </a:rPr>
                        <m:t>𝜀𝛻</m:t>
                      </m:r>
                      <m:r>
                        <a:rPr lang="en-US">
                          <a:solidFill>
                            <a:srgbClr val="C00000"/>
                          </a:solidFill>
                          <a:latin typeface="Cambria Math" panose="02040503050406030204" pitchFamily="18" charset="0"/>
                          <a:cs typeface="Times New Roman" panose="02020603050405020304" pitchFamily="18" charset="0"/>
                        </a:rPr>
                        <m:t>𝐽</m:t>
                      </m:r>
                      <m:d>
                        <m:dPr>
                          <m:ctrlPr>
                            <a:rPr lang="en-US" i="1">
                              <a:solidFill>
                                <a:srgbClr val="C00000"/>
                              </a:solidFill>
                              <a:latin typeface="Cambria Math" panose="02040503050406030204" pitchFamily="18" charset="0"/>
                              <a:cs typeface="Times New Roman" panose="02020603050405020304" pitchFamily="18" charset="0"/>
                            </a:rPr>
                          </m:ctrlPr>
                        </m:dPr>
                        <m:e>
                          <m:r>
                            <a:rPr lang="en-US">
                              <a:solidFill>
                                <a:srgbClr val="C00000"/>
                              </a:solidFill>
                              <a:latin typeface="Cambria Math" panose="02040503050406030204" pitchFamily="18" charset="0"/>
                              <a:cs typeface="Times New Roman" panose="02020603050405020304" pitchFamily="18" charset="0"/>
                            </a:rPr>
                            <m:t>𝑾</m:t>
                          </m:r>
                        </m:e>
                      </m:d>
                    </m:oMath>
                  </m:oMathPara>
                </a14:m>
                <a:endParaRPr lang="en-US" dirty="0">
                  <a:solidFill>
                    <a:srgbClr val="000000"/>
                  </a:solidFill>
                  <a:latin typeface="Cambria Math" panose="02040503050406030204" pitchFamily="18" charset="0"/>
                  <a:cs typeface="Times New Roman" panose="02020603050405020304" pitchFamily="18" charset="0"/>
                </a:endParaRPr>
              </a:p>
              <a:p>
                <a:pPr eaLnBrk="1">
                  <a:spcAft>
                    <a:spcPts val="1200"/>
                  </a:spcAft>
                </a:pPr>
                <a:r>
                  <a:rPr lang="zh-CN" altLang="en-US" dirty="0">
                    <a:solidFill>
                      <a:srgbClr val="000000"/>
                    </a:solidFill>
                    <a:latin typeface="Cambria Math" panose="02040503050406030204" pitchFamily="18" charset="0"/>
                    <a:cs typeface="Times New Roman" panose="02020603050405020304" pitchFamily="18" charset="0"/>
                  </a:rPr>
                  <a:t>使用上述参数更新公式可使得模型参数多为</a:t>
                </a:r>
                <a:r>
                  <a:rPr lang="en-US" dirty="0">
                    <a:solidFill>
                      <a:srgbClr val="000000"/>
                    </a:solidFill>
                    <a:latin typeface="Cambria Math" panose="02040503050406030204" pitchFamily="18" charset="0"/>
                    <a:cs typeface="Times New Roman" panose="02020603050405020304" pitchFamily="18" charset="0"/>
                  </a:rPr>
                  <a:t>0</a:t>
                </a:r>
                <a:r>
                  <a:rPr lang="zh-CN" altLang="en-US" dirty="0">
                    <a:solidFill>
                      <a:srgbClr val="000000"/>
                    </a:solidFill>
                    <a:latin typeface="Cambria Math" panose="02040503050406030204" pitchFamily="18" charset="0"/>
                    <a:cs typeface="Times New Roman" panose="02020603050405020304" pitchFamily="18" charset="0"/>
                  </a:rPr>
                  <a:t>并生成较为稀疏的参数向量，使得神经网络中某些神经元的输出对下一层某些结点不产生影响，甚至使得某些神经元失效。这</a:t>
                </a:r>
                <a:r>
                  <a:rPr lang="zh-CN" altLang="en-US" dirty="0">
                    <a:solidFill>
                      <a:schemeClr val="accent6"/>
                    </a:solidFill>
                    <a:latin typeface="Cambria Math" panose="02040503050406030204" pitchFamily="18" charset="0"/>
                    <a:cs typeface="Times New Roman" panose="02020603050405020304" pitchFamily="18" charset="0"/>
                  </a:rPr>
                  <a:t>相当于减少了模型参数数量，即减小了模型容量，实现过拟合现象的缓解。</a:t>
                </a:r>
                <a:endParaRPr lang="en-US" dirty="0">
                  <a:solidFill>
                    <a:schemeClr val="accent6"/>
                  </a:solidFill>
                  <a:latin typeface="Cambria Math" panose="02040503050406030204" pitchFamily="18" charset="0"/>
                  <a:cs typeface="Times New Roman" panose="02020603050405020304" pitchFamily="18" charset="0"/>
                </a:endParaRPr>
              </a:p>
            </p:txBody>
          </p:sp>
        </mc:Choice>
        <mc:Fallback xmlns="">
          <p:sp>
            <p:nvSpPr>
              <p:cNvPr id="7" name="Rectangle 1">
                <a:extLst>
                  <a:ext uri="{FF2B5EF4-FFF2-40B4-BE49-F238E27FC236}">
                    <a16:creationId xmlns:a16="http://schemas.microsoft.com/office/drawing/2014/main" xmlns:a14="http://schemas.microsoft.com/office/drawing/2010/main" xmlns="" id="{3B49AD65-63B4-4D42-8AD8-7C71716C7E2A}"/>
                  </a:ext>
                </a:extLst>
              </p:cNvPr>
              <p:cNvSpPr>
                <a:spLocks noRot="1" noChangeAspect="1" noMove="1" noResize="1" noEditPoints="1" noAdjustHandles="1" noChangeArrowheads="1" noChangeShapeType="1" noTextEdit="1"/>
              </p:cNvSpPr>
              <p:nvPr/>
            </p:nvSpPr>
            <p:spPr>
              <a:xfrm>
                <a:off x="758260" y="2930388"/>
                <a:ext cx="10945216" cy="2646878"/>
              </a:xfrm>
              <a:prstGeom prst="rect">
                <a:avLst/>
              </a:prstGeom>
              <a:blipFill rotWithShape="1">
                <a:blip r:embed="rId2"/>
                <a:stretch>
                  <a:fillRect l="-445" t="-1152" r="-445" b="-27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23126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5F3A4D-5733-4DB6-A1EF-F88C696801EC}"/>
              </a:ext>
            </a:extLst>
          </p:cNvPr>
          <p:cNvSpPr/>
          <p:nvPr/>
        </p:nvSpPr>
        <p:spPr>
          <a:xfrm>
            <a:off x="1017340" y="1281317"/>
            <a:ext cx="10081120" cy="1200329"/>
          </a:xfrm>
          <a:prstGeom prst="rect">
            <a:avLst/>
          </a:prstGeom>
        </p:spPr>
        <p:txBody>
          <a:bodyPr wrap="square">
            <a:spAutoFit/>
          </a:bodyPr>
          <a:lstStyle/>
          <a:p>
            <a:pPr>
              <a:spcAft>
                <a:spcPts val="1200"/>
              </a:spcAft>
            </a:pPr>
            <a:r>
              <a:rPr lang="zh-CN" altLang="en-US" sz="2400" dirty="0">
                <a:solidFill>
                  <a:srgbClr val="000000"/>
                </a:solidFill>
                <a:latin typeface="Cambria Math" panose="02040503050406030204" pitchFamily="18" charset="0"/>
                <a:cs typeface="Times New Roman" panose="02020603050405020304" pitchFamily="18" charset="0"/>
              </a:rPr>
              <a:t>神经网络作为一类具体的机器学习模型，与其他机器学习模型一样有时会出现</a:t>
            </a:r>
            <a:r>
              <a:rPr lang="zh-CN" altLang="en-US" sz="2400" dirty="0">
                <a:solidFill>
                  <a:schemeClr val="accent6"/>
                </a:solidFill>
                <a:latin typeface="Cambria Math" panose="02040503050406030204" pitchFamily="18" charset="0"/>
                <a:cs typeface="Times New Roman" panose="02020603050405020304" pitchFamily="18" charset="0"/>
              </a:rPr>
              <a:t>过拟合现象</a:t>
            </a:r>
            <a:r>
              <a:rPr lang="zh-CN" altLang="en-US" sz="2400" dirty="0">
                <a:solidFill>
                  <a:srgbClr val="000000"/>
                </a:solidFill>
                <a:latin typeface="Cambria Math" panose="02040503050406030204" pitchFamily="18" charset="0"/>
                <a:cs typeface="Times New Roman" panose="02020603050405020304" pitchFamily="18" charset="0"/>
              </a:rPr>
              <a:t>，可通过在模型优化的目标函数中添加正则化项以约束模型参数的取值，降低模型容量实现消除或缓解过拟合现象的效果。</a:t>
            </a:r>
            <a:endParaRPr lang="en-US" altLang="zh-CN" sz="2400" dirty="0">
              <a:solidFill>
                <a:srgbClr val="000000"/>
              </a:solidFill>
              <a:latin typeface="Cambria Math" panose="02040503050406030204" pitchFamily="18" charset="0"/>
              <a:cs typeface="Times New Roman" panose="02020603050405020304" pitchFamily="18" charset="0"/>
            </a:endParaRPr>
          </a:p>
        </p:txBody>
      </p:sp>
      <p:sp>
        <p:nvSpPr>
          <p:cNvPr id="5" name="标题 1"/>
          <p:cNvSpPr>
            <a:spLocks noGrp="1"/>
          </p:cNvSpPr>
          <p:nvPr>
            <p:ph type="title"/>
          </p:nvPr>
        </p:nvSpPr>
        <p:spPr>
          <a:xfrm>
            <a:off x="914857" y="96886"/>
            <a:ext cx="7172382" cy="618693"/>
          </a:xfrm>
        </p:spPr>
        <p:txBody>
          <a:bodyPr/>
          <a:lstStyle/>
          <a:p>
            <a:r>
              <a:rPr lang="zh-CN" altLang="en-US" dirty="0"/>
              <a:t> 模型训练基本流程 </a:t>
            </a:r>
          </a:p>
        </p:txBody>
      </p:sp>
      <mc:AlternateContent xmlns:mc="http://schemas.openxmlformats.org/markup-compatibility/2006" xmlns:a14="http://schemas.microsoft.com/office/drawing/2010/main">
        <mc:Choice Requires="a14">
          <p:sp>
            <p:nvSpPr>
              <p:cNvPr id="6" name="Rectangle 1">
                <a:extLst>
                  <a:ext uri="{FF2B5EF4-FFF2-40B4-BE49-F238E27FC236}">
                    <a16:creationId xmlns:a16="http://schemas.microsoft.com/office/drawing/2014/main" id="{F0F12798-8AE4-46CF-B982-06BA95472D1F}"/>
                  </a:ext>
                </a:extLst>
              </p:cNvPr>
              <p:cNvSpPr/>
              <p:nvPr/>
            </p:nvSpPr>
            <p:spPr>
              <a:xfrm>
                <a:off x="947996" y="3043035"/>
                <a:ext cx="10561173" cy="2601033"/>
              </a:xfrm>
              <a:prstGeom prst="rect">
                <a:avLst/>
              </a:prstGeom>
            </p:spPr>
            <p:txBody>
              <a:bodyPr wrap="square">
                <a:spAutoFit/>
              </a:bodyPr>
              <a:lstStyle/>
              <a:p>
                <a:pPr>
                  <a:spcAft>
                    <a:spcPts val="1200"/>
                  </a:spcAft>
                </a:pPr>
                <a:r>
                  <a:rPr lang="zh-CN" altLang="en-US" dirty="0">
                    <a:solidFill>
                      <a:srgbClr val="000000"/>
                    </a:solidFill>
                    <a:latin typeface="Cambria Math" panose="02040503050406030204" pitchFamily="18" charset="0"/>
                    <a:cs typeface="Times New Roman" panose="02020603050405020304" pitchFamily="18" charset="0"/>
                  </a:rPr>
                  <a:t>基于</a:t>
                </a:r>
                <a14:m>
                  <m:oMath xmlns:m="http://schemas.openxmlformats.org/officeDocument/2006/math">
                    <m:sSup>
                      <m:sSupPr>
                        <m:ctrlPr>
                          <a:rPr lang="en-US" i="1">
                            <a:solidFill>
                              <a:srgbClr val="000000"/>
                            </a:solidFill>
                            <a:latin typeface="Cambria Math" panose="02040503050406030204" pitchFamily="18" charset="0"/>
                            <a:cs typeface="Times New Roman" panose="02020603050405020304" pitchFamily="18" charset="0"/>
                          </a:rPr>
                        </m:ctrlPr>
                      </m:sSupPr>
                      <m:e>
                        <m:r>
                          <a:rPr lang="en-US">
                            <a:solidFill>
                              <a:srgbClr val="000000"/>
                            </a:solidFill>
                            <a:latin typeface="Cambria Math" panose="02040503050406030204" pitchFamily="18" charset="0"/>
                            <a:cs typeface="Times New Roman" panose="02020603050405020304" pitchFamily="18" charset="0"/>
                          </a:rPr>
                          <m:t>𝐿</m:t>
                        </m:r>
                      </m:e>
                      <m:sup>
                        <m:r>
                          <a:rPr lang="en-US">
                            <a:solidFill>
                              <a:srgbClr val="000000"/>
                            </a:solidFill>
                            <a:latin typeface="Cambria Math" panose="02040503050406030204" pitchFamily="18" charset="0"/>
                            <a:cs typeface="Times New Roman" panose="02020603050405020304" pitchFamily="18" charset="0"/>
                          </a:rPr>
                          <m:t>2</m:t>
                        </m:r>
                      </m:sup>
                    </m:sSup>
                  </m:oMath>
                </a14:m>
                <a:r>
                  <a:rPr lang="zh-CN" altLang="en-US" dirty="0">
                    <a:solidFill>
                      <a:srgbClr val="000000"/>
                    </a:solidFill>
                    <a:latin typeface="Cambria Math" panose="02040503050406030204" pitchFamily="18" charset="0"/>
                    <a:cs typeface="Times New Roman" panose="02020603050405020304" pitchFamily="18" charset="0"/>
                  </a:rPr>
                  <a:t>范数正则化项的目标函数为：</a:t>
                </a:r>
                <a:endParaRPr lang="en-US" altLang="zh-CN" dirty="0">
                  <a:solidFill>
                    <a:srgbClr val="000000"/>
                  </a:solidFill>
                  <a:latin typeface="Cambria Math" panose="02040503050406030204" pitchFamily="18" charset="0"/>
                  <a:cs typeface="Times New Roman" panose="02020603050405020304" pitchFamily="18" charset="0"/>
                </a:endParaRPr>
              </a:p>
              <a:p>
                <a:pPr>
                  <a:spcAft>
                    <a:spcPts val="1200"/>
                  </a:spcAft>
                </a:pPr>
                <a14:m>
                  <m:oMathPara xmlns:m="http://schemas.openxmlformats.org/officeDocument/2006/math">
                    <m:oMathParaPr>
                      <m:jc m:val="centerGroup"/>
                    </m:oMathParaPr>
                    <m:oMath xmlns:m="http://schemas.openxmlformats.org/officeDocument/2006/math">
                      <m:sSup>
                        <m:sSupPr>
                          <m:ctrlPr>
                            <a:rPr lang="en-US" i="1" smtClean="0">
                              <a:solidFill>
                                <a:srgbClr val="C00000"/>
                              </a:solidFill>
                              <a:latin typeface="Cambria Math" panose="02040503050406030204" pitchFamily="18" charset="0"/>
                              <a:cs typeface="Times New Roman" panose="02020603050405020304" pitchFamily="18" charset="0"/>
                            </a:rPr>
                          </m:ctrlPr>
                        </m:sSupPr>
                        <m:e>
                          <m:r>
                            <a:rPr lang="en-US">
                              <a:solidFill>
                                <a:srgbClr val="C00000"/>
                              </a:solidFill>
                              <a:latin typeface="Cambria Math" panose="02040503050406030204" pitchFamily="18" charset="0"/>
                              <a:cs typeface="Times New Roman" panose="02020603050405020304" pitchFamily="18" charset="0"/>
                            </a:rPr>
                            <m:t>𝐽</m:t>
                          </m:r>
                        </m:e>
                        <m:sup>
                          <m:r>
                            <a:rPr lang="en-US">
                              <a:solidFill>
                                <a:srgbClr val="C00000"/>
                              </a:solidFill>
                              <a:latin typeface="Cambria Math" panose="02040503050406030204" pitchFamily="18" charset="0"/>
                              <a:cs typeface="Times New Roman" panose="02020603050405020304" pitchFamily="18" charset="0"/>
                            </a:rPr>
                            <m:t>′</m:t>
                          </m:r>
                        </m:sup>
                      </m:sSup>
                      <m:d>
                        <m:dPr>
                          <m:ctrlPr>
                            <a:rPr lang="en-US" i="1">
                              <a:solidFill>
                                <a:srgbClr val="C00000"/>
                              </a:solidFill>
                              <a:latin typeface="Cambria Math" panose="02040503050406030204" pitchFamily="18" charset="0"/>
                              <a:cs typeface="Times New Roman" panose="02020603050405020304" pitchFamily="18" charset="0"/>
                            </a:rPr>
                          </m:ctrlPr>
                        </m:dPr>
                        <m:e>
                          <m:r>
                            <a:rPr lang="en-US">
                              <a:solidFill>
                                <a:srgbClr val="C00000"/>
                              </a:solidFill>
                              <a:latin typeface="Cambria Math" panose="02040503050406030204" pitchFamily="18" charset="0"/>
                              <a:cs typeface="Times New Roman" panose="02020603050405020304" pitchFamily="18" charset="0"/>
                            </a:rPr>
                            <m:t>𝑾</m:t>
                          </m:r>
                        </m:e>
                      </m:d>
                      <m:r>
                        <a:rPr lang="en-US">
                          <a:solidFill>
                            <a:srgbClr val="C00000"/>
                          </a:solidFill>
                          <a:latin typeface="Cambria Math" panose="02040503050406030204" pitchFamily="18" charset="0"/>
                          <a:cs typeface="Times New Roman" panose="02020603050405020304" pitchFamily="18" charset="0"/>
                        </a:rPr>
                        <m:t>=</m:t>
                      </m:r>
                      <m:r>
                        <a:rPr lang="en-US">
                          <a:solidFill>
                            <a:srgbClr val="C00000"/>
                          </a:solidFill>
                          <a:latin typeface="Cambria Math" panose="02040503050406030204" pitchFamily="18" charset="0"/>
                          <a:cs typeface="Times New Roman" panose="02020603050405020304" pitchFamily="18" charset="0"/>
                        </a:rPr>
                        <m:t>𝐽</m:t>
                      </m:r>
                      <m:d>
                        <m:dPr>
                          <m:ctrlPr>
                            <a:rPr lang="en-US" i="1">
                              <a:solidFill>
                                <a:srgbClr val="C00000"/>
                              </a:solidFill>
                              <a:latin typeface="Cambria Math" panose="02040503050406030204" pitchFamily="18" charset="0"/>
                              <a:cs typeface="Times New Roman" panose="02020603050405020304" pitchFamily="18" charset="0"/>
                            </a:rPr>
                          </m:ctrlPr>
                        </m:dPr>
                        <m:e>
                          <m:r>
                            <a:rPr lang="en-US">
                              <a:solidFill>
                                <a:srgbClr val="C00000"/>
                              </a:solidFill>
                              <a:latin typeface="Cambria Math" panose="02040503050406030204" pitchFamily="18" charset="0"/>
                              <a:cs typeface="Times New Roman" panose="02020603050405020304" pitchFamily="18" charset="0"/>
                            </a:rPr>
                            <m:t>𝑾</m:t>
                          </m:r>
                        </m:e>
                      </m:d>
                      <m:r>
                        <a:rPr lang="en-US">
                          <a:solidFill>
                            <a:srgbClr val="C00000"/>
                          </a:solidFill>
                          <a:latin typeface="Cambria Math" panose="02040503050406030204" pitchFamily="18" charset="0"/>
                          <a:cs typeface="Times New Roman" panose="02020603050405020304" pitchFamily="18" charset="0"/>
                        </a:rPr>
                        <m:t>+</m:t>
                      </m:r>
                      <m:f>
                        <m:fPr>
                          <m:ctrlPr>
                            <a:rPr lang="en-US" i="1">
                              <a:solidFill>
                                <a:srgbClr val="C00000"/>
                              </a:solidFill>
                              <a:latin typeface="Cambria Math" panose="02040503050406030204" pitchFamily="18" charset="0"/>
                              <a:cs typeface="Times New Roman" panose="02020603050405020304" pitchFamily="18" charset="0"/>
                            </a:rPr>
                          </m:ctrlPr>
                        </m:fPr>
                        <m:num>
                          <m:r>
                            <a:rPr lang="en-US">
                              <a:solidFill>
                                <a:srgbClr val="C00000"/>
                              </a:solidFill>
                              <a:latin typeface="Cambria Math" panose="02040503050406030204" pitchFamily="18" charset="0"/>
                              <a:cs typeface="Times New Roman" panose="02020603050405020304" pitchFamily="18" charset="0"/>
                            </a:rPr>
                            <m:t>𝛼</m:t>
                          </m:r>
                        </m:num>
                        <m:den>
                          <m:r>
                            <a:rPr lang="en-US">
                              <a:solidFill>
                                <a:srgbClr val="C00000"/>
                              </a:solidFill>
                              <a:latin typeface="Cambria Math" panose="02040503050406030204" pitchFamily="18" charset="0"/>
                              <a:cs typeface="Times New Roman" panose="02020603050405020304" pitchFamily="18" charset="0"/>
                            </a:rPr>
                            <m:t>2</m:t>
                          </m:r>
                        </m:den>
                      </m:f>
                      <m:sSubSup>
                        <m:sSubSupPr>
                          <m:ctrlPr>
                            <a:rPr lang="en-US" i="1">
                              <a:solidFill>
                                <a:srgbClr val="C00000"/>
                              </a:solidFill>
                              <a:latin typeface="Cambria Math" panose="02040503050406030204" pitchFamily="18" charset="0"/>
                              <a:cs typeface="Times New Roman" panose="02020603050405020304" pitchFamily="18" charset="0"/>
                            </a:rPr>
                          </m:ctrlPr>
                        </m:sSubSupPr>
                        <m:e>
                          <m:d>
                            <m:dPr>
                              <m:begChr m:val="‖"/>
                              <m:endChr m:val="‖"/>
                              <m:ctrlPr>
                                <a:rPr lang="en-US" i="1">
                                  <a:solidFill>
                                    <a:srgbClr val="C00000"/>
                                  </a:solidFill>
                                  <a:latin typeface="Cambria Math" panose="02040503050406030204" pitchFamily="18" charset="0"/>
                                  <a:cs typeface="Times New Roman" panose="02020603050405020304" pitchFamily="18" charset="0"/>
                                </a:rPr>
                              </m:ctrlPr>
                            </m:dPr>
                            <m:e>
                              <m:r>
                                <a:rPr lang="en-US">
                                  <a:solidFill>
                                    <a:srgbClr val="C00000"/>
                                  </a:solidFill>
                                  <a:latin typeface="Cambria Math" panose="02040503050406030204" pitchFamily="18" charset="0"/>
                                  <a:cs typeface="Times New Roman" panose="02020603050405020304" pitchFamily="18" charset="0"/>
                                </a:rPr>
                                <m:t>𝑾</m:t>
                              </m:r>
                            </m:e>
                          </m:d>
                        </m:e>
                        <m:sub>
                          <m:r>
                            <a:rPr lang="en-US">
                              <a:solidFill>
                                <a:srgbClr val="C00000"/>
                              </a:solidFill>
                              <a:latin typeface="Cambria Math" panose="02040503050406030204" pitchFamily="18" charset="0"/>
                              <a:cs typeface="Times New Roman" panose="02020603050405020304" pitchFamily="18" charset="0"/>
                            </a:rPr>
                            <m:t>2</m:t>
                          </m:r>
                        </m:sub>
                        <m:sup>
                          <m:r>
                            <a:rPr lang="en-US">
                              <a:solidFill>
                                <a:srgbClr val="C00000"/>
                              </a:solidFill>
                              <a:latin typeface="Cambria Math" panose="02040503050406030204" pitchFamily="18" charset="0"/>
                              <a:cs typeface="Times New Roman" panose="02020603050405020304" pitchFamily="18" charset="0"/>
                            </a:rPr>
                            <m:t>2</m:t>
                          </m:r>
                        </m:sup>
                      </m:sSubSup>
                    </m:oMath>
                  </m:oMathPara>
                </a14:m>
                <a:endParaRPr lang="en-US" altLang="zh-CN" dirty="0">
                  <a:solidFill>
                    <a:srgbClr val="C00000"/>
                  </a:solidFill>
                  <a:latin typeface="Cambria Math" panose="02040503050406030204" pitchFamily="18" charset="0"/>
                  <a:cs typeface="Times New Roman" panose="02020603050405020304" pitchFamily="18" charset="0"/>
                </a:endParaRPr>
              </a:p>
              <a:p>
                <a:pPr>
                  <a:spcAft>
                    <a:spcPts val="1200"/>
                  </a:spcAft>
                </a:pPr>
                <a:r>
                  <a:rPr lang="zh-CN" altLang="en-US" dirty="0">
                    <a:solidFill>
                      <a:srgbClr val="000000"/>
                    </a:solidFill>
                    <a:latin typeface="Cambria Math" panose="02040503050406030204" pitchFamily="18" charset="0"/>
                    <a:cs typeface="Times New Roman" panose="02020603050405020304" pitchFamily="18" charset="0"/>
                  </a:rPr>
                  <a:t>相应的参数更新公式为：</a:t>
                </a:r>
                <a:endParaRPr lang="en-US" altLang="zh-CN" dirty="0">
                  <a:solidFill>
                    <a:srgbClr val="000000"/>
                  </a:solidFill>
                  <a:latin typeface="Cambria Math" panose="02040503050406030204" pitchFamily="18" charset="0"/>
                  <a:cs typeface="Times New Roman" panose="02020603050405020304" pitchFamily="18" charset="0"/>
                </a:endParaRPr>
              </a:p>
              <a:p>
                <a:pPr>
                  <a:spcAft>
                    <a:spcPts val="1200"/>
                  </a:spcAft>
                </a:pPr>
                <a14:m>
                  <m:oMathPara xmlns:m="http://schemas.openxmlformats.org/officeDocument/2006/math">
                    <m:oMathParaPr>
                      <m:jc m:val="centerGroup"/>
                    </m:oMathParaPr>
                    <m:oMath xmlns:m="http://schemas.openxmlformats.org/officeDocument/2006/math">
                      <m:r>
                        <a:rPr lang="en-US" smtClean="0">
                          <a:solidFill>
                            <a:srgbClr val="C00000"/>
                          </a:solidFill>
                          <a:latin typeface="Cambria Math" panose="02040503050406030204" pitchFamily="18" charset="0"/>
                          <a:cs typeface="Times New Roman" panose="02020603050405020304" pitchFamily="18" charset="0"/>
                        </a:rPr>
                        <m:t>𝑾</m:t>
                      </m:r>
                      <m:r>
                        <a:rPr lang="en-US" smtClean="0">
                          <a:solidFill>
                            <a:srgbClr val="C00000"/>
                          </a:solidFill>
                          <a:latin typeface="Cambria Math" panose="02040503050406030204" pitchFamily="18" charset="0"/>
                          <a:cs typeface="Times New Roman" panose="02020603050405020304" pitchFamily="18" charset="0"/>
                        </a:rPr>
                        <m:t>=</m:t>
                      </m:r>
                      <m:r>
                        <a:rPr lang="en-US" smtClean="0">
                          <a:solidFill>
                            <a:srgbClr val="C00000"/>
                          </a:solidFill>
                          <a:latin typeface="Cambria Math" panose="02040503050406030204" pitchFamily="18" charset="0"/>
                          <a:cs typeface="Times New Roman" panose="02020603050405020304" pitchFamily="18" charset="0"/>
                        </a:rPr>
                        <m:t>𝑾</m:t>
                      </m:r>
                      <m:r>
                        <a:rPr lang="en-US" smtClean="0">
                          <a:solidFill>
                            <a:srgbClr val="C00000"/>
                          </a:solidFill>
                          <a:latin typeface="Cambria Math" panose="02040503050406030204" pitchFamily="18" charset="0"/>
                          <a:cs typeface="Times New Roman" panose="02020603050405020304" pitchFamily="18" charset="0"/>
                        </a:rPr>
                        <m:t>−</m:t>
                      </m:r>
                      <m:r>
                        <m:rPr>
                          <m:sty m:val="p"/>
                        </m:rPr>
                        <a:rPr lang="en-US" smtClean="0">
                          <a:solidFill>
                            <a:srgbClr val="C00000"/>
                          </a:solidFill>
                          <a:latin typeface="Cambria Math" panose="02040503050406030204" pitchFamily="18" charset="0"/>
                          <a:cs typeface="Times New Roman" panose="02020603050405020304" pitchFamily="18" charset="0"/>
                        </a:rPr>
                        <m:t>ε</m:t>
                      </m:r>
                      <m:d>
                        <m:dPr>
                          <m:ctrlPr>
                            <a:rPr lang="en-US" i="1">
                              <a:solidFill>
                                <a:srgbClr val="C00000"/>
                              </a:solidFill>
                              <a:latin typeface="Cambria Math" panose="02040503050406030204" pitchFamily="18" charset="0"/>
                              <a:cs typeface="Times New Roman" panose="02020603050405020304" pitchFamily="18" charset="0"/>
                            </a:rPr>
                          </m:ctrlPr>
                        </m:dPr>
                        <m:e>
                          <m:r>
                            <a:rPr lang="en-US">
                              <a:solidFill>
                                <a:srgbClr val="C00000"/>
                              </a:solidFill>
                              <a:latin typeface="Cambria Math" panose="02040503050406030204" pitchFamily="18" charset="0"/>
                              <a:cs typeface="Times New Roman" panose="02020603050405020304" pitchFamily="18" charset="0"/>
                            </a:rPr>
                            <m:t>𝛼</m:t>
                          </m:r>
                          <m:r>
                            <a:rPr lang="en-US">
                              <a:solidFill>
                                <a:srgbClr val="C00000"/>
                              </a:solidFill>
                              <a:latin typeface="Cambria Math" panose="02040503050406030204" pitchFamily="18" charset="0"/>
                              <a:cs typeface="Times New Roman" panose="02020603050405020304" pitchFamily="18" charset="0"/>
                            </a:rPr>
                            <m:t>𝑾</m:t>
                          </m:r>
                          <m:r>
                            <a:rPr lang="en-US">
                              <a:solidFill>
                                <a:srgbClr val="C00000"/>
                              </a:solidFill>
                              <a:latin typeface="Cambria Math" panose="02040503050406030204" pitchFamily="18" charset="0"/>
                              <a:cs typeface="Times New Roman" panose="02020603050405020304" pitchFamily="18" charset="0"/>
                            </a:rPr>
                            <m:t>+</m:t>
                          </m:r>
                          <m:r>
                            <a:rPr lang="en-US">
                              <a:solidFill>
                                <a:srgbClr val="C00000"/>
                              </a:solidFill>
                              <a:latin typeface="Cambria Math" panose="02040503050406030204" pitchFamily="18" charset="0"/>
                              <a:cs typeface="Times New Roman" panose="02020603050405020304" pitchFamily="18" charset="0"/>
                            </a:rPr>
                            <m:t>𝛻</m:t>
                          </m:r>
                          <m:r>
                            <a:rPr lang="en-US">
                              <a:solidFill>
                                <a:srgbClr val="C00000"/>
                              </a:solidFill>
                              <a:latin typeface="Cambria Math" panose="02040503050406030204" pitchFamily="18" charset="0"/>
                              <a:cs typeface="Times New Roman" panose="02020603050405020304" pitchFamily="18" charset="0"/>
                            </a:rPr>
                            <m:t>𝐽</m:t>
                          </m:r>
                          <m:d>
                            <m:dPr>
                              <m:ctrlPr>
                                <a:rPr lang="en-US" i="1">
                                  <a:solidFill>
                                    <a:srgbClr val="C00000"/>
                                  </a:solidFill>
                                  <a:latin typeface="Cambria Math" panose="02040503050406030204" pitchFamily="18" charset="0"/>
                                  <a:cs typeface="Times New Roman" panose="02020603050405020304" pitchFamily="18" charset="0"/>
                                </a:rPr>
                              </m:ctrlPr>
                            </m:dPr>
                            <m:e>
                              <m:r>
                                <a:rPr lang="en-US">
                                  <a:solidFill>
                                    <a:srgbClr val="C00000"/>
                                  </a:solidFill>
                                  <a:latin typeface="Cambria Math" panose="02040503050406030204" pitchFamily="18" charset="0"/>
                                  <a:cs typeface="Times New Roman" panose="02020603050405020304" pitchFamily="18" charset="0"/>
                                </a:rPr>
                                <m:t>𝑾</m:t>
                              </m:r>
                            </m:e>
                          </m:d>
                        </m:e>
                      </m:d>
                      <m:r>
                        <a:rPr lang="en-US">
                          <a:solidFill>
                            <a:srgbClr val="C00000"/>
                          </a:solidFill>
                          <a:latin typeface="Cambria Math" panose="02040503050406030204" pitchFamily="18" charset="0"/>
                          <a:cs typeface="Times New Roman" panose="02020603050405020304" pitchFamily="18" charset="0"/>
                        </a:rPr>
                        <m:t>=</m:t>
                      </m:r>
                      <m:d>
                        <m:dPr>
                          <m:ctrlPr>
                            <a:rPr lang="en-US" i="1">
                              <a:solidFill>
                                <a:srgbClr val="C00000"/>
                              </a:solidFill>
                              <a:latin typeface="Cambria Math" panose="02040503050406030204" pitchFamily="18" charset="0"/>
                              <a:cs typeface="Times New Roman" panose="02020603050405020304" pitchFamily="18" charset="0"/>
                            </a:rPr>
                          </m:ctrlPr>
                        </m:dPr>
                        <m:e>
                          <m:r>
                            <a:rPr lang="en-US">
                              <a:solidFill>
                                <a:srgbClr val="C00000"/>
                              </a:solidFill>
                              <a:latin typeface="Cambria Math" panose="02040503050406030204" pitchFamily="18" charset="0"/>
                              <a:cs typeface="Times New Roman" panose="02020603050405020304" pitchFamily="18" charset="0"/>
                            </a:rPr>
                            <m:t>1−</m:t>
                          </m:r>
                          <m:r>
                            <m:rPr>
                              <m:sty m:val="p"/>
                            </m:rPr>
                            <a:rPr lang="en-US">
                              <a:solidFill>
                                <a:srgbClr val="C00000"/>
                              </a:solidFill>
                              <a:latin typeface="Cambria Math" panose="02040503050406030204" pitchFamily="18" charset="0"/>
                              <a:cs typeface="Times New Roman" panose="02020603050405020304" pitchFamily="18" charset="0"/>
                            </a:rPr>
                            <m:t>ε</m:t>
                          </m:r>
                          <m:r>
                            <a:rPr lang="en-US">
                              <a:solidFill>
                                <a:srgbClr val="C00000"/>
                              </a:solidFill>
                              <a:latin typeface="Cambria Math" panose="02040503050406030204" pitchFamily="18" charset="0"/>
                              <a:cs typeface="Times New Roman" panose="02020603050405020304" pitchFamily="18" charset="0"/>
                            </a:rPr>
                            <m:t>𝛼</m:t>
                          </m:r>
                        </m:e>
                      </m:d>
                      <m:r>
                        <a:rPr lang="en-US">
                          <a:solidFill>
                            <a:srgbClr val="C00000"/>
                          </a:solidFill>
                          <a:latin typeface="Cambria Math" panose="02040503050406030204" pitchFamily="18" charset="0"/>
                          <a:cs typeface="Times New Roman" panose="02020603050405020304" pitchFamily="18" charset="0"/>
                        </a:rPr>
                        <m:t>𝑾</m:t>
                      </m:r>
                      <m:r>
                        <a:rPr lang="en-US">
                          <a:solidFill>
                            <a:srgbClr val="C00000"/>
                          </a:solidFill>
                          <a:latin typeface="Cambria Math" panose="02040503050406030204" pitchFamily="18" charset="0"/>
                          <a:cs typeface="Times New Roman" panose="02020603050405020304" pitchFamily="18" charset="0"/>
                        </a:rPr>
                        <m:t>−</m:t>
                      </m:r>
                      <m:r>
                        <m:rPr>
                          <m:sty m:val="p"/>
                        </m:rPr>
                        <a:rPr lang="en-US">
                          <a:solidFill>
                            <a:srgbClr val="C00000"/>
                          </a:solidFill>
                          <a:latin typeface="Cambria Math" panose="02040503050406030204" pitchFamily="18" charset="0"/>
                          <a:cs typeface="Times New Roman" panose="02020603050405020304" pitchFamily="18" charset="0"/>
                        </a:rPr>
                        <m:t>ε</m:t>
                      </m:r>
                      <m:r>
                        <a:rPr lang="en-US">
                          <a:solidFill>
                            <a:srgbClr val="C00000"/>
                          </a:solidFill>
                          <a:latin typeface="Cambria Math" panose="02040503050406030204" pitchFamily="18" charset="0"/>
                          <a:cs typeface="Times New Roman" panose="02020603050405020304" pitchFamily="18" charset="0"/>
                        </a:rPr>
                        <m:t>𝛻</m:t>
                      </m:r>
                      <m:r>
                        <a:rPr lang="en-US">
                          <a:solidFill>
                            <a:srgbClr val="C00000"/>
                          </a:solidFill>
                          <a:latin typeface="Cambria Math" panose="02040503050406030204" pitchFamily="18" charset="0"/>
                          <a:cs typeface="Times New Roman" panose="02020603050405020304" pitchFamily="18" charset="0"/>
                        </a:rPr>
                        <m:t>𝐽</m:t>
                      </m:r>
                      <m:d>
                        <m:dPr>
                          <m:ctrlPr>
                            <a:rPr lang="en-US" i="1">
                              <a:solidFill>
                                <a:srgbClr val="C00000"/>
                              </a:solidFill>
                              <a:latin typeface="Cambria Math" panose="02040503050406030204" pitchFamily="18" charset="0"/>
                              <a:cs typeface="Times New Roman" panose="02020603050405020304" pitchFamily="18" charset="0"/>
                            </a:rPr>
                          </m:ctrlPr>
                        </m:dPr>
                        <m:e>
                          <m:r>
                            <a:rPr lang="en-US">
                              <a:solidFill>
                                <a:srgbClr val="C00000"/>
                              </a:solidFill>
                              <a:latin typeface="Cambria Math" panose="02040503050406030204" pitchFamily="18" charset="0"/>
                              <a:cs typeface="Times New Roman" panose="02020603050405020304" pitchFamily="18" charset="0"/>
                            </a:rPr>
                            <m:t>𝑾</m:t>
                          </m:r>
                        </m:e>
                      </m:d>
                    </m:oMath>
                  </m:oMathPara>
                </a14:m>
                <a:endParaRPr lang="en-US" dirty="0">
                  <a:solidFill>
                    <a:srgbClr val="C00000"/>
                  </a:solidFill>
                  <a:latin typeface="Cambria Math" panose="02040503050406030204" pitchFamily="18" charset="0"/>
                  <a:cs typeface="Times New Roman" panose="02020603050405020304" pitchFamily="18" charset="0"/>
                </a:endParaRPr>
              </a:p>
              <a:p>
                <a:pPr>
                  <a:spcAft>
                    <a:spcPts val="1200"/>
                  </a:spcAft>
                </a:pPr>
                <a:r>
                  <a:rPr lang="zh-CN" altLang="en-US" dirty="0">
                    <a:solidFill>
                      <a:schemeClr val="accent6"/>
                    </a:solidFill>
                    <a:latin typeface="Cambria Math" panose="02040503050406030204" pitchFamily="18" charset="0"/>
                    <a:cs typeface="Times New Roman" panose="02020603050405020304" pitchFamily="18" charset="0"/>
                  </a:rPr>
                  <a:t>采用上述权重更新公式可实现权重衰减的效果，使得神经网络模型中参数取值均较小，也能减小模型容量从而实现对过拟合现象的缓解</a:t>
                </a:r>
                <a:r>
                  <a:rPr lang="zh-CN" altLang="en-US" dirty="0">
                    <a:solidFill>
                      <a:srgbClr val="000000"/>
                    </a:solidFill>
                    <a:latin typeface="Cambria Math" panose="02040503050406030204" pitchFamily="18" charset="0"/>
                    <a:cs typeface="Times New Roman" panose="02020603050405020304" pitchFamily="18" charset="0"/>
                  </a:rPr>
                  <a:t>。</a:t>
                </a:r>
                <a:endParaRPr lang="en-US" dirty="0">
                  <a:solidFill>
                    <a:srgbClr val="000000"/>
                  </a:solidFill>
                  <a:latin typeface="Cambria Math" panose="02040503050406030204" pitchFamily="18" charset="0"/>
                  <a:cs typeface="Times New Roman" panose="02020603050405020304" pitchFamily="18" charset="0"/>
                </a:endParaRPr>
              </a:p>
            </p:txBody>
          </p:sp>
        </mc:Choice>
        <mc:Fallback xmlns="">
          <p:sp>
            <p:nvSpPr>
              <p:cNvPr id="6" name="Rectangle 1">
                <a:extLst>
                  <a:ext uri="{FF2B5EF4-FFF2-40B4-BE49-F238E27FC236}">
                    <a16:creationId xmlns:a16="http://schemas.microsoft.com/office/drawing/2014/main" xmlns:a14="http://schemas.microsoft.com/office/drawing/2010/main" xmlns="" id="{F0F12798-8AE4-46CF-B982-06BA95472D1F}"/>
                  </a:ext>
                </a:extLst>
              </p:cNvPr>
              <p:cNvSpPr>
                <a:spLocks noRot="1" noChangeAspect="1" noMove="1" noResize="1" noEditPoints="1" noAdjustHandles="1" noChangeArrowheads="1" noChangeShapeType="1" noTextEdit="1"/>
              </p:cNvSpPr>
              <p:nvPr/>
            </p:nvSpPr>
            <p:spPr>
              <a:xfrm>
                <a:off x="947996" y="3043035"/>
                <a:ext cx="10561173" cy="2601033"/>
              </a:xfrm>
              <a:prstGeom prst="rect">
                <a:avLst/>
              </a:prstGeom>
              <a:blipFill rotWithShape="1">
                <a:blip r:embed="rId2"/>
                <a:stretch>
                  <a:fillRect l="-520" t="-1171" b="-28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5552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5F3A4D-5733-4DB6-A1EF-F88C696801EC}"/>
              </a:ext>
            </a:extLst>
          </p:cNvPr>
          <p:cNvSpPr/>
          <p:nvPr/>
        </p:nvSpPr>
        <p:spPr>
          <a:xfrm>
            <a:off x="964000" y="1235597"/>
            <a:ext cx="10081120" cy="3665171"/>
          </a:xfrm>
          <a:prstGeom prst="rect">
            <a:avLst/>
          </a:prstGeom>
        </p:spPr>
        <p:txBody>
          <a:bodyPr wrap="square">
            <a:spAutoFit/>
          </a:bodyPr>
          <a:lstStyle/>
          <a:p>
            <a:pPr>
              <a:lnSpc>
                <a:spcPct val="150000"/>
              </a:lnSpc>
              <a:spcAft>
                <a:spcPts val="1200"/>
              </a:spcAft>
            </a:pPr>
            <a:r>
              <a:rPr lang="zh-CN" altLang="en-US" sz="2400" b="1" dirty="0">
                <a:solidFill>
                  <a:schemeClr val="accent6"/>
                </a:solidFill>
                <a:latin typeface="微软雅黑" pitchFamily="34" charset="-122"/>
                <a:ea typeface="微软雅黑" pitchFamily="34" charset="-122"/>
                <a:cs typeface="Times New Roman" panose="02020603050405020304" pitchFamily="18" charset="0"/>
              </a:rPr>
              <a:t>四、模型优化求解</a:t>
            </a:r>
            <a:endParaRPr lang="en-US" altLang="zh-CN" sz="2400" b="1" dirty="0">
              <a:solidFill>
                <a:schemeClr val="accent6"/>
              </a:solidFill>
              <a:latin typeface="微软雅黑" pitchFamily="34" charset="-122"/>
              <a:ea typeface="微软雅黑" pitchFamily="34" charset="-122"/>
              <a:cs typeface="Times New Roman" panose="02020603050405020304" pitchFamily="18" charset="0"/>
            </a:endParaRPr>
          </a:p>
          <a:p>
            <a:pPr>
              <a:lnSpc>
                <a:spcPct val="150000"/>
              </a:lnSpc>
              <a:spcAft>
                <a:spcPts val="1200"/>
              </a:spcAft>
            </a:pPr>
            <a:r>
              <a:rPr lang="zh-CN" altLang="en-US" sz="2400" dirty="0">
                <a:solidFill>
                  <a:srgbClr val="000000"/>
                </a:solidFill>
                <a:latin typeface="Cambria Math" panose="02040503050406030204" pitchFamily="18" charset="0"/>
                <a:cs typeface="Times New Roman" panose="02020603050405020304" pitchFamily="18" charset="0"/>
              </a:rPr>
              <a:t>确定了目标函数之后，在初始网络模型参数均为已知的条件下，可将训练样本输入网络模型进行</a:t>
            </a:r>
            <a:r>
              <a:rPr lang="zh-CN" altLang="en-US" sz="2400" dirty="0">
                <a:solidFill>
                  <a:schemeClr val="accent6"/>
                </a:solidFill>
                <a:latin typeface="Cambria Math" panose="02040503050406030204" pitchFamily="18" charset="0"/>
                <a:cs typeface="Times New Roman" panose="02020603050405020304" pitchFamily="18" charset="0"/>
              </a:rPr>
              <a:t>前向计算求得目标函数具体取值</a:t>
            </a:r>
            <a:r>
              <a:rPr lang="zh-CN" altLang="en-US" sz="2400" dirty="0">
                <a:solidFill>
                  <a:srgbClr val="000000"/>
                </a:solidFill>
                <a:latin typeface="Cambria Math" panose="02040503050406030204" pitchFamily="18" charset="0"/>
                <a:cs typeface="Times New Roman" panose="02020603050405020304" pitchFamily="18" charset="0"/>
              </a:rPr>
              <a:t>，并可</a:t>
            </a:r>
            <a:r>
              <a:rPr lang="zh-CN" altLang="en-US" sz="2400" dirty="0">
                <a:solidFill>
                  <a:schemeClr val="accent6"/>
                </a:solidFill>
                <a:latin typeface="Cambria Math" panose="02040503050406030204" pitchFamily="18" charset="0"/>
                <a:cs typeface="Times New Roman" panose="02020603050405020304" pitchFamily="18" charset="0"/>
              </a:rPr>
              <a:t>使用梯度下降、牛顿迭代或随机梯度下降等模型优化算法对目标函数进行迭代</a:t>
            </a:r>
            <a:r>
              <a:rPr lang="zh-CN" altLang="en-US" sz="2400" dirty="0">
                <a:solidFill>
                  <a:srgbClr val="000000"/>
                </a:solidFill>
                <a:latin typeface="Cambria Math" panose="02040503050406030204" pitchFamily="18" charset="0"/>
                <a:cs typeface="Times New Roman" panose="02020603050405020304" pitchFamily="18" charset="0"/>
              </a:rPr>
              <a:t>优化计算逐步逼近最优模型参数。</a:t>
            </a:r>
            <a:endParaRPr lang="en-US" altLang="zh-CN" sz="2400" dirty="0">
              <a:solidFill>
                <a:srgbClr val="000000"/>
              </a:solidFill>
              <a:latin typeface="Cambria Math" panose="02040503050406030204" pitchFamily="18" charset="0"/>
              <a:cs typeface="Times New Roman" panose="02020603050405020304" pitchFamily="18" charset="0"/>
            </a:endParaRPr>
          </a:p>
          <a:p>
            <a:pPr>
              <a:lnSpc>
                <a:spcPct val="150000"/>
              </a:lnSpc>
              <a:spcAft>
                <a:spcPts val="1200"/>
              </a:spcAft>
            </a:pPr>
            <a:r>
              <a:rPr lang="zh-CN" altLang="en-US" sz="2400" dirty="0">
                <a:solidFill>
                  <a:schemeClr val="accent6"/>
                </a:solidFill>
              </a:rPr>
              <a:t>优化算法主要是依据梯度和误差进行参数更新</a:t>
            </a:r>
            <a:r>
              <a:rPr lang="zh-CN" altLang="en-US" sz="2400" dirty="0">
                <a:solidFill>
                  <a:srgbClr val="000000"/>
                </a:solidFill>
                <a:latin typeface="Cambria Math" panose="02040503050406030204" pitchFamily="18" charset="0"/>
                <a:cs typeface="Times New Roman" panose="02020603050405020304" pitchFamily="18" charset="0"/>
              </a:rPr>
              <a:t>。</a:t>
            </a:r>
            <a:endParaRPr lang="en-US" altLang="zh-CN" sz="2400" dirty="0">
              <a:solidFill>
                <a:srgbClr val="000000"/>
              </a:solidFill>
              <a:latin typeface="Cambria Math" panose="02040503050406030204" pitchFamily="18" charset="0"/>
              <a:cs typeface="Times New Roman" panose="02020603050405020304" pitchFamily="18" charset="0"/>
            </a:endParaRPr>
          </a:p>
        </p:txBody>
      </p:sp>
      <p:sp>
        <p:nvSpPr>
          <p:cNvPr id="5" name="标题 1"/>
          <p:cNvSpPr>
            <a:spLocks noGrp="1"/>
          </p:cNvSpPr>
          <p:nvPr>
            <p:ph type="title"/>
          </p:nvPr>
        </p:nvSpPr>
        <p:spPr>
          <a:xfrm>
            <a:off x="914857" y="96886"/>
            <a:ext cx="7172382" cy="618693"/>
          </a:xfrm>
        </p:spPr>
        <p:txBody>
          <a:bodyPr/>
          <a:lstStyle/>
          <a:p>
            <a:r>
              <a:rPr lang="zh-CN" altLang="en-US" dirty="0"/>
              <a:t> 模型训练基本流程 </a:t>
            </a:r>
          </a:p>
        </p:txBody>
      </p:sp>
    </p:spTree>
    <p:extLst>
      <p:ext uri="{BB962C8B-B14F-4D97-AF65-F5344CB8AC3E}">
        <p14:creationId xmlns:p14="http://schemas.microsoft.com/office/powerpoint/2010/main" val="453696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655F3A4D-5733-4DB6-A1EF-F88C696801EC}"/>
                  </a:ext>
                </a:extLst>
              </p:cNvPr>
              <p:cNvSpPr/>
              <p:nvPr/>
            </p:nvSpPr>
            <p:spPr>
              <a:xfrm>
                <a:off x="964000" y="1235597"/>
                <a:ext cx="10081120" cy="2462213"/>
              </a:xfrm>
              <a:prstGeom prst="rect">
                <a:avLst/>
              </a:prstGeom>
            </p:spPr>
            <p:txBody>
              <a:bodyPr wrap="square">
                <a:spAutoFit/>
              </a:bodyPr>
              <a:lstStyle/>
              <a:p>
                <a:pPr>
                  <a:spcAft>
                    <a:spcPts val="1200"/>
                  </a:spcAft>
                </a:pPr>
                <a:r>
                  <a:rPr lang="zh-CN" altLang="en-US" sz="2400" dirty="0">
                    <a:solidFill>
                      <a:srgbClr val="000000"/>
                    </a:solidFill>
                    <a:latin typeface="Cambria Math" panose="02040503050406030204" pitchFamily="18" charset="0"/>
                    <a:cs typeface="Times New Roman" panose="02020603050405020304" pitchFamily="18" charset="0"/>
                  </a:rPr>
                  <a:t>在神经网络模型优化过程中，可采用一种特殊的正则化手段以缓解模型过拟合现象。这种正则化方法通常称之为</a:t>
                </a:r>
                <a:r>
                  <a:rPr lang="zh-CN" altLang="en-US" sz="2400" dirty="0">
                    <a:solidFill>
                      <a:schemeClr val="accent6"/>
                    </a:solidFill>
                    <a:latin typeface="Cambria Math" panose="02040503050406030204" pitchFamily="18" charset="0"/>
                    <a:cs typeface="Times New Roman" panose="02020603050405020304" pitchFamily="18" charset="0"/>
                  </a:rPr>
                  <a:t>随机失活</a:t>
                </a:r>
                <a14:m>
                  <m:oMath xmlns:m="http://schemas.openxmlformats.org/officeDocument/2006/math">
                    <m:r>
                      <a:rPr lang="en-US" altLang="zh-CN" sz="2400">
                        <a:solidFill>
                          <a:schemeClr val="accent6"/>
                        </a:solidFill>
                        <a:latin typeface="Cambria Math" panose="02040503050406030204" pitchFamily="18" charset="0"/>
                        <a:cs typeface="Times New Roman" panose="02020603050405020304" pitchFamily="18" charset="0"/>
                      </a:rPr>
                      <m:t>(</m:t>
                    </m:r>
                    <m:r>
                      <a:rPr lang="en-US" altLang="zh-CN" sz="2400">
                        <a:solidFill>
                          <a:schemeClr val="accent6"/>
                        </a:solidFill>
                        <a:latin typeface="Cambria Math" panose="02040503050406030204" pitchFamily="18" charset="0"/>
                        <a:cs typeface="Times New Roman" panose="02020603050405020304" pitchFamily="18" charset="0"/>
                      </a:rPr>
                      <m:t>𝐃𝐫𝐨𝐩𝐨𝐮𝐭</m:t>
                    </m:r>
                    <m:r>
                      <a:rPr lang="en-US" altLang="zh-CN" sz="2400">
                        <a:solidFill>
                          <a:schemeClr val="accent6"/>
                        </a:solidFill>
                        <a:latin typeface="Cambria Math" panose="02040503050406030204" pitchFamily="18" charset="0"/>
                        <a:cs typeface="Times New Roman" panose="02020603050405020304" pitchFamily="18" charset="0"/>
                      </a:rPr>
                      <m:t>)</m:t>
                    </m:r>
                  </m:oMath>
                </a14:m>
                <a:r>
                  <a:rPr lang="zh-CN" altLang="en-US" sz="2400" dirty="0">
                    <a:solidFill>
                      <a:srgbClr val="000000"/>
                    </a:solidFill>
                    <a:latin typeface="Cambria Math" panose="02040503050406030204" pitchFamily="18" charset="0"/>
                    <a:cs typeface="Times New Roman" panose="02020603050405020304" pitchFamily="18" charset="0"/>
                  </a:rPr>
                  <a:t>方法。</a:t>
                </a:r>
                <a:endParaRPr lang="en-US" altLang="zh-CN" sz="2400" dirty="0">
                  <a:solidFill>
                    <a:srgbClr val="000000"/>
                  </a:solidFill>
                  <a:latin typeface="Cambria Math" panose="02040503050406030204" pitchFamily="18" charset="0"/>
                  <a:cs typeface="Times New Roman" panose="02020603050405020304" pitchFamily="18" charset="0"/>
                </a:endParaRPr>
              </a:p>
              <a:p>
                <a:pPr>
                  <a:spcAft>
                    <a:spcPts val="1200"/>
                  </a:spcAft>
                </a:pPr>
                <a14:m>
                  <m:oMath xmlns:m="http://schemas.openxmlformats.org/officeDocument/2006/math">
                    <m:r>
                      <m:rPr>
                        <m:sty m:val="p"/>
                      </m:rPr>
                      <a:rPr lang="en-US" altLang="zh-CN" sz="2400">
                        <a:solidFill>
                          <a:schemeClr val="accent6"/>
                        </a:solidFill>
                        <a:latin typeface="Cambria Math" panose="02040503050406030204" pitchFamily="18" charset="0"/>
                        <a:cs typeface="Times New Roman" panose="02020603050405020304" pitchFamily="18" charset="0"/>
                      </a:rPr>
                      <m:t>Dropout</m:t>
                    </m:r>
                  </m:oMath>
                </a14:m>
                <a:r>
                  <a:rPr lang="zh-CN" altLang="en-US" sz="2400" dirty="0">
                    <a:solidFill>
                      <a:schemeClr val="accent6"/>
                    </a:solidFill>
                    <a:latin typeface="Cambria Math" panose="02040503050406030204" pitchFamily="18" charset="0"/>
                    <a:cs typeface="Times New Roman" panose="02020603050405020304" pitchFamily="18" charset="0"/>
                  </a:rPr>
                  <a:t>正则化方法的基本思想通过随机去除网络模型中的非输出结点的方式实现减小模型容量效果</a:t>
                </a:r>
                <a:r>
                  <a:rPr lang="zh-CN" altLang="en-US" sz="2400" dirty="0">
                    <a:solidFill>
                      <a:srgbClr val="000000"/>
                    </a:solidFill>
                    <a:latin typeface="Cambria Math" panose="02040503050406030204" pitchFamily="18" charset="0"/>
                    <a:cs typeface="Times New Roman" panose="02020603050405020304" pitchFamily="18" charset="0"/>
                  </a:rPr>
                  <a:t>。具体做法是在模型训练的每次迭代过程中，对于除输出层之外的任意一层神经元，以</a:t>
                </a:r>
                <a:r>
                  <a:rPr lang="zh-CN" altLang="en-US" sz="2400" dirty="0">
                    <a:solidFill>
                      <a:schemeClr val="accent6"/>
                    </a:solidFill>
                    <a:latin typeface="Cambria Math" panose="02040503050406030204" pitchFamily="18" charset="0"/>
                    <a:cs typeface="Times New Roman" panose="02020603050405020304" pitchFamily="18" charset="0"/>
                  </a:rPr>
                  <a:t>一定概率</a:t>
                </a:r>
                <a14:m>
                  <m:oMath xmlns:m="http://schemas.openxmlformats.org/officeDocument/2006/math">
                    <m:r>
                      <a:rPr lang="en-US" altLang="zh-CN" sz="2400">
                        <a:solidFill>
                          <a:schemeClr val="accent6"/>
                        </a:solidFill>
                        <a:latin typeface="Cambria Math" panose="02040503050406030204" pitchFamily="18" charset="0"/>
                        <a:cs typeface="Times New Roman" panose="02020603050405020304" pitchFamily="18" charset="0"/>
                      </a:rPr>
                      <m:t>𝑝</m:t>
                    </m:r>
                  </m:oMath>
                </a14:m>
                <a:r>
                  <a:rPr lang="zh-CN" altLang="en-US" sz="2400" dirty="0">
                    <a:solidFill>
                      <a:schemeClr val="accent6"/>
                    </a:solidFill>
                    <a:latin typeface="Cambria Math" panose="02040503050406030204" pitchFamily="18" charset="0"/>
                    <a:cs typeface="Times New Roman" panose="02020603050405020304" pitchFamily="18" charset="0"/>
                  </a:rPr>
                  <a:t>设置每一个神经元的输出为</a:t>
                </a:r>
                <a:r>
                  <a:rPr lang="en-US" altLang="zh-CN" sz="2400" dirty="0">
                    <a:solidFill>
                      <a:schemeClr val="accent6"/>
                    </a:solidFill>
                    <a:latin typeface="Cambria Math" panose="02040503050406030204" pitchFamily="18" charset="0"/>
                    <a:cs typeface="Times New Roman" panose="02020603050405020304" pitchFamily="18" charset="0"/>
                  </a:rPr>
                  <a:t>0</a:t>
                </a:r>
                <a:r>
                  <a:rPr lang="zh-CN" altLang="en-US" sz="2400" dirty="0">
                    <a:solidFill>
                      <a:srgbClr val="000000"/>
                    </a:solidFill>
                    <a:latin typeface="Cambria Math" panose="02040503050406030204" pitchFamily="18" charset="0"/>
                    <a:cs typeface="Times New Roman" panose="02020603050405020304" pitchFamily="18" charset="0"/>
                  </a:rPr>
                  <a:t>，即使其失活。</a:t>
                </a:r>
                <a:endParaRPr lang="en-US" altLang="zh-CN" sz="2400" dirty="0">
                  <a:solidFill>
                    <a:srgbClr val="000000"/>
                  </a:solidFill>
                  <a:latin typeface="Cambria Math" panose="020405030504060302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xmlns="" id="{655F3A4D-5733-4DB6-A1EF-F88C696801EC}"/>
                  </a:ext>
                </a:extLst>
              </p:cNvPr>
              <p:cNvSpPr>
                <a:spLocks noRot="1" noChangeAspect="1" noMove="1" noResize="1" noEditPoints="1" noAdjustHandles="1" noChangeArrowheads="1" noChangeShapeType="1" noTextEdit="1"/>
              </p:cNvSpPr>
              <p:nvPr/>
            </p:nvSpPr>
            <p:spPr>
              <a:xfrm>
                <a:off x="964000" y="1235597"/>
                <a:ext cx="10081120" cy="2462213"/>
              </a:xfrm>
              <a:prstGeom prst="rect">
                <a:avLst/>
              </a:prstGeom>
              <a:blipFill rotWithShape="1">
                <a:blip r:embed="rId2"/>
                <a:stretch>
                  <a:fillRect l="-907" t="-1733" b="-4950"/>
                </a:stretch>
              </a:blipFill>
            </p:spPr>
            <p:txBody>
              <a:bodyPr/>
              <a:lstStyle/>
              <a:p>
                <a:r>
                  <a:rPr lang="zh-CN" altLang="en-US">
                    <a:noFill/>
                  </a:rPr>
                  <a:t> </a:t>
                </a:r>
              </a:p>
            </p:txBody>
          </p:sp>
        </mc:Fallback>
      </mc:AlternateContent>
      <p:sp>
        <p:nvSpPr>
          <p:cNvPr id="5" name="标题 1"/>
          <p:cNvSpPr>
            <a:spLocks noGrp="1"/>
          </p:cNvSpPr>
          <p:nvPr>
            <p:ph type="title"/>
          </p:nvPr>
        </p:nvSpPr>
        <p:spPr>
          <a:xfrm>
            <a:off x="914857" y="96886"/>
            <a:ext cx="7172382" cy="618693"/>
          </a:xfrm>
        </p:spPr>
        <p:txBody>
          <a:bodyPr/>
          <a:lstStyle/>
          <a:p>
            <a:r>
              <a:rPr lang="zh-CN" altLang="en-US" dirty="0"/>
              <a:t> 模型训练基本流程 </a:t>
            </a:r>
          </a:p>
        </p:txBody>
      </p:sp>
      <p:pic>
        <p:nvPicPr>
          <p:cNvPr id="4" name="Picture 2">
            <a:extLst>
              <a:ext uri="{FF2B5EF4-FFF2-40B4-BE49-F238E27FC236}">
                <a16:creationId xmlns:a16="http://schemas.microsoft.com/office/drawing/2014/main" id="{BCECA19A-77B6-4141-9C9C-44CAB4E7DD4B}"/>
              </a:ext>
            </a:extLst>
          </p:cNvPr>
          <p:cNvPicPr>
            <a:picLocks noChangeAspect="1"/>
          </p:cNvPicPr>
          <p:nvPr/>
        </p:nvPicPr>
        <p:blipFill>
          <a:blip r:embed="rId3"/>
          <a:stretch>
            <a:fillRect/>
          </a:stretch>
        </p:blipFill>
        <p:spPr>
          <a:xfrm>
            <a:off x="5256285" y="4382288"/>
            <a:ext cx="2880320" cy="1661723"/>
          </a:xfrm>
          <a:prstGeom prst="rect">
            <a:avLst/>
          </a:prstGeom>
        </p:spPr>
      </p:pic>
      <p:pic>
        <p:nvPicPr>
          <p:cNvPr id="6" name="Picture 3">
            <a:extLst>
              <a:ext uri="{FF2B5EF4-FFF2-40B4-BE49-F238E27FC236}">
                <a16:creationId xmlns:a16="http://schemas.microsoft.com/office/drawing/2014/main" id="{174F4FF7-59A1-464F-A2FF-39DC77D3382B}"/>
              </a:ext>
            </a:extLst>
          </p:cNvPr>
          <p:cNvPicPr>
            <a:picLocks noChangeAspect="1"/>
          </p:cNvPicPr>
          <p:nvPr/>
        </p:nvPicPr>
        <p:blipFill>
          <a:blip r:embed="rId4"/>
          <a:stretch>
            <a:fillRect/>
          </a:stretch>
        </p:blipFill>
        <p:spPr>
          <a:xfrm>
            <a:off x="8508097" y="4382287"/>
            <a:ext cx="2688299" cy="1662384"/>
          </a:xfrm>
          <a:prstGeom prst="rect">
            <a:avLst/>
          </a:prstGeom>
        </p:spPr>
      </p:pic>
      <mc:AlternateContent xmlns:mc="http://schemas.openxmlformats.org/markup-compatibility/2006" xmlns:a14="http://schemas.microsoft.com/office/drawing/2010/main">
        <mc:Choice Requires="a14">
          <p:sp>
            <p:nvSpPr>
              <p:cNvPr id="7" name="Rectangle 4">
                <a:extLst>
                  <a:ext uri="{FF2B5EF4-FFF2-40B4-BE49-F238E27FC236}">
                    <a16:creationId xmlns:a16="http://schemas.microsoft.com/office/drawing/2014/main" id="{1307C4BA-EABB-42BA-8C04-F14EA8813799}"/>
                  </a:ext>
                </a:extLst>
              </p:cNvPr>
              <p:cNvSpPr/>
              <p:nvPr/>
            </p:nvSpPr>
            <p:spPr>
              <a:xfrm>
                <a:off x="617326" y="4746655"/>
                <a:ext cx="2492990" cy="923330"/>
              </a:xfrm>
              <a:prstGeom prst="rect">
                <a:avLst/>
              </a:prstGeom>
            </p:spPr>
            <p:txBody>
              <a:bodyPr wrap="none">
                <a:spAutoFit/>
              </a:bodyPr>
              <a:lstStyle/>
              <a:p>
                <a:r>
                  <a:rPr lang="zh-CN" altLang="en-US" dirty="0">
                    <a:solidFill>
                      <a:srgbClr val="000000"/>
                    </a:solidFill>
                    <a:latin typeface="Cambria Math" panose="02040503050406030204" pitchFamily="18" charset="0"/>
                    <a:cs typeface="Times New Roman" panose="02020603050405020304" pitchFamily="18" charset="0"/>
                  </a:rPr>
                  <a:t>原始网络结构（左图）</a:t>
                </a:r>
                <a:endParaRPr lang="en-US" altLang="zh-CN" dirty="0">
                  <a:solidFill>
                    <a:srgbClr val="000000"/>
                  </a:solidFill>
                  <a:latin typeface="Cambria Math" panose="02040503050406030204" pitchFamily="18" charset="0"/>
                  <a:cs typeface="Times New Roman" panose="02020603050405020304" pitchFamily="18" charset="0"/>
                </a:endParaRPr>
              </a:p>
              <a:p>
                <a:r>
                  <a:rPr lang="zh-CN" altLang="en-US" dirty="0">
                    <a:solidFill>
                      <a:srgbClr val="000000"/>
                    </a:solidFill>
                    <a:latin typeface="Cambria Math" panose="02040503050406030204" pitchFamily="18" charset="0"/>
                    <a:cs typeface="Times New Roman" panose="02020603050405020304" pitchFamily="18" charset="0"/>
                  </a:rPr>
                  <a:t>经过</a:t>
                </a:r>
                <a14:m>
                  <m:oMath xmlns:m="http://schemas.openxmlformats.org/officeDocument/2006/math">
                    <m:r>
                      <m:rPr>
                        <m:sty m:val="p"/>
                      </m:rPr>
                      <a:rPr lang="en-US">
                        <a:solidFill>
                          <a:srgbClr val="000000"/>
                        </a:solidFill>
                        <a:latin typeface="Cambria Math" panose="02040503050406030204" pitchFamily="18" charset="0"/>
                      </a:rPr>
                      <m:t>Dropout</m:t>
                    </m:r>
                  </m:oMath>
                </a14:m>
                <a:r>
                  <a:rPr lang="zh-CN" altLang="en-US" dirty="0">
                    <a:solidFill>
                      <a:srgbClr val="000000"/>
                    </a:solidFill>
                    <a:latin typeface="Cambria Math" panose="02040503050406030204" pitchFamily="18" charset="0"/>
                    <a:cs typeface="Times New Roman" panose="02020603050405020304" pitchFamily="18" charset="0"/>
                  </a:rPr>
                  <a:t>所得到的</a:t>
                </a:r>
                <a:endParaRPr lang="en-US" altLang="zh-CN" dirty="0">
                  <a:solidFill>
                    <a:srgbClr val="000000"/>
                  </a:solidFill>
                  <a:latin typeface="Cambria Math" panose="02040503050406030204" pitchFamily="18" charset="0"/>
                  <a:cs typeface="Times New Roman" panose="02020603050405020304" pitchFamily="18" charset="0"/>
                </a:endParaRPr>
              </a:p>
              <a:p>
                <a:r>
                  <a:rPr lang="zh-CN" altLang="en-US" dirty="0">
                    <a:solidFill>
                      <a:srgbClr val="000000"/>
                    </a:solidFill>
                    <a:latin typeface="Cambria Math" panose="02040503050406030204" pitchFamily="18" charset="0"/>
                    <a:cs typeface="Times New Roman" panose="02020603050405020304" pitchFamily="18" charset="0"/>
                  </a:rPr>
                  <a:t>子网络（右图）</a:t>
                </a:r>
                <a:endParaRPr lang="en-US" dirty="0">
                  <a:solidFill>
                    <a:srgbClr val="000000"/>
                  </a:solidFill>
                  <a:latin typeface="Cambria Math" panose="02040503050406030204" pitchFamily="18" charset="0"/>
                  <a:cs typeface="Times New Roman" panose="02020603050405020304" pitchFamily="18" charset="0"/>
                </a:endParaRPr>
              </a:p>
            </p:txBody>
          </p:sp>
        </mc:Choice>
        <mc:Fallback xmlns="">
          <p:sp>
            <p:nvSpPr>
              <p:cNvPr id="7" name="Rectangle 4">
                <a:extLst>
                  <a:ext uri="{FF2B5EF4-FFF2-40B4-BE49-F238E27FC236}">
                    <a16:creationId xmlns:a16="http://schemas.microsoft.com/office/drawing/2014/main" xmlns:a14="http://schemas.microsoft.com/office/drawing/2010/main" xmlns="" id="{1307C4BA-EABB-42BA-8C04-F14EA8813799}"/>
                  </a:ext>
                </a:extLst>
              </p:cNvPr>
              <p:cNvSpPr>
                <a:spLocks noRot="1" noChangeAspect="1" noMove="1" noResize="1" noEditPoints="1" noAdjustHandles="1" noChangeArrowheads="1" noChangeShapeType="1" noTextEdit="1"/>
              </p:cNvSpPr>
              <p:nvPr/>
            </p:nvSpPr>
            <p:spPr>
              <a:xfrm>
                <a:off x="617326" y="4746655"/>
                <a:ext cx="2492990" cy="923330"/>
              </a:xfrm>
              <a:prstGeom prst="rect">
                <a:avLst/>
              </a:prstGeom>
              <a:blipFill rotWithShape="1">
                <a:blip r:embed="rId5"/>
                <a:stretch>
                  <a:fillRect l="-1956" t="-3311" r="-1956" b="-99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39141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655F3A4D-5733-4DB6-A1EF-F88C696801EC}"/>
                  </a:ext>
                </a:extLst>
              </p:cNvPr>
              <p:cNvSpPr/>
              <p:nvPr/>
            </p:nvSpPr>
            <p:spPr>
              <a:xfrm>
                <a:off x="704920" y="1395617"/>
                <a:ext cx="10755560" cy="3570208"/>
              </a:xfrm>
              <a:prstGeom prst="rect">
                <a:avLst/>
              </a:prstGeom>
            </p:spPr>
            <p:txBody>
              <a:bodyPr wrap="square">
                <a:spAutoFit/>
              </a:bodyPr>
              <a:lstStyle/>
              <a:p>
                <a:pPr>
                  <a:lnSpc>
                    <a:spcPct val="150000"/>
                  </a:lnSpc>
                  <a:spcAft>
                    <a:spcPts val="1200"/>
                  </a:spcAft>
                </a:pPr>
                <a14:m>
                  <m:oMath xmlns:m="http://schemas.openxmlformats.org/officeDocument/2006/math">
                    <m:r>
                      <m:rPr>
                        <m:sty m:val="p"/>
                      </m:rPr>
                      <a:rPr lang="en-US" altLang="zh-CN" sz="2400">
                        <a:solidFill>
                          <a:srgbClr val="000000"/>
                        </a:solidFill>
                        <a:latin typeface="Cambria Math" panose="02040503050406030204" pitchFamily="18" charset="0"/>
                        <a:cs typeface="Times New Roman" panose="02020603050405020304" pitchFamily="18" charset="0"/>
                      </a:rPr>
                      <m:t>Dropout</m:t>
                    </m:r>
                  </m:oMath>
                </a14:m>
                <a:r>
                  <a:rPr lang="zh-CN" altLang="en-US" sz="2400" dirty="0">
                    <a:solidFill>
                      <a:srgbClr val="000000"/>
                    </a:solidFill>
                    <a:latin typeface="Cambria Math" panose="02040503050406030204" pitchFamily="18" charset="0"/>
                    <a:cs typeface="Times New Roman" panose="02020603050405020304" pitchFamily="18" charset="0"/>
                  </a:rPr>
                  <a:t>正则化方法在训练过程中减小了模型容量，并有效降低了神经元之间的相关性，能够较好地增强模型的泛化能力。从集成学习的角度看，</a:t>
                </a:r>
                <a14:m>
                  <m:oMath xmlns:m="http://schemas.openxmlformats.org/officeDocument/2006/math">
                    <m:r>
                      <m:rPr>
                        <m:sty m:val="p"/>
                      </m:rPr>
                      <a:rPr lang="en-US" altLang="zh-CN" sz="2400">
                        <a:solidFill>
                          <a:srgbClr val="000000"/>
                        </a:solidFill>
                        <a:latin typeface="Cambria Math" panose="02040503050406030204" pitchFamily="18" charset="0"/>
                        <a:cs typeface="Times New Roman" panose="02020603050405020304" pitchFamily="18" charset="0"/>
                      </a:rPr>
                      <m:t>Dropout</m:t>
                    </m:r>
                  </m:oMath>
                </a14:m>
                <a:r>
                  <a:rPr lang="zh-CN" altLang="en-US" sz="2400" dirty="0">
                    <a:solidFill>
                      <a:srgbClr val="000000"/>
                    </a:solidFill>
                    <a:latin typeface="Cambria Math" panose="02040503050406030204" pitchFamily="18" charset="0"/>
                    <a:cs typeface="Times New Roman" panose="02020603050405020304" pitchFamily="18" charset="0"/>
                  </a:rPr>
                  <a:t>正则化方法在模型训练过程中每次迭代过程所训练的子网络并不相同。</a:t>
                </a:r>
                <a:endParaRPr lang="en-US" altLang="zh-CN" sz="2400" dirty="0">
                  <a:solidFill>
                    <a:srgbClr val="000000"/>
                  </a:solidFill>
                  <a:latin typeface="Cambria Math" panose="02040503050406030204" pitchFamily="18" charset="0"/>
                  <a:cs typeface="Times New Roman" panose="02020603050405020304" pitchFamily="18" charset="0"/>
                </a:endParaRPr>
              </a:p>
              <a:p>
                <a:pPr>
                  <a:lnSpc>
                    <a:spcPct val="150000"/>
                  </a:lnSpc>
                  <a:spcAft>
                    <a:spcPts val="1200"/>
                  </a:spcAft>
                </a:pPr>
                <a:r>
                  <a:rPr lang="zh-CN" altLang="en-US" sz="2400" dirty="0">
                    <a:solidFill>
                      <a:schemeClr val="accent6"/>
                    </a:solidFill>
                    <a:latin typeface="Cambria Math" panose="02040503050406030204" pitchFamily="18" charset="0"/>
                    <a:cs typeface="Times New Roman" panose="02020603050405020304" pitchFamily="18" charset="0"/>
                  </a:rPr>
                  <a:t>采用</a:t>
                </a:r>
                <a14:m>
                  <m:oMath xmlns:m="http://schemas.openxmlformats.org/officeDocument/2006/math">
                    <m:r>
                      <m:rPr>
                        <m:sty m:val="p"/>
                      </m:rPr>
                      <a:rPr lang="en-US" altLang="zh-CN" sz="2400">
                        <a:solidFill>
                          <a:schemeClr val="accent6"/>
                        </a:solidFill>
                        <a:latin typeface="Cambria Math" panose="02040503050406030204" pitchFamily="18" charset="0"/>
                        <a:cs typeface="Times New Roman" panose="02020603050405020304" pitchFamily="18" charset="0"/>
                      </a:rPr>
                      <m:t>Dropout</m:t>
                    </m:r>
                  </m:oMath>
                </a14:m>
                <a:r>
                  <a:rPr lang="zh-CN" altLang="en-US" sz="2400" dirty="0">
                    <a:solidFill>
                      <a:schemeClr val="accent6"/>
                    </a:solidFill>
                    <a:latin typeface="Cambria Math" panose="02040503050406030204" pitchFamily="18" charset="0"/>
                    <a:cs typeface="Times New Roman" panose="02020603050405020304" pitchFamily="18" charset="0"/>
                  </a:rPr>
                  <a:t>正则化方法相当于构造了众多不同子网络模型，并将这些子网络集成起来获得训练模型</a:t>
                </a:r>
                <a:r>
                  <a:rPr lang="zh-CN" altLang="en-US" sz="2400" dirty="0">
                    <a:solidFill>
                      <a:srgbClr val="000000"/>
                    </a:solidFill>
                    <a:latin typeface="Cambria Math" panose="02040503050406030204" pitchFamily="18" charset="0"/>
                    <a:cs typeface="Times New Roman" panose="02020603050405020304" pitchFamily="18" charset="0"/>
                  </a:rPr>
                  <a:t>。这个过程与</a:t>
                </a:r>
                <a14:m>
                  <m:oMath xmlns:m="http://schemas.openxmlformats.org/officeDocument/2006/math">
                    <m:r>
                      <m:rPr>
                        <m:sty m:val="p"/>
                      </m:rPr>
                      <a:rPr lang="en-US" altLang="zh-CN" sz="2400">
                        <a:solidFill>
                          <a:srgbClr val="000000"/>
                        </a:solidFill>
                        <a:latin typeface="Cambria Math" panose="02040503050406030204" pitchFamily="18" charset="0"/>
                        <a:cs typeface="Times New Roman" panose="02020603050405020304" pitchFamily="18" charset="0"/>
                      </a:rPr>
                      <m:t>Bagging</m:t>
                    </m:r>
                  </m:oMath>
                </a14:m>
                <a:r>
                  <a:rPr lang="zh-CN" altLang="en-US" sz="2400" dirty="0">
                    <a:solidFill>
                      <a:srgbClr val="000000"/>
                    </a:solidFill>
                    <a:latin typeface="Cambria Math" panose="02040503050406030204" pitchFamily="18" charset="0"/>
                    <a:cs typeface="Times New Roman" panose="02020603050405020304" pitchFamily="18" charset="0"/>
                  </a:rPr>
                  <a:t>集成方法比较类似，故能有效提高训练模型的泛化性能。</a:t>
                </a:r>
                <a:endParaRPr lang="en-US" altLang="zh-CN" sz="2400" dirty="0">
                  <a:solidFill>
                    <a:srgbClr val="000000"/>
                  </a:solidFill>
                  <a:latin typeface="Cambria Math" panose="020405030504060302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xmlns="" xmlns:a14="http://schemas.microsoft.com/office/drawing/2010/main" id="{655F3A4D-5733-4DB6-A1EF-F88C696801EC}"/>
                  </a:ext>
                </a:extLst>
              </p:cNvPr>
              <p:cNvSpPr>
                <a:spLocks noRot="1" noChangeAspect="1" noMove="1" noResize="1" noEditPoints="1" noAdjustHandles="1" noChangeArrowheads="1" noChangeShapeType="1" noTextEdit="1"/>
              </p:cNvSpPr>
              <p:nvPr/>
            </p:nvSpPr>
            <p:spPr>
              <a:xfrm>
                <a:off x="704920" y="1395617"/>
                <a:ext cx="10755560" cy="3570208"/>
              </a:xfrm>
              <a:prstGeom prst="rect">
                <a:avLst/>
              </a:prstGeom>
              <a:blipFill rotWithShape="1">
                <a:blip r:embed="rId2"/>
                <a:stretch>
                  <a:fillRect l="-907" r="-567" b="-1536"/>
                </a:stretch>
              </a:blipFill>
            </p:spPr>
            <p:txBody>
              <a:bodyPr/>
              <a:lstStyle/>
              <a:p>
                <a:r>
                  <a:rPr lang="zh-CN" altLang="en-US">
                    <a:noFill/>
                  </a:rPr>
                  <a:t> </a:t>
                </a:r>
              </a:p>
            </p:txBody>
          </p:sp>
        </mc:Fallback>
      </mc:AlternateContent>
      <p:sp>
        <p:nvSpPr>
          <p:cNvPr id="5" name="标题 1"/>
          <p:cNvSpPr>
            <a:spLocks noGrp="1"/>
          </p:cNvSpPr>
          <p:nvPr>
            <p:ph type="title"/>
          </p:nvPr>
        </p:nvSpPr>
        <p:spPr>
          <a:xfrm>
            <a:off x="914857" y="96886"/>
            <a:ext cx="7172382" cy="618693"/>
          </a:xfrm>
        </p:spPr>
        <p:txBody>
          <a:bodyPr/>
          <a:lstStyle/>
          <a:p>
            <a:r>
              <a:rPr lang="zh-CN" altLang="en-US" dirty="0"/>
              <a:t> 模型训练基本流程 </a:t>
            </a:r>
          </a:p>
        </p:txBody>
      </p:sp>
    </p:spTree>
    <p:extLst>
      <p:ext uri="{BB962C8B-B14F-4D97-AF65-F5344CB8AC3E}">
        <p14:creationId xmlns:p14="http://schemas.microsoft.com/office/powerpoint/2010/main" val="24430542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55F3A4D-5733-4DB6-A1EF-F88C696801EC}"/>
              </a:ext>
            </a:extLst>
          </p:cNvPr>
          <p:cNvSpPr/>
          <p:nvPr/>
        </p:nvSpPr>
        <p:spPr>
          <a:xfrm>
            <a:off x="964000" y="1235597"/>
            <a:ext cx="10595540" cy="2616101"/>
          </a:xfrm>
          <a:prstGeom prst="rect">
            <a:avLst/>
          </a:prstGeom>
        </p:spPr>
        <p:txBody>
          <a:bodyPr wrap="square">
            <a:spAutoFit/>
          </a:bodyPr>
          <a:lstStyle/>
          <a:p>
            <a:pPr lvl="0">
              <a:lnSpc>
                <a:spcPct val="150000"/>
              </a:lnSpc>
              <a:spcAft>
                <a:spcPts val="1200"/>
              </a:spcAft>
            </a:pPr>
            <a:r>
              <a:rPr lang="zh-CN" altLang="en-US" sz="2400" b="1" dirty="0">
                <a:solidFill>
                  <a:schemeClr val="accent6"/>
                </a:solidFill>
                <a:latin typeface="微软雅黑" pitchFamily="34" charset="-122"/>
                <a:ea typeface="微软雅黑" pitchFamily="34" charset="-122"/>
                <a:cs typeface="Times New Roman" panose="02020603050405020304" pitchFamily="18" charset="0"/>
              </a:rPr>
              <a:t>五、验证模型性能</a:t>
            </a:r>
            <a:endParaRPr lang="en-US" altLang="zh-CN" sz="2400" b="1" dirty="0">
              <a:solidFill>
                <a:schemeClr val="accent6"/>
              </a:solidFill>
              <a:latin typeface="微软雅黑" pitchFamily="34" charset="-122"/>
              <a:ea typeface="微软雅黑" pitchFamily="34" charset="-122"/>
              <a:cs typeface="Times New Roman" panose="02020603050405020304" pitchFamily="18" charset="0"/>
            </a:endParaRPr>
          </a:p>
          <a:p>
            <a:pPr lvl="0">
              <a:lnSpc>
                <a:spcPct val="150000"/>
              </a:lnSpc>
              <a:spcAft>
                <a:spcPts val="1200"/>
              </a:spcAft>
            </a:pPr>
            <a:r>
              <a:rPr lang="zh-CN" altLang="en-US" sz="2400" dirty="0">
                <a:solidFill>
                  <a:srgbClr val="000000"/>
                </a:solidFill>
                <a:latin typeface="Cambria Math" panose="02040503050406030204" pitchFamily="18" charset="0"/>
                <a:cs typeface="Times New Roman" panose="02020603050405020304" pitchFamily="18" charset="0"/>
              </a:rPr>
              <a:t>验证模型确定优化模型的性能是否满足任务需求。</a:t>
            </a:r>
            <a:endParaRPr lang="en-US" altLang="zh-CN" sz="2400" dirty="0">
              <a:solidFill>
                <a:srgbClr val="000000"/>
              </a:solidFill>
              <a:latin typeface="Cambria Math" panose="02040503050406030204" pitchFamily="18" charset="0"/>
              <a:cs typeface="Times New Roman" panose="02020603050405020304" pitchFamily="18" charset="0"/>
            </a:endParaRPr>
          </a:p>
          <a:p>
            <a:pPr lvl="0">
              <a:lnSpc>
                <a:spcPct val="150000"/>
              </a:lnSpc>
              <a:spcAft>
                <a:spcPts val="1200"/>
              </a:spcAft>
            </a:pPr>
            <a:r>
              <a:rPr lang="zh-CN" altLang="en-US" sz="2400" dirty="0">
                <a:solidFill>
                  <a:srgbClr val="000000"/>
                </a:solidFill>
                <a:latin typeface="Cambria Math" panose="02040503050406030204" pitchFamily="18" charset="0"/>
                <a:cs typeface="Times New Roman" panose="02020603050405020304" pitchFamily="18" charset="0"/>
              </a:rPr>
              <a:t>若模型性能未达到任务需求，则需重新设定超参数并构造优化模型；若优化模型已达到给定任务需求，则可直接输出该优化模型并用于解决实际任务。</a:t>
            </a:r>
            <a:endParaRPr lang="en-US" altLang="zh-CN" sz="2400" dirty="0">
              <a:solidFill>
                <a:srgbClr val="000000"/>
              </a:solidFill>
              <a:latin typeface="Cambria Math" panose="02040503050406030204" pitchFamily="18" charset="0"/>
              <a:cs typeface="Times New Roman" panose="02020603050405020304" pitchFamily="18" charset="0"/>
            </a:endParaRPr>
          </a:p>
        </p:txBody>
      </p:sp>
      <p:sp>
        <p:nvSpPr>
          <p:cNvPr id="5" name="标题 1"/>
          <p:cNvSpPr>
            <a:spLocks noGrp="1"/>
          </p:cNvSpPr>
          <p:nvPr>
            <p:ph type="title"/>
          </p:nvPr>
        </p:nvSpPr>
        <p:spPr>
          <a:xfrm>
            <a:off x="914857" y="96886"/>
            <a:ext cx="7172382" cy="618693"/>
          </a:xfrm>
        </p:spPr>
        <p:txBody>
          <a:bodyPr/>
          <a:lstStyle/>
          <a:p>
            <a:r>
              <a:rPr lang="zh-CN" altLang="en-US" dirty="0"/>
              <a:t> 模型训练基本流程 </a:t>
            </a:r>
          </a:p>
        </p:txBody>
      </p:sp>
    </p:spTree>
    <p:extLst>
      <p:ext uri="{BB962C8B-B14F-4D97-AF65-F5344CB8AC3E}">
        <p14:creationId xmlns:p14="http://schemas.microsoft.com/office/powerpoint/2010/main" val="29851819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挑战</a:t>
            </a:r>
          </a:p>
        </p:txBody>
      </p:sp>
      <p:sp>
        <p:nvSpPr>
          <p:cNvPr id="3" name="内容占位符 2"/>
          <p:cNvSpPr>
            <a:spLocks noGrp="1"/>
          </p:cNvSpPr>
          <p:nvPr>
            <p:ph idx="1"/>
          </p:nvPr>
        </p:nvSpPr>
        <p:spPr/>
        <p:txBody>
          <a:bodyPr/>
          <a:lstStyle/>
          <a:p>
            <a:r>
              <a:rPr lang="zh-CN" altLang="en-US" dirty="0" smtClean="0"/>
              <a:t>可解释性</a:t>
            </a:r>
            <a:endParaRPr lang="en-US" altLang="zh-CN" dirty="0" smtClean="0"/>
          </a:p>
          <a:p>
            <a:r>
              <a:rPr lang="zh-CN" altLang="en-US" dirty="0"/>
              <a:t>小</a:t>
            </a:r>
            <a:r>
              <a:rPr lang="zh-CN" altLang="en-US" dirty="0" smtClean="0"/>
              <a:t>样本数据</a:t>
            </a:r>
            <a:endParaRPr lang="en-US" altLang="zh-CN" dirty="0" smtClean="0"/>
          </a:p>
          <a:p>
            <a:r>
              <a:rPr lang="zh-CN" altLang="en-US" dirty="0"/>
              <a:t>数据孤岛</a:t>
            </a:r>
          </a:p>
        </p:txBody>
      </p:sp>
    </p:spTree>
    <p:extLst>
      <p:ext uri="{BB962C8B-B14F-4D97-AF65-F5344CB8AC3E}">
        <p14:creationId xmlns:p14="http://schemas.microsoft.com/office/powerpoint/2010/main" val="187139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dirty="0">
                <a:latin typeface="微软雅黑" panose="020B0503020204020204" pitchFamily="34" charset="-122"/>
                <a:ea typeface="微软雅黑" panose="020B0503020204020204" pitchFamily="34" charset="-122"/>
                <a:sym typeface="+mn-ea"/>
              </a:rPr>
              <a:t>神经网络起源 </a:t>
            </a: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人工神经元</a:t>
            </a:r>
          </a:p>
        </p:txBody>
      </p:sp>
      <p:pic>
        <p:nvPicPr>
          <p:cNvPr id="9" name="内容占位符 3" descr="屏幕剪辑"/>
          <p:cNvPicPr>
            <a:picLocks noGrp="1" noChangeAspect="1"/>
          </p:cNvPicPr>
          <p:nvPr/>
        </p:nvPicPr>
        <p:blipFill>
          <a:blip r:embed="rId3"/>
          <a:stretch>
            <a:fillRect/>
          </a:stretch>
        </p:blipFill>
        <p:spPr>
          <a:xfrm>
            <a:off x="648335" y="2240280"/>
            <a:ext cx="6085840" cy="4441190"/>
          </a:xfrm>
          <a:prstGeom prst="rect">
            <a:avLst/>
          </a:prstGeom>
          <a:noFill/>
          <a:ln>
            <a:noFill/>
          </a:ln>
        </p:spPr>
      </p:pic>
      <p:pic>
        <p:nvPicPr>
          <p:cNvPr id="10" name="图片 9" descr="屏幕剪辑"/>
          <p:cNvPicPr>
            <a:picLocks noChangeAspect="1"/>
          </p:cNvPicPr>
          <p:nvPr/>
        </p:nvPicPr>
        <p:blipFill>
          <a:blip r:embed="rId4" cstate="print"/>
          <a:stretch>
            <a:fillRect/>
          </a:stretch>
        </p:blipFill>
        <p:spPr>
          <a:xfrm>
            <a:off x="6998335" y="848360"/>
            <a:ext cx="4714240" cy="3571240"/>
          </a:xfrm>
          <a:prstGeom prst="rect">
            <a:avLst/>
          </a:prstGeom>
        </p:spPr>
      </p:pic>
      <p:cxnSp>
        <p:nvCxnSpPr>
          <p:cNvPr id="11" name="直接箭头连接符 10"/>
          <p:cNvCxnSpPr/>
          <p:nvPr/>
        </p:nvCxnSpPr>
        <p:spPr>
          <a:xfrm flipV="1">
            <a:off x="5391785" y="2865120"/>
            <a:ext cx="1769110" cy="1259840"/>
          </a:xfrm>
          <a:prstGeom prst="straightConnector1">
            <a:avLst/>
          </a:prstGeom>
          <a:ln>
            <a:headEnd type="none" w="med" len="med"/>
            <a:tailEnd type="arrow"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34920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724900" cy="618490"/>
          </a:xfrm>
        </p:spPr>
        <p:txBody>
          <a:bodyPr/>
          <a:lstStyle/>
          <a:p>
            <a:r>
              <a:rPr lang="zh-CN" altLang="en-US" dirty="0" smtClean="0">
                <a:latin typeface="微软雅黑" panose="020B0503020204020204" pitchFamily="34" charset="-122"/>
                <a:ea typeface="微软雅黑" panose="020B0503020204020204" pitchFamily="34" charset="-122"/>
                <a:sym typeface="+mn-ea"/>
              </a:rPr>
              <a:t>人工神经网络</a:t>
            </a:r>
            <a:endParaRPr lang="zh-CN" altLang="en-US" dirty="0">
              <a:solidFill>
                <a:schemeClr val="tx1"/>
              </a:solidFill>
              <a:latin typeface="微软雅黑" panose="020B0503020204020204" pitchFamily="34" charset="-122"/>
              <a:ea typeface="微软雅黑" panose="020B0503020204020204" pitchFamily="34" charset="-122"/>
              <a:sym typeface="+mn-ea"/>
            </a:endParaRPr>
          </a:p>
        </p:txBody>
      </p:sp>
      <p:sp>
        <p:nvSpPr>
          <p:cNvPr id="3" name="内容占位符 2"/>
          <p:cNvSpPr>
            <a:spLocks noGrp="1"/>
          </p:cNvSpPr>
          <p:nvPr>
            <p:ph idx="1"/>
          </p:nvPr>
        </p:nvSpPr>
        <p:spPr>
          <a:xfrm>
            <a:off x="732155" y="855980"/>
            <a:ext cx="10354945" cy="5913755"/>
          </a:xfrm>
        </p:spPr>
        <p:txBody>
          <a:bodyPr>
            <a:noAutofit/>
          </a:bodyPr>
          <a:lstStyle/>
          <a:p>
            <a:pPr marL="471805" lvl="0" indent="-457200" algn="just" eaLnBrk="1" hangingPunct="1">
              <a:lnSpc>
                <a:spcPct val="125000"/>
              </a:lnSpc>
              <a:buClr>
                <a:schemeClr val="accent1"/>
              </a:buClr>
              <a:buFont typeface="Wingdings" panose="05000000000000000000" charset="0"/>
              <a:buChar char="Ø"/>
            </a:pPr>
            <a:r>
              <a:rPr lang="zh-CN" altLang="en-US" sz="2400" dirty="0"/>
              <a:t>人工神经网络主要由大量的神经元以及它们之间的有</a:t>
            </a:r>
            <a:r>
              <a:rPr lang="zh-CN" altLang="en-US" sz="2400" dirty="0" smtClean="0"/>
              <a:t>向边连接构成</a:t>
            </a:r>
            <a:endParaRPr lang="zh-CN" altLang="en-US" sz="2400" dirty="0"/>
          </a:p>
          <a:p>
            <a:pPr marL="929005" lvl="1" indent="-457200" algn="just" eaLnBrk="1" hangingPunct="1">
              <a:lnSpc>
                <a:spcPct val="125000"/>
              </a:lnSpc>
              <a:buClr>
                <a:schemeClr val="accent1"/>
              </a:buClr>
              <a:buFont typeface="Wingdings" panose="05000000000000000000" charset="0"/>
              <a:buChar char="Ø"/>
            </a:pPr>
            <a:r>
              <a:rPr lang="zh-CN" altLang="en-US" sz="2000" dirty="0"/>
              <a:t>神经元的激活规则</a:t>
            </a:r>
          </a:p>
          <a:p>
            <a:pPr marL="1386205" lvl="2" indent="-457200" algn="just" eaLnBrk="1" hangingPunct="1">
              <a:lnSpc>
                <a:spcPct val="125000"/>
              </a:lnSpc>
              <a:buClr>
                <a:schemeClr val="accent1"/>
              </a:buClr>
              <a:buFont typeface="Wingdings" panose="05000000000000000000" charset="0"/>
              <a:buChar char="Ø"/>
            </a:pPr>
            <a:r>
              <a:rPr lang="zh-CN" altLang="en-US" dirty="0" smtClean="0">
                <a:sym typeface="+mn-ea"/>
              </a:rPr>
              <a:t>神经元</a:t>
            </a:r>
            <a:r>
              <a:rPr lang="zh-CN" altLang="en-US" dirty="0">
                <a:sym typeface="+mn-ea"/>
              </a:rPr>
              <a:t>输入到输出之间的映射关系，一般为非线性函数</a:t>
            </a:r>
            <a:endParaRPr lang="zh-CN" altLang="en-US" dirty="0"/>
          </a:p>
          <a:p>
            <a:pPr marL="929005" lvl="1" indent="-457200" algn="just" eaLnBrk="1" hangingPunct="1">
              <a:lnSpc>
                <a:spcPct val="125000"/>
              </a:lnSpc>
              <a:buClr>
                <a:schemeClr val="accent1"/>
              </a:buClr>
              <a:buFont typeface="Wingdings" panose="05000000000000000000" charset="0"/>
              <a:buChar char="Ø"/>
            </a:pPr>
            <a:r>
              <a:rPr lang="zh-CN" altLang="en-US" sz="2000" dirty="0"/>
              <a:t>网络的拓扑结构</a:t>
            </a:r>
          </a:p>
          <a:p>
            <a:pPr marL="1386205" lvl="2" indent="-457200" algn="just" eaLnBrk="1" hangingPunct="1">
              <a:lnSpc>
                <a:spcPct val="125000"/>
              </a:lnSpc>
              <a:buClr>
                <a:schemeClr val="accent1"/>
              </a:buClr>
              <a:buFont typeface="Wingdings" panose="05000000000000000000" charset="0"/>
              <a:buChar char="Ø"/>
            </a:pPr>
            <a:r>
              <a:rPr lang="zh-CN" altLang="en-US" dirty="0"/>
              <a:t>不同神经元之间的连接关系</a:t>
            </a:r>
          </a:p>
          <a:p>
            <a:pPr marL="929005" lvl="1" indent="-457200" algn="just" eaLnBrk="1" hangingPunct="1">
              <a:lnSpc>
                <a:spcPct val="125000"/>
              </a:lnSpc>
              <a:buClr>
                <a:schemeClr val="accent1"/>
              </a:buClr>
              <a:buFont typeface="Wingdings" panose="05000000000000000000" charset="0"/>
              <a:buChar char="Ø"/>
            </a:pPr>
            <a:r>
              <a:rPr lang="zh-CN" altLang="en-US" sz="2000" dirty="0"/>
              <a:t>学习算法</a:t>
            </a:r>
          </a:p>
          <a:p>
            <a:pPr marL="1386205" lvl="2" indent="-457200" algn="just" eaLnBrk="1" hangingPunct="1">
              <a:lnSpc>
                <a:spcPct val="125000"/>
              </a:lnSpc>
              <a:buClr>
                <a:schemeClr val="accent1"/>
              </a:buClr>
              <a:buFont typeface="Wingdings" panose="05000000000000000000" charset="0"/>
              <a:buChar char="Ø"/>
            </a:pPr>
            <a:r>
              <a:rPr lang="zh-CN" altLang="en-US" dirty="0">
                <a:solidFill>
                  <a:srgbClr val="000000"/>
                </a:solidFill>
                <a:cs typeface="微软雅黑 Light" panose="020B0502040204020203" charset="-122"/>
              </a:rPr>
              <a:t>通过训练数据来学习神经网络的参数</a:t>
            </a:r>
          </a:p>
          <a:p>
            <a:pPr marL="471805" lvl="0" indent="-457200" algn="just" eaLnBrk="1" hangingPunct="1">
              <a:lnSpc>
                <a:spcPct val="125000"/>
              </a:lnSpc>
              <a:buClr>
                <a:schemeClr val="accent1"/>
              </a:buClr>
              <a:buFont typeface="Wingdings" panose="05000000000000000000" charset="0"/>
              <a:buChar char="Ø"/>
            </a:pPr>
            <a:r>
              <a:rPr lang="zh-CN" altLang="en-US" sz="2400" dirty="0">
                <a:solidFill>
                  <a:srgbClr val="000000"/>
                </a:solidFill>
                <a:cs typeface="微软雅黑 Light" panose="020B0502040204020203" charset="-122"/>
              </a:rPr>
              <a:t>人工神经网络由神经元模型构成，这种由许多神经元组成的信息处理网络具有并行分布结构</a:t>
            </a:r>
          </a:p>
          <a:p>
            <a:pPr marL="929005" lvl="1" indent="-457200" algn="just" eaLnBrk="1" hangingPunct="1">
              <a:lnSpc>
                <a:spcPct val="125000"/>
              </a:lnSpc>
              <a:buClr>
                <a:schemeClr val="accent1"/>
              </a:buClr>
              <a:buFont typeface="Wingdings" panose="05000000000000000000" charset="0"/>
              <a:buChar char="Ø"/>
            </a:pPr>
            <a:r>
              <a:rPr lang="zh-CN" altLang="en-US" sz="2000" dirty="0" smtClean="0">
                <a:solidFill>
                  <a:srgbClr val="000000"/>
                </a:solidFill>
                <a:cs typeface="微软雅黑 Light" panose="020B0502040204020203" charset="-122"/>
              </a:rPr>
              <a:t>大多数</a:t>
            </a:r>
            <a:r>
              <a:rPr lang="zh-CN" altLang="en-US" sz="2000" dirty="0">
                <a:solidFill>
                  <a:srgbClr val="000000"/>
                </a:solidFill>
                <a:cs typeface="微软雅黑 Light" panose="020B0502040204020203" charset="-122"/>
              </a:rPr>
              <a:t>网络都是复合型结构，即一个神经网络中包括多种网络结构</a:t>
            </a:r>
          </a:p>
          <a:p>
            <a:pPr marL="471805" lvl="1" indent="0" algn="just" eaLnBrk="1" hangingPunct="1">
              <a:lnSpc>
                <a:spcPct val="125000"/>
              </a:lnSpc>
              <a:buClr>
                <a:schemeClr val="accent1"/>
              </a:buClr>
              <a:buNone/>
            </a:pPr>
            <a:endParaRPr lang="en-US" altLang="zh-CN" sz="2000" dirty="0">
              <a:solidFill>
                <a:srgbClr val="000000"/>
              </a:solidFill>
              <a:cs typeface="微软雅黑 Light" panose="020B0502040204020203"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809" y="2283697"/>
            <a:ext cx="5735191" cy="1861554"/>
          </a:xfrm>
          <a:prstGeom prst="rect">
            <a:avLst/>
          </a:prstGeom>
        </p:spPr>
      </p:pic>
    </p:spTree>
    <p:extLst>
      <p:ext uri="{BB962C8B-B14F-4D97-AF65-F5344CB8AC3E}">
        <p14:creationId xmlns:p14="http://schemas.microsoft.com/office/powerpoint/2010/main" val="142308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716645" cy="618490"/>
          </a:xfrm>
        </p:spPr>
        <p:txBody>
          <a:bodyPr/>
          <a:lstStyle/>
          <a:p>
            <a:r>
              <a:rPr lang="zh-CN" altLang="en-US" dirty="0" smtClean="0">
                <a:latin typeface="微软雅黑" panose="020B0503020204020204" pitchFamily="34" charset="-122"/>
                <a:ea typeface="微软雅黑" panose="020B0503020204020204" pitchFamily="34" charset="-122"/>
                <a:sym typeface="+mn-ea"/>
              </a:rPr>
              <a:t>神经网络</a:t>
            </a:r>
            <a:r>
              <a:rPr lang="zh-CN" altLang="en-US" dirty="0">
                <a:latin typeface="微软雅黑" panose="020B0503020204020204" pitchFamily="34" charset="-122"/>
                <a:ea typeface="微软雅黑" panose="020B0503020204020204" pitchFamily="34" charset="-122"/>
                <a:sym typeface="+mn-ea"/>
              </a:rPr>
              <a:t>发展史</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0" y="929640"/>
            <a:ext cx="11614974" cy="4924425"/>
          </a:xfrm>
          <a:prstGeom prst="rect">
            <a:avLst/>
          </a:prstGeom>
          <a:noFill/>
        </p:spPr>
        <p:txBody>
          <a:bodyPr wrap="square" rtlCol="0">
            <a:spAutoFit/>
          </a:bodyPr>
          <a:lstStyle/>
          <a:p>
            <a:pPr algn="l">
              <a:lnSpc>
                <a:spcPct val="150000"/>
              </a:lnSpc>
            </a:pPr>
            <a:r>
              <a:rPr lang="zh-CN" altLang="en-US" sz="2800" dirty="0">
                <a:latin typeface="微软雅黑" pitchFamily="34" charset="-122"/>
                <a:ea typeface="微软雅黑" pitchFamily="34" charset="-122"/>
                <a:cs typeface="+mn-ea"/>
              </a:rPr>
              <a:t>神经网络的发展大致经过五个阶段</a:t>
            </a:r>
          </a:p>
          <a:p>
            <a:pPr marL="457200" indent="-457200" algn="l">
              <a:lnSpc>
                <a:spcPct val="150000"/>
              </a:lnSpc>
              <a:buFont typeface="Wingdings" panose="05000000000000000000" charset="0"/>
              <a:buChar char="n"/>
            </a:pPr>
            <a:r>
              <a:rPr lang="zh-CN" altLang="en-US" sz="2800" dirty="0">
                <a:solidFill>
                  <a:srgbClr val="FF0000"/>
                </a:solidFill>
                <a:latin typeface="微软雅黑" pitchFamily="34" charset="-122"/>
                <a:ea typeface="微软雅黑" pitchFamily="34" charset="-122"/>
                <a:cs typeface="+mn-ea"/>
              </a:rPr>
              <a:t>第一阶段：模型提出</a:t>
            </a:r>
          </a:p>
          <a:p>
            <a:pPr marL="914400" lvl="1" indent="-457200" algn="l">
              <a:lnSpc>
                <a:spcPct val="150000"/>
              </a:lnSpc>
              <a:buFont typeface="Wingdings" panose="05000000000000000000" charset="0"/>
              <a:buChar char="Ø"/>
            </a:pPr>
            <a:r>
              <a:rPr lang="en-US" altLang="zh-CN" sz="2000" dirty="0" smtClean="0">
                <a:latin typeface="微软雅黑" pitchFamily="34" charset="-122"/>
                <a:ea typeface="微软雅黑" pitchFamily="34" charset="-122"/>
                <a:cs typeface="+mn-ea"/>
                <a:sym typeface="+mn-ea"/>
              </a:rPr>
              <a:t>1943</a:t>
            </a:r>
            <a:r>
              <a:rPr lang="zh-CN" altLang="en-US" sz="2000" dirty="0">
                <a:latin typeface="微软雅黑" pitchFamily="34" charset="-122"/>
                <a:ea typeface="微软雅黑" pitchFamily="34" charset="-122"/>
                <a:cs typeface="+mn-ea"/>
                <a:sym typeface="+mn-ea"/>
              </a:rPr>
              <a:t>年，心理学家</a:t>
            </a:r>
            <a:r>
              <a:rPr lang="en-US" altLang="zh-CN" sz="2000" dirty="0">
                <a:latin typeface="微软雅黑" pitchFamily="34" charset="-122"/>
                <a:ea typeface="微软雅黑" pitchFamily="34" charset="-122"/>
                <a:cs typeface="+mn-ea"/>
                <a:sym typeface="+mn-ea"/>
              </a:rPr>
              <a:t>Warren McCulloch</a:t>
            </a:r>
            <a:r>
              <a:rPr lang="zh-CN" altLang="en-US" sz="2000" dirty="0">
                <a:latin typeface="微软雅黑" pitchFamily="34" charset="-122"/>
                <a:ea typeface="微软雅黑" pitchFamily="34" charset="-122"/>
                <a:cs typeface="+mn-ea"/>
                <a:sym typeface="+mn-ea"/>
              </a:rPr>
              <a:t>和数学家</a:t>
            </a:r>
            <a:r>
              <a:rPr lang="en-US" altLang="zh-CN" sz="2000" dirty="0">
                <a:latin typeface="微软雅黑" pitchFamily="34" charset="-122"/>
                <a:ea typeface="微软雅黑" pitchFamily="34" charset="-122"/>
                <a:cs typeface="+mn-ea"/>
                <a:sym typeface="+mn-ea"/>
              </a:rPr>
              <a:t>Walter Pitts</a:t>
            </a:r>
            <a:r>
              <a:rPr lang="zh-CN" altLang="en-US" sz="2000" dirty="0">
                <a:latin typeface="微软雅黑" pitchFamily="34" charset="-122"/>
                <a:ea typeface="微软雅黑" pitchFamily="34" charset="-122"/>
                <a:cs typeface="+mn-ea"/>
                <a:sym typeface="+mn-ea"/>
              </a:rPr>
              <a:t>和最早描述</a:t>
            </a:r>
            <a:r>
              <a:rPr lang="zh-CN" altLang="en-US" sz="2000" dirty="0" smtClean="0">
                <a:latin typeface="微软雅黑" pitchFamily="34" charset="-122"/>
                <a:ea typeface="微软雅黑" pitchFamily="34" charset="-122"/>
                <a:cs typeface="+mn-ea"/>
                <a:sym typeface="+mn-ea"/>
              </a:rPr>
              <a:t>了一</a:t>
            </a:r>
            <a:r>
              <a:rPr lang="zh-CN" altLang="en-US" sz="2000" dirty="0">
                <a:latin typeface="微软雅黑" pitchFamily="34" charset="-122"/>
                <a:ea typeface="微软雅黑" pitchFamily="34" charset="-122"/>
                <a:cs typeface="+mn-ea"/>
                <a:sym typeface="+mn-ea"/>
              </a:rPr>
              <a:t>种理想化的人工神经网络，并构建了一种基于简单逻辑运算的计算机制</a:t>
            </a:r>
            <a:r>
              <a:rPr lang="zh-CN" altLang="en-US" sz="2000" dirty="0" smtClean="0">
                <a:latin typeface="微软雅黑" pitchFamily="34" charset="-122"/>
                <a:ea typeface="微软雅黑" pitchFamily="34" charset="-122"/>
                <a:cs typeface="+mn-ea"/>
                <a:sym typeface="+mn-ea"/>
              </a:rPr>
              <a:t>。他们</a:t>
            </a:r>
            <a:r>
              <a:rPr lang="zh-CN" altLang="en-US" sz="2000" dirty="0">
                <a:latin typeface="微软雅黑" pitchFamily="34" charset="-122"/>
                <a:ea typeface="微软雅黑" pitchFamily="34" charset="-122"/>
                <a:cs typeface="+mn-ea"/>
                <a:sym typeface="+mn-ea"/>
              </a:rPr>
              <a:t>提出的神经网络模型称为</a:t>
            </a:r>
            <a:r>
              <a:rPr lang="en-US" altLang="zh-CN" sz="2000" dirty="0">
                <a:latin typeface="微软雅黑" pitchFamily="34" charset="-122"/>
                <a:ea typeface="微软雅黑" pitchFamily="34" charset="-122"/>
                <a:cs typeface="+mn-ea"/>
                <a:sym typeface="+mn-ea"/>
              </a:rPr>
              <a:t>MP</a:t>
            </a:r>
            <a:r>
              <a:rPr lang="zh-CN" altLang="en-US" sz="2000" dirty="0">
                <a:latin typeface="微软雅黑" pitchFamily="34" charset="-122"/>
                <a:ea typeface="微软雅黑" pitchFamily="34" charset="-122"/>
                <a:cs typeface="+mn-ea"/>
                <a:sym typeface="+mn-ea"/>
              </a:rPr>
              <a:t>模型。</a:t>
            </a:r>
          </a:p>
          <a:p>
            <a:pPr marL="914400" lvl="1" indent="-457200" algn="l">
              <a:lnSpc>
                <a:spcPct val="150000"/>
              </a:lnSpc>
              <a:buFont typeface="Wingdings" panose="05000000000000000000" charset="0"/>
              <a:buChar char="Ø"/>
            </a:pPr>
            <a:r>
              <a:rPr lang="zh-CN" altLang="en-US" sz="2000" dirty="0">
                <a:latin typeface="微软雅黑" pitchFamily="34" charset="-122"/>
                <a:ea typeface="微软雅黑" pitchFamily="34" charset="-122"/>
                <a:cs typeface="+mn-ea"/>
                <a:sym typeface="+mn-ea"/>
              </a:rPr>
              <a:t>阿兰</a:t>
            </a:r>
            <a:r>
              <a:rPr lang="en-US" altLang="zh-CN" sz="2000" dirty="0">
                <a:latin typeface="微软雅黑" pitchFamily="34" charset="-122"/>
                <a:ea typeface="微软雅黑" pitchFamily="34" charset="-122"/>
                <a:cs typeface="+mn-ea"/>
                <a:sym typeface="+mn-ea"/>
              </a:rPr>
              <a:t>·</a:t>
            </a:r>
            <a:r>
              <a:rPr lang="zh-CN" altLang="en-US" sz="2000" dirty="0">
                <a:latin typeface="微软雅黑" pitchFamily="34" charset="-122"/>
                <a:ea typeface="微软雅黑" pitchFamily="34" charset="-122"/>
                <a:cs typeface="+mn-ea"/>
                <a:sym typeface="+mn-ea"/>
              </a:rPr>
              <a:t>图灵在</a:t>
            </a:r>
            <a:r>
              <a:rPr lang="en-US" altLang="zh-CN" sz="2000" dirty="0">
                <a:latin typeface="微软雅黑" pitchFamily="34" charset="-122"/>
                <a:ea typeface="微软雅黑" pitchFamily="34" charset="-122"/>
                <a:cs typeface="+mn-ea"/>
                <a:sym typeface="+mn-ea"/>
              </a:rPr>
              <a:t>1948</a:t>
            </a:r>
            <a:r>
              <a:rPr lang="zh-CN" altLang="en-US" sz="2000" dirty="0">
                <a:latin typeface="微软雅黑" pitchFamily="34" charset="-122"/>
                <a:ea typeface="微软雅黑" pitchFamily="34" charset="-122"/>
                <a:cs typeface="+mn-ea"/>
                <a:sym typeface="+mn-ea"/>
              </a:rPr>
              <a:t>年的论文中描述了一种“</a:t>
            </a:r>
            <a:r>
              <a:rPr lang="en-US" altLang="zh-CN" sz="2000" dirty="0">
                <a:latin typeface="微软雅黑" pitchFamily="34" charset="-122"/>
                <a:ea typeface="微软雅黑" pitchFamily="34" charset="-122"/>
                <a:cs typeface="+mn-ea"/>
                <a:sym typeface="+mn-ea"/>
              </a:rPr>
              <a:t>B</a:t>
            </a:r>
            <a:r>
              <a:rPr lang="zh-CN" altLang="en-US" sz="2000" dirty="0">
                <a:latin typeface="微软雅黑" pitchFamily="34" charset="-122"/>
                <a:ea typeface="微软雅黑" pitchFamily="34" charset="-122"/>
                <a:cs typeface="+mn-ea"/>
                <a:sym typeface="+mn-ea"/>
              </a:rPr>
              <a:t>型图灵机”。</a:t>
            </a:r>
            <a:r>
              <a:rPr lang="en-US" altLang="zh-CN" sz="2000" dirty="0">
                <a:latin typeface="微软雅黑" pitchFamily="34" charset="-122"/>
                <a:ea typeface="微软雅黑" pitchFamily="34" charset="-122"/>
                <a:cs typeface="+mn-ea"/>
                <a:sym typeface="+mn-ea"/>
              </a:rPr>
              <a:t>(</a:t>
            </a:r>
            <a:r>
              <a:rPr lang="zh-CN" altLang="en-US" sz="2000" dirty="0">
                <a:latin typeface="微软雅黑" pitchFamily="34" charset="-122"/>
                <a:ea typeface="微软雅黑" pitchFamily="34" charset="-122"/>
                <a:cs typeface="+mn-ea"/>
                <a:sym typeface="+mn-ea"/>
              </a:rPr>
              <a:t>赫布型学习</a:t>
            </a:r>
            <a:r>
              <a:rPr lang="en-US" altLang="zh-CN" sz="2000" dirty="0">
                <a:latin typeface="微软雅黑" pitchFamily="34" charset="-122"/>
                <a:ea typeface="微软雅黑" pitchFamily="34" charset="-122"/>
                <a:cs typeface="+mn-ea"/>
                <a:sym typeface="+mn-ea"/>
              </a:rPr>
              <a:t>)</a:t>
            </a:r>
          </a:p>
          <a:p>
            <a:pPr marL="914400" lvl="1" indent="-457200" algn="l">
              <a:lnSpc>
                <a:spcPct val="150000"/>
              </a:lnSpc>
              <a:buFont typeface="Wingdings" panose="05000000000000000000" charset="0"/>
              <a:buChar char="Ø"/>
            </a:pPr>
            <a:r>
              <a:rPr lang="en-US" altLang="zh-CN" sz="2000" dirty="0">
                <a:latin typeface="微软雅黑" pitchFamily="34" charset="-122"/>
                <a:ea typeface="微软雅黑" pitchFamily="34" charset="-122"/>
                <a:cs typeface="+mn-ea"/>
                <a:sym typeface="+mn-ea"/>
              </a:rPr>
              <a:t>1951</a:t>
            </a:r>
            <a:r>
              <a:rPr lang="zh-CN" altLang="en-US" sz="2000" dirty="0">
                <a:latin typeface="微软雅黑" pitchFamily="34" charset="-122"/>
                <a:ea typeface="微软雅黑" pitchFamily="34" charset="-122"/>
                <a:cs typeface="+mn-ea"/>
                <a:sym typeface="+mn-ea"/>
              </a:rPr>
              <a:t>年，</a:t>
            </a:r>
            <a:r>
              <a:rPr lang="en-US" altLang="zh-CN" sz="2000" dirty="0">
                <a:latin typeface="微软雅黑" pitchFamily="34" charset="-122"/>
                <a:ea typeface="微软雅黑" pitchFamily="34" charset="-122"/>
                <a:cs typeface="+mn-ea"/>
                <a:sym typeface="+mn-ea"/>
              </a:rPr>
              <a:t>McCulloch</a:t>
            </a:r>
            <a:r>
              <a:rPr lang="zh-CN" altLang="en-US" sz="2000" dirty="0">
                <a:latin typeface="微软雅黑" pitchFamily="34" charset="-122"/>
                <a:ea typeface="微软雅黑" pitchFamily="34" charset="-122"/>
                <a:cs typeface="+mn-ea"/>
                <a:sym typeface="+mn-ea"/>
              </a:rPr>
              <a:t>和</a:t>
            </a:r>
            <a:r>
              <a:rPr lang="en-US" altLang="zh-CN" sz="2000" dirty="0">
                <a:latin typeface="微软雅黑" pitchFamily="34" charset="-122"/>
                <a:ea typeface="微软雅黑" pitchFamily="34" charset="-122"/>
                <a:cs typeface="+mn-ea"/>
                <a:sym typeface="+mn-ea"/>
              </a:rPr>
              <a:t>Pitts</a:t>
            </a:r>
            <a:r>
              <a:rPr lang="zh-CN" altLang="en-US" sz="2000" dirty="0">
                <a:latin typeface="微软雅黑" pitchFamily="34" charset="-122"/>
                <a:ea typeface="微软雅黑" pitchFamily="34" charset="-122"/>
                <a:cs typeface="+mn-ea"/>
                <a:sym typeface="+mn-ea"/>
              </a:rPr>
              <a:t>的学生</a:t>
            </a:r>
            <a:r>
              <a:rPr lang="en-US" altLang="zh-CN" sz="2000" dirty="0">
                <a:latin typeface="微软雅黑" pitchFamily="34" charset="-122"/>
                <a:ea typeface="微软雅黑" pitchFamily="34" charset="-122"/>
                <a:cs typeface="+mn-ea"/>
                <a:sym typeface="+mn-ea"/>
              </a:rPr>
              <a:t>Marvin Minsky</a:t>
            </a:r>
            <a:r>
              <a:rPr lang="zh-CN" altLang="en-US" sz="2000" dirty="0">
                <a:latin typeface="微软雅黑" pitchFamily="34" charset="-122"/>
                <a:ea typeface="微软雅黑" pitchFamily="34" charset="-122"/>
                <a:cs typeface="+mn-ea"/>
                <a:sym typeface="+mn-ea"/>
              </a:rPr>
              <a:t>建造了第一台神经网络机</a:t>
            </a:r>
            <a:r>
              <a:rPr lang="zh-CN" altLang="en-US" sz="2000" dirty="0" smtClean="0">
                <a:latin typeface="微软雅黑" pitchFamily="34" charset="-122"/>
                <a:ea typeface="微软雅黑" pitchFamily="34" charset="-122"/>
                <a:cs typeface="+mn-ea"/>
                <a:sym typeface="+mn-ea"/>
              </a:rPr>
              <a:t>，称为</a:t>
            </a:r>
            <a:r>
              <a:rPr lang="en-US" altLang="zh-CN" sz="2000" dirty="0">
                <a:latin typeface="微软雅黑" pitchFamily="34" charset="-122"/>
                <a:ea typeface="微软雅黑" pitchFamily="34" charset="-122"/>
                <a:cs typeface="+mn-ea"/>
                <a:sym typeface="+mn-ea"/>
              </a:rPr>
              <a:t>SNARC</a:t>
            </a:r>
            <a:r>
              <a:rPr lang="zh-CN" altLang="en-US" sz="2000" dirty="0">
                <a:latin typeface="微软雅黑" pitchFamily="34" charset="-122"/>
                <a:ea typeface="微软雅黑" pitchFamily="34" charset="-122"/>
                <a:cs typeface="+mn-ea"/>
                <a:sym typeface="+mn-ea"/>
              </a:rPr>
              <a:t>。</a:t>
            </a:r>
          </a:p>
          <a:p>
            <a:pPr marL="914400" lvl="1" indent="-457200" algn="l">
              <a:lnSpc>
                <a:spcPct val="150000"/>
              </a:lnSpc>
              <a:buFont typeface="Wingdings" panose="05000000000000000000" charset="0"/>
              <a:buChar char="Ø"/>
            </a:pPr>
            <a:r>
              <a:rPr lang="en-US" altLang="zh-CN" sz="2000" dirty="0">
                <a:latin typeface="微软雅黑" pitchFamily="34" charset="-122"/>
                <a:ea typeface="微软雅黑" pitchFamily="34" charset="-122"/>
                <a:cs typeface="+mn-ea"/>
                <a:sym typeface="+mn-ea"/>
              </a:rPr>
              <a:t>Rosenblatt [1958]</a:t>
            </a:r>
            <a:r>
              <a:rPr lang="zh-CN" altLang="en-US" sz="2000" dirty="0">
                <a:latin typeface="微软雅黑" pitchFamily="34" charset="-122"/>
                <a:ea typeface="微软雅黑" pitchFamily="34" charset="-122"/>
                <a:cs typeface="+mn-ea"/>
                <a:sym typeface="+mn-ea"/>
              </a:rPr>
              <a:t>最早提出可以模拟人类感知能力的神经网络模型，并</a:t>
            </a:r>
            <a:r>
              <a:rPr lang="zh-CN" altLang="en-US" sz="2000" dirty="0" smtClean="0">
                <a:latin typeface="微软雅黑" pitchFamily="34" charset="-122"/>
                <a:ea typeface="微软雅黑" pitchFamily="34" charset="-122"/>
                <a:cs typeface="+mn-ea"/>
                <a:sym typeface="+mn-ea"/>
              </a:rPr>
              <a:t>称之为感知机（</a:t>
            </a:r>
            <a:r>
              <a:rPr lang="en-US" altLang="zh-CN" sz="2000" dirty="0">
                <a:latin typeface="微软雅黑" pitchFamily="34" charset="-122"/>
                <a:ea typeface="微软雅黑" pitchFamily="34" charset="-122"/>
                <a:cs typeface="+mn-ea"/>
                <a:sym typeface="+mn-ea"/>
              </a:rPr>
              <a:t>Perceptron</a:t>
            </a:r>
            <a:r>
              <a:rPr lang="zh-CN" altLang="en-US" sz="2000" dirty="0">
                <a:latin typeface="微软雅黑" pitchFamily="34" charset="-122"/>
                <a:ea typeface="微软雅黑" pitchFamily="34" charset="-122"/>
                <a:cs typeface="+mn-ea"/>
                <a:sym typeface="+mn-ea"/>
              </a:rPr>
              <a:t>），并提出了一种接近于人类学习过程（迭代、试错</a:t>
            </a:r>
            <a:r>
              <a:rPr lang="zh-CN" altLang="en-US" sz="2000" dirty="0" smtClean="0">
                <a:latin typeface="微软雅黑" pitchFamily="34" charset="-122"/>
                <a:ea typeface="微软雅黑" pitchFamily="34" charset="-122"/>
                <a:cs typeface="+mn-ea"/>
                <a:sym typeface="+mn-ea"/>
              </a:rPr>
              <a:t>）的</a:t>
            </a:r>
            <a:r>
              <a:rPr lang="zh-CN" altLang="en-US" sz="2000" dirty="0">
                <a:latin typeface="微软雅黑" pitchFamily="34" charset="-122"/>
                <a:ea typeface="微软雅黑" pitchFamily="34" charset="-122"/>
                <a:cs typeface="+mn-ea"/>
                <a:sym typeface="+mn-ea"/>
              </a:rPr>
              <a:t>学习算法。</a:t>
            </a:r>
          </a:p>
          <a:p>
            <a:pPr lvl="1" algn="l"/>
            <a:endParaRPr lang="zh-CN" altLang="en-US" sz="2000" dirty="0">
              <a:latin typeface="+mn-ea"/>
              <a:cs typeface="+mn-ea"/>
            </a:endParaRPr>
          </a:p>
        </p:txBody>
      </p:sp>
    </p:spTree>
    <p:extLst>
      <p:ext uri="{BB962C8B-B14F-4D97-AF65-F5344CB8AC3E}">
        <p14:creationId xmlns:p14="http://schemas.microsoft.com/office/powerpoint/2010/main" val="978085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716645" cy="618490"/>
          </a:xfrm>
        </p:spPr>
        <p:txBody>
          <a:bodyPr/>
          <a:lstStyle/>
          <a:p>
            <a:r>
              <a:rPr lang="zh-CN" altLang="en-US" dirty="0" smtClean="0">
                <a:latin typeface="微软雅黑" panose="020B0503020204020204" pitchFamily="34" charset="-122"/>
                <a:ea typeface="微软雅黑" panose="020B0503020204020204" pitchFamily="34" charset="-122"/>
                <a:sym typeface="+mn-ea"/>
              </a:rPr>
              <a:t>神经网络</a:t>
            </a:r>
            <a:r>
              <a:rPr lang="zh-CN" altLang="en-US" dirty="0">
                <a:latin typeface="微软雅黑" panose="020B0503020204020204" pitchFamily="34" charset="-122"/>
                <a:ea typeface="微软雅黑" panose="020B0503020204020204" pitchFamily="34" charset="-122"/>
                <a:sym typeface="+mn-ea"/>
              </a:rPr>
              <a:t>发展史</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0" y="929640"/>
            <a:ext cx="11531212" cy="3970318"/>
          </a:xfrm>
          <a:prstGeom prst="rect">
            <a:avLst/>
          </a:prstGeom>
          <a:noFill/>
        </p:spPr>
        <p:txBody>
          <a:bodyPr wrap="square" rtlCol="0">
            <a:spAutoFit/>
          </a:bodyPr>
          <a:lstStyle/>
          <a:p>
            <a:pPr lvl="0" indent="-457200" algn="l">
              <a:lnSpc>
                <a:spcPct val="150000"/>
              </a:lnSpc>
              <a:buFont typeface="Wingdings" panose="05000000000000000000" charset="0"/>
              <a:buChar char="n"/>
            </a:pPr>
            <a:r>
              <a:rPr lang="zh-CN" altLang="en-US" sz="2800" dirty="0">
                <a:solidFill>
                  <a:srgbClr val="FF0000"/>
                </a:solidFill>
                <a:latin typeface="微软雅黑" pitchFamily="34" charset="-122"/>
                <a:ea typeface="微软雅黑" pitchFamily="34" charset="-122"/>
                <a:cs typeface="+mn-ea"/>
                <a:sym typeface="+mn-ea"/>
              </a:rPr>
              <a:t>第二阶段：冰河期</a:t>
            </a:r>
          </a:p>
          <a:p>
            <a:pPr lvl="2" indent="-457200" algn="l">
              <a:lnSpc>
                <a:spcPct val="150000"/>
              </a:lnSpc>
              <a:buFont typeface="Wingdings" panose="05000000000000000000" charset="0"/>
              <a:buChar char="Ø"/>
            </a:pPr>
            <a:r>
              <a:rPr lang="en-US" altLang="zh-CN" sz="2000" dirty="0">
                <a:latin typeface="微软雅黑" pitchFamily="34" charset="-122"/>
                <a:ea typeface="微软雅黑" pitchFamily="34" charset="-122"/>
                <a:cs typeface="+mn-ea"/>
                <a:sym typeface="+mn-ea"/>
              </a:rPr>
              <a:t>1969</a:t>
            </a:r>
            <a:r>
              <a:rPr lang="zh-CN" altLang="en-US" sz="2000" dirty="0">
                <a:latin typeface="微软雅黑" pitchFamily="34" charset="-122"/>
                <a:ea typeface="微软雅黑" pitchFamily="34" charset="-122"/>
                <a:cs typeface="+mn-ea"/>
                <a:sym typeface="+mn-ea"/>
              </a:rPr>
              <a:t>年，</a:t>
            </a:r>
            <a:r>
              <a:rPr lang="en-US" altLang="zh-CN" sz="2000" dirty="0">
                <a:latin typeface="微软雅黑" pitchFamily="34" charset="-122"/>
                <a:ea typeface="微软雅黑" pitchFamily="34" charset="-122"/>
                <a:cs typeface="+mn-ea"/>
                <a:sym typeface="+mn-ea"/>
              </a:rPr>
              <a:t>Marvin Minsky</a:t>
            </a:r>
            <a:r>
              <a:rPr lang="zh-CN" altLang="en-US" sz="2000" dirty="0">
                <a:latin typeface="微软雅黑" pitchFamily="34" charset="-122"/>
                <a:ea typeface="微软雅黑" pitchFamily="34" charset="-122"/>
                <a:cs typeface="+mn-ea"/>
                <a:sym typeface="+mn-ea"/>
              </a:rPr>
              <a:t>出版</a:t>
            </a:r>
            <a:r>
              <a:rPr lang="en-US" altLang="zh-CN" sz="2000" dirty="0">
                <a:latin typeface="微软雅黑" pitchFamily="34" charset="-122"/>
                <a:ea typeface="微软雅黑" pitchFamily="34" charset="-122"/>
                <a:cs typeface="+mn-ea"/>
                <a:sym typeface="+mn-ea"/>
              </a:rPr>
              <a:t>《</a:t>
            </a:r>
            <a:r>
              <a:rPr lang="zh-CN" altLang="en-US" sz="2000" dirty="0">
                <a:latin typeface="微软雅黑" pitchFamily="34" charset="-122"/>
                <a:ea typeface="微软雅黑" pitchFamily="34" charset="-122"/>
                <a:cs typeface="+mn-ea"/>
                <a:sym typeface="+mn-ea"/>
              </a:rPr>
              <a:t>感知机</a:t>
            </a:r>
            <a:r>
              <a:rPr lang="en-US" altLang="zh-CN" sz="2000" dirty="0">
                <a:latin typeface="微软雅黑" pitchFamily="34" charset="-122"/>
                <a:ea typeface="微软雅黑" pitchFamily="34" charset="-122"/>
                <a:cs typeface="+mn-ea"/>
                <a:sym typeface="+mn-ea"/>
              </a:rPr>
              <a:t>》</a:t>
            </a:r>
            <a:r>
              <a:rPr lang="zh-CN" altLang="en-US" sz="2000" dirty="0">
                <a:latin typeface="微软雅黑" pitchFamily="34" charset="-122"/>
                <a:ea typeface="微软雅黑" pitchFamily="34" charset="-122"/>
                <a:cs typeface="+mn-ea"/>
                <a:sym typeface="+mn-ea"/>
              </a:rPr>
              <a:t>一书，书中论断直接将</a:t>
            </a:r>
            <a:r>
              <a:rPr lang="zh-CN" altLang="en-US" sz="2000" dirty="0" smtClean="0">
                <a:latin typeface="微软雅黑" pitchFamily="34" charset="-122"/>
                <a:ea typeface="微软雅黑" pitchFamily="34" charset="-122"/>
                <a:cs typeface="+mn-ea"/>
                <a:sym typeface="+mn-ea"/>
              </a:rPr>
              <a:t>神经网络打入冷宫</a:t>
            </a:r>
            <a:r>
              <a:rPr lang="zh-CN" altLang="en-US" sz="2000" dirty="0">
                <a:latin typeface="微软雅黑" pitchFamily="34" charset="-122"/>
                <a:ea typeface="微软雅黑" pitchFamily="34" charset="-122"/>
                <a:cs typeface="+mn-ea"/>
                <a:sym typeface="+mn-ea"/>
              </a:rPr>
              <a:t>，导致神经网络十多年的“冰河期”。他们发现了神经网络的</a:t>
            </a:r>
            <a:r>
              <a:rPr lang="zh-CN" altLang="en-US" sz="2000" dirty="0" smtClean="0">
                <a:latin typeface="微软雅黑" pitchFamily="34" charset="-122"/>
                <a:ea typeface="微软雅黑" pitchFamily="34" charset="-122"/>
                <a:cs typeface="+mn-ea"/>
                <a:sym typeface="+mn-ea"/>
              </a:rPr>
              <a:t>两个</a:t>
            </a:r>
            <a:r>
              <a:rPr lang="zh-CN" altLang="en-US" sz="2000" dirty="0">
                <a:latin typeface="微软雅黑" pitchFamily="34" charset="-122"/>
                <a:ea typeface="微软雅黑" pitchFamily="34" charset="-122"/>
                <a:cs typeface="+mn-ea"/>
                <a:sym typeface="+mn-ea"/>
              </a:rPr>
              <a:t>关键问题。</a:t>
            </a:r>
          </a:p>
          <a:p>
            <a:pPr lvl="3" indent="-457200" algn="l">
              <a:lnSpc>
                <a:spcPct val="150000"/>
              </a:lnSpc>
              <a:buFont typeface="Wingdings" panose="05000000000000000000" charset="0"/>
              <a:buChar char="Ø"/>
            </a:pPr>
            <a:r>
              <a:rPr lang="zh-CN" altLang="en-US" sz="2000" dirty="0">
                <a:latin typeface="微软雅黑" pitchFamily="34" charset="-122"/>
                <a:ea typeface="微软雅黑" pitchFamily="34" charset="-122"/>
                <a:cs typeface="+mn-ea"/>
                <a:sym typeface="+mn-ea"/>
              </a:rPr>
              <a:t>第一是基本感知机无法处理异或回路。</a:t>
            </a:r>
          </a:p>
          <a:p>
            <a:pPr lvl="3" indent="-457200" algn="l">
              <a:lnSpc>
                <a:spcPct val="150000"/>
              </a:lnSpc>
              <a:buFont typeface="Wingdings" panose="05000000000000000000" charset="0"/>
              <a:buChar char="Ø"/>
            </a:pPr>
            <a:r>
              <a:rPr lang="zh-CN" altLang="en-US" sz="2000" dirty="0">
                <a:latin typeface="微软雅黑" pitchFamily="34" charset="-122"/>
                <a:ea typeface="微软雅黑" pitchFamily="34" charset="-122"/>
                <a:cs typeface="+mn-ea"/>
                <a:sym typeface="+mn-ea"/>
              </a:rPr>
              <a:t>第二个重要的问题是电脑没有足够的能力来处理大型神经网络所需要</a:t>
            </a:r>
            <a:r>
              <a:rPr lang="zh-CN" altLang="en-US" sz="2000" dirty="0" smtClean="0">
                <a:latin typeface="微软雅黑" pitchFamily="34" charset="-122"/>
                <a:ea typeface="微软雅黑" pitchFamily="34" charset="-122"/>
                <a:cs typeface="+mn-ea"/>
                <a:sym typeface="+mn-ea"/>
              </a:rPr>
              <a:t>的很</a:t>
            </a:r>
            <a:r>
              <a:rPr lang="zh-CN" altLang="en-US" sz="2000" dirty="0">
                <a:latin typeface="微软雅黑" pitchFamily="34" charset="-122"/>
                <a:ea typeface="微软雅黑" pitchFamily="34" charset="-122"/>
                <a:cs typeface="+mn-ea"/>
                <a:sym typeface="+mn-ea"/>
              </a:rPr>
              <a:t>长的计算时间。</a:t>
            </a:r>
          </a:p>
          <a:p>
            <a:pPr lvl="2" indent="-457200" algn="l">
              <a:lnSpc>
                <a:spcPct val="150000"/>
              </a:lnSpc>
              <a:buFont typeface="Wingdings" panose="05000000000000000000" charset="0"/>
              <a:buChar char="Ø"/>
            </a:pPr>
            <a:r>
              <a:rPr lang="en-US" altLang="zh-CN" sz="2000" dirty="0">
                <a:latin typeface="微软雅黑" pitchFamily="34" charset="-122"/>
                <a:ea typeface="微软雅黑" pitchFamily="34" charset="-122"/>
                <a:cs typeface="+mn-ea"/>
                <a:sym typeface="+mn-ea"/>
              </a:rPr>
              <a:t>1974</a:t>
            </a:r>
            <a:r>
              <a:rPr lang="zh-CN" altLang="en-US" sz="2000" dirty="0">
                <a:latin typeface="微软雅黑" pitchFamily="34" charset="-122"/>
                <a:ea typeface="微软雅黑" pitchFamily="34" charset="-122"/>
                <a:cs typeface="+mn-ea"/>
                <a:sym typeface="+mn-ea"/>
              </a:rPr>
              <a:t>年，哈佛大学的</a:t>
            </a:r>
            <a:r>
              <a:rPr lang="en-US" altLang="zh-CN" sz="2000" dirty="0">
                <a:latin typeface="微软雅黑" pitchFamily="34" charset="-122"/>
                <a:ea typeface="微软雅黑" pitchFamily="34" charset="-122"/>
                <a:cs typeface="+mn-ea"/>
                <a:sym typeface="+mn-ea"/>
              </a:rPr>
              <a:t>Paul </a:t>
            </a:r>
            <a:r>
              <a:rPr lang="en-US" altLang="zh-CN" sz="2000" dirty="0" err="1">
                <a:latin typeface="微软雅黑" pitchFamily="34" charset="-122"/>
                <a:ea typeface="微软雅黑" pitchFamily="34" charset="-122"/>
                <a:cs typeface="+mn-ea"/>
                <a:sym typeface="+mn-ea"/>
              </a:rPr>
              <a:t>Webos</a:t>
            </a:r>
            <a:r>
              <a:rPr lang="zh-CN" altLang="en-US" sz="2000" dirty="0">
                <a:latin typeface="微软雅黑" pitchFamily="34" charset="-122"/>
                <a:ea typeface="微软雅黑" pitchFamily="34" charset="-122"/>
                <a:cs typeface="+mn-ea"/>
                <a:sym typeface="+mn-ea"/>
              </a:rPr>
              <a:t>发明</a:t>
            </a:r>
            <a:r>
              <a:rPr lang="zh-CN" altLang="en-US" sz="2000" dirty="0">
                <a:solidFill>
                  <a:srgbClr val="FF0000"/>
                </a:solidFill>
                <a:latin typeface="微软雅黑" pitchFamily="34" charset="-122"/>
                <a:ea typeface="微软雅黑" pitchFamily="34" charset="-122"/>
                <a:cs typeface="+mn-ea"/>
                <a:sym typeface="+mn-ea"/>
              </a:rPr>
              <a:t>反向传播算法</a:t>
            </a:r>
            <a:r>
              <a:rPr lang="zh-CN" altLang="en-US" sz="2000" dirty="0">
                <a:latin typeface="微软雅黑" pitchFamily="34" charset="-122"/>
                <a:ea typeface="微软雅黑" pitchFamily="34" charset="-122"/>
                <a:cs typeface="+mn-ea"/>
                <a:sym typeface="+mn-ea"/>
              </a:rPr>
              <a:t>，但当时未受到应有的重视。</a:t>
            </a:r>
          </a:p>
          <a:p>
            <a:pPr lvl="2" indent="-457200" algn="l">
              <a:lnSpc>
                <a:spcPct val="150000"/>
              </a:lnSpc>
              <a:buFont typeface="Wingdings" panose="05000000000000000000" charset="0"/>
              <a:buChar char="Ø"/>
            </a:pPr>
            <a:r>
              <a:rPr lang="en-US" altLang="zh-CN" sz="2000" dirty="0">
                <a:latin typeface="微软雅黑" pitchFamily="34" charset="-122"/>
                <a:ea typeface="微软雅黑" pitchFamily="34" charset="-122"/>
                <a:cs typeface="+mn-ea"/>
                <a:sym typeface="+mn-ea"/>
              </a:rPr>
              <a:t>1980</a:t>
            </a:r>
            <a:r>
              <a:rPr lang="zh-CN" altLang="en-US" sz="2000" dirty="0">
                <a:latin typeface="微软雅黑" pitchFamily="34" charset="-122"/>
                <a:ea typeface="微软雅黑" pitchFamily="34" charset="-122"/>
                <a:cs typeface="+mn-ea"/>
                <a:sym typeface="+mn-ea"/>
              </a:rPr>
              <a:t>年，</a:t>
            </a:r>
            <a:r>
              <a:rPr lang="en-US" altLang="zh-CN" sz="2000" dirty="0" err="1">
                <a:latin typeface="微软雅黑" pitchFamily="34" charset="-122"/>
                <a:ea typeface="微软雅黑" pitchFamily="34" charset="-122"/>
                <a:cs typeface="+mn-ea"/>
                <a:sym typeface="+mn-ea"/>
              </a:rPr>
              <a:t>Kunihiko</a:t>
            </a:r>
            <a:r>
              <a:rPr lang="en-US" altLang="zh-CN" sz="2000" dirty="0">
                <a:latin typeface="微软雅黑" pitchFamily="34" charset="-122"/>
                <a:ea typeface="微软雅黑" pitchFamily="34" charset="-122"/>
                <a:cs typeface="+mn-ea"/>
                <a:sym typeface="+mn-ea"/>
              </a:rPr>
              <a:t> Fukushima</a:t>
            </a:r>
            <a:r>
              <a:rPr lang="zh-CN" altLang="en-US" sz="2000" dirty="0">
                <a:latin typeface="微软雅黑" pitchFamily="34" charset="-122"/>
                <a:ea typeface="微软雅黑" pitchFamily="34" charset="-122"/>
                <a:cs typeface="+mn-ea"/>
                <a:sym typeface="+mn-ea"/>
              </a:rPr>
              <a:t>（福岛邦彦）提出了一种带卷积和子采样操作</a:t>
            </a:r>
            <a:r>
              <a:rPr lang="zh-CN" altLang="en-US" sz="2000" dirty="0" smtClean="0">
                <a:latin typeface="微软雅黑" pitchFamily="34" charset="-122"/>
                <a:ea typeface="微软雅黑" pitchFamily="34" charset="-122"/>
                <a:cs typeface="+mn-ea"/>
                <a:sym typeface="+mn-ea"/>
              </a:rPr>
              <a:t>的多</a:t>
            </a:r>
            <a:r>
              <a:rPr lang="zh-CN" altLang="en-US" sz="2000" dirty="0">
                <a:latin typeface="微软雅黑" pitchFamily="34" charset="-122"/>
                <a:ea typeface="微软雅黑" pitchFamily="34" charset="-122"/>
                <a:cs typeface="+mn-ea"/>
                <a:sym typeface="+mn-ea"/>
              </a:rPr>
              <a:t>层神经网络：新知机（</a:t>
            </a:r>
            <a:r>
              <a:rPr lang="en-US" altLang="zh-CN" sz="2000" dirty="0" err="1">
                <a:latin typeface="微软雅黑" pitchFamily="34" charset="-122"/>
                <a:ea typeface="微软雅黑" pitchFamily="34" charset="-122"/>
                <a:cs typeface="+mn-ea"/>
                <a:sym typeface="+mn-ea"/>
              </a:rPr>
              <a:t>Neocognitron</a:t>
            </a:r>
            <a:r>
              <a:rPr lang="zh-CN" altLang="en-US" sz="2000" dirty="0" smtClean="0">
                <a:latin typeface="微软雅黑" pitchFamily="34" charset="-122"/>
                <a:ea typeface="微软雅黑" pitchFamily="34" charset="-122"/>
                <a:cs typeface="+mn-ea"/>
                <a:sym typeface="+mn-ea"/>
              </a:rPr>
              <a:t>）</a:t>
            </a:r>
            <a:endParaRPr lang="zh-CN" altLang="en-US" sz="2000" dirty="0">
              <a:latin typeface="微软雅黑" pitchFamily="34" charset="-122"/>
              <a:ea typeface="微软雅黑" pitchFamily="34" charset="-122"/>
              <a:cs typeface="+mn-ea"/>
            </a:endParaRPr>
          </a:p>
        </p:txBody>
      </p:sp>
    </p:spTree>
    <p:extLst>
      <p:ext uri="{BB962C8B-B14F-4D97-AF65-F5344CB8AC3E}">
        <p14:creationId xmlns:p14="http://schemas.microsoft.com/office/powerpoint/2010/main" val="633543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716645" cy="618490"/>
          </a:xfrm>
        </p:spPr>
        <p:txBody>
          <a:bodyPr/>
          <a:lstStyle/>
          <a:p>
            <a:r>
              <a:rPr lang="zh-CN" altLang="en-US" dirty="0" smtClean="0">
                <a:latin typeface="微软雅黑" panose="020B0503020204020204" pitchFamily="34" charset="-122"/>
                <a:ea typeface="微软雅黑" panose="020B0503020204020204" pitchFamily="34" charset="-122"/>
                <a:sym typeface="+mn-ea"/>
              </a:rPr>
              <a:t>神经网络</a:t>
            </a:r>
            <a:r>
              <a:rPr lang="zh-CN" altLang="en-US" dirty="0">
                <a:latin typeface="微软雅黑" panose="020B0503020204020204" pitchFamily="34" charset="-122"/>
                <a:ea typeface="微软雅黑" panose="020B0503020204020204" pitchFamily="34" charset="-122"/>
                <a:sym typeface="+mn-ea"/>
              </a:rPr>
              <a:t>发展史</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528320" y="1013460"/>
            <a:ext cx="11044773" cy="4893647"/>
          </a:xfrm>
          <a:prstGeom prst="rect">
            <a:avLst/>
          </a:prstGeom>
          <a:noFill/>
        </p:spPr>
        <p:txBody>
          <a:bodyPr wrap="square" rtlCol="0">
            <a:spAutoFit/>
          </a:bodyPr>
          <a:lstStyle/>
          <a:p>
            <a:pPr marL="457200" indent="-457200" algn="l">
              <a:lnSpc>
                <a:spcPct val="150000"/>
              </a:lnSpc>
              <a:buFont typeface="Wingdings" panose="05000000000000000000" charset="0"/>
              <a:buChar char="n"/>
            </a:pPr>
            <a:r>
              <a:rPr lang="zh-CN" altLang="en-US" sz="2800" dirty="0">
                <a:solidFill>
                  <a:srgbClr val="FF0000"/>
                </a:solidFill>
                <a:latin typeface="微软雅黑" pitchFamily="34" charset="-122"/>
                <a:ea typeface="微软雅黑" pitchFamily="34" charset="-122"/>
                <a:cs typeface="+mn-ea"/>
              </a:rPr>
              <a:t>第三阶段：反向传播算法的复兴</a:t>
            </a:r>
            <a:endParaRPr lang="zh-CN" altLang="en-US" sz="2800" dirty="0">
              <a:latin typeface="微软雅黑" pitchFamily="34" charset="-122"/>
              <a:ea typeface="微软雅黑" pitchFamily="34" charset="-122"/>
              <a:cs typeface="+mn-ea"/>
            </a:endParaRPr>
          </a:p>
          <a:p>
            <a:pPr marL="914400" lvl="1" indent="-457200" algn="l">
              <a:lnSpc>
                <a:spcPct val="150000"/>
              </a:lnSpc>
              <a:buFont typeface="Wingdings" panose="05000000000000000000" charset="0"/>
              <a:buChar char="Ø"/>
            </a:pPr>
            <a:r>
              <a:rPr lang="en-US" altLang="zh-CN" sz="2000" dirty="0">
                <a:latin typeface="微软雅黑" pitchFamily="34" charset="-122"/>
                <a:ea typeface="微软雅黑" pitchFamily="34" charset="-122"/>
                <a:sym typeface="+mn-ea"/>
              </a:rPr>
              <a:t>1983</a:t>
            </a:r>
            <a:r>
              <a:rPr lang="zh-CN" altLang="en-US" sz="2000" dirty="0">
                <a:latin typeface="微软雅黑" pitchFamily="34" charset="-122"/>
                <a:ea typeface="微软雅黑" pitchFamily="34" charset="-122"/>
                <a:sym typeface="+mn-ea"/>
              </a:rPr>
              <a:t>年，加州理工学院的物理学家</a:t>
            </a:r>
            <a:r>
              <a:rPr lang="en-US" altLang="zh-CN" sz="2000" dirty="0">
                <a:latin typeface="微软雅黑" pitchFamily="34" charset="-122"/>
                <a:ea typeface="微软雅黑" pitchFamily="34" charset="-122"/>
                <a:sym typeface="+mn-ea"/>
              </a:rPr>
              <a:t>John Hopfield</a:t>
            </a:r>
            <a:r>
              <a:rPr lang="zh-CN" altLang="en-US" sz="2000" dirty="0">
                <a:latin typeface="微软雅黑" pitchFamily="34" charset="-122"/>
                <a:ea typeface="微软雅黑" pitchFamily="34" charset="-122"/>
                <a:sym typeface="+mn-ea"/>
              </a:rPr>
              <a:t>对神经网络引入能量</a:t>
            </a:r>
            <a:r>
              <a:rPr lang="zh-CN" altLang="en-US" sz="2000" dirty="0" smtClean="0">
                <a:latin typeface="微软雅黑" pitchFamily="34" charset="-122"/>
                <a:ea typeface="微软雅黑" pitchFamily="34" charset="-122"/>
                <a:sym typeface="+mn-ea"/>
              </a:rPr>
              <a:t>函数的</a:t>
            </a:r>
            <a:r>
              <a:rPr lang="zh-CN" altLang="en-US" sz="2000" dirty="0">
                <a:latin typeface="微软雅黑" pitchFamily="34" charset="-122"/>
                <a:ea typeface="微软雅黑" pitchFamily="34" charset="-122"/>
                <a:sym typeface="+mn-ea"/>
              </a:rPr>
              <a:t>概念，并提出了用于联想记忆和优化计算的网络（称为</a:t>
            </a:r>
            <a:r>
              <a:rPr lang="en-US" altLang="zh-CN" sz="2000" dirty="0">
                <a:latin typeface="微软雅黑" pitchFamily="34" charset="-122"/>
                <a:ea typeface="微软雅黑" pitchFamily="34" charset="-122"/>
                <a:sym typeface="+mn-ea"/>
              </a:rPr>
              <a:t>Hopfield</a:t>
            </a:r>
            <a:r>
              <a:rPr lang="zh-CN" altLang="en-US" sz="2000" dirty="0">
                <a:latin typeface="微软雅黑" pitchFamily="34" charset="-122"/>
                <a:ea typeface="微软雅黑" pitchFamily="34" charset="-122"/>
                <a:sym typeface="+mn-ea"/>
              </a:rPr>
              <a:t>网络</a:t>
            </a:r>
            <a:r>
              <a:rPr lang="zh-CN" altLang="en-US" sz="2000" dirty="0" smtClean="0">
                <a:latin typeface="微软雅黑" pitchFamily="34" charset="-122"/>
                <a:ea typeface="微软雅黑" pitchFamily="34" charset="-122"/>
                <a:sym typeface="+mn-ea"/>
              </a:rPr>
              <a:t>），在</a:t>
            </a:r>
            <a:r>
              <a:rPr lang="zh-CN" altLang="en-US" sz="2000" dirty="0">
                <a:latin typeface="微软雅黑" pitchFamily="34" charset="-122"/>
                <a:ea typeface="微软雅黑" pitchFamily="34" charset="-122"/>
                <a:sym typeface="+mn-ea"/>
              </a:rPr>
              <a:t>旅行商问题上获得当时最好结果，引起轰动。</a:t>
            </a:r>
          </a:p>
          <a:p>
            <a:pPr marL="914400" lvl="1" indent="-457200" algn="l">
              <a:lnSpc>
                <a:spcPct val="150000"/>
              </a:lnSpc>
              <a:buFont typeface="Wingdings" panose="05000000000000000000" charset="0"/>
              <a:buChar char="Ø"/>
            </a:pPr>
            <a:r>
              <a:rPr lang="en-US" altLang="zh-CN" sz="2000" dirty="0">
                <a:latin typeface="微软雅黑" pitchFamily="34" charset="-122"/>
                <a:ea typeface="微软雅黑" pitchFamily="34" charset="-122"/>
                <a:sym typeface="+mn-ea"/>
              </a:rPr>
              <a:t>1984</a:t>
            </a:r>
            <a:r>
              <a:rPr lang="zh-CN" altLang="en-US" sz="2000" dirty="0">
                <a:latin typeface="微软雅黑" pitchFamily="34" charset="-122"/>
                <a:ea typeface="微软雅黑" pitchFamily="34" charset="-122"/>
                <a:sym typeface="+mn-ea"/>
              </a:rPr>
              <a:t>年，</a:t>
            </a:r>
            <a:r>
              <a:rPr lang="en-US" altLang="zh-CN" sz="2000" dirty="0">
                <a:latin typeface="微软雅黑" pitchFamily="34" charset="-122"/>
                <a:ea typeface="微软雅黑" pitchFamily="34" charset="-122"/>
                <a:sym typeface="+mn-ea"/>
              </a:rPr>
              <a:t>Geoffrey Hinton</a:t>
            </a:r>
            <a:r>
              <a:rPr lang="zh-CN" altLang="en-US" sz="2000" dirty="0">
                <a:latin typeface="微软雅黑" pitchFamily="34" charset="-122"/>
                <a:ea typeface="微软雅黑" pitchFamily="34" charset="-122"/>
                <a:sym typeface="+mn-ea"/>
              </a:rPr>
              <a:t>提出一种随机化版本的</a:t>
            </a:r>
            <a:r>
              <a:rPr lang="en-US" altLang="zh-CN" sz="2000" dirty="0">
                <a:latin typeface="微软雅黑" pitchFamily="34" charset="-122"/>
                <a:ea typeface="微软雅黑" pitchFamily="34" charset="-122"/>
                <a:sym typeface="+mn-ea"/>
              </a:rPr>
              <a:t>Hopfield</a:t>
            </a:r>
            <a:r>
              <a:rPr lang="zh-CN" altLang="en-US" sz="2000" dirty="0">
                <a:latin typeface="微软雅黑" pitchFamily="34" charset="-122"/>
                <a:ea typeface="微软雅黑" pitchFamily="34" charset="-122"/>
                <a:sym typeface="+mn-ea"/>
              </a:rPr>
              <a:t>网络，即</a:t>
            </a:r>
            <a:r>
              <a:rPr lang="zh-CN" altLang="en-US" sz="2000" dirty="0" smtClean="0">
                <a:latin typeface="微软雅黑" pitchFamily="34" charset="-122"/>
                <a:ea typeface="微软雅黑" pitchFamily="34" charset="-122"/>
                <a:sym typeface="+mn-ea"/>
              </a:rPr>
              <a:t>玻尔兹曼</a:t>
            </a:r>
            <a:r>
              <a:rPr lang="zh-CN" altLang="en-US" sz="2000" dirty="0">
                <a:latin typeface="微软雅黑" pitchFamily="34" charset="-122"/>
                <a:ea typeface="微软雅黑" pitchFamily="34" charset="-122"/>
                <a:sym typeface="+mn-ea"/>
              </a:rPr>
              <a:t>机。</a:t>
            </a:r>
          </a:p>
          <a:p>
            <a:pPr marL="914400" lvl="1" indent="-457200" algn="l">
              <a:lnSpc>
                <a:spcPct val="150000"/>
              </a:lnSpc>
              <a:buFont typeface="Wingdings" panose="05000000000000000000" charset="0"/>
              <a:buChar char="Ø"/>
            </a:pPr>
            <a:r>
              <a:rPr lang="en-US" altLang="zh-CN" sz="2000" dirty="0">
                <a:latin typeface="微软雅黑" pitchFamily="34" charset="-122"/>
                <a:ea typeface="微软雅黑" pitchFamily="34" charset="-122"/>
                <a:sym typeface="+mn-ea"/>
              </a:rPr>
              <a:t>1986</a:t>
            </a:r>
            <a:r>
              <a:rPr lang="zh-CN" altLang="en-US" sz="2000" dirty="0">
                <a:latin typeface="微软雅黑" pitchFamily="34" charset="-122"/>
                <a:ea typeface="微软雅黑" pitchFamily="34" charset="-122"/>
                <a:sym typeface="+mn-ea"/>
              </a:rPr>
              <a:t>年， </a:t>
            </a:r>
            <a:r>
              <a:rPr lang="en-US" altLang="zh-CN" sz="2000" dirty="0">
                <a:latin typeface="微软雅黑" pitchFamily="34" charset="-122"/>
                <a:ea typeface="微软雅黑" pitchFamily="34" charset="-122"/>
                <a:sym typeface="+mn-ea"/>
              </a:rPr>
              <a:t>David </a:t>
            </a:r>
            <a:r>
              <a:rPr lang="en-US" altLang="zh-CN" sz="2000" dirty="0" err="1">
                <a:latin typeface="微软雅黑" pitchFamily="34" charset="-122"/>
                <a:ea typeface="微软雅黑" pitchFamily="34" charset="-122"/>
                <a:sym typeface="+mn-ea"/>
              </a:rPr>
              <a:t>Rumelhart</a:t>
            </a:r>
            <a:r>
              <a:rPr lang="zh-CN" altLang="en-US" sz="2000" dirty="0">
                <a:latin typeface="微软雅黑" pitchFamily="34" charset="-122"/>
                <a:ea typeface="微软雅黑" pitchFamily="34" charset="-122"/>
                <a:sym typeface="+mn-ea"/>
              </a:rPr>
              <a:t>和</a:t>
            </a:r>
            <a:r>
              <a:rPr lang="en-US" altLang="zh-CN" sz="2000" dirty="0">
                <a:latin typeface="微软雅黑" pitchFamily="34" charset="-122"/>
                <a:ea typeface="微软雅黑" pitchFamily="34" charset="-122"/>
                <a:sym typeface="+mn-ea"/>
              </a:rPr>
              <a:t>James McClelland</a:t>
            </a:r>
            <a:r>
              <a:rPr lang="zh-CN" altLang="en-US" sz="2000" dirty="0">
                <a:latin typeface="微软雅黑" pitchFamily="34" charset="-122"/>
                <a:ea typeface="微软雅黑" pitchFamily="34" charset="-122"/>
                <a:sym typeface="+mn-ea"/>
              </a:rPr>
              <a:t>对于联结主义在</a:t>
            </a:r>
            <a:r>
              <a:rPr lang="zh-CN" altLang="en-US" sz="2000" dirty="0" smtClean="0">
                <a:latin typeface="微软雅黑" pitchFamily="34" charset="-122"/>
                <a:ea typeface="微软雅黑" pitchFamily="34" charset="-122"/>
                <a:sym typeface="+mn-ea"/>
              </a:rPr>
              <a:t>计算机模拟神经</a:t>
            </a:r>
            <a:r>
              <a:rPr lang="zh-CN" altLang="en-US" sz="2000" dirty="0">
                <a:latin typeface="微软雅黑" pitchFamily="34" charset="-122"/>
                <a:ea typeface="微软雅黑" pitchFamily="34" charset="-122"/>
                <a:sym typeface="+mn-ea"/>
              </a:rPr>
              <a:t>活动中的应用提供了全面的论述，并重新发明了反向传播算法。</a:t>
            </a:r>
          </a:p>
          <a:p>
            <a:pPr marL="914400" lvl="1" indent="-457200">
              <a:lnSpc>
                <a:spcPct val="150000"/>
              </a:lnSpc>
              <a:buFont typeface="Wingdings" panose="05000000000000000000" charset="0"/>
              <a:buChar char="Ø"/>
            </a:pPr>
            <a:r>
              <a:rPr lang="en-US" altLang="zh-CN" sz="2000" dirty="0">
                <a:latin typeface="微软雅黑" pitchFamily="34" charset="-122"/>
                <a:ea typeface="微软雅黑" pitchFamily="34" charset="-122"/>
                <a:sym typeface="+mn-ea"/>
              </a:rPr>
              <a:t>Geoffrey Hinton[1986]</a:t>
            </a:r>
            <a:r>
              <a:rPr lang="zh-CN" altLang="en-US" sz="2000" dirty="0">
                <a:latin typeface="微软雅黑" pitchFamily="34" charset="-122"/>
                <a:ea typeface="微软雅黑" pitchFamily="34" charset="-122"/>
                <a:sym typeface="+mn-ea"/>
              </a:rPr>
              <a:t>等</a:t>
            </a:r>
            <a:r>
              <a:rPr lang="zh-CN" altLang="en-US" sz="2000" dirty="0" smtClean="0">
                <a:latin typeface="微软雅黑" pitchFamily="34" charset="-122"/>
                <a:ea typeface="微软雅黑" pitchFamily="34" charset="-122"/>
                <a:sym typeface="+mn-ea"/>
              </a:rPr>
              <a:t>人引入</a:t>
            </a:r>
            <a:r>
              <a:rPr lang="zh-CN" altLang="en-US" sz="2000" dirty="0">
                <a:latin typeface="微软雅黑" pitchFamily="34" charset="-122"/>
                <a:ea typeface="微软雅黑" pitchFamily="34" charset="-122"/>
                <a:sym typeface="+mn-ea"/>
              </a:rPr>
              <a:t>到多层</a:t>
            </a:r>
            <a:r>
              <a:rPr lang="zh-CN" altLang="en-US" sz="2000" dirty="0" smtClean="0">
                <a:latin typeface="微软雅黑" pitchFamily="34" charset="-122"/>
                <a:ea typeface="微软雅黑" pitchFamily="34" charset="-122"/>
                <a:sym typeface="+mn-ea"/>
              </a:rPr>
              <a:t>感知机</a:t>
            </a:r>
            <a:endParaRPr lang="zh-CN" altLang="en-US" sz="2000" dirty="0">
              <a:latin typeface="微软雅黑" pitchFamily="34" charset="-122"/>
              <a:ea typeface="微软雅黑" pitchFamily="34" charset="-122"/>
              <a:sym typeface="+mn-ea"/>
            </a:endParaRPr>
          </a:p>
          <a:p>
            <a:pPr marL="914400" lvl="1" indent="-457200" algn="l">
              <a:lnSpc>
                <a:spcPct val="150000"/>
              </a:lnSpc>
              <a:buFont typeface="Wingdings" panose="05000000000000000000" charset="0"/>
              <a:buChar char="Ø"/>
            </a:pPr>
            <a:r>
              <a:rPr lang="en-US" altLang="zh-CN" sz="2000" dirty="0" err="1">
                <a:latin typeface="微软雅黑" pitchFamily="34" charset="-122"/>
                <a:ea typeface="微软雅黑" pitchFamily="34" charset="-122"/>
                <a:sym typeface="+mn-ea"/>
              </a:rPr>
              <a:t>LeCun</a:t>
            </a:r>
            <a:r>
              <a:rPr lang="en-US" altLang="zh-CN" sz="2000" dirty="0">
                <a:latin typeface="微软雅黑" pitchFamily="34" charset="-122"/>
                <a:ea typeface="微软雅黑" pitchFamily="34" charset="-122"/>
                <a:sym typeface="+mn-ea"/>
              </a:rPr>
              <a:t> et al. [1989]</a:t>
            </a:r>
            <a:r>
              <a:rPr lang="zh-CN" altLang="en-US" sz="2000" dirty="0">
                <a:latin typeface="微软雅黑" pitchFamily="34" charset="-122"/>
                <a:ea typeface="微软雅黑" pitchFamily="34" charset="-122"/>
                <a:sym typeface="+mn-ea"/>
              </a:rPr>
              <a:t>将反向传播算法引入了卷积神经网络，并在手写体</a:t>
            </a:r>
            <a:r>
              <a:rPr lang="zh-CN" altLang="en-US" sz="2000" dirty="0" smtClean="0">
                <a:latin typeface="微软雅黑" pitchFamily="34" charset="-122"/>
                <a:ea typeface="微软雅黑" pitchFamily="34" charset="-122"/>
                <a:sym typeface="+mn-ea"/>
              </a:rPr>
              <a:t>数字识别</a:t>
            </a:r>
            <a:r>
              <a:rPr lang="zh-CN" altLang="en-US" sz="2000" dirty="0">
                <a:latin typeface="微软雅黑" pitchFamily="34" charset="-122"/>
                <a:ea typeface="微软雅黑" pitchFamily="34" charset="-122"/>
                <a:sym typeface="+mn-ea"/>
              </a:rPr>
              <a:t>上取得了很大的成功</a:t>
            </a:r>
            <a:r>
              <a:rPr lang="zh-CN" altLang="en-US" sz="2000" dirty="0" smtClean="0">
                <a:latin typeface="微软雅黑" pitchFamily="34" charset="-122"/>
                <a:ea typeface="微软雅黑" pitchFamily="34" charset="-122"/>
                <a:sym typeface="+mn-ea"/>
              </a:rPr>
              <a:t>。</a:t>
            </a:r>
            <a:endParaRPr lang="zh-CN" altLang="en-US" sz="2000" dirty="0">
              <a:latin typeface="微软雅黑" pitchFamily="34" charset="-122"/>
              <a:ea typeface="微软雅黑" pitchFamily="34" charset="-122"/>
              <a:cs typeface="+mn-ea"/>
            </a:endParaRPr>
          </a:p>
        </p:txBody>
      </p:sp>
    </p:spTree>
    <p:extLst>
      <p:ext uri="{BB962C8B-B14F-4D97-AF65-F5344CB8AC3E}">
        <p14:creationId xmlns:p14="http://schemas.microsoft.com/office/powerpoint/2010/main" val="80820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5035" y="97155"/>
            <a:ext cx="8716645" cy="618490"/>
          </a:xfrm>
        </p:spPr>
        <p:txBody>
          <a:bodyPr/>
          <a:lstStyle/>
          <a:p>
            <a:r>
              <a:rPr lang="zh-CN" altLang="en-US" dirty="0" smtClean="0">
                <a:latin typeface="微软雅黑" panose="020B0503020204020204" pitchFamily="34" charset="-122"/>
                <a:ea typeface="微软雅黑" panose="020B0503020204020204" pitchFamily="34" charset="-122"/>
                <a:sym typeface="+mn-ea"/>
              </a:rPr>
              <a:t>神经网络</a:t>
            </a:r>
            <a:r>
              <a:rPr lang="zh-CN" altLang="en-US" dirty="0">
                <a:latin typeface="微软雅黑" panose="020B0503020204020204" pitchFamily="34" charset="-122"/>
                <a:ea typeface="微软雅黑" panose="020B0503020204020204" pitchFamily="34" charset="-122"/>
                <a:sym typeface="+mn-ea"/>
              </a:rPr>
              <a:t>发展史</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p:cNvSpPr txBox="1"/>
          <p:nvPr/>
        </p:nvSpPr>
        <p:spPr>
          <a:xfrm>
            <a:off x="518160" y="1092200"/>
            <a:ext cx="9661619" cy="3200876"/>
          </a:xfrm>
          <a:prstGeom prst="rect">
            <a:avLst/>
          </a:prstGeom>
          <a:noFill/>
        </p:spPr>
        <p:txBody>
          <a:bodyPr wrap="none" rtlCol="0">
            <a:spAutoFit/>
          </a:bodyPr>
          <a:lstStyle/>
          <a:p>
            <a:pPr lvl="0" indent="-457200" algn="l">
              <a:lnSpc>
                <a:spcPct val="150000"/>
              </a:lnSpc>
              <a:buFont typeface="Wingdings" panose="05000000000000000000" charset="0"/>
              <a:buChar char="n"/>
            </a:pPr>
            <a:r>
              <a:rPr lang="zh-CN" altLang="en-US" sz="2800" dirty="0">
                <a:solidFill>
                  <a:srgbClr val="FF0000"/>
                </a:solidFill>
                <a:latin typeface="微软雅黑" pitchFamily="34" charset="-122"/>
                <a:ea typeface="微软雅黑" pitchFamily="34" charset="-122"/>
                <a:cs typeface="+mn-ea"/>
                <a:sym typeface="+mn-ea"/>
              </a:rPr>
              <a:t>第四阶段：流行度降低</a:t>
            </a:r>
          </a:p>
          <a:p>
            <a:pPr lvl="2" indent="-457200" algn="l">
              <a:lnSpc>
                <a:spcPct val="150000"/>
              </a:lnSpc>
              <a:buFont typeface="Wingdings" panose="05000000000000000000" charset="0"/>
              <a:buChar char="Ø"/>
            </a:pPr>
            <a:r>
              <a:rPr lang="zh-CN" altLang="en-US" sz="2000" dirty="0">
                <a:latin typeface="微软雅黑" pitchFamily="34" charset="-122"/>
                <a:ea typeface="微软雅黑" pitchFamily="34" charset="-122"/>
                <a:sym typeface="+mn-ea"/>
              </a:rPr>
              <a:t>在</a:t>
            </a:r>
            <a:r>
              <a:rPr lang="en-US" altLang="zh-CN" sz="2000" dirty="0">
                <a:latin typeface="微软雅黑" pitchFamily="34" charset="-122"/>
                <a:ea typeface="微软雅黑" pitchFamily="34" charset="-122"/>
                <a:sym typeface="+mn-ea"/>
              </a:rPr>
              <a:t>20</a:t>
            </a:r>
            <a:r>
              <a:rPr lang="zh-CN" altLang="en-US" sz="2000" dirty="0">
                <a:latin typeface="微软雅黑" pitchFamily="34" charset="-122"/>
                <a:ea typeface="微软雅黑" pitchFamily="34" charset="-122"/>
                <a:sym typeface="+mn-ea"/>
              </a:rPr>
              <a:t>世纪</a:t>
            </a:r>
            <a:r>
              <a:rPr lang="en-US" altLang="zh-CN" sz="2000" dirty="0">
                <a:latin typeface="微软雅黑" pitchFamily="34" charset="-122"/>
                <a:ea typeface="微软雅黑" pitchFamily="34" charset="-122"/>
                <a:sym typeface="+mn-ea"/>
              </a:rPr>
              <a:t>90</a:t>
            </a:r>
            <a:r>
              <a:rPr lang="zh-CN" altLang="en-US" sz="2000" dirty="0">
                <a:latin typeface="微软雅黑" pitchFamily="34" charset="-122"/>
                <a:ea typeface="微软雅黑" pitchFamily="34" charset="-122"/>
                <a:sym typeface="+mn-ea"/>
              </a:rPr>
              <a:t>年代中期，统计学习理论和以支持向量机为代表的机器学习模型</a:t>
            </a:r>
          </a:p>
          <a:p>
            <a:pPr marL="457200" lvl="2" indent="0" algn="l">
              <a:lnSpc>
                <a:spcPct val="150000"/>
              </a:lnSpc>
              <a:buFont typeface="Wingdings" panose="05000000000000000000" charset="0"/>
              <a:buNone/>
            </a:pPr>
            <a:r>
              <a:rPr lang="en-US" altLang="zh-CN" sz="2000" dirty="0">
                <a:latin typeface="微软雅黑" pitchFamily="34" charset="-122"/>
                <a:ea typeface="微软雅黑" pitchFamily="34" charset="-122"/>
                <a:sym typeface="+mn-ea"/>
              </a:rPr>
              <a:t>	</a:t>
            </a:r>
            <a:r>
              <a:rPr lang="zh-CN" altLang="en-US" sz="2000" dirty="0">
                <a:latin typeface="微软雅黑" pitchFamily="34" charset="-122"/>
                <a:ea typeface="微软雅黑" pitchFamily="34" charset="-122"/>
                <a:sym typeface="+mn-ea"/>
              </a:rPr>
              <a:t>开始兴起。</a:t>
            </a:r>
          </a:p>
          <a:p>
            <a:pPr lvl="2" indent="-457200" algn="l">
              <a:lnSpc>
                <a:spcPct val="150000"/>
              </a:lnSpc>
              <a:buFont typeface="Wingdings" panose="05000000000000000000" charset="0"/>
              <a:buChar char="Ø"/>
            </a:pPr>
            <a:r>
              <a:rPr lang="zh-CN" altLang="en-US" sz="2000" dirty="0">
                <a:latin typeface="微软雅黑" pitchFamily="34" charset="-122"/>
                <a:ea typeface="微软雅黑" pitchFamily="34" charset="-122"/>
                <a:sym typeface="+mn-ea"/>
              </a:rPr>
              <a:t>相比之下，神经网络的理论基础不清晰、优化困难、可解释性差等缺点更加</a:t>
            </a:r>
          </a:p>
          <a:p>
            <a:pPr marL="457200" lvl="2" indent="0" algn="l">
              <a:lnSpc>
                <a:spcPct val="150000"/>
              </a:lnSpc>
              <a:buFont typeface="Wingdings" panose="05000000000000000000" charset="0"/>
              <a:buNone/>
            </a:pPr>
            <a:r>
              <a:rPr lang="en-US" altLang="zh-CN" sz="2000" dirty="0">
                <a:latin typeface="微软雅黑" pitchFamily="34" charset="-122"/>
                <a:ea typeface="微软雅黑" pitchFamily="34" charset="-122"/>
                <a:sym typeface="+mn-ea"/>
              </a:rPr>
              <a:t>	</a:t>
            </a:r>
            <a:r>
              <a:rPr lang="zh-CN" altLang="en-US" sz="2000" dirty="0">
                <a:latin typeface="微软雅黑" pitchFamily="34" charset="-122"/>
                <a:ea typeface="微软雅黑" pitchFamily="34" charset="-122"/>
                <a:sym typeface="+mn-ea"/>
              </a:rPr>
              <a:t>凸显，神经网络的研究又一次陷入低潮。</a:t>
            </a:r>
            <a:endParaRPr lang="en-US" altLang="zh-CN" sz="2000" dirty="0">
              <a:latin typeface="微软雅黑" pitchFamily="34" charset="-122"/>
              <a:ea typeface="微软雅黑" pitchFamily="34" charset="-122"/>
            </a:endParaRPr>
          </a:p>
          <a:p>
            <a:pPr lvl="0" indent="-457200" algn="l">
              <a:buFont typeface="Wingdings" panose="05000000000000000000" charset="0"/>
              <a:buChar char="Ø"/>
            </a:pPr>
            <a:endParaRPr lang="zh-CN" altLang="en-US" sz="2000" dirty="0">
              <a:latin typeface="+mn-ea"/>
              <a:cs typeface="+mn-ea"/>
              <a:sym typeface="+mn-ea"/>
            </a:endParaRPr>
          </a:p>
          <a:p>
            <a:pPr lvl="1" algn="l"/>
            <a:endParaRPr lang="zh-CN" altLang="en-US" sz="2000" dirty="0">
              <a:latin typeface="+mn-ea"/>
              <a:cs typeface="+mn-ea"/>
            </a:endParaRPr>
          </a:p>
        </p:txBody>
      </p:sp>
    </p:spTree>
    <p:extLst>
      <p:ext uri="{BB962C8B-B14F-4D97-AF65-F5344CB8AC3E}">
        <p14:creationId xmlns:p14="http://schemas.microsoft.com/office/powerpoint/2010/main" val="39877090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FSHAPE" val="575156500"/>
  <p:tag name="KSO_WM_UNIT_PLACING_PICTURE_USER_VIEWPORT" val="{&quot;height&quot;:9313,&quot;width&quot;:1444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TotalTime>
  <Words>2494</Words>
  <Application>Microsoft Office PowerPoint</Application>
  <PresentationFormat>宽屏</PresentationFormat>
  <Paragraphs>329</Paragraphs>
  <Slides>36</Slides>
  <Notes>11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8" baseType="lpstr">
      <vt:lpstr>等线</vt:lpstr>
      <vt:lpstr>等线 Light</vt:lpstr>
      <vt:lpstr>黑体</vt:lpstr>
      <vt:lpstr>宋体</vt:lpstr>
      <vt:lpstr>微软雅黑</vt:lpstr>
      <vt:lpstr>微软雅黑 Light</vt:lpstr>
      <vt:lpstr>Arial</vt:lpstr>
      <vt:lpstr>Cambria Math</vt:lpstr>
      <vt:lpstr>Times New Roman</vt:lpstr>
      <vt:lpstr>Wingdings</vt:lpstr>
      <vt:lpstr>Office 主题​​</vt:lpstr>
      <vt:lpstr>Equation</vt:lpstr>
      <vt:lpstr>神经网络</vt:lpstr>
      <vt:lpstr>神经网络</vt:lpstr>
      <vt:lpstr>神经网络起源 - 生物神经元</vt:lpstr>
      <vt:lpstr>神经网络起源 - 人工神经元</vt:lpstr>
      <vt:lpstr>人工神经网络</vt:lpstr>
      <vt:lpstr>神经网络发展史</vt:lpstr>
      <vt:lpstr>神经网络发展史</vt:lpstr>
      <vt:lpstr>神经网络发展史</vt:lpstr>
      <vt:lpstr>神经网络发展史</vt:lpstr>
      <vt:lpstr>神经网络发展史</vt:lpstr>
      <vt:lpstr>感知机</vt:lpstr>
      <vt:lpstr>感知机</vt:lpstr>
      <vt:lpstr>感知机</vt:lpstr>
      <vt:lpstr>感知机</vt:lpstr>
      <vt:lpstr>Batch Learning</vt:lpstr>
      <vt:lpstr>多层感知机</vt:lpstr>
      <vt:lpstr>多层感知机</vt:lpstr>
      <vt:lpstr>多层感知机</vt:lpstr>
      <vt:lpstr>多层感知机</vt:lpstr>
      <vt:lpstr>多层感知机</vt:lpstr>
      <vt:lpstr> 模型训练基本流程 </vt:lpstr>
      <vt:lpstr> 模型训练基本流程 </vt:lpstr>
      <vt:lpstr> 模型训练基本流程 </vt:lpstr>
      <vt:lpstr> 模型训练基本流程 </vt:lpstr>
      <vt:lpstr> 模型训练基本流程 </vt:lpstr>
      <vt:lpstr> 模型训练基本流程 </vt:lpstr>
      <vt:lpstr> 模型训练基本流程 </vt:lpstr>
      <vt:lpstr> 模型训练基本流程 </vt:lpstr>
      <vt:lpstr> 模型训练基本流程 </vt:lpstr>
      <vt:lpstr> 模型训练基本流程 </vt:lpstr>
      <vt:lpstr> 模型训练基本流程 </vt:lpstr>
      <vt:lpstr> 模型训练基本流程 </vt:lpstr>
      <vt:lpstr> 模型训练基本流程 </vt:lpstr>
      <vt:lpstr> 模型训练基本流程 </vt:lpstr>
      <vt:lpstr> 模型训练基本流程 </vt:lpstr>
      <vt:lpstr>挑战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Zong Linda</dc:creator>
  <cp:lastModifiedBy>Zong Linda</cp:lastModifiedBy>
  <cp:revision>118</cp:revision>
  <dcterms:created xsi:type="dcterms:W3CDTF">2020-02-03T08:46:02Z</dcterms:created>
  <dcterms:modified xsi:type="dcterms:W3CDTF">2021-03-29T04:15:50Z</dcterms:modified>
</cp:coreProperties>
</file>