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4" r:id="rId3"/>
    <p:sldId id="1780" r:id="rId4"/>
    <p:sldId id="1782" r:id="rId5"/>
    <p:sldId id="1783" r:id="rId6"/>
    <p:sldId id="1784" r:id="rId7"/>
    <p:sldId id="1785" r:id="rId8"/>
    <p:sldId id="1786" r:id="rId9"/>
    <p:sldId id="1787" r:id="rId10"/>
    <p:sldId id="1788" r:id="rId11"/>
    <p:sldId id="1789" r:id="rId12"/>
    <p:sldId id="1790" r:id="rId13"/>
    <p:sldId id="1791" r:id="rId14"/>
    <p:sldId id="1799" r:id="rId15"/>
    <p:sldId id="302" r:id="rId16"/>
    <p:sldId id="303" r:id="rId17"/>
    <p:sldId id="309" r:id="rId18"/>
    <p:sldId id="1792" r:id="rId19"/>
    <p:sldId id="1793" r:id="rId20"/>
    <p:sldId id="1794" r:id="rId21"/>
    <p:sldId id="1795" r:id="rId22"/>
    <p:sldId id="1796" r:id="rId23"/>
    <p:sldId id="1797" r:id="rId24"/>
    <p:sldId id="179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59" autoAdjust="0"/>
  </p:normalViewPr>
  <p:slideViewPr>
    <p:cSldViewPr snapToGrid="0">
      <p:cViewPr>
        <p:scale>
          <a:sx n="80" d="100"/>
          <a:sy n="80" d="100"/>
        </p:scale>
        <p:origin x="34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CA38E-1C45-47D4-98D4-90B74EAA8426}" type="datetimeFigureOut">
              <a:rPr lang="zh-CN" altLang="en-US" smtClean="0"/>
              <a:t>2021/3/29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34B2-0EB1-4476-BA4D-E8F77C841D6B}" type="slidenum">
              <a:rPr lang="zh-CN" altLang="en-US" smtClean="0"/>
              <a:t>‹#›</a:t>
            </a:fld>
            <a:endParaRPr lang="zh-CN" altLang="en-US"/>
          </a:p>
        </p:txBody>
      </p:sp>
    </p:spTree>
    <p:extLst>
      <p:ext uri="{BB962C8B-B14F-4D97-AF65-F5344CB8AC3E}">
        <p14:creationId xmlns:p14="http://schemas.microsoft.com/office/powerpoint/2010/main" val="2738869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2</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11</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12</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13</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14</a:t>
            </a:fld>
            <a:endParaRPr lang="zh-CN" altLang="en-US"/>
          </a:p>
        </p:txBody>
      </p:sp>
    </p:spTree>
    <p:extLst>
      <p:ext uri="{BB962C8B-B14F-4D97-AF65-F5344CB8AC3E}">
        <p14:creationId xmlns:p14="http://schemas.microsoft.com/office/powerpoint/2010/main" val="614311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2013006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1222348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3501117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18</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19</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20</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3</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21</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22</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23</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24</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4</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5</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6</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7</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8</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9</a:t>
            </a:fld>
            <a:endParaRPr lang="zh-CN" altLang="en-US"/>
          </a:p>
        </p:txBody>
      </p:sp>
    </p:spTree>
    <p:extLst>
      <p:ext uri="{BB962C8B-B14F-4D97-AF65-F5344CB8AC3E}">
        <p14:creationId xmlns:p14="http://schemas.microsoft.com/office/powerpoint/2010/main" val="577877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10</a:t>
            </a:fld>
            <a:endParaRPr lang="zh-CN" altLang="en-US"/>
          </a:p>
        </p:txBody>
      </p:sp>
    </p:spTree>
    <p:extLst>
      <p:ext uri="{BB962C8B-B14F-4D97-AF65-F5344CB8AC3E}">
        <p14:creationId xmlns:p14="http://schemas.microsoft.com/office/powerpoint/2010/main" val="57787701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85638-0461-41ED-97EB-1CD47C30AA02}"/>
              </a:ext>
            </a:extLst>
          </p:cNvPr>
          <p:cNvSpPr>
            <a:spLocks noGrp="1"/>
          </p:cNvSpPr>
          <p:nvPr>
            <p:ph type="ctrTitle"/>
          </p:nvPr>
        </p:nvSpPr>
        <p:spPr>
          <a:xfrm>
            <a:off x="1469246" y="2044975"/>
            <a:ext cx="9144000" cy="1358112"/>
          </a:xfrm>
        </p:spPr>
        <p:txBody>
          <a:bodyPr anchor="b">
            <a:normAutofit/>
          </a:bodyPr>
          <a:lstStyle>
            <a:lvl1pPr algn="ctr">
              <a:defRPr sz="54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C3CB083D-9224-4A24-B0D8-F01565B63571}"/>
              </a:ext>
            </a:extLst>
          </p:cNvPr>
          <p:cNvSpPr>
            <a:spLocks noGrp="1"/>
          </p:cNvSpPr>
          <p:nvPr>
            <p:ph type="subTitle" idx="1"/>
          </p:nvPr>
        </p:nvSpPr>
        <p:spPr>
          <a:xfrm>
            <a:off x="1469246" y="3965002"/>
            <a:ext cx="9144000" cy="1655762"/>
          </a:xfrm>
        </p:spPr>
        <p:txBody>
          <a:bodyPr>
            <a:normAutofit/>
          </a:bodyPr>
          <a:lstStyle>
            <a:lvl1pPr marL="0" indent="0" algn="ctr">
              <a:buNone/>
              <a:defRPr sz="2800">
                <a:latin typeface="黑体" panose="02010609060101010101" pitchFamily="49" charset="-122"/>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grpSp>
        <p:nvGrpSpPr>
          <p:cNvPr id="27" name="组合 26">
            <a:extLst>
              <a:ext uri="{FF2B5EF4-FFF2-40B4-BE49-F238E27FC236}">
                <a16:creationId xmlns:a16="http://schemas.microsoft.com/office/drawing/2014/main" id="{2EF9E9A1-243F-4C96-94F3-6053476BF27F}"/>
              </a:ext>
            </a:extLst>
          </p:cNvPr>
          <p:cNvGrpSpPr/>
          <p:nvPr userDrawn="1"/>
        </p:nvGrpSpPr>
        <p:grpSpPr>
          <a:xfrm>
            <a:off x="10545808" y="5640454"/>
            <a:ext cx="516743" cy="519420"/>
            <a:chOff x="7555106" y="742200"/>
            <a:chExt cx="516743" cy="519420"/>
          </a:xfrm>
        </p:grpSpPr>
        <p:sp>
          <p:nvSpPr>
            <p:cNvPr id="28" name="椭圆 27">
              <a:extLst>
                <a:ext uri="{FF2B5EF4-FFF2-40B4-BE49-F238E27FC236}">
                  <a16:creationId xmlns:a16="http://schemas.microsoft.com/office/drawing/2014/main" id="{FC1E215F-E149-4301-BB41-28C645CBAACE}"/>
                </a:ext>
              </a:extLst>
            </p:cNvPr>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29" name="图片 28">
              <a:extLst>
                <a:ext uri="{FF2B5EF4-FFF2-40B4-BE49-F238E27FC236}">
                  <a16:creationId xmlns:a16="http://schemas.microsoft.com/office/drawing/2014/main" id="{278851E7-0F1C-488E-9FE4-DB7CC90A779E}"/>
                </a:ext>
              </a:extLst>
            </p:cNvPr>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
        <p:nvSpPr>
          <p:cNvPr id="31" name="椭圆 30">
            <a:extLst>
              <a:ext uri="{FF2B5EF4-FFF2-40B4-BE49-F238E27FC236}">
                <a16:creationId xmlns:a16="http://schemas.microsoft.com/office/drawing/2014/main" id="{22BEEA86-A3CE-44F7-982B-FBF22522C814}"/>
              </a:ext>
            </a:extLst>
          </p:cNvPr>
          <p:cNvSpPr/>
          <p:nvPr userDrawn="1"/>
        </p:nvSpPr>
        <p:spPr>
          <a:xfrm>
            <a:off x="2169669" y="4503756"/>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2" name="椭圆 31">
            <a:extLst>
              <a:ext uri="{FF2B5EF4-FFF2-40B4-BE49-F238E27FC236}">
                <a16:creationId xmlns:a16="http://schemas.microsoft.com/office/drawing/2014/main" id="{9D72434F-0F0A-47B5-B04E-69DD9D314D84}"/>
              </a:ext>
            </a:extLst>
          </p:cNvPr>
          <p:cNvSpPr/>
          <p:nvPr userDrawn="1"/>
        </p:nvSpPr>
        <p:spPr>
          <a:xfrm>
            <a:off x="1166821" y="1504907"/>
            <a:ext cx="496644" cy="499218"/>
          </a:xfrm>
          <a:prstGeom prst="ellipse">
            <a:avLst/>
          </a:prstGeom>
          <a:gradFill>
            <a:gsLst>
              <a:gs pos="78000">
                <a:schemeClr val="accent1"/>
              </a:gs>
              <a:gs pos="4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3" name="椭圆 32">
            <a:extLst>
              <a:ext uri="{FF2B5EF4-FFF2-40B4-BE49-F238E27FC236}">
                <a16:creationId xmlns:a16="http://schemas.microsoft.com/office/drawing/2014/main" id="{7E90D930-602E-4505-B73A-0FC6C18D271F}"/>
              </a:ext>
            </a:extLst>
          </p:cNvPr>
          <p:cNvSpPr/>
          <p:nvPr userDrawn="1"/>
        </p:nvSpPr>
        <p:spPr>
          <a:xfrm>
            <a:off x="10497170" y="3023637"/>
            <a:ext cx="360040" cy="361906"/>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4" name="椭圆 33">
            <a:extLst>
              <a:ext uri="{FF2B5EF4-FFF2-40B4-BE49-F238E27FC236}">
                <a16:creationId xmlns:a16="http://schemas.microsoft.com/office/drawing/2014/main" id="{6A5D0CD1-54C3-4270-BD4E-BC6541F224FA}"/>
              </a:ext>
            </a:extLst>
          </p:cNvPr>
          <p:cNvSpPr/>
          <p:nvPr userDrawn="1"/>
        </p:nvSpPr>
        <p:spPr>
          <a:xfrm>
            <a:off x="8674940" y="1092898"/>
            <a:ext cx="261737" cy="263094"/>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5" name="图片 44">
            <a:extLst>
              <a:ext uri="{FF2B5EF4-FFF2-40B4-BE49-F238E27FC236}">
                <a16:creationId xmlns:a16="http://schemas.microsoft.com/office/drawing/2014/main" id="{6C701737-D724-4D5E-A2B2-14AED5534931}"/>
              </a:ext>
            </a:extLst>
          </p:cNvPr>
          <p:cNvPicPr>
            <a:picLocks noChangeAspect="1"/>
          </p:cNvPicPr>
          <p:nvPr userDrawn="1"/>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129449" y="5722693"/>
            <a:ext cx="789101" cy="793827"/>
          </a:xfrm>
          <a:prstGeom prst="ellipse">
            <a:avLst/>
          </a:prstGeom>
        </p:spPr>
      </p:pic>
      <p:grpSp>
        <p:nvGrpSpPr>
          <p:cNvPr id="46" name="组合 45">
            <a:extLst>
              <a:ext uri="{FF2B5EF4-FFF2-40B4-BE49-F238E27FC236}">
                <a16:creationId xmlns:a16="http://schemas.microsoft.com/office/drawing/2014/main" id="{5A205B3E-FAD8-43FD-84AE-C3B36A26F9DD}"/>
              </a:ext>
            </a:extLst>
          </p:cNvPr>
          <p:cNvGrpSpPr/>
          <p:nvPr userDrawn="1"/>
        </p:nvGrpSpPr>
        <p:grpSpPr>
          <a:xfrm>
            <a:off x="8488139" y="4483739"/>
            <a:ext cx="853282" cy="857702"/>
            <a:chOff x="6234662" y="3806093"/>
            <a:chExt cx="853282" cy="857702"/>
          </a:xfrm>
        </p:grpSpPr>
        <p:sp>
          <p:nvSpPr>
            <p:cNvPr id="47" name="椭圆 46">
              <a:extLst>
                <a:ext uri="{FF2B5EF4-FFF2-40B4-BE49-F238E27FC236}">
                  <a16:creationId xmlns:a16="http://schemas.microsoft.com/office/drawing/2014/main" id="{47CBB570-1154-4113-909E-B54CDA25E6A3}"/>
                </a:ext>
              </a:extLst>
            </p:cNvPr>
            <p:cNvSpPr/>
            <p:nvPr/>
          </p:nvSpPr>
          <p:spPr>
            <a:xfrm>
              <a:off x="6234662" y="3806093"/>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8" name="图片 47">
              <a:extLst>
                <a:ext uri="{FF2B5EF4-FFF2-40B4-BE49-F238E27FC236}">
                  <a16:creationId xmlns:a16="http://schemas.microsoft.com/office/drawing/2014/main" id="{CE25AC41-DCE9-406D-A611-809C4FAC4970}"/>
                </a:ext>
              </a:extLst>
            </p:cNvPr>
            <p:cNvPicPr>
              <a:picLocks noChangeAspect="1"/>
            </p:cNvPicPr>
            <p:nvPr/>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266752" y="3849689"/>
              <a:ext cx="789101" cy="793827"/>
            </a:xfrm>
            <a:prstGeom prst="ellipse">
              <a:avLst/>
            </a:prstGeom>
          </p:spPr>
        </p:pic>
      </p:grpSp>
      <p:grpSp>
        <p:nvGrpSpPr>
          <p:cNvPr id="49" name="组合 48">
            <a:extLst>
              <a:ext uri="{FF2B5EF4-FFF2-40B4-BE49-F238E27FC236}">
                <a16:creationId xmlns:a16="http://schemas.microsoft.com/office/drawing/2014/main" id="{DF881868-7D19-4A5E-A831-2C9B75E26257}"/>
              </a:ext>
            </a:extLst>
          </p:cNvPr>
          <p:cNvGrpSpPr/>
          <p:nvPr userDrawn="1"/>
        </p:nvGrpSpPr>
        <p:grpSpPr>
          <a:xfrm>
            <a:off x="9371083" y="554895"/>
            <a:ext cx="516743" cy="519420"/>
            <a:chOff x="7555106" y="742200"/>
            <a:chExt cx="516743" cy="519420"/>
          </a:xfrm>
        </p:grpSpPr>
        <p:sp>
          <p:nvSpPr>
            <p:cNvPr id="50" name="椭圆 49">
              <a:extLst>
                <a:ext uri="{FF2B5EF4-FFF2-40B4-BE49-F238E27FC236}">
                  <a16:creationId xmlns:a16="http://schemas.microsoft.com/office/drawing/2014/main" id="{7CB38259-2FC1-4CC4-93CD-78FB931036A5}"/>
                </a:ext>
              </a:extLst>
            </p:cNvPr>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51" name="图片 50">
              <a:extLst>
                <a:ext uri="{FF2B5EF4-FFF2-40B4-BE49-F238E27FC236}">
                  <a16:creationId xmlns:a16="http://schemas.microsoft.com/office/drawing/2014/main" id="{1D952875-FD84-4E30-B55F-6010DFF47768}"/>
                </a:ext>
              </a:extLst>
            </p:cNvPr>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Tree>
    <p:extLst>
      <p:ext uri="{BB962C8B-B14F-4D97-AF65-F5344CB8AC3E}">
        <p14:creationId xmlns:p14="http://schemas.microsoft.com/office/powerpoint/2010/main" val="587685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A39ED-242A-4969-9F6C-6312B143BC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79E63E-2ADF-4DF9-A967-06A971BD59E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1848B9-9688-4BBC-B121-FD3039A1D221}"/>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2EB8908E-99DF-4378-A2D6-2AB8D7F260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B60725-3422-4C76-A0E0-BA649B1B1F61}"/>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196706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3F5FF7-C651-444A-A97A-C044DA22C8D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194C90D-B3E3-44D4-A68F-41712133FB7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2B2499-6BCE-46A2-BB31-C5BBD26D9040}"/>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C9CB12D6-ADA9-4A64-9CAC-60359F577C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E9CA20-9FC0-4EA5-BB63-80DD09432E62}"/>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120275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588337AD-B81E-43BE-84ED-1777C89662A6}"/>
              </a:ext>
            </a:extLst>
          </p:cNvPr>
          <p:cNvSpPr>
            <a:spLocks noGrp="1"/>
          </p:cNvSpPr>
          <p:nvPr>
            <p:ph sz="half" idx="2"/>
          </p:nvPr>
        </p:nvSpPr>
        <p:spPr>
          <a:xfrm>
            <a:off x="3918955" y="919657"/>
            <a:ext cx="7498341" cy="5169042"/>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1" name="内容占位符 3">
            <a:extLst>
              <a:ext uri="{FF2B5EF4-FFF2-40B4-BE49-F238E27FC236}">
                <a16:creationId xmlns:a16="http://schemas.microsoft.com/office/drawing/2014/main" id="{076B3C05-971D-496F-A0CF-5AF492F02590}"/>
              </a:ext>
            </a:extLst>
          </p:cNvPr>
          <p:cNvSpPr>
            <a:spLocks noGrp="1"/>
          </p:cNvSpPr>
          <p:nvPr>
            <p:ph sz="half" idx="10"/>
          </p:nvPr>
        </p:nvSpPr>
        <p:spPr>
          <a:xfrm>
            <a:off x="375428" y="919657"/>
            <a:ext cx="2762004" cy="5169042"/>
          </a:xfrm>
        </p:spPr>
        <p:txBody>
          <a:bodyPr/>
          <a:lstStyle>
            <a:lvl1pPr>
              <a:defRPr b="0">
                <a:latin typeface="黑体" panose="02010609060101010101" pitchFamily="49" charset="-122"/>
                <a:ea typeface="黑体" panose="02010609060101010101" pitchFamily="49" charset="-122"/>
              </a:defRPr>
            </a:lvl1pPr>
            <a:lvl2pPr>
              <a:defRPr b="0">
                <a:latin typeface="黑体" panose="02010609060101010101" pitchFamily="49" charset="-122"/>
                <a:ea typeface="黑体" panose="02010609060101010101" pitchFamily="49" charset="-122"/>
              </a:defRPr>
            </a:lvl2pPr>
            <a:lvl3pPr>
              <a:defRPr b="0">
                <a:latin typeface="黑体" panose="02010609060101010101" pitchFamily="49" charset="-122"/>
                <a:ea typeface="黑体" panose="02010609060101010101" pitchFamily="49" charset="-122"/>
              </a:defRPr>
            </a:lvl3pPr>
            <a:lvl4pPr>
              <a:defRPr b="0">
                <a:latin typeface="黑体" panose="02010609060101010101" pitchFamily="49" charset="-122"/>
                <a:ea typeface="黑体" panose="02010609060101010101" pitchFamily="49" charset="-122"/>
              </a:defRPr>
            </a:lvl4pPr>
            <a:lvl5pPr>
              <a:defRPr b="0">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8436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5136F-BFE7-4909-9D86-B47AE5D2C85A}"/>
              </a:ext>
            </a:extLst>
          </p:cNvPr>
          <p:cNvSpPr>
            <a:spLocks noGrp="1"/>
          </p:cNvSpPr>
          <p:nvPr>
            <p:ph type="title"/>
          </p:nvPr>
        </p:nvSpPr>
        <p:spPr>
          <a:xfrm>
            <a:off x="914857" y="96886"/>
            <a:ext cx="7172382" cy="618693"/>
          </a:xfrm>
        </p:spPr>
        <p:txBody>
          <a:bodyPr>
            <a:noAutofit/>
          </a:bodyPr>
          <a:lstStyle>
            <a:lvl1pPr>
              <a:defRPr sz="36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5022F338-F70C-45B8-BDE2-5905DB4C1550}"/>
              </a:ext>
            </a:extLst>
          </p:cNvPr>
          <p:cNvSpPr>
            <a:spLocks noGrp="1"/>
          </p:cNvSpPr>
          <p:nvPr>
            <p:ph idx="1" hasCustomPrompt="1"/>
          </p:nvPr>
        </p:nvSpPr>
        <p:spPr>
          <a:xfrm>
            <a:off x="838200" y="947253"/>
            <a:ext cx="10515600" cy="5229711"/>
          </a:xfrm>
        </p:spPr>
        <p:txBody>
          <a:bodyPr/>
          <a:lstStyle>
            <a:lvl1pPr marL="228600" indent="-228600">
              <a:buFont typeface="Wingdings" panose="05000000000000000000" pitchFamily="2" charset="2"/>
              <a:buChar char="u"/>
              <a:defRPr>
                <a:latin typeface="微软雅黑" panose="020B0503020204020204" pitchFamily="34" charset="-122"/>
                <a:ea typeface="微软雅黑" panose="020B0503020204020204" pitchFamily="34" charset="-122"/>
              </a:defRPr>
            </a:lvl1pPr>
            <a:lvl2pPr marL="6858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 单击此处编辑母版文本样式</a:t>
            </a:r>
          </a:p>
          <a:p>
            <a:pPr lvl="1"/>
            <a:r>
              <a:rPr lang="zh-CN" altLang="en-US" dirty="0"/>
              <a:t> 二级</a:t>
            </a:r>
          </a:p>
          <a:p>
            <a:pPr lvl="2"/>
            <a:r>
              <a:rPr lang="zh-CN" altLang="en-US" dirty="0"/>
              <a:t> 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DA89D295-7512-486D-AEF8-71938DFBE853}"/>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B855318A-BCC0-4475-AB4B-BEAF65A24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40B114-E4C9-4409-BB7D-70AC4959ECC0}"/>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pic>
        <p:nvPicPr>
          <p:cNvPr id="8" name="图片 7">
            <a:extLst>
              <a:ext uri="{FF2B5EF4-FFF2-40B4-BE49-F238E27FC236}">
                <a16:creationId xmlns:a16="http://schemas.microsoft.com/office/drawing/2014/main" id="{F7266120-D5F1-4687-8836-F361BDA99A78}"/>
              </a:ext>
            </a:extLst>
          </p:cNvPr>
          <p:cNvPicPr>
            <a:picLocks noChangeAspect="1"/>
          </p:cNvPicPr>
          <p:nvPr/>
        </p:nvPicPr>
        <p:blipFill rotWithShape="1">
          <a:blip r:embed="rId2">
            <a:extLst>
              <a:ext uri="{28A0092B-C50C-407E-A947-70E740481C1C}">
                <a14:useLocalDpi xmlns:a14="http://schemas.microsoft.com/office/drawing/2010/main" val="0"/>
              </a:ext>
            </a:extLst>
          </a:blip>
          <a:srcRect r="62661"/>
          <a:stretch/>
        </p:blipFill>
        <p:spPr>
          <a:xfrm>
            <a:off x="77115" y="69312"/>
            <a:ext cx="837742" cy="673842"/>
          </a:xfrm>
          <a:prstGeom prst="rect">
            <a:avLst/>
          </a:prstGeom>
        </p:spPr>
      </p:pic>
      <p:pic>
        <p:nvPicPr>
          <p:cNvPr id="14" name="图片 13">
            <a:extLst>
              <a:ext uri="{FF2B5EF4-FFF2-40B4-BE49-F238E27FC236}">
                <a16:creationId xmlns:a16="http://schemas.microsoft.com/office/drawing/2014/main" id="{969D2273-75A9-491E-A388-C926F3554C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08550" y="0"/>
            <a:ext cx="858879" cy="777511"/>
          </a:xfrm>
          <a:prstGeom prst="rect">
            <a:avLst/>
          </a:prstGeom>
        </p:spPr>
      </p:pic>
      <p:cxnSp>
        <p:nvCxnSpPr>
          <p:cNvPr id="15" name="直接连接符 14">
            <a:extLst>
              <a:ext uri="{FF2B5EF4-FFF2-40B4-BE49-F238E27FC236}">
                <a16:creationId xmlns:a16="http://schemas.microsoft.com/office/drawing/2014/main" id="{F70DA166-41CC-45DE-AE44-B03CA715A554}"/>
              </a:ext>
            </a:extLst>
          </p:cNvPr>
          <p:cNvCxnSpPr>
            <a:cxnSpLocks/>
          </p:cNvCxnSpPr>
          <p:nvPr userDrawn="1"/>
        </p:nvCxnSpPr>
        <p:spPr>
          <a:xfrm flipV="1">
            <a:off x="0" y="804893"/>
            <a:ext cx="12192000" cy="1"/>
          </a:xfrm>
          <a:prstGeom prst="line">
            <a:avLst/>
          </a:prstGeom>
          <a:ln w="57150">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2499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DB7E9-0CC9-49D5-A7E4-82F76BAE56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A87FF5E-C0C0-4BB5-B2D6-87F1E3CE4B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6DEAAC7-031E-47AA-9FD4-2E29432CB9F6}"/>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EC275E5E-D914-4DB6-BB62-CA5ED0D27E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E8D182-41FA-4FAA-A8A2-B4D15DA9FDFA}"/>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395492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6986B-9613-46A4-BB1B-29360711F61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06E4C1-8BED-41EA-9D39-30B00BEB23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4F8D53-469C-4C7C-AA22-0A9A7102E60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B96B7DA-ED8E-47E7-933E-756C07A9D6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C911DC-6FE1-440F-A585-C453B361687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67D2826-F875-4597-9B84-26C680E83032}"/>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8" name="页脚占位符 7">
            <a:extLst>
              <a:ext uri="{FF2B5EF4-FFF2-40B4-BE49-F238E27FC236}">
                <a16:creationId xmlns:a16="http://schemas.microsoft.com/office/drawing/2014/main" id="{63DF2055-D8E4-4F69-A66E-B4A15A4B78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73E008-E2C5-45CB-AB3C-CDD0E40CAB76}"/>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1211238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F9943-2968-4AC1-80A3-B8BEBB769E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9DFB950-1AC7-409C-A334-7D5F00AAD990}"/>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4" name="页脚占位符 3">
            <a:extLst>
              <a:ext uri="{FF2B5EF4-FFF2-40B4-BE49-F238E27FC236}">
                <a16:creationId xmlns:a16="http://schemas.microsoft.com/office/drawing/2014/main" id="{BF0D0F29-33C4-4CE6-B900-BF071ABCD68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9EAF54-BF10-4A08-A694-5BE8246B17D8}"/>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143931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1578FE4-13DA-45B1-949E-80D8670FCF12}"/>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3" name="页脚占位符 2">
            <a:extLst>
              <a:ext uri="{FF2B5EF4-FFF2-40B4-BE49-F238E27FC236}">
                <a16:creationId xmlns:a16="http://schemas.microsoft.com/office/drawing/2014/main" id="{708017A4-58E8-4D5C-95A9-54B9E9E33B7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C957396-3BEC-478C-A571-117D627C2C91}"/>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368705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3898F-E6B3-4F49-985A-45A8737587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23B4493-CB0B-4B0B-831A-A4C9F306A6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2F0619A-EF99-4128-A518-35E4A0AB8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577102-2FA0-4BBA-ABE5-A02612BA46B4}"/>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6" name="页脚占位符 5">
            <a:extLst>
              <a:ext uri="{FF2B5EF4-FFF2-40B4-BE49-F238E27FC236}">
                <a16:creationId xmlns:a16="http://schemas.microsoft.com/office/drawing/2014/main" id="{EC5DB251-EFD9-4554-805D-9318DB7C02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F5A07E-5AC6-4CED-B554-1CA8E0D74ABA}"/>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407487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6B174-9610-4C6A-A018-10D892DB21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D1AD566-D5F0-4C33-A064-4ABF58C83B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B035E95-467B-435E-AB6F-D97392969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96B0536-56B5-4EA2-A34B-0F3535059EF2}"/>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6" name="页脚占位符 5">
            <a:extLst>
              <a:ext uri="{FF2B5EF4-FFF2-40B4-BE49-F238E27FC236}">
                <a16:creationId xmlns:a16="http://schemas.microsoft.com/office/drawing/2014/main" id="{A533C56F-D51A-4B9E-9ACE-84DFFEF47A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A5F281-3087-4AF9-9846-BDC8238F52BE}"/>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160982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0A0670-B1ED-41C2-AC2E-BBB4FB127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061078-33C8-49ED-B29E-19D3C2679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B7E636-5B30-44B1-BB77-B9B192A64F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97644-823E-4D3C-9320-92CB9599F165}"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AB9D77A6-BC5B-4BA5-8B5F-B7B7525A53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B0B3A3-F97A-483B-BAE7-438D2A85C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2C64D-6E60-4048-B6AD-0F1699C15E8B}" type="slidenum">
              <a:rPr lang="zh-CN" altLang="en-US" smtClean="0"/>
              <a:t>‹#›</a:t>
            </a:fld>
            <a:endParaRPr lang="zh-CN" altLang="en-US"/>
          </a:p>
        </p:txBody>
      </p:sp>
      <p:pic>
        <p:nvPicPr>
          <p:cNvPr id="8" name="图片 7">
            <a:extLst>
              <a:ext uri="{FF2B5EF4-FFF2-40B4-BE49-F238E27FC236}">
                <a16:creationId xmlns:a16="http://schemas.microsoft.com/office/drawing/2014/main" id="{0613A0A4-B5ED-4B13-8235-04E65123728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08550" y="0"/>
            <a:ext cx="858879" cy="777511"/>
          </a:xfrm>
          <a:prstGeom prst="rect">
            <a:avLst/>
          </a:prstGeom>
        </p:spPr>
      </p:pic>
    </p:spTree>
    <p:extLst>
      <p:ext uri="{BB962C8B-B14F-4D97-AF65-F5344CB8AC3E}">
        <p14:creationId xmlns:p14="http://schemas.microsoft.com/office/powerpoint/2010/main" val="751230365"/>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20.png"/></Relationships>
</file>

<file path=ppt/slides/_rels/slide2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50.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AE872-038E-406C-87FD-9F5A0BF1FA5F}"/>
              </a:ext>
            </a:extLst>
          </p:cNvPr>
          <p:cNvSpPr>
            <a:spLocks noGrp="1"/>
          </p:cNvSpPr>
          <p:nvPr>
            <p:ph type="ctrTitle"/>
          </p:nvPr>
        </p:nvSpPr>
        <p:spPr/>
        <p:txBody>
          <a:bodyPr>
            <a:normAutofit/>
          </a:bodyPr>
          <a:lstStyle/>
          <a:p>
            <a:r>
              <a:rPr lang="zh-CN" altLang="en-US" dirty="0"/>
              <a:t>自编码器</a:t>
            </a:r>
          </a:p>
        </p:txBody>
      </p:sp>
      <p:sp>
        <p:nvSpPr>
          <p:cNvPr id="4" name="副标题 3"/>
          <p:cNvSpPr>
            <a:spLocks noGrp="1"/>
          </p:cNvSpPr>
          <p:nvPr>
            <p:ph type="subTitle" idx="1"/>
          </p:nvPr>
        </p:nvSpPr>
        <p:spPr/>
        <p:txBody>
          <a:bodyPr/>
          <a:lstStyle/>
          <a:p>
            <a:r>
              <a:rPr lang="zh-CN" altLang="en-US" b="1" dirty="0"/>
              <a:t>机器学习及其应用汪荣贵</a:t>
            </a:r>
            <a:r>
              <a:rPr lang="en-US" altLang="zh-CN" b="1" dirty="0"/>
              <a:t>,</a:t>
            </a:r>
            <a:r>
              <a:rPr lang="zh-CN" altLang="en-US" b="1" dirty="0"/>
              <a:t>杨娟</a:t>
            </a:r>
            <a:r>
              <a:rPr lang="en-US" altLang="zh-CN" b="1" dirty="0"/>
              <a:t>,</a:t>
            </a:r>
            <a:r>
              <a:rPr lang="zh-CN" altLang="en-US" b="1" dirty="0"/>
              <a:t>薛丽霞</a:t>
            </a:r>
            <a:endParaRPr lang="zh-CN" altLang="en-US" dirty="0"/>
          </a:p>
        </p:txBody>
      </p:sp>
    </p:spTree>
    <p:extLst>
      <p:ext uri="{BB962C8B-B14F-4D97-AF65-F5344CB8AC3E}">
        <p14:creationId xmlns:p14="http://schemas.microsoft.com/office/powerpoint/2010/main" val="163926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r>
              <a:rPr lang="en-US" altLang="zh-CN" dirty="0"/>
              <a:t>-</a:t>
            </a:r>
            <a:r>
              <a:rPr lang="zh-CN" altLang="en-US" dirty="0"/>
              <a:t>稀疏编码</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6A1075BA-1387-48FB-8ECF-B6A08BCF507B}"/>
                  </a:ext>
                </a:extLst>
              </p:cNvPr>
              <p:cNvSpPr/>
              <p:nvPr/>
            </p:nvSpPr>
            <p:spPr>
              <a:xfrm>
                <a:off x="789121" y="1348382"/>
                <a:ext cx="10561173" cy="4459106"/>
              </a:xfrm>
              <a:prstGeom prst="rect">
                <a:avLst/>
              </a:prstGeom>
            </p:spPr>
            <p:txBody>
              <a:bodyPr wrap="square">
                <a:spAutoFit/>
              </a:bodyPr>
              <a:lstStyle/>
              <a:p>
                <a:pPr>
                  <a:lnSpc>
                    <a:spcPct val="150000"/>
                  </a:lnSpc>
                  <a:spcAft>
                    <a:spcPts val="1200"/>
                  </a:spcAft>
                </a:pPr>
                <a:r>
                  <a:rPr lang="zh-CN" altLang="en-US" sz="2400" dirty="0">
                    <a:solidFill>
                      <a:schemeClr val="tx1"/>
                    </a:solidFill>
                    <a:latin typeface="微软雅黑" pitchFamily="34" charset="-122"/>
                    <a:ea typeface="微软雅黑" pitchFamily="34" charset="-122"/>
                  </a:rPr>
                  <a:t>确定了目标函数之后，可采用适当模型优化算法并结合反向传播算法对模型参数进行优化，得到所求的自编码器。具体过程与</a:t>
                </a:r>
                <a14:m>
                  <m:oMath xmlns:m="http://schemas.openxmlformats.org/officeDocument/2006/math">
                    <m:r>
                      <m:rPr>
                        <m:sty m:val="p"/>
                      </m:rPr>
                      <a:rPr lang="en-US" sz="2400">
                        <a:solidFill>
                          <a:schemeClr val="tx1"/>
                        </a:solidFill>
                        <a:latin typeface="Cambria Math" panose="02040503050406030204" pitchFamily="18" charset="0"/>
                      </a:rPr>
                      <m:t>BP</m:t>
                    </m:r>
                  </m:oMath>
                </a14:m>
                <a:r>
                  <a:rPr lang="zh-CN" altLang="en-US" sz="2400" dirty="0">
                    <a:solidFill>
                      <a:schemeClr val="tx1"/>
                    </a:solidFill>
                    <a:latin typeface="微软雅黑" pitchFamily="34" charset="-122"/>
                    <a:ea typeface="微软雅黑" pitchFamily="34" charset="-122"/>
                  </a:rPr>
                  <a:t>神经网络优化过程类似。</a:t>
                </a:r>
                <a:endParaRPr lang="en-US" altLang="zh-CN" sz="2400" dirty="0">
                  <a:solidFill>
                    <a:schemeClr val="tx1"/>
                  </a:solidFill>
                  <a:latin typeface="微软雅黑" pitchFamily="34" charset="-122"/>
                  <a:ea typeface="微软雅黑" pitchFamily="34" charset="-122"/>
                </a:endParaRPr>
              </a:p>
              <a:p>
                <a:pPr>
                  <a:lnSpc>
                    <a:spcPct val="150000"/>
                  </a:lnSpc>
                  <a:spcAft>
                    <a:spcPts val="1200"/>
                  </a:spcAft>
                </a:pPr>
                <a:r>
                  <a:rPr lang="zh-CN" altLang="en-US" sz="2400" dirty="0">
                    <a:solidFill>
                      <a:schemeClr val="tx1"/>
                    </a:solidFill>
                    <a:latin typeface="微软雅黑" pitchFamily="34" charset="-122"/>
                    <a:ea typeface="微软雅黑" pitchFamily="34" charset="-122"/>
                  </a:rPr>
                  <a:t>如前所述，若</a:t>
                </a:r>
                <a:r>
                  <a:rPr lang="zh-CN" altLang="en-US" sz="2400" dirty="0">
                    <a:solidFill>
                      <a:srgbClr val="FF0000"/>
                    </a:solidFill>
                    <a:latin typeface="微软雅黑" pitchFamily="34" charset="-122"/>
                    <a:ea typeface="微软雅黑" pitchFamily="34" charset="-122"/>
                  </a:rPr>
                  <a:t>自编码器隐含层神经元数目</a:t>
                </a:r>
                <a14:m>
                  <m:oMath xmlns:m="http://schemas.openxmlformats.org/officeDocument/2006/math">
                    <m:r>
                      <m:rPr>
                        <m:sty m:val="p"/>
                      </m:rPr>
                      <a:rPr lang="en-US" sz="2400">
                        <a:solidFill>
                          <a:srgbClr val="FF0000"/>
                        </a:solidFill>
                        <a:latin typeface="Cambria Math" panose="02040503050406030204" pitchFamily="18" charset="0"/>
                      </a:rPr>
                      <m:t>s</m:t>
                    </m:r>
                  </m:oMath>
                </a14:m>
                <a:r>
                  <a:rPr lang="zh-CN" altLang="en-US" sz="2400" dirty="0">
                    <a:solidFill>
                      <a:srgbClr val="FF0000"/>
                    </a:solidFill>
                    <a:latin typeface="微软雅黑" pitchFamily="34" charset="-122"/>
                    <a:ea typeface="微软雅黑" pitchFamily="34" charset="-122"/>
                  </a:rPr>
                  <a:t>大于输入数据维度</a:t>
                </a:r>
                <a14:m>
                  <m:oMath xmlns:m="http://schemas.openxmlformats.org/officeDocument/2006/math">
                    <m:r>
                      <a:rPr lang="en-US" sz="2400">
                        <a:solidFill>
                          <a:srgbClr val="FF0000"/>
                        </a:solidFill>
                        <a:latin typeface="Cambria Math" panose="02040503050406030204" pitchFamily="18" charset="0"/>
                      </a:rPr>
                      <m:t>𝑚</m:t>
                    </m:r>
                  </m:oMath>
                </a14:m>
                <a:r>
                  <a:rPr lang="zh-CN" altLang="en-US" sz="2400" dirty="0">
                    <a:solidFill>
                      <a:schemeClr val="tx1"/>
                    </a:solidFill>
                    <a:latin typeface="微软雅黑" pitchFamily="34" charset="-122"/>
                    <a:ea typeface="微软雅黑" pitchFamily="34" charset="-122"/>
                  </a:rPr>
                  <a:t>，则可实现对输入数据的升维，此时只需确保编码后数据向量中取值为</a:t>
                </a:r>
                <a:r>
                  <a:rPr lang="en-US" sz="2400" dirty="0">
                    <a:solidFill>
                      <a:schemeClr val="tx1"/>
                    </a:solidFill>
                    <a:latin typeface="微软雅黑" pitchFamily="34" charset="-122"/>
                    <a:ea typeface="微软雅黑" pitchFamily="34" charset="-122"/>
                  </a:rPr>
                  <a:t>0</a:t>
                </a:r>
                <a:r>
                  <a:rPr lang="zh-CN" altLang="en-US" sz="2400" dirty="0">
                    <a:solidFill>
                      <a:schemeClr val="tx1"/>
                    </a:solidFill>
                    <a:latin typeface="微软雅黑" pitchFamily="34" charset="-122"/>
                    <a:ea typeface="微软雅黑" pitchFamily="34" charset="-122"/>
                  </a:rPr>
                  <a:t>的分量较多即可实现对原始数据的稀疏编码。</a:t>
                </a:r>
                <a:endParaRPr lang="en-US" altLang="zh-CN" sz="2400" dirty="0">
                  <a:solidFill>
                    <a:schemeClr val="tx1"/>
                  </a:solidFill>
                  <a:latin typeface="微软雅黑" pitchFamily="34" charset="-122"/>
                  <a:ea typeface="微软雅黑" pitchFamily="34" charset="-122"/>
                </a:endParaRPr>
              </a:p>
              <a:p>
                <a:pPr>
                  <a:lnSpc>
                    <a:spcPct val="150000"/>
                  </a:lnSpc>
                  <a:spcAft>
                    <a:spcPts val="1200"/>
                  </a:spcAft>
                </a:pPr>
                <a:r>
                  <a:rPr lang="zh-CN" altLang="en-US" sz="2400" dirty="0">
                    <a:solidFill>
                      <a:schemeClr val="tx1"/>
                    </a:solidFill>
                    <a:latin typeface="微软雅黑" pitchFamily="34" charset="-122"/>
                    <a:ea typeface="微软雅黑" pitchFamily="34" charset="-122"/>
                  </a:rPr>
                  <a:t>由于自编码器隐含层</a:t>
                </a:r>
                <a:r>
                  <a:rPr lang="zh-CN" altLang="en-US" sz="2400" dirty="0">
                    <a:solidFill>
                      <a:srgbClr val="C00000"/>
                    </a:solidFill>
                    <a:latin typeface="微软雅黑" pitchFamily="34" charset="-122"/>
                    <a:ea typeface="微软雅黑" pitchFamily="34" charset="-122"/>
                  </a:rPr>
                  <a:t>输出向量</a:t>
                </a:r>
                <a14:m>
                  <m:oMath xmlns:m="http://schemas.openxmlformats.org/officeDocument/2006/math">
                    <m:r>
                      <a:rPr lang="en-US" sz="2400" smtClean="0">
                        <a:solidFill>
                          <a:srgbClr val="C00000"/>
                        </a:solidFill>
                        <a:latin typeface="Cambria Math" panose="02040503050406030204" pitchFamily="18" charset="0"/>
                      </a:rPr>
                      <m:t>𝒚</m:t>
                    </m:r>
                    <m:r>
                      <a:rPr lang="en-US" sz="2400" smtClean="0">
                        <a:solidFill>
                          <a:srgbClr val="C00000"/>
                        </a:solidFill>
                        <a:latin typeface="Cambria Math" panose="02040503050406030204" pitchFamily="18" charset="0"/>
                      </a:rPr>
                      <m:t>=</m:t>
                    </m:r>
                    <m:sSup>
                      <m:sSupPr>
                        <m:ctrlPr>
                          <a:rPr lang="en-US" sz="2400" i="1">
                            <a:solidFill>
                              <a:srgbClr val="C00000"/>
                            </a:solidFill>
                            <a:latin typeface="Cambria Math" panose="02040503050406030204" pitchFamily="18" charset="0"/>
                          </a:rPr>
                        </m:ctrlPr>
                      </m:sSupPr>
                      <m:e>
                        <m:d>
                          <m:dPr>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r>
                                  <a:rPr lang="en-US" sz="2400">
                                    <a:solidFill>
                                      <a:srgbClr val="C00000"/>
                                    </a:solidFill>
                                    <a:latin typeface="Cambria Math" panose="02040503050406030204" pitchFamily="18" charset="0"/>
                                  </a:rPr>
                                  <m:t>𝑓</m:t>
                                </m:r>
                              </m:e>
                              <m:sub>
                                <m:r>
                                  <a:rPr lang="en-US" sz="2400">
                                    <a:solidFill>
                                      <a:srgbClr val="C00000"/>
                                    </a:solidFill>
                                    <a:latin typeface="Cambria Math" panose="02040503050406030204" pitchFamily="18" charset="0"/>
                                  </a:rPr>
                                  <m:t>1</m:t>
                                </m:r>
                              </m:sub>
                            </m:sSub>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𝑋</m:t>
                                </m:r>
                              </m:e>
                            </m:d>
                            <m:r>
                              <a:rPr lang="en-US" sz="2400">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a:solidFill>
                                      <a:srgbClr val="C00000"/>
                                    </a:solidFill>
                                    <a:latin typeface="Cambria Math" panose="02040503050406030204" pitchFamily="18" charset="0"/>
                                  </a:rPr>
                                  <m:t>𝑓</m:t>
                                </m:r>
                              </m:e>
                              <m:sub>
                                <m:r>
                                  <a:rPr lang="en-US" sz="2400">
                                    <a:solidFill>
                                      <a:srgbClr val="C00000"/>
                                    </a:solidFill>
                                    <a:latin typeface="Cambria Math" panose="02040503050406030204" pitchFamily="18" charset="0"/>
                                  </a:rPr>
                                  <m:t>2</m:t>
                                </m:r>
                              </m:sub>
                            </m:sSub>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𝑋</m:t>
                                </m:r>
                              </m:e>
                            </m:d>
                            <m:r>
                              <a:rPr lang="en-US" sz="2400">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a:solidFill>
                                      <a:srgbClr val="C00000"/>
                                    </a:solidFill>
                                    <a:latin typeface="Cambria Math" panose="02040503050406030204" pitchFamily="18" charset="0"/>
                                  </a:rPr>
                                  <m:t>𝑓</m:t>
                                </m:r>
                              </m:e>
                              <m:sub>
                                <m:r>
                                  <a:rPr lang="en-US" sz="2400">
                                    <a:solidFill>
                                      <a:srgbClr val="C00000"/>
                                    </a:solidFill>
                                    <a:latin typeface="Cambria Math" panose="02040503050406030204" pitchFamily="18" charset="0"/>
                                  </a:rPr>
                                  <m:t>𝑠</m:t>
                                </m:r>
                              </m:sub>
                            </m:sSub>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𝑋</m:t>
                                </m:r>
                              </m:e>
                            </m:d>
                          </m:e>
                        </m:d>
                      </m:e>
                      <m:sup>
                        <m:r>
                          <a:rPr lang="en-US" sz="2400">
                            <a:solidFill>
                              <a:srgbClr val="C00000"/>
                            </a:solidFill>
                            <a:latin typeface="Cambria Math" panose="02040503050406030204" pitchFamily="18" charset="0"/>
                          </a:rPr>
                          <m:t>𝑇</m:t>
                        </m:r>
                      </m:sup>
                    </m:sSup>
                  </m:oMath>
                </a14:m>
                <a:r>
                  <a:rPr lang="zh-CN" altLang="en-US" sz="2400" dirty="0">
                    <a:solidFill>
                      <a:schemeClr val="tx1"/>
                    </a:solidFill>
                    <a:latin typeface="微软雅黑" pitchFamily="34" charset="-122"/>
                    <a:ea typeface="微软雅黑" pitchFamily="34" charset="-122"/>
                  </a:rPr>
                  <a:t>即为编码数据，故</a:t>
                </a:r>
                <a:r>
                  <a:rPr lang="zh-CN" altLang="en-US" sz="2400" dirty="0">
                    <a:solidFill>
                      <a:schemeClr val="accent6"/>
                    </a:solidFill>
                    <a:latin typeface="微软雅黑" pitchFamily="34" charset="-122"/>
                    <a:ea typeface="微软雅黑" pitchFamily="34" charset="-122"/>
                  </a:rPr>
                  <a:t>只需限制</a:t>
                </a:r>
                <a14:m>
                  <m:oMath xmlns:m="http://schemas.openxmlformats.org/officeDocument/2006/math">
                    <m:r>
                      <a:rPr lang="en-US" sz="2400">
                        <a:solidFill>
                          <a:schemeClr val="accent6"/>
                        </a:solidFill>
                        <a:latin typeface="Cambria Math" panose="02040503050406030204" pitchFamily="18" charset="0"/>
                      </a:rPr>
                      <m:t>𝒚</m:t>
                    </m:r>
                  </m:oMath>
                </a14:m>
                <a:r>
                  <a:rPr lang="zh-CN" altLang="en-US" sz="2400" dirty="0">
                    <a:solidFill>
                      <a:schemeClr val="accent6"/>
                    </a:solidFill>
                    <a:latin typeface="微软雅黑" pitchFamily="34" charset="-122"/>
                    <a:ea typeface="微软雅黑" pitchFamily="34" charset="-122"/>
                  </a:rPr>
                  <a:t>中取值为</a:t>
                </a:r>
                <a:r>
                  <a:rPr lang="en-US" sz="2400" dirty="0">
                    <a:solidFill>
                      <a:schemeClr val="accent6"/>
                    </a:solidFill>
                    <a:latin typeface="微软雅黑" pitchFamily="34" charset="-122"/>
                    <a:ea typeface="微软雅黑" pitchFamily="34" charset="-122"/>
                  </a:rPr>
                  <a:t>0</a:t>
                </a:r>
                <a:r>
                  <a:rPr lang="zh-CN" altLang="en-US" sz="2400" dirty="0">
                    <a:solidFill>
                      <a:schemeClr val="accent6"/>
                    </a:solidFill>
                    <a:latin typeface="微软雅黑" pitchFamily="34" charset="-122"/>
                    <a:ea typeface="微软雅黑" pitchFamily="34" charset="-122"/>
                  </a:rPr>
                  <a:t>的分量较多便可实现对原始数据的稀疏编码</a:t>
                </a:r>
                <a:r>
                  <a:rPr lang="zh-CN" altLang="en-US" sz="2400" dirty="0">
                    <a:solidFill>
                      <a:schemeClr val="tx1"/>
                    </a:solidFill>
                    <a:latin typeface="微软雅黑" pitchFamily="34" charset="-122"/>
                    <a:ea typeface="微软雅黑" pitchFamily="34" charset="-122"/>
                  </a:rPr>
                  <a:t>。</a:t>
                </a:r>
                <a:endParaRPr lang="en-US" sz="2400" dirty="0">
                  <a:solidFill>
                    <a:schemeClr val="tx1"/>
                  </a:solidFill>
                  <a:latin typeface="微软雅黑" pitchFamily="34" charset="-122"/>
                  <a:ea typeface="微软雅黑" pitchFamily="34" charset="-122"/>
                </a:endParaRPr>
              </a:p>
            </p:txBody>
          </p:sp>
        </mc:Choice>
        <mc:Fallback xmlns="">
          <p:sp>
            <p:nvSpPr>
              <p:cNvPr id="4" name="Rectangle 1">
                <a:extLst>
                  <a:ext uri="{FF2B5EF4-FFF2-40B4-BE49-F238E27FC236}">
                    <a16:creationId xmlns:a16="http://schemas.microsoft.com/office/drawing/2014/main" id="{6A1075BA-1387-48FB-8ECF-B6A08BCF507B}"/>
                  </a:ext>
                </a:extLst>
              </p:cNvPr>
              <p:cNvSpPr>
                <a:spLocks noRot="1" noChangeAspect="1" noMove="1" noResize="1" noEditPoints="1" noAdjustHandles="1" noChangeArrowheads="1" noChangeShapeType="1" noTextEdit="1"/>
              </p:cNvSpPr>
              <p:nvPr/>
            </p:nvSpPr>
            <p:spPr>
              <a:xfrm>
                <a:off x="789121" y="1348382"/>
                <a:ext cx="10561173" cy="4459106"/>
              </a:xfrm>
              <a:prstGeom prst="rect">
                <a:avLst/>
              </a:prstGeom>
              <a:blipFill>
                <a:blip r:embed="rId3"/>
                <a:stretch>
                  <a:fillRect l="-866" r="-750" b="-6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797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r>
              <a:rPr lang="en-US" altLang="zh-CN" dirty="0"/>
              <a:t>-</a:t>
            </a:r>
            <a:r>
              <a:rPr lang="zh-CN" altLang="en-US" dirty="0"/>
              <a:t>稀疏编码</a:t>
            </a:r>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A7F22E5A-F9BA-48B1-98AA-72C43B30E8C5}"/>
                  </a:ext>
                </a:extLst>
              </p:cNvPr>
              <p:cNvSpPr/>
              <p:nvPr/>
            </p:nvSpPr>
            <p:spPr>
              <a:xfrm>
                <a:off x="615388" y="1035050"/>
                <a:ext cx="11041227" cy="5357749"/>
              </a:xfrm>
              <a:prstGeom prst="rect">
                <a:avLst/>
              </a:prstGeom>
            </p:spPr>
            <p:txBody>
              <a:bodyPr wrap="square">
                <a:spAutoFit/>
              </a:bodyPr>
              <a:lstStyle/>
              <a:p>
                <a:pPr>
                  <a:lnSpc>
                    <a:spcPct val="150000"/>
                  </a:lnSpc>
                  <a:spcAft>
                    <a:spcPts val="1200"/>
                  </a:spcAft>
                </a:pPr>
                <a:r>
                  <a:rPr lang="zh-CN" altLang="en-US" sz="2400" dirty="0">
                    <a:solidFill>
                      <a:schemeClr val="tx1"/>
                    </a:solidFill>
                    <a:latin typeface="微软雅黑" pitchFamily="34" charset="-122"/>
                    <a:ea typeface="微软雅黑" pitchFamily="34" charset="-122"/>
                  </a:rPr>
                  <a:t>令自编码器隐含层神经元采用</a:t>
                </a:r>
                <a14:m>
                  <m:oMath xmlns:m="http://schemas.openxmlformats.org/officeDocument/2006/math">
                    <m:r>
                      <m:rPr>
                        <m:sty m:val="p"/>
                      </m:rPr>
                      <a:rPr lang="en-US" sz="2400">
                        <a:solidFill>
                          <a:schemeClr val="tx1"/>
                        </a:solidFill>
                        <a:latin typeface="Cambria Math" panose="02040503050406030204" pitchFamily="18" charset="0"/>
                      </a:rPr>
                      <m:t>Sigmoid</m:t>
                    </m:r>
                  </m:oMath>
                </a14:m>
                <a:r>
                  <a:rPr lang="zh-CN" altLang="en-US" sz="2400" dirty="0">
                    <a:solidFill>
                      <a:schemeClr val="tx1"/>
                    </a:solidFill>
                    <a:latin typeface="微软雅黑" pitchFamily="34" charset="-122"/>
                    <a:ea typeface="微软雅黑" pitchFamily="34" charset="-122"/>
                  </a:rPr>
                  <a:t>激活函数，则对于</a:t>
                </a:r>
                <a:r>
                  <a:rPr lang="zh-CN" altLang="en-US" sz="2400" dirty="0">
                    <a:solidFill>
                      <a:srgbClr val="C00000"/>
                    </a:solidFill>
                    <a:latin typeface="微软雅黑" pitchFamily="34" charset="-122"/>
                    <a:ea typeface="微软雅黑" pitchFamily="34" charset="-122"/>
                  </a:rPr>
                  <a:t>训练样本集</a:t>
                </a:r>
                <a14:m>
                  <m:oMath xmlns:m="http://schemas.openxmlformats.org/officeDocument/2006/math">
                    <m:r>
                      <a:rPr lang="en-US" sz="2400">
                        <a:solidFill>
                          <a:srgbClr val="C00000"/>
                        </a:solidFill>
                        <a:latin typeface="Cambria Math" panose="02040503050406030204" pitchFamily="18" charset="0"/>
                      </a:rPr>
                      <m:t>𝐷</m:t>
                    </m:r>
                    <m:r>
                      <a:rPr lang="en-US" sz="2400">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1</m:t>
                        </m:r>
                      </m:sub>
                    </m:sSub>
                    <m:r>
                      <a:rPr lang="en-US" sz="2400">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2</m:t>
                        </m:r>
                      </m:sub>
                    </m:sSub>
                    <m:r>
                      <a:rPr lang="en-US" sz="2400">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𝑛</m:t>
                        </m:r>
                      </m:sub>
                    </m:sSub>
                    <m:r>
                      <a:rPr lang="en-US" sz="2400">
                        <a:solidFill>
                          <a:srgbClr val="C00000"/>
                        </a:solidFill>
                        <a:latin typeface="Cambria Math" panose="02040503050406030204" pitchFamily="18" charset="0"/>
                      </a:rPr>
                      <m:t>}</m:t>
                    </m:r>
                  </m:oMath>
                </a14:m>
                <a:r>
                  <a:rPr lang="zh-CN" altLang="en-US" sz="2400" dirty="0">
                    <a:solidFill>
                      <a:schemeClr val="tx1"/>
                    </a:solidFill>
                    <a:latin typeface="微软雅黑" pitchFamily="34" charset="-122"/>
                    <a:ea typeface="微软雅黑" pitchFamily="34" charset="-122"/>
                  </a:rPr>
                  <a:t>，自编码器隐含层第</a:t>
                </a:r>
                <a14:m>
                  <m:oMath xmlns:m="http://schemas.openxmlformats.org/officeDocument/2006/math">
                    <m:r>
                      <a:rPr lang="en-US" sz="2400">
                        <a:solidFill>
                          <a:schemeClr val="tx1"/>
                        </a:solidFill>
                        <a:latin typeface="Cambria Math" panose="02040503050406030204" pitchFamily="18" charset="0"/>
                      </a:rPr>
                      <m:t>𝑗</m:t>
                    </m:r>
                  </m:oMath>
                </a14:m>
                <a:r>
                  <a:rPr lang="zh-CN" altLang="en-US" sz="2400" dirty="0">
                    <a:solidFill>
                      <a:schemeClr val="tx1"/>
                    </a:solidFill>
                    <a:latin typeface="微软雅黑" pitchFamily="34" charset="-122"/>
                    <a:ea typeface="微软雅黑" pitchFamily="34" charset="-122"/>
                  </a:rPr>
                  <a:t>个神经元的平均激活程度为：</a:t>
                </a:r>
                <a:endParaRPr lang="en-US" altLang="zh-CN" sz="2400" dirty="0">
                  <a:solidFill>
                    <a:schemeClr val="tx1"/>
                  </a:solidFill>
                  <a:latin typeface="微软雅黑" pitchFamily="34" charset="-122"/>
                  <a:ea typeface="微软雅黑" pitchFamily="34" charset="-122"/>
                </a:endParaRPr>
              </a:p>
              <a:p>
                <a:pPr>
                  <a:lnSpc>
                    <a:spcPct val="150000"/>
                  </a:lnSpc>
                  <a:spcAft>
                    <a:spcPts val="1200"/>
                  </a:spcAft>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rPr>
                          </m:ctrlPr>
                        </m:sSubPr>
                        <m:e>
                          <m:acc>
                            <m:accPr>
                              <m:chr m:val="̅"/>
                              <m:ctrlPr>
                                <a:rPr lang="en-US" sz="2400" i="1">
                                  <a:solidFill>
                                    <a:srgbClr val="C00000"/>
                                  </a:solidFill>
                                  <a:latin typeface="Cambria Math" panose="02040503050406030204" pitchFamily="18" charset="0"/>
                                </a:rPr>
                              </m:ctrlPr>
                            </m:accPr>
                            <m:e>
                              <m:r>
                                <a:rPr lang="en-US" sz="2400">
                                  <a:solidFill>
                                    <a:srgbClr val="C00000"/>
                                  </a:solidFill>
                                  <a:latin typeface="Cambria Math" panose="02040503050406030204" pitchFamily="18" charset="0"/>
                                </a:rPr>
                                <m:t>𝑓</m:t>
                              </m:r>
                            </m:e>
                          </m:acc>
                        </m:e>
                        <m:sub>
                          <m:r>
                            <a:rPr lang="en-US" sz="2400">
                              <a:solidFill>
                                <a:srgbClr val="C00000"/>
                              </a:solidFill>
                              <a:latin typeface="Cambria Math" panose="02040503050406030204" pitchFamily="18" charset="0"/>
                            </a:rPr>
                            <m:t>𝑗</m:t>
                          </m:r>
                        </m:sub>
                      </m:sSub>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𝑋</m:t>
                          </m:r>
                        </m:e>
                      </m:d>
                      <m:r>
                        <a:rPr lang="en-US" sz="2400">
                          <a:solidFill>
                            <a:srgbClr val="C00000"/>
                          </a:solidFill>
                          <a:latin typeface="Cambria Math" panose="02040503050406030204" pitchFamily="18" charset="0"/>
                        </a:rPr>
                        <m:t>=</m:t>
                      </m:r>
                      <m:f>
                        <m:fPr>
                          <m:ctrlPr>
                            <a:rPr lang="en-US" sz="2400" i="1">
                              <a:solidFill>
                                <a:srgbClr val="C00000"/>
                              </a:solidFill>
                              <a:latin typeface="Cambria Math" panose="02040503050406030204" pitchFamily="18" charset="0"/>
                            </a:rPr>
                          </m:ctrlPr>
                        </m:fPr>
                        <m:num>
                          <m:r>
                            <a:rPr lang="en-US" sz="2400">
                              <a:solidFill>
                                <a:srgbClr val="C00000"/>
                              </a:solidFill>
                              <a:latin typeface="Cambria Math" panose="02040503050406030204" pitchFamily="18" charset="0"/>
                            </a:rPr>
                            <m:t>1</m:t>
                          </m:r>
                        </m:num>
                        <m:den>
                          <m:r>
                            <a:rPr lang="en-US" sz="2400">
                              <a:solidFill>
                                <a:srgbClr val="C00000"/>
                              </a:solidFill>
                              <a:latin typeface="Cambria Math" panose="02040503050406030204" pitchFamily="18" charset="0"/>
                            </a:rPr>
                            <m:t>𝑛</m:t>
                          </m:r>
                        </m:den>
                      </m:f>
                      <m:nary>
                        <m:naryPr>
                          <m:chr m:val="∑"/>
                          <m:limLoc m:val="undOvr"/>
                          <m:ctrlPr>
                            <a:rPr lang="en-US" sz="2400" i="1">
                              <a:solidFill>
                                <a:srgbClr val="C00000"/>
                              </a:solidFill>
                              <a:latin typeface="Cambria Math" panose="02040503050406030204" pitchFamily="18" charset="0"/>
                            </a:rPr>
                          </m:ctrlPr>
                        </m:naryPr>
                        <m:sub>
                          <m:r>
                            <a:rPr lang="en-US" sz="2400">
                              <a:solidFill>
                                <a:srgbClr val="C00000"/>
                              </a:solidFill>
                              <a:latin typeface="Cambria Math" panose="02040503050406030204" pitchFamily="18" charset="0"/>
                            </a:rPr>
                            <m:t>𝑖</m:t>
                          </m:r>
                          <m:r>
                            <a:rPr lang="en-US" sz="2400">
                              <a:solidFill>
                                <a:srgbClr val="C00000"/>
                              </a:solidFill>
                              <a:latin typeface="Cambria Math" panose="02040503050406030204" pitchFamily="18" charset="0"/>
                            </a:rPr>
                            <m:t>=1</m:t>
                          </m:r>
                        </m:sub>
                        <m:sup>
                          <m:r>
                            <a:rPr lang="en-US" sz="2400">
                              <a:solidFill>
                                <a:srgbClr val="C00000"/>
                              </a:solidFill>
                              <a:latin typeface="Cambria Math" panose="02040503050406030204" pitchFamily="18" charset="0"/>
                            </a:rPr>
                            <m:t>𝑛</m:t>
                          </m:r>
                        </m:sup>
                        <m:e>
                          <m:sSub>
                            <m:sSubPr>
                              <m:ctrlPr>
                                <a:rPr lang="en-US" sz="2400" i="1">
                                  <a:solidFill>
                                    <a:srgbClr val="C00000"/>
                                  </a:solidFill>
                                  <a:latin typeface="Cambria Math" panose="02040503050406030204" pitchFamily="18" charset="0"/>
                                </a:rPr>
                              </m:ctrlPr>
                            </m:sSubPr>
                            <m:e>
                              <m:r>
                                <a:rPr lang="en-US" sz="2400">
                                  <a:solidFill>
                                    <a:srgbClr val="C00000"/>
                                  </a:solidFill>
                                  <a:latin typeface="Cambria Math" panose="02040503050406030204" pitchFamily="18" charset="0"/>
                                </a:rPr>
                                <m:t>𝑓</m:t>
                              </m:r>
                            </m:e>
                            <m:sub>
                              <m:r>
                                <a:rPr lang="en-US" sz="2400">
                                  <a:solidFill>
                                    <a:srgbClr val="C00000"/>
                                  </a:solidFill>
                                  <a:latin typeface="Cambria Math" panose="02040503050406030204" pitchFamily="18" charset="0"/>
                                </a:rPr>
                                <m:t>𝑗</m:t>
                              </m:r>
                            </m:sub>
                          </m:sSub>
                          <m:d>
                            <m:dPr>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𝑖</m:t>
                                  </m:r>
                                </m:sub>
                              </m:sSub>
                            </m:e>
                          </m:d>
                        </m:e>
                      </m:nary>
                    </m:oMath>
                  </m:oMathPara>
                </a14:m>
                <a:endParaRPr lang="en-US" sz="2400" dirty="0">
                  <a:solidFill>
                    <a:schemeClr val="tx1"/>
                  </a:solidFill>
                  <a:latin typeface="微软雅黑" pitchFamily="34" charset="-122"/>
                  <a:ea typeface="微软雅黑" pitchFamily="34" charset="-122"/>
                </a:endParaRPr>
              </a:p>
              <a:p>
                <a:pPr>
                  <a:lnSpc>
                    <a:spcPct val="150000"/>
                  </a:lnSpc>
                  <a:spcAft>
                    <a:spcPts val="1200"/>
                  </a:spcAft>
                </a:pPr>
                <a:r>
                  <a:rPr lang="zh-CN" altLang="en-US" sz="2400" dirty="0">
                    <a:solidFill>
                      <a:schemeClr val="tx1"/>
                    </a:solidFill>
                    <a:latin typeface="微软雅黑" pitchFamily="34" charset="-122"/>
                    <a:ea typeface="微软雅黑" pitchFamily="34" charset="-122"/>
                  </a:rPr>
                  <a:t>为将隐含层第</a:t>
                </a:r>
                <a14:m>
                  <m:oMath xmlns:m="http://schemas.openxmlformats.org/officeDocument/2006/math">
                    <m:r>
                      <a:rPr lang="en-US" sz="2400">
                        <a:solidFill>
                          <a:schemeClr val="tx1"/>
                        </a:solidFill>
                        <a:latin typeface="Cambria Math" panose="02040503050406030204" pitchFamily="18" charset="0"/>
                      </a:rPr>
                      <m:t>𝑗</m:t>
                    </m:r>
                  </m:oMath>
                </a14:m>
                <a:r>
                  <a:rPr lang="zh-CN" altLang="en-US" sz="2400" dirty="0">
                    <a:solidFill>
                      <a:schemeClr val="tx1"/>
                    </a:solidFill>
                    <a:latin typeface="微软雅黑" pitchFamily="34" charset="-122"/>
                    <a:ea typeface="微软雅黑" pitchFamily="34" charset="-122"/>
                  </a:rPr>
                  <a:t>个神经元的输出值限制为</a:t>
                </a:r>
                <a:r>
                  <a:rPr lang="en-US" sz="2400" dirty="0">
                    <a:solidFill>
                      <a:schemeClr val="tx1"/>
                    </a:solidFill>
                    <a:latin typeface="微软雅黑" pitchFamily="34" charset="-122"/>
                    <a:ea typeface="微软雅黑" pitchFamily="34" charset="-122"/>
                  </a:rPr>
                  <a:t>0</a:t>
                </a:r>
                <a:r>
                  <a:rPr lang="zh-CN" altLang="en-US" sz="2400" dirty="0">
                    <a:solidFill>
                      <a:schemeClr val="tx1"/>
                    </a:solidFill>
                    <a:latin typeface="微软雅黑" pitchFamily="34" charset="-122"/>
                    <a:ea typeface="微软雅黑" pitchFamily="34" charset="-122"/>
                  </a:rPr>
                  <a:t>，可</a:t>
                </a:r>
                <a:r>
                  <a:rPr lang="zh-CN" altLang="en-US" sz="2400" dirty="0">
                    <a:solidFill>
                      <a:srgbClr val="C00000"/>
                    </a:solidFill>
                    <a:latin typeface="微软雅黑" pitchFamily="34" charset="-122"/>
                    <a:ea typeface="微软雅黑" pitchFamily="34" charset="-122"/>
                  </a:rPr>
                  <a:t>令</a:t>
                </a:r>
                <a14:m>
                  <m:oMath xmlns:m="http://schemas.openxmlformats.org/officeDocument/2006/math">
                    <m:sSub>
                      <m:sSubPr>
                        <m:ctrlPr>
                          <a:rPr lang="en-US" sz="2400" i="1">
                            <a:solidFill>
                              <a:srgbClr val="C00000"/>
                            </a:solidFill>
                            <a:latin typeface="Cambria Math" panose="02040503050406030204" pitchFamily="18" charset="0"/>
                          </a:rPr>
                        </m:ctrlPr>
                      </m:sSubPr>
                      <m:e>
                        <m:acc>
                          <m:accPr>
                            <m:chr m:val="̅"/>
                            <m:ctrlPr>
                              <a:rPr lang="en-US" sz="2400" i="1">
                                <a:solidFill>
                                  <a:srgbClr val="C00000"/>
                                </a:solidFill>
                                <a:latin typeface="Cambria Math" panose="02040503050406030204" pitchFamily="18" charset="0"/>
                              </a:rPr>
                            </m:ctrlPr>
                          </m:accPr>
                          <m:e>
                            <m:r>
                              <a:rPr lang="en-US" sz="2400">
                                <a:solidFill>
                                  <a:srgbClr val="C00000"/>
                                </a:solidFill>
                                <a:latin typeface="Cambria Math" panose="02040503050406030204" pitchFamily="18" charset="0"/>
                              </a:rPr>
                              <m:t>𝑓</m:t>
                            </m:r>
                          </m:e>
                        </m:acc>
                      </m:e>
                      <m:sub>
                        <m:r>
                          <a:rPr lang="en-US" sz="2400">
                            <a:solidFill>
                              <a:srgbClr val="C00000"/>
                            </a:solidFill>
                            <a:latin typeface="Cambria Math" panose="02040503050406030204" pitchFamily="18" charset="0"/>
                          </a:rPr>
                          <m:t>𝑗</m:t>
                        </m:r>
                      </m:sub>
                    </m:sSub>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𝑋</m:t>
                        </m:r>
                      </m:e>
                    </m:d>
                    <m:r>
                      <a:rPr lang="en-US" sz="2400">
                        <a:solidFill>
                          <a:srgbClr val="C00000"/>
                        </a:solidFill>
                        <a:latin typeface="Cambria Math" panose="02040503050406030204" pitchFamily="18" charset="0"/>
                      </a:rPr>
                      <m:t>=</m:t>
                    </m:r>
                    <m:r>
                      <a:rPr lang="en-US" sz="2400">
                        <a:solidFill>
                          <a:srgbClr val="C00000"/>
                        </a:solidFill>
                        <a:latin typeface="Cambria Math" panose="02040503050406030204" pitchFamily="18" charset="0"/>
                      </a:rPr>
                      <m:t>𝜀</m:t>
                    </m:r>
                  </m:oMath>
                </a14:m>
                <a:r>
                  <a:rPr lang="zh-CN" altLang="en-US" sz="2400" dirty="0">
                    <a:solidFill>
                      <a:srgbClr val="C00000"/>
                    </a:solidFill>
                    <a:latin typeface="微软雅黑" pitchFamily="34" charset="-122"/>
                    <a:ea typeface="微软雅黑" pitchFamily="34" charset="-122"/>
                  </a:rPr>
                  <a:t>。这里</a:t>
                </a:r>
                <a14:m>
                  <m:oMath xmlns:m="http://schemas.openxmlformats.org/officeDocument/2006/math">
                    <m:r>
                      <a:rPr lang="en-US" sz="2400">
                        <a:solidFill>
                          <a:srgbClr val="C00000"/>
                        </a:solidFill>
                        <a:latin typeface="Cambria Math" panose="02040503050406030204" pitchFamily="18" charset="0"/>
                      </a:rPr>
                      <m:t>𝜀</m:t>
                    </m:r>
                  </m:oMath>
                </a14:m>
                <a:r>
                  <a:rPr lang="zh-CN" altLang="en-US" sz="2400" dirty="0">
                    <a:solidFill>
                      <a:srgbClr val="C00000"/>
                    </a:solidFill>
                    <a:latin typeface="微软雅黑" pitchFamily="34" charset="-122"/>
                    <a:ea typeface="微软雅黑" pitchFamily="34" charset="-122"/>
                  </a:rPr>
                  <a:t>为某个接近于</a:t>
                </a:r>
                <a:r>
                  <a:rPr lang="en-US" sz="2400" dirty="0">
                    <a:solidFill>
                      <a:srgbClr val="C00000"/>
                    </a:solidFill>
                    <a:latin typeface="微软雅黑" pitchFamily="34" charset="-122"/>
                    <a:ea typeface="微软雅黑" pitchFamily="34" charset="-122"/>
                  </a:rPr>
                  <a:t>0</a:t>
                </a:r>
                <a:r>
                  <a:rPr lang="zh-CN" altLang="en-US" sz="2400" dirty="0">
                    <a:solidFill>
                      <a:srgbClr val="C00000"/>
                    </a:solidFill>
                    <a:latin typeface="微软雅黑" pitchFamily="34" charset="-122"/>
                    <a:ea typeface="微软雅黑" pitchFamily="34" charset="-122"/>
                  </a:rPr>
                  <a:t>的正数</a:t>
                </a:r>
                <a:r>
                  <a:rPr lang="zh-CN" altLang="en-US" sz="2400" dirty="0">
                    <a:solidFill>
                      <a:schemeClr val="tx1"/>
                    </a:solidFill>
                    <a:latin typeface="微软雅黑" pitchFamily="34" charset="-122"/>
                    <a:ea typeface="微软雅黑" pitchFamily="34" charset="-122"/>
                  </a:rPr>
                  <a:t>。由于</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a:solidFill>
                              <a:schemeClr val="tx1"/>
                            </a:solidFill>
                            <a:latin typeface="Cambria Math" panose="02040503050406030204" pitchFamily="18" charset="0"/>
                          </a:rPr>
                          <m:t>𝑓</m:t>
                        </m:r>
                      </m:e>
                      <m:sub>
                        <m:r>
                          <a:rPr lang="en-US" sz="2400">
                            <a:solidFill>
                              <a:schemeClr val="tx1"/>
                            </a:solidFill>
                            <a:latin typeface="Cambria Math" panose="02040503050406030204" pitchFamily="18" charset="0"/>
                          </a:rPr>
                          <m:t>𝑗</m:t>
                        </m:r>
                      </m:sub>
                    </m:sSub>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a:solidFill>
                                  <a:schemeClr val="tx1"/>
                                </a:solidFill>
                                <a:latin typeface="Cambria Math" panose="02040503050406030204" pitchFamily="18" charset="0"/>
                              </a:rPr>
                              <m:t>𝑋</m:t>
                            </m:r>
                          </m:e>
                          <m:sub>
                            <m:r>
                              <a:rPr lang="en-US" sz="2400">
                                <a:solidFill>
                                  <a:schemeClr val="tx1"/>
                                </a:solidFill>
                                <a:latin typeface="Cambria Math" panose="02040503050406030204" pitchFamily="18" charset="0"/>
                              </a:rPr>
                              <m:t>𝑖</m:t>
                            </m:r>
                          </m:sub>
                        </m:sSub>
                      </m:e>
                    </m:d>
                    <m:r>
                      <a:rPr lang="en-US" sz="2400">
                        <a:solidFill>
                          <a:schemeClr val="tx1"/>
                        </a:solidFill>
                        <a:latin typeface="Cambria Math" panose="02040503050406030204" pitchFamily="18" charset="0"/>
                      </a:rPr>
                      <m:t>&gt;0</m:t>
                    </m:r>
                  </m:oMath>
                </a14:m>
                <a:r>
                  <a:rPr lang="zh-CN" altLang="en-US" sz="2400" dirty="0">
                    <a:solidFill>
                      <a:schemeClr val="tx1"/>
                    </a:solidFill>
                    <a:latin typeface="微软雅黑" pitchFamily="34" charset="-122"/>
                    <a:ea typeface="微软雅黑" pitchFamily="34" charset="-122"/>
                  </a:rPr>
                  <a:t>且</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a:solidFill>
                              <a:schemeClr val="tx1"/>
                            </a:solidFill>
                            <a:latin typeface="Cambria Math" panose="02040503050406030204" pitchFamily="18" charset="0"/>
                          </a:rPr>
                          <m:t>𝑓</m:t>
                        </m:r>
                      </m:e>
                      <m:sub>
                        <m:r>
                          <a:rPr lang="en-US" sz="2400">
                            <a:solidFill>
                              <a:schemeClr val="tx1"/>
                            </a:solidFill>
                            <a:latin typeface="Cambria Math" panose="02040503050406030204" pitchFamily="18" charset="0"/>
                          </a:rPr>
                          <m:t>𝑗</m:t>
                        </m:r>
                      </m:sub>
                    </m:sSub>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a:solidFill>
                                  <a:schemeClr val="tx1"/>
                                </a:solidFill>
                                <a:latin typeface="Cambria Math" panose="02040503050406030204" pitchFamily="18" charset="0"/>
                              </a:rPr>
                              <m:t>𝑋</m:t>
                            </m:r>
                          </m:e>
                          <m:sub>
                            <m:r>
                              <a:rPr lang="en-US" sz="2400">
                                <a:solidFill>
                                  <a:schemeClr val="tx1"/>
                                </a:solidFill>
                                <a:latin typeface="Cambria Math" panose="02040503050406030204" pitchFamily="18" charset="0"/>
                              </a:rPr>
                              <m:t>𝑖</m:t>
                            </m:r>
                          </m:sub>
                        </m:sSub>
                      </m:e>
                    </m:d>
                  </m:oMath>
                </a14:m>
                <a:r>
                  <a:rPr lang="zh-CN" altLang="en-US" sz="2400" dirty="0">
                    <a:solidFill>
                      <a:schemeClr val="tx1"/>
                    </a:solidFill>
                    <a:latin typeface="微软雅黑" pitchFamily="34" charset="-122"/>
                    <a:ea typeface="微软雅黑" pitchFamily="34" charset="-122"/>
                  </a:rPr>
                  <a:t>在数据集</a:t>
                </a:r>
                <a14:m>
                  <m:oMath xmlns:m="http://schemas.openxmlformats.org/officeDocument/2006/math">
                    <m:r>
                      <a:rPr lang="en-US" sz="2400">
                        <a:solidFill>
                          <a:schemeClr val="tx1"/>
                        </a:solidFill>
                        <a:latin typeface="Cambria Math" panose="02040503050406030204" pitchFamily="18" charset="0"/>
                      </a:rPr>
                      <m:t>𝐷</m:t>
                    </m:r>
                  </m:oMath>
                </a14:m>
                <a:r>
                  <a:rPr lang="zh-CN" altLang="en-US" sz="2400" dirty="0">
                    <a:solidFill>
                      <a:schemeClr val="tx1"/>
                    </a:solidFill>
                    <a:latin typeface="微软雅黑" pitchFamily="34" charset="-122"/>
                    <a:ea typeface="微软雅黑" pitchFamily="34" charset="-122"/>
                  </a:rPr>
                  <a:t>上期望接近于</a:t>
                </a:r>
                <a:r>
                  <a:rPr lang="en-US" sz="2400" dirty="0">
                    <a:solidFill>
                      <a:schemeClr val="tx1"/>
                    </a:solidFill>
                    <a:latin typeface="微软雅黑" pitchFamily="34" charset="-122"/>
                    <a:ea typeface="微软雅黑" pitchFamily="34" charset="-122"/>
                  </a:rPr>
                  <a:t>0</a:t>
                </a:r>
                <a:r>
                  <a:rPr lang="zh-CN" altLang="en-US" sz="2400" dirty="0">
                    <a:solidFill>
                      <a:schemeClr val="tx1"/>
                    </a:solidFill>
                    <a:latin typeface="微软雅黑" pitchFamily="34" charset="-122"/>
                    <a:ea typeface="微软雅黑" pitchFamily="34" charset="-122"/>
                  </a:rPr>
                  <a:t>，故</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a:solidFill>
                              <a:schemeClr val="tx1"/>
                            </a:solidFill>
                            <a:latin typeface="Cambria Math" panose="02040503050406030204" pitchFamily="18" charset="0"/>
                          </a:rPr>
                          <m:t>𝑓</m:t>
                        </m:r>
                      </m:e>
                      <m:sub>
                        <m:r>
                          <a:rPr lang="en-US" sz="2400">
                            <a:solidFill>
                              <a:schemeClr val="tx1"/>
                            </a:solidFill>
                            <a:latin typeface="Cambria Math" panose="02040503050406030204" pitchFamily="18" charset="0"/>
                          </a:rPr>
                          <m:t>𝑗</m:t>
                        </m:r>
                      </m:sub>
                    </m:sSub>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a:solidFill>
                                  <a:schemeClr val="tx1"/>
                                </a:solidFill>
                                <a:latin typeface="Cambria Math" panose="02040503050406030204" pitchFamily="18" charset="0"/>
                              </a:rPr>
                              <m:t>𝑋</m:t>
                            </m:r>
                          </m:e>
                          <m:sub>
                            <m:r>
                              <a:rPr lang="en-US" sz="2400">
                                <a:solidFill>
                                  <a:schemeClr val="tx1"/>
                                </a:solidFill>
                                <a:latin typeface="Cambria Math" panose="02040503050406030204" pitchFamily="18" charset="0"/>
                              </a:rPr>
                              <m:t>𝑖</m:t>
                            </m:r>
                          </m:sub>
                        </m:sSub>
                      </m:e>
                    </m:d>
                  </m:oMath>
                </a14:m>
                <a:r>
                  <a:rPr lang="zh-CN" altLang="en-US" sz="2400" dirty="0">
                    <a:solidFill>
                      <a:schemeClr val="tx1"/>
                    </a:solidFill>
                    <a:latin typeface="微软雅黑" pitchFamily="34" charset="-122"/>
                    <a:ea typeface="微软雅黑" pitchFamily="34" charset="-122"/>
                  </a:rPr>
                  <a:t>的取值也接近于</a:t>
                </a:r>
                <a:r>
                  <a:rPr lang="en-US" sz="2400" dirty="0">
                    <a:solidFill>
                      <a:schemeClr val="tx1"/>
                    </a:solidFill>
                    <a:latin typeface="微软雅黑" pitchFamily="34" charset="-122"/>
                    <a:ea typeface="微软雅黑" pitchFamily="34" charset="-122"/>
                  </a:rPr>
                  <a:t>0</a:t>
                </a:r>
                <a:r>
                  <a:rPr lang="zh-CN" altLang="en-US" sz="2400" dirty="0">
                    <a:solidFill>
                      <a:schemeClr val="tx1"/>
                    </a:solidFill>
                    <a:latin typeface="微软雅黑" pitchFamily="34" charset="-122"/>
                    <a:ea typeface="微软雅黑" pitchFamily="34" charset="-122"/>
                  </a:rPr>
                  <a:t>。若对隐含层中大部分神经元输出均施加此约束条件，即</a:t>
                </a:r>
                <a14:m>
                  <m:oMath xmlns:m="http://schemas.openxmlformats.org/officeDocument/2006/math">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rPr>
                              <m:t>𝑓</m:t>
                            </m:r>
                          </m:e>
                        </m:acc>
                      </m:e>
                      <m:sub>
                        <m:r>
                          <a:rPr lang="en-US" sz="2400">
                            <a:solidFill>
                              <a:schemeClr val="tx1"/>
                            </a:solidFill>
                            <a:latin typeface="Cambria Math" panose="02040503050406030204" pitchFamily="18" charset="0"/>
                          </a:rPr>
                          <m:t>𝑗</m:t>
                        </m:r>
                      </m:sub>
                    </m:sSub>
                    <m:d>
                      <m:dPr>
                        <m:ctrlPr>
                          <a:rPr lang="en-US" sz="2400" i="1">
                            <a:solidFill>
                              <a:schemeClr val="tx1"/>
                            </a:solidFill>
                            <a:latin typeface="Cambria Math" panose="02040503050406030204" pitchFamily="18" charset="0"/>
                          </a:rPr>
                        </m:ctrlPr>
                      </m:dPr>
                      <m:e>
                        <m:r>
                          <a:rPr lang="en-US" sz="2400">
                            <a:solidFill>
                              <a:schemeClr val="tx1"/>
                            </a:solidFill>
                            <a:latin typeface="Cambria Math" panose="02040503050406030204" pitchFamily="18" charset="0"/>
                          </a:rPr>
                          <m:t>𝑋</m:t>
                        </m:r>
                      </m:e>
                    </m:d>
                    <m:r>
                      <a:rPr lang="en-US" sz="2400">
                        <a:solidFill>
                          <a:schemeClr val="tx1"/>
                        </a:solidFill>
                        <a:latin typeface="Cambria Math" panose="02040503050406030204" pitchFamily="18" charset="0"/>
                      </a:rPr>
                      <m:t>=</m:t>
                    </m:r>
                    <m:r>
                      <a:rPr lang="en-US" sz="2400">
                        <a:solidFill>
                          <a:schemeClr val="tx1"/>
                        </a:solidFill>
                        <a:latin typeface="Cambria Math" panose="02040503050406030204" pitchFamily="18" charset="0"/>
                      </a:rPr>
                      <m:t>𝜀</m:t>
                    </m:r>
                    <m:r>
                      <a:rPr lang="en-US" sz="2400">
                        <a:solidFill>
                          <a:schemeClr val="tx1"/>
                        </a:solidFill>
                        <a:latin typeface="Cambria Math" panose="02040503050406030204" pitchFamily="18" charset="0"/>
                      </a:rPr>
                      <m:t>,</m:t>
                    </m:r>
                    <m:r>
                      <a:rPr lang="en-US" sz="2400">
                        <a:solidFill>
                          <a:schemeClr val="tx1"/>
                        </a:solidFill>
                        <a:latin typeface="Cambria Math" panose="02040503050406030204" pitchFamily="18" charset="0"/>
                      </a:rPr>
                      <m:t>𝑗</m:t>
                    </m:r>
                    <m:r>
                      <a:rPr lang="en-US" sz="2400">
                        <a:solidFill>
                          <a:schemeClr val="tx1"/>
                        </a:solidFill>
                        <a:latin typeface="Cambria Math" panose="02040503050406030204" pitchFamily="18" charset="0"/>
                      </a:rPr>
                      <m:t>=1,2,…,</m:t>
                    </m:r>
                    <m:r>
                      <a:rPr lang="en-US" sz="2400">
                        <a:solidFill>
                          <a:schemeClr val="tx1"/>
                        </a:solidFill>
                        <a:latin typeface="Cambria Math" panose="02040503050406030204" pitchFamily="18" charset="0"/>
                      </a:rPr>
                      <m:t>𝑠</m:t>
                    </m:r>
                  </m:oMath>
                </a14:m>
                <a:r>
                  <a:rPr lang="zh-CN" altLang="en-US" sz="2400" dirty="0">
                    <a:solidFill>
                      <a:schemeClr val="tx1"/>
                    </a:solidFill>
                    <a:latin typeface="微软雅黑" pitchFamily="34" charset="-122"/>
                    <a:ea typeface="微软雅黑" pitchFamily="34" charset="-122"/>
                  </a:rPr>
                  <a:t>，则可保证</a:t>
                </a:r>
                <a14:m>
                  <m:oMath xmlns:m="http://schemas.openxmlformats.org/officeDocument/2006/math">
                    <m:r>
                      <a:rPr lang="en-US" sz="2400">
                        <a:solidFill>
                          <a:schemeClr val="tx1"/>
                        </a:solidFill>
                        <a:latin typeface="Cambria Math" panose="02040503050406030204" pitchFamily="18" charset="0"/>
                      </a:rPr>
                      <m:t>𝒚</m:t>
                    </m:r>
                  </m:oMath>
                </a14:m>
                <a:r>
                  <a:rPr lang="zh-CN" altLang="en-US" sz="2400" dirty="0">
                    <a:solidFill>
                      <a:schemeClr val="tx1"/>
                    </a:solidFill>
                    <a:latin typeface="微软雅黑" pitchFamily="34" charset="-122"/>
                    <a:ea typeface="微软雅黑" pitchFamily="34" charset="-122"/>
                  </a:rPr>
                  <a:t>中大部分元素取值均接近于</a:t>
                </a:r>
                <a:r>
                  <a:rPr lang="en-US" sz="2400" dirty="0">
                    <a:solidFill>
                      <a:schemeClr val="tx1"/>
                    </a:solidFill>
                    <a:latin typeface="微软雅黑" pitchFamily="34" charset="-122"/>
                    <a:ea typeface="微软雅黑" pitchFamily="34" charset="-122"/>
                  </a:rPr>
                  <a:t>0</a:t>
                </a:r>
                <a:r>
                  <a:rPr lang="zh-CN" altLang="en-US" sz="2400" dirty="0">
                    <a:solidFill>
                      <a:schemeClr val="tx1"/>
                    </a:solidFill>
                    <a:latin typeface="微软雅黑" pitchFamily="34" charset="-122"/>
                    <a:ea typeface="微软雅黑" pitchFamily="34" charset="-122"/>
                  </a:rPr>
                  <a:t>，实现对原始数据的稀疏编码。</a:t>
                </a:r>
                <a:endParaRPr lang="en-US" sz="2400" dirty="0">
                  <a:solidFill>
                    <a:schemeClr val="tx1"/>
                  </a:solidFill>
                  <a:latin typeface="微软雅黑" pitchFamily="34" charset="-122"/>
                  <a:ea typeface="微软雅黑" pitchFamily="34" charset="-122"/>
                </a:endParaRPr>
              </a:p>
            </p:txBody>
          </p:sp>
        </mc:Choice>
        <mc:Fallback xmlns="">
          <p:sp>
            <p:nvSpPr>
              <p:cNvPr id="5" name="Rectangle 1">
                <a:extLst>
                  <a:ext uri="{FF2B5EF4-FFF2-40B4-BE49-F238E27FC236}">
                    <a16:creationId xmlns:a16="http://schemas.microsoft.com/office/drawing/2014/main" xmlns="" xmlns:a14="http://schemas.microsoft.com/office/drawing/2010/main" id="{A7F22E5A-F9BA-48B1-98AA-72C43B30E8C5}"/>
                  </a:ext>
                </a:extLst>
              </p:cNvPr>
              <p:cNvSpPr>
                <a:spLocks noRot="1" noChangeAspect="1" noMove="1" noResize="1" noEditPoints="1" noAdjustHandles="1" noChangeArrowheads="1" noChangeShapeType="1" noTextEdit="1"/>
              </p:cNvSpPr>
              <p:nvPr/>
            </p:nvSpPr>
            <p:spPr>
              <a:xfrm>
                <a:off x="615388" y="1035050"/>
                <a:ext cx="11041227" cy="5357749"/>
              </a:xfrm>
              <a:prstGeom prst="rect">
                <a:avLst/>
              </a:prstGeom>
              <a:blipFill rotWithShape="1">
                <a:blip r:embed="rId3"/>
                <a:stretch>
                  <a:fillRect l="-883" r="-3589" b="-17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4043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r>
              <a:rPr lang="en-US" altLang="zh-CN" dirty="0"/>
              <a:t>-</a:t>
            </a:r>
            <a:r>
              <a:rPr lang="zh-CN" altLang="en-US" dirty="0"/>
              <a:t>稀疏编码</a:t>
            </a:r>
          </a:p>
        </p:txBody>
      </p:sp>
      <mc:AlternateContent xmlns:mc="http://schemas.openxmlformats.org/markup-compatibility/2006" xmlns:a14="http://schemas.microsoft.com/office/drawing/2010/main">
        <mc:Choice Requires="a14">
          <p:sp>
            <p:nvSpPr>
              <p:cNvPr id="4" name="Rectangle 2">
                <a:extLst>
                  <a:ext uri="{FF2B5EF4-FFF2-40B4-BE49-F238E27FC236}">
                    <a16:creationId xmlns:a16="http://schemas.microsoft.com/office/drawing/2014/main" id="{452AD26D-8048-4DC5-8B12-720A5D258972}"/>
                  </a:ext>
                </a:extLst>
              </p:cNvPr>
              <p:cNvSpPr/>
              <p:nvPr/>
            </p:nvSpPr>
            <p:spPr>
              <a:xfrm>
                <a:off x="606624" y="1044505"/>
                <a:ext cx="10945216" cy="5307415"/>
              </a:xfrm>
              <a:prstGeom prst="rect">
                <a:avLst/>
              </a:prstGeom>
            </p:spPr>
            <p:txBody>
              <a:bodyPr wrap="square">
                <a:spAutoFit/>
              </a:bodyPr>
              <a:lstStyle/>
              <a:p>
                <a:pPr>
                  <a:lnSpc>
                    <a:spcPct val="150000"/>
                  </a:lnSpc>
                  <a:spcAft>
                    <a:spcPts val="1200"/>
                  </a:spcAft>
                </a:pPr>
                <a:r>
                  <a:rPr lang="zh-CN" altLang="en-US" sz="2400" dirty="0">
                    <a:solidFill>
                      <a:schemeClr val="tx1"/>
                    </a:solidFill>
                    <a:latin typeface="微软雅黑" pitchFamily="34" charset="-122"/>
                    <a:ea typeface="微软雅黑" pitchFamily="34" charset="-122"/>
                  </a:rPr>
                  <a:t>为将该约束条件纳入训练过程，需调整模型优化的目标函数，即在原始目标函数</a:t>
                </a:r>
                <a14:m>
                  <m:oMath xmlns:m="http://schemas.openxmlformats.org/officeDocument/2006/math">
                    <m:r>
                      <a:rPr lang="en-US" sz="2400">
                        <a:solidFill>
                          <a:schemeClr val="tx1"/>
                        </a:solidFill>
                        <a:latin typeface="Cambria Math" panose="02040503050406030204" pitchFamily="18" charset="0"/>
                      </a:rPr>
                      <m:t>𝐽</m:t>
                    </m:r>
                    <m:d>
                      <m:dPr>
                        <m:ctrlPr>
                          <a:rPr lang="en-US" sz="2400" i="1">
                            <a:solidFill>
                              <a:schemeClr val="tx1"/>
                            </a:solidFill>
                            <a:latin typeface="Cambria Math" panose="02040503050406030204" pitchFamily="18" charset="0"/>
                          </a:rPr>
                        </m:ctrlPr>
                      </m:dPr>
                      <m:e>
                        <m:r>
                          <a:rPr lang="en-US" sz="2400">
                            <a:solidFill>
                              <a:schemeClr val="tx1"/>
                            </a:solidFill>
                            <a:latin typeface="Cambria Math" panose="02040503050406030204" pitchFamily="18" charset="0"/>
                          </a:rPr>
                          <m:t>𝑾</m:t>
                        </m:r>
                      </m:e>
                    </m:d>
                  </m:oMath>
                </a14:m>
                <a:r>
                  <a:rPr lang="zh-CN" altLang="en-US" sz="2400" dirty="0">
                    <a:solidFill>
                      <a:schemeClr val="tx1"/>
                    </a:solidFill>
                    <a:latin typeface="微软雅黑" pitchFamily="34" charset="-122"/>
                    <a:ea typeface="微软雅黑" pitchFamily="34" charset="-122"/>
                  </a:rPr>
                  <a:t>基础上添加约束</a:t>
                </a:r>
                <a14:m>
                  <m:oMath xmlns:m="http://schemas.openxmlformats.org/officeDocument/2006/math">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rPr>
                              <m:t>𝑓</m:t>
                            </m:r>
                          </m:e>
                        </m:acc>
                      </m:e>
                      <m:sub>
                        <m:r>
                          <a:rPr lang="en-US" sz="2400">
                            <a:solidFill>
                              <a:schemeClr val="tx1"/>
                            </a:solidFill>
                            <a:latin typeface="Cambria Math" panose="02040503050406030204" pitchFamily="18" charset="0"/>
                          </a:rPr>
                          <m:t>𝑗</m:t>
                        </m:r>
                      </m:sub>
                    </m:sSub>
                    <m:d>
                      <m:dPr>
                        <m:ctrlPr>
                          <a:rPr lang="en-US" sz="2400" i="1">
                            <a:solidFill>
                              <a:schemeClr val="tx1"/>
                            </a:solidFill>
                            <a:latin typeface="Cambria Math" panose="02040503050406030204" pitchFamily="18" charset="0"/>
                          </a:rPr>
                        </m:ctrlPr>
                      </m:dPr>
                      <m:e>
                        <m:r>
                          <a:rPr lang="en-US" sz="2400">
                            <a:solidFill>
                              <a:schemeClr val="tx1"/>
                            </a:solidFill>
                            <a:latin typeface="Cambria Math" panose="02040503050406030204" pitchFamily="18" charset="0"/>
                          </a:rPr>
                          <m:t>𝑋</m:t>
                        </m:r>
                      </m:e>
                    </m:d>
                    <m:r>
                      <a:rPr lang="en-US" sz="2400">
                        <a:solidFill>
                          <a:schemeClr val="tx1"/>
                        </a:solidFill>
                        <a:latin typeface="Cambria Math" panose="02040503050406030204" pitchFamily="18" charset="0"/>
                      </a:rPr>
                      <m:t>=</m:t>
                    </m:r>
                    <m:r>
                      <a:rPr lang="en-US" sz="2400">
                        <a:solidFill>
                          <a:schemeClr val="tx1"/>
                        </a:solidFill>
                        <a:latin typeface="Cambria Math" panose="02040503050406030204" pitchFamily="18" charset="0"/>
                      </a:rPr>
                      <m:t>𝜀</m:t>
                    </m:r>
                    <m:r>
                      <a:rPr lang="en-US" sz="2400">
                        <a:solidFill>
                          <a:schemeClr val="tx1"/>
                        </a:solidFill>
                        <a:latin typeface="Cambria Math" panose="02040503050406030204" pitchFamily="18" charset="0"/>
                      </a:rPr>
                      <m:t>,</m:t>
                    </m:r>
                    <m:r>
                      <a:rPr lang="en-US" sz="2400">
                        <a:solidFill>
                          <a:schemeClr val="tx1"/>
                        </a:solidFill>
                        <a:latin typeface="Cambria Math" panose="02040503050406030204" pitchFamily="18" charset="0"/>
                      </a:rPr>
                      <m:t>𝑗</m:t>
                    </m:r>
                    <m:r>
                      <a:rPr lang="en-US" sz="2400">
                        <a:solidFill>
                          <a:schemeClr val="tx1"/>
                        </a:solidFill>
                        <a:latin typeface="Cambria Math" panose="02040503050406030204" pitchFamily="18" charset="0"/>
                      </a:rPr>
                      <m:t>=1,2,…,</m:t>
                    </m:r>
                    <m:r>
                      <a:rPr lang="en-US" sz="2400">
                        <a:solidFill>
                          <a:schemeClr val="tx1"/>
                        </a:solidFill>
                        <a:latin typeface="Cambria Math" panose="02040503050406030204" pitchFamily="18" charset="0"/>
                      </a:rPr>
                      <m:t>𝑠</m:t>
                    </m:r>
                  </m:oMath>
                </a14:m>
                <a:r>
                  <a:rPr lang="zh-CN" altLang="en-US" sz="2400" dirty="0">
                    <a:solidFill>
                      <a:schemeClr val="tx1"/>
                    </a:solidFill>
                    <a:latin typeface="微软雅黑" pitchFamily="34" charset="-122"/>
                    <a:ea typeface="微软雅黑" pitchFamily="34" charset="-122"/>
                  </a:rPr>
                  <a:t>的惩罚项</a:t>
                </a:r>
                <a14:m>
                  <m:oMath xmlns:m="http://schemas.openxmlformats.org/officeDocument/2006/math">
                    <m:r>
                      <m:rPr>
                        <m:sty m:val="p"/>
                      </m:rPr>
                      <a:rPr lang="en-US" sz="2400">
                        <a:solidFill>
                          <a:schemeClr val="tx1"/>
                        </a:solidFill>
                        <a:latin typeface="Cambria Math" panose="02040503050406030204" pitchFamily="18" charset="0"/>
                      </a:rPr>
                      <m:t>λ</m:t>
                    </m:r>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rPr>
                              <m:t>𝑓</m:t>
                            </m:r>
                          </m:e>
                        </m:acc>
                      </m:e>
                      <m:sub>
                        <m:r>
                          <a:rPr lang="en-US" sz="2400">
                            <a:solidFill>
                              <a:schemeClr val="tx1"/>
                            </a:solidFill>
                            <a:latin typeface="Cambria Math" panose="02040503050406030204" pitchFamily="18" charset="0"/>
                          </a:rPr>
                          <m:t>𝑗</m:t>
                        </m:r>
                      </m:sub>
                    </m:sSub>
                    <m:d>
                      <m:dPr>
                        <m:ctrlPr>
                          <a:rPr lang="en-US" sz="2400" i="1">
                            <a:solidFill>
                              <a:schemeClr val="tx1"/>
                            </a:solidFill>
                            <a:latin typeface="Cambria Math" panose="02040503050406030204" pitchFamily="18" charset="0"/>
                          </a:rPr>
                        </m:ctrlPr>
                      </m:dPr>
                      <m:e>
                        <m:r>
                          <a:rPr lang="en-US" sz="2400">
                            <a:solidFill>
                              <a:schemeClr val="tx1"/>
                            </a:solidFill>
                            <a:latin typeface="Cambria Math" panose="02040503050406030204" pitchFamily="18" charset="0"/>
                          </a:rPr>
                          <m:t>𝑋</m:t>
                        </m:r>
                      </m:e>
                    </m:d>
                    <m:r>
                      <a:rPr lang="en-US" sz="2400">
                        <a:solidFill>
                          <a:schemeClr val="tx1"/>
                        </a:solidFill>
                        <a:latin typeface="Cambria Math" panose="02040503050406030204" pitchFamily="18" charset="0"/>
                      </a:rPr>
                      <m:t>)</m:t>
                    </m:r>
                  </m:oMath>
                </a14:m>
                <a:r>
                  <a:rPr lang="zh-CN" altLang="en-US" sz="2400" dirty="0">
                    <a:solidFill>
                      <a:schemeClr val="tx1"/>
                    </a:solidFill>
                    <a:latin typeface="微软雅黑" pitchFamily="34" charset="-122"/>
                    <a:ea typeface="微软雅黑" pitchFamily="34" charset="-122"/>
                  </a:rPr>
                  <a:t>，将目标函数转化为如下形式：</a:t>
                </a:r>
                <a:endParaRPr lang="en-US" altLang="zh-CN" sz="2400" dirty="0">
                  <a:solidFill>
                    <a:schemeClr val="tx1"/>
                  </a:solidFill>
                  <a:latin typeface="微软雅黑" pitchFamily="34" charset="-122"/>
                  <a:ea typeface="微软雅黑" pitchFamily="34" charset="-122"/>
                </a:endParaRPr>
              </a:p>
              <a:p>
                <a:pPr>
                  <a:lnSpc>
                    <a:spcPct val="150000"/>
                  </a:lnSpc>
                  <a:spcAft>
                    <a:spcPts val="1200"/>
                  </a:spcAft>
                </a:pPr>
                <a14:m>
                  <m:oMathPara xmlns:m="http://schemas.openxmlformats.org/officeDocument/2006/math">
                    <m:oMathParaPr>
                      <m:jc m:val="centerGroup"/>
                    </m:oMathParaPr>
                    <m:oMath xmlns:m="http://schemas.openxmlformats.org/officeDocument/2006/math">
                      <m:sSup>
                        <m:sSupPr>
                          <m:ctrlPr>
                            <a:rPr lang="en-US" sz="2400" i="1" smtClean="0">
                              <a:solidFill>
                                <a:srgbClr val="C00000"/>
                              </a:solidFill>
                              <a:latin typeface="Cambria Math" panose="02040503050406030204" pitchFamily="18" charset="0"/>
                            </a:rPr>
                          </m:ctrlPr>
                        </m:sSupPr>
                        <m:e>
                          <m:r>
                            <a:rPr lang="en-US" sz="2400">
                              <a:solidFill>
                                <a:srgbClr val="C00000"/>
                              </a:solidFill>
                              <a:latin typeface="Cambria Math" panose="02040503050406030204" pitchFamily="18" charset="0"/>
                            </a:rPr>
                            <m:t>𝐽</m:t>
                          </m:r>
                        </m:e>
                        <m:sup>
                          <m:r>
                            <a:rPr lang="en-US" sz="2400">
                              <a:solidFill>
                                <a:srgbClr val="C00000"/>
                              </a:solidFill>
                              <a:latin typeface="Cambria Math" panose="02040503050406030204" pitchFamily="18" charset="0"/>
                            </a:rPr>
                            <m:t>′</m:t>
                          </m:r>
                        </m:sup>
                      </m:sSup>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𝑾</m:t>
                          </m:r>
                        </m:e>
                      </m:d>
                      <m:r>
                        <a:rPr lang="en-US" sz="2400">
                          <a:solidFill>
                            <a:srgbClr val="C00000"/>
                          </a:solidFill>
                          <a:latin typeface="Cambria Math" panose="02040503050406030204" pitchFamily="18" charset="0"/>
                        </a:rPr>
                        <m:t>=</m:t>
                      </m:r>
                      <m:r>
                        <a:rPr lang="en-US" sz="2400">
                          <a:solidFill>
                            <a:srgbClr val="C00000"/>
                          </a:solidFill>
                          <a:latin typeface="Cambria Math" panose="02040503050406030204" pitchFamily="18" charset="0"/>
                        </a:rPr>
                        <m:t>𝐽</m:t>
                      </m:r>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𝑾</m:t>
                          </m:r>
                        </m:e>
                      </m:d>
                      <m:r>
                        <a:rPr lang="en-US" sz="2400">
                          <a:solidFill>
                            <a:srgbClr val="C00000"/>
                          </a:solidFill>
                          <a:latin typeface="Cambria Math" panose="02040503050406030204" pitchFamily="18" charset="0"/>
                        </a:rPr>
                        <m:t>+</m:t>
                      </m:r>
                      <m:r>
                        <m:rPr>
                          <m:sty m:val="p"/>
                        </m:rPr>
                        <a:rPr lang="en-US" sz="2400">
                          <a:solidFill>
                            <a:srgbClr val="C00000"/>
                          </a:solidFill>
                          <a:latin typeface="Cambria Math" panose="02040503050406030204" pitchFamily="18" charset="0"/>
                        </a:rPr>
                        <m:t>λ</m:t>
                      </m:r>
                      <m:d>
                        <m:dPr>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acc>
                                <m:accPr>
                                  <m:chr m:val="̅"/>
                                  <m:ctrlPr>
                                    <a:rPr lang="en-US" sz="2400" i="1">
                                      <a:solidFill>
                                        <a:srgbClr val="C00000"/>
                                      </a:solidFill>
                                      <a:latin typeface="Cambria Math" panose="02040503050406030204" pitchFamily="18" charset="0"/>
                                    </a:rPr>
                                  </m:ctrlPr>
                                </m:accPr>
                                <m:e>
                                  <m:r>
                                    <a:rPr lang="en-US" sz="2400">
                                      <a:solidFill>
                                        <a:srgbClr val="C00000"/>
                                      </a:solidFill>
                                      <a:latin typeface="Cambria Math" panose="02040503050406030204" pitchFamily="18" charset="0"/>
                                    </a:rPr>
                                    <m:t>𝑓</m:t>
                                  </m:r>
                                </m:e>
                              </m:acc>
                            </m:e>
                            <m:sub>
                              <m:r>
                                <a:rPr lang="en-US" sz="2400">
                                  <a:solidFill>
                                    <a:srgbClr val="C00000"/>
                                  </a:solidFill>
                                  <a:latin typeface="Cambria Math" panose="02040503050406030204" pitchFamily="18" charset="0"/>
                                </a:rPr>
                                <m:t>𝑗</m:t>
                              </m:r>
                            </m:sub>
                          </m:sSub>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𝑋</m:t>
                              </m:r>
                            </m:e>
                          </m:d>
                        </m:e>
                      </m:d>
                      <m:r>
                        <a:rPr lang="en-US" sz="2400">
                          <a:solidFill>
                            <a:srgbClr val="C00000"/>
                          </a:solidFill>
                          <a:latin typeface="Cambria Math" panose="02040503050406030204" pitchFamily="18" charset="0"/>
                        </a:rPr>
                        <m:t>=</m:t>
                      </m:r>
                      <m:f>
                        <m:fPr>
                          <m:ctrlPr>
                            <a:rPr lang="en-US" sz="2400" i="1">
                              <a:solidFill>
                                <a:srgbClr val="C00000"/>
                              </a:solidFill>
                              <a:latin typeface="Cambria Math" panose="02040503050406030204" pitchFamily="18" charset="0"/>
                            </a:rPr>
                          </m:ctrlPr>
                        </m:fPr>
                        <m:num>
                          <m:r>
                            <a:rPr lang="en-US" sz="2400">
                              <a:solidFill>
                                <a:srgbClr val="C00000"/>
                              </a:solidFill>
                              <a:latin typeface="Cambria Math" panose="02040503050406030204" pitchFamily="18" charset="0"/>
                            </a:rPr>
                            <m:t>1</m:t>
                          </m:r>
                        </m:num>
                        <m:den>
                          <m:r>
                            <a:rPr lang="en-US" sz="2400">
                              <a:solidFill>
                                <a:srgbClr val="C00000"/>
                              </a:solidFill>
                              <a:latin typeface="Cambria Math" panose="02040503050406030204" pitchFamily="18" charset="0"/>
                            </a:rPr>
                            <m:t>𝑛</m:t>
                          </m:r>
                        </m:den>
                      </m:f>
                      <m:nary>
                        <m:naryPr>
                          <m:chr m:val="∑"/>
                          <m:limLoc m:val="undOvr"/>
                          <m:ctrlPr>
                            <a:rPr lang="en-US" sz="2400" i="1">
                              <a:solidFill>
                                <a:srgbClr val="C00000"/>
                              </a:solidFill>
                              <a:latin typeface="Cambria Math" panose="02040503050406030204" pitchFamily="18" charset="0"/>
                            </a:rPr>
                          </m:ctrlPr>
                        </m:naryPr>
                        <m:sub>
                          <m:r>
                            <a:rPr lang="en-US" sz="2400">
                              <a:solidFill>
                                <a:srgbClr val="C00000"/>
                              </a:solidFill>
                              <a:latin typeface="Cambria Math" panose="02040503050406030204" pitchFamily="18" charset="0"/>
                            </a:rPr>
                            <m:t>𝑘</m:t>
                          </m:r>
                          <m:r>
                            <a:rPr lang="en-US" sz="2400">
                              <a:solidFill>
                                <a:srgbClr val="C00000"/>
                              </a:solidFill>
                              <a:latin typeface="Cambria Math" panose="02040503050406030204" pitchFamily="18" charset="0"/>
                            </a:rPr>
                            <m:t>=1</m:t>
                          </m:r>
                        </m:sub>
                        <m:sup>
                          <m:r>
                            <a:rPr lang="en-US" sz="2400">
                              <a:solidFill>
                                <a:srgbClr val="C00000"/>
                              </a:solidFill>
                              <a:latin typeface="Cambria Math" panose="02040503050406030204" pitchFamily="18" charset="0"/>
                            </a:rPr>
                            <m:t>𝑛</m:t>
                          </m:r>
                        </m:sup>
                        <m:e>
                          <m:r>
                            <a:rPr lang="en-US" sz="2400">
                              <a:solidFill>
                                <a:srgbClr val="C00000"/>
                              </a:solidFill>
                              <a:latin typeface="Cambria Math" panose="02040503050406030204" pitchFamily="18" charset="0"/>
                            </a:rPr>
                            <m:t>𝐿</m:t>
                          </m:r>
                          <m:d>
                            <m:dPr>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𝑘</m:t>
                                  </m:r>
                                </m:sub>
                              </m:sSub>
                              <m:r>
                                <a:rPr lang="en-US" sz="2400">
                                  <a:solidFill>
                                    <a:srgbClr val="C00000"/>
                                  </a:solidFill>
                                  <a:latin typeface="Cambria Math" panose="02040503050406030204" pitchFamily="18" charset="0"/>
                                </a:rPr>
                                <m:t>,</m:t>
                              </m:r>
                              <m:sSubSup>
                                <m:sSubSupPr>
                                  <m:ctrlPr>
                                    <a:rPr lang="en-US" sz="2400" i="1">
                                      <a:solidFill>
                                        <a:srgbClr val="C00000"/>
                                      </a:solidFill>
                                      <a:latin typeface="Cambria Math" panose="02040503050406030204" pitchFamily="18" charset="0"/>
                                    </a:rPr>
                                  </m:ctrlPr>
                                </m:sSubSup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𝑘</m:t>
                                  </m:r>
                                </m:sub>
                                <m:sup>
                                  <m:r>
                                    <a:rPr lang="en-US" sz="2400">
                                      <a:solidFill>
                                        <a:srgbClr val="C00000"/>
                                      </a:solidFill>
                                      <a:latin typeface="Cambria Math" panose="02040503050406030204" pitchFamily="18" charset="0"/>
                                    </a:rPr>
                                    <m:t>′</m:t>
                                  </m:r>
                                </m:sup>
                              </m:sSubSup>
                            </m:e>
                          </m:d>
                        </m:e>
                      </m:nary>
                      <m:r>
                        <a:rPr lang="en-US" sz="2400">
                          <a:solidFill>
                            <a:srgbClr val="C00000"/>
                          </a:solidFill>
                          <a:latin typeface="Cambria Math" panose="02040503050406030204" pitchFamily="18" charset="0"/>
                        </a:rPr>
                        <m:t>+</m:t>
                      </m:r>
                      <m:r>
                        <a:rPr lang="en-US" sz="2400">
                          <a:solidFill>
                            <a:srgbClr val="C00000"/>
                          </a:solidFill>
                          <a:latin typeface="Cambria Math" panose="02040503050406030204" pitchFamily="18" charset="0"/>
                        </a:rPr>
                        <m:t>𝛼</m:t>
                      </m:r>
                      <m:r>
                        <m:rPr>
                          <m:sty m:val="p"/>
                        </m:rPr>
                        <a:rPr lang="en-US" sz="2400">
                          <a:solidFill>
                            <a:srgbClr val="C00000"/>
                          </a:solidFill>
                          <a:latin typeface="Cambria Math" panose="02040503050406030204" pitchFamily="18" charset="0"/>
                        </a:rPr>
                        <m:t>λ</m:t>
                      </m:r>
                      <m:r>
                        <a:rPr lang="en-US" sz="2400">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acc>
                            <m:accPr>
                              <m:chr m:val="̅"/>
                              <m:ctrlPr>
                                <a:rPr lang="en-US" sz="2400" i="1">
                                  <a:solidFill>
                                    <a:srgbClr val="C00000"/>
                                  </a:solidFill>
                                  <a:latin typeface="Cambria Math" panose="02040503050406030204" pitchFamily="18" charset="0"/>
                                </a:rPr>
                              </m:ctrlPr>
                            </m:accPr>
                            <m:e>
                              <m:r>
                                <a:rPr lang="en-US" sz="2400">
                                  <a:solidFill>
                                    <a:srgbClr val="C00000"/>
                                  </a:solidFill>
                                  <a:latin typeface="Cambria Math" panose="02040503050406030204" pitchFamily="18" charset="0"/>
                                </a:rPr>
                                <m:t>𝑓</m:t>
                              </m:r>
                            </m:e>
                          </m:acc>
                        </m:e>
                        <m:sub>
                          <m:r>
                            <a:rPr lang="en-US" sz="2400">
                              <a:solidFill>
                                <a:srgbClr val="C00000"/>
                              </a:solidFill>
                              <a:latin typeface="Cambria Math" panose="02040503050406030204" pitchFamily="18" charset="0"/>
                            </a:rPr>
                            <m:t>𝑗</m:t>
                          </m:r>
                        </m:sub>
                      </m:sSub>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𝑋</m:t>
                          </m:r>
                        </m:e>
                      </m:d>
                      <m:r>
                        <a:rPr lang="en-US" sz="2400">
                          <a:solidFill>
                            <a:srgbClr val="C00000"/>
                          </a:solidFill>
                          <a:latin typeface="Cambria Math" panose="02040503050406030204" pitchFamily="18" charset="0"/>
                        </a:rPr>
                        <m:t>)</m:t>
                      </m:r>
                    </m:oMath>
                  </m:oMathPara>
                </a14:m>
                <a:endParaRPr lang="en-US" sz="2400" dirty="0">
                  <a:solidFill>
                    <a:srgbClr val="C00000"/>
                  </a:solidFill>
                  <a:latin typeface="微软雅黑" pitchFamily="34" charset="-122"/>
                  <a:ea typeface="微软雅黑" pitchFamily="34" charset="-122"/>
                </a:endParaRPr>
              </a:p>
              <a:p>
                <a:pPr>
                  <a:lnSpc>
                    <a:spcPct val="150000"/>
                  </a:lnSpc>
                  <a:spcAft>
                    <a:spcPts val="1200"/>
                  </a:spcAft>
                </a:pPr>
                <a:r>
                  <a:rPr lang="zh-CN" altLang="en-US" sz="2400" dirty="0">
                    <a:solidFill>
                      <a:schemeClr val="tx1"/>
                    </a:solidFill>
                    <a:latin typeface="微软雅黑" pitchFamily="34" charset="-122"/>
                    <a:ea typeface="微软雅黑" pitchFamily="34" charset="-122"/>
                  </a:rPr>
                  <a:t>其中</a:t>
                </a:r>
                <a14:m>
                  <m:oMath xmlns:m="http://schemas.openxmlformats.org/officeDocument/2006/math">
                    <m:r>
                      <a:rPr lang="en-US" sz="2400" smtClean="0">
                        <a:solidFill>
                          <a:srgbClr val="C00000"/>
                        </a:solidFill>
                        <a:latin typeface="Cambria Math" panose="02040503050406030204" pitchFamily="18" charset="0"/>
                      </a:rPr>
                      <m:t>𝛼</m:t>
                    </m:r>
                  </m:oMath>
                </a14:m>
                <a:r>
                  <a:rPr lang="zh-CN" altLang="en-US" sz="2400" dirty="0">
                    <a:solidFill>
                      <a:srgbClr val="C00000"/>
                    </a:solidFill>
                    <a:latin typeface="微软雅黑" pitchFamily="34" charset="-122"/>
                    <a:ea typeface="微软雅黑" pitchFamily="34" charset="-122"/>
                  </a:rPr>
                  <a:t>为惩罚项的权重。</a:t>
                </a:r>
                <a:r>
                  <a:rPr lang="zh-CN" altLang="en-US" sz="2400" dirty="0">
                    <a:solidFill>
                      <a:schemeClr val="tx1"/>
                    </a:solidFill>
                    <a:latin typeface="微软雅黑" pitchFamily="34" charset="-122"/>
                    <a:ea typeface="微软雅黑" pitchFamily="34" charset="-122"/>
                  </a:rPr>
                  <a:t>当</a:t>
                </a:r>
                <a14:m>
                  <m:oMath xmlns:m="http://schemas.openxmlformats.org/officeDocument/2006/math">
                    <m:r>
                      <a:rPr lang="en-US" sz="2400">
                        <a:solidFill>
                          <a:schemeClr val="tx1"/>
                        </a:solidFill>
                        <a:latin typeface="Cambria Math" panose="02040503050406030204" pitchFamily="18" charset="0"/>
                      </a:rPr>
                      <m:t>𝛼</m:t>
                    </m:r>
                  </m:oMath>
                </a14:m>
                <a:r>
                  <a:rPr lang="zh-CN" altLang="en-US" sz="2400" dirty="0">
                    <a:solidFill>
                      <a:schemeClr val="tx1"/>
                    </a:solidFill>
                    <a:latin typeface="微软雅黑" pitchFamily="34" charset="-122"/>
                    <a:ea typeface="微软雅黑" pitchFamily="34" charset="-122"/>
                  </a:rPr>
                  <a:t>取值较大时，所求自编码器的编码数据具有较好的稀疏性，但会舍弃较多的原始数据信息；当</a:t>
                </a:r>
                <a14:m>
                  <m:oMath xmlns:m="http://schemas.openxmlformats.org/officeDocument/2006/math">
                    <m:r>
                      <a:rPr lang="en-US" sz="2400">
                        <a:solidFill>
                          <a:schemeClr val="tx1"/>
                        </a:solidFill>
                        <a:latin typeface="Cambria Math" panose="02040503050406030204" pitchFamily="18" charset="0"/>
                      </a:rPr>
                      <m:t>𝛼</m:t>
                    </m:r>
                  </m:oMath>
                </a14:m>
                <a:r>
                  <a:rPr lang="zh-CN" altLang="en-US" sz="2400" dirty="0">
                    <a:solidFill>
                      <a:schemeClr val="tx1"/>
                    </a:solidFill>
                    <a:latin typeface="微软雅黑" pitchFamily="34" charset="-122"/>
                    <a:ea typeface="微软雅黑" pitchFamily="34" charset="-122"/>
                  </a:rPr>
                  <a:t>取值较小时，所求自编码器的编码数据会保留较多的原始数据信息，但稀疏性较差。</a:t>
                </a:r>
                <a:endParaRPr lang="en-US" sz="2400" dirty="0">
                  <a:solidFill>
                    <a:schemeClr val="tx1"/>
                  </a:solidFill>
                  <a:latin typeface="微软雅黑" pitchFamily="34" charset="-122"/>
                  <a:ea typeface="微软雅黑" pitchFamily="34" charset="-122"/>
                </a:endParaRPr>
              </a:p>
            </p:txBody>
          </p:sp>
        </mc:Choice>
        <mc:Fallback xmlns="">
          <p:sp>
            <p:nvSpPr>
              <p:cNvPr id="4" name="Rectangle 2">
                <a:extLst>
                  <a:ext uri="{FF2B5EF4-FFF2-40B4-BE49-F238E27FC236}">
                    <a16:creationId xmlns:a16="http://schemas.microsoft.com/office/drawing/2014/main" xmlns="" xmlns:a14="http://schemas.microsoft.com/office/drawing/2010/main" id="{452AD26D-8048-4DC5-8B12-720A5D258972}"/>
                  </a:ext>
                </a:extLst>
              </p:cNvPr>
              <p:cNvSpPr>
                <a:spLocks noRot="1" noChangeAspect="1" noMove="1" noResize="1" noEditPoints="1" noAdjustHandles="1" noChangeArrowheads="1" noChangeShapeType="1" noTextEdit="1"/>
              </p:cNvSpPr>
              <p:nvPr/>
            </p:nvSpPr>
            <p:spPr>
              <a:xfrm>
                <a:off x="606624" y="1044505"/>
                <a:ext cx="10945216" cy="5307415"/>
              </a:xfrm>
              <a:prstGeom prst="rect">
                <a:avLst/>
              </a:prstGeom>
              <a:blipFill rotWithShape="1">
                <a:blip r:embed="rId3"/>
                <a:stretch>
                  <a:fillRect l="-891" r="-669" b="-4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1010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r>
              <a:rPr lang="en-US" altLang="zh-CN" dirty="0"/>
              <a:t>-</a:t>
            </a:r>
            <a:r>
              <a:rPr lang="zh-CN" altLang="en-US" dirty="0"/>
              <a:t>稀疏编码</a:t>
            </a:r>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5F9C2B01-51F7-4B46-8CCD-062A6ACAF90F}"/>
                  </a:ext>
                </a:extLst>
              </p:cNvPr>
              <p:cNvSpPr/>
              <p:nvPr/>
            </p:nvSpPr>
            <p:spPr>
              <a:xfrm>
                <a:off x="653489" y="1404466"/>
                <a:ext cx="11137237" cy="4181016"/>
              </a:xfrm>
              <a:prstGeom prst="rect">
                <a:avLst/>
              </a:prstGeom>
            </p:spPr>
            <p:txBody>
              <a:bodyPr wrap="square">
                <a:spAutoFit/>
              </a:bodyPr>
              <a:lstStyle/>
              <a:p>
                <a:pPr>
                  <a:spcAft>
                    <a:spcPts val="0"/>
                  </a:spcAft>
                </a:pPr>
                <a:r>
                  <a:rPr lang="zh-CN" altLang="en-US" sz="2400" dirty="0">
                    <a:solidFill>
                      <a:schemeClr val="tx1"/>
                    </a:solidFill>
                    <a:latin typeface="微软雅黑" pitchFamily="34" charset="-122"/>
                    <a:ea typeface="微软雅黑" pitchFamily="34" charset="-122"/>
                  </a:rPr>
                  <a:t>可得到惩罚项</a:t>
                </a:r>
                <a14:m>
                  <m:oMath xmlns:m="http://schemas.openxmlformats.org/officeDocument/2006/math">
                    <m:r>
                      <m:rPr>
                        <m:sty m:val="p"/>
                      </m:rPr>
                      <a:rPr lang="en-US" sz="2400">
                        <a:solidFill>
                          <a:schemeClr val="tx1"/>
                        </a:solidFill>
                        <a:latin typeface="Cambria Math" panose="02040503050406030204" pitchFamily="18" charset="0"/>
                      </a:rPr>
                      <m:t>λ</m:t>
                    </m:r>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rPr>
                              <m:t>𝑓</m:t>
                            </m:r>
                          </m:e>
                        </m:acc>
                      </m:e>
                      <m:sub>
                        <m:r>
                          <a:rPr lang="en-US" sz="2400">
                            <a:solidFill>
                              <a:schemeClr val="tx1"/>
                            </a:solidFill>
                            <a:latin typeface="Cambria Math" panose="02040503050406030204" pitchFamily="18" charset="0"/>
                          </a:rPr>
                          <m:t>𝑗</m:t>
                        </m:r>
                      </m:sub>
                    </m:sSub>
                    <m:d>
                      <m:dPr>
                        <m:ctrlPr>
                          <a:rPr lang="en-US" sz="2400" i="1">
                            <a:solidFill>
                              <a:schemeClr val="tx1"/>
                            </a:solidFill>
                            <a:latin typeface="Cambria Math" panose="02040503050406030204" pitchFamily="18" charset="0"/>
                          </a:rPr>
                        </m:ctrlPr>
                      </m:dPr>
                      <m:e>
                        <m:r>
                          <a:rPr lang="en-US" sz="2400">
                            <a:solidFill>
                              <a:schemeClr val="tx1"/>
                            </a:solidFill>
                            <a:latin typeface="Cambria Math" panose="02040503050406030204" pitchFamily="18" charset="0"/>
                          </a:rPr>
                          <m:t>𝑋</m:t>
                        </m:r>
                      </m:e>
                    </m:d>
                    <m:r>
                      <a:rPr lang="en-US" sz="2400">
                        <a:solidFill>
                          <a:schemeClr val="tx1"/>
                        </a:solidFill>
                        <a:latin typeface="Cambria Math" panose="02040503050406030204" pitchFamily="18" charset="0"/>
                      </a:rPr>
                      <m:t>)</m:t>
                    </m:r>
                  </m:oMath>
                </a14:m>
                <a:r>
                  <a:rPr lang="zh-CN" altLang="en-US" sz="2400" dirty="0">
                    <a:solidFill>
                      <a:schemeClr val="tx1"/>
                    </a:solidFill>
                    <a:latin typeface="微软雅黑" pitchFamily="34" charset="-122"/>
                    <a:ea typeface="微软雅黑" pitchFamily="34" charset="-122"/>
                  </a:rPr>
                  <a:t>的如下形式：</a:t>
                </a:r>
                <a:br>
                  <a:rPr lang="en-US" altLang="zh-CN" sz="2400" dirty="0">
                    <a:solidFill>
                      <a:schemeClr val="tx1"/>
                    </a:solidFill>
                    <a:latin typeface="微软雅黑" pitchFamily="34" charset="-122"/>
                    <a:ea typeface="微软雅黑" pitchFamily="34" charset="-122"/>
                  </a:rPr>
                </a:br>
                <a14:m>
                  <m:oMathPara xmlns:m="http://schemas.openxmlformats.org/officeDocument/2006/math">
                    <m:oMathParaPr>
                      <m:jc m:val="centerGroup"/>
                    </m:oMathParaPr>
                    <m:oMath xmlns:m="http://schemas.openxmlformats.org/officeDocument/2006/math">
                      <m:d>
                        <m:dPr>
                          <m:ctrlPr>
                            <a:rPr lang="en-US" sz="2400" i="1" smtClean="0">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acc>
                                <m:accPr>
                                  <m:chr m:val="̅"/>
                                  <m:ctrlPr>
                                    <a:rPr lang="en-US" sz="2400" i="1">
                                      <a:solidFill>
                                        <a:srgbClr val="C00000"/>
                                      </a:solidFill>
                                      <a:latin typeface="Cambria Math" panose="02040503050406030204" pitchFamily="18" charset="0"/>
                                    </a:rPr>
                                  </m:ctrlPr>
                                </m:accPr>
                                <m:e>
                                  <m:r>
                                    <a:rPr lang="en-US" sz="2400">
                                      <a:solidFill>
                                        <a:srgbClr val="C00000"/>
                                      </a:solidFill>
                                      <a:latin typeface="Cambria Math" panose="02040503050406030204" pitchFamily="18" charset="0"/>
                                    </a:rPr>
                                    <m:t>𝑓</m:t>
                                  </m:r>
                                </m:e>
                              </m:acc>
                            </m:e>
                            <m:sub>
                              <m:r>
                                <a:rPr lang="en-US" sz="2400">
                                  <a:solidFill>
                                    <a:srgbClr val="C00000"/>
                                  </a:solidFill>
                                  <a:latin typeface="Cambria Math" panose="02040503050406030204" pitchFamily="18" charset="0"/>
                                </a:rPr>
                                <m:t>𝑗</m:t>
                              </m:r>
                            </m:sub>
                          </m:sSub>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𝑋</m:t>
                              </m:r>
                            </m:e>
                          </m:d>
                        </m:e>
                      </m:d>
                      <m:r>
                        <a:rPr lang="en-US" sz="2400">
                          <a:solidFill>
                            <a:srgbClr val="C00000"/>
                          </a:solidFill>
                          <a:latin typeface="Cambria Math" panose="02040503050406030204" pitchFamily="18" charset="0"/>
                        </a:rPr>
                        <m:t>=</m:t>
                      </m:r>
                      <m:f>
                        <m:fPr>
                          <m:ctrlPr>
                            <a:rPr lang="en-US" sz="2400" i="1">
                              <a:solidFill>
                                <a:srgbClr val="C00000"/>
                              </a:solidFill>
                              <a:latin typeface="Cambria Math" panose="02040503050406030204" pitchFamily="18" charset="0"/>
                            </a:rPr>
                          </m:ctrlPr>
                        </m:fPr>
                        <m:num>
                          <m:r>
                            <a:rPr lang="en-US" sz="2400">
                              <a:solidFill>
                                <a:srgbClr val="C00000"/>
                              </a:solidFill>
                              <a:latin typeface="Cambria Math" panose="02040503050406030204" pitchFamily="18" charset="0"/>
                            </a:rPr>
                            <m:t>1</m:t>
                          </m:r>
                        </m:num>
                        <m:den>
                          <m:r>
                            <a:rPr lang="en-US" sz="2400">
                              <a:solidFill>
                                <a:srgbClr val="C00000"/>
                              </a:solidFill>
                              <a:latin typeface="Cambria Math" panose="02040503050406030204" pitchFamily="18" charset="0"/>
                            </a:rPr>
                            <m:t>𝑠</m:t>
                          </m:r>
                        </m:den>
                      </m:f>
                      <m:nary>
                        <m:naryPr>
                          <m:chr m:val="∑"/>
                          <m:limLoc m:val="undOvr"/>
                          <m:ctrlPr>
                            <a:rPr lang="en-US" sz="2400" i="1">
                              <a:solidFill>
                                <a:srgbClr val="C00000"/>
                              </a:solidFill>
                              <a:latin typeface="Cambria Math" panose="02040503050406030204" pitchFamily="18" charset="0"/>
                            </a:rPr>
                          </m:ctrlPr>
                        </m:naryPr>
                        <m:sub>
                          <m:r>
                            <a:rPr lang="en-US" sz="2400">
                              <a:solidFill>
                                <a:srgbClr val="C00000"/>
                              </a:solidFill>
                              <a:latin typeface="Cambria Math" panose="02040503050406030204" pitchFamily="18" charset="0"/>
                            </a:rPr>
                            <m:t>𝑗</m:t>
                          </m:r>
                          <m:r>
                            <a:rPr lang="en-US" sz="2400">
                              <a:solidFill>
                                <a:srgbClr val="C00000"/>
                              </a:solidFill>
                              <a:latin typeface="Cambria Math" panose="02040503050406030204" pitchFamily="18" charset="0"/>
                            </a:rPr>
                            <m:t>=1</m:t>
                          </m:r>
                        </m:sub>
                        <m:sup>
                          <m:r>
                            <a:rPr lang="en-US" sz="2400">
                              <a:solidFill>
                                <a:srgbClr val="C00000"/>
                              </a:solidFill>
                              <a:latin typeface="Cambria Math" panose="02040503050406030204" pitchFamily="18" charset="0"/>
                            </a:rPr>
                            <m:t>𝑠</m:t>
                          </m:r>
                        </m:sup>
                        <m:e>
                          <m:sSup>
                            <m:sSupPr>
                              <m:ctrlPr>
                                <a:rPr lang="en-US" sz="2400" i="1">
                                  <a:solidFill>
                                    <a:srgbClr val="C00000"/>
                                  </a:solidFill>
                                  <a:latin typeface="Cambria Math" panose="02040503050406030204" pitchFamily="18" charset="0"/>
                                </a:rPr>
                              </m:ctrlPr>
                            </m:sSupPr>
                            <m:e>
                              <m:d>
                                <m:dPr>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acc>
                                        <m:accPr>
                                          <m:chr m:val="̅"/>
                                          <m:ctrlPr>
                                            <a:rPr lang="en-US" sz="2400" i="1">
                                              <a:solidFill>
                                                <a:srgbClr val="C00000"/>
                                              </a:solidFill>
                                              <a:latin typeface="Cambria Math" panose="02040503050406030204" pitchFamily="18" charset="0"/>
                                            </a:rPr>
                                          </m:ctrlPr>
                                        </m:accPr>
                                        <m:e>
                                          <m:r>
                                            <a:rPr lang="en-US" sz="2400">
                                              <a:solidFill>
                                                <a:srgbClr val="C00000"/>
                                              </a:solidFill>
                                              <a:latin typeface="Cambria Math" panose="02040503050406030204" pitchFamily="18" charset="0"/>
                                            </a:rPr>
                                            <m:t>𝑓</m:t>
                                          </m:r>
                                        </m:e>
                                      </m:acc>
                                    </m:e>
                                    <m:sub>
                                      <m:r>
                                        <a:rPr lang="en-US" sz="2400">
                                          <a:solidFill>
                                            <a:srgbClr val="C00000"/>
                                          </a:solidFill>
                                          <a:latin typeface="Cambria Math" panose="02040503050406030204" pitchFamily="18" charset="0"/>
                                        </a:rPr>
                                        <m:t>𝑗</m:t>
                                      </m:r>
                                    </m:sub>
                                  </m:sSub>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𝑋</m:t>
                                      </m:r>
                                    </m:e>
                                  </m:d>
                                  <m:r>
                                    <a:rPr lang="en-US" sz="2400">
                                      <a:solidFill>
                                        <a:srgbClr val="C00000"/>
                                      </a:solidFill>
                                      <a:latin typeface="Cambria Math" panose="02040503050406030204" pitchFamily="18" charset="0"/>
                                    </a:rPr>
                                    <m:t>−</m:t>
                                  </m:r>
                                  <m:r>
                                    <a:rPr lang="en-US" sz="2400">
                                      <a:solidFill>
                                        <a:srgbClr val="C00000"/>
                                      </a:solidFill>
                                      <a:latin typeface="Cambria Math" panose="02040503050406030204" pitchFamily="18" charset="0"/>
                                    </a:rPr>
                                    <m:t>𝜀</m:t>
                                  </m:r>
                                </m:e>
                              </m:d>
                            </m:e>
                            <m:sup>
                              <m:r>
                                <a:rPr lang="en-US" sz="2400">
                                  <a:solidFill>
                                    <a:srgbClr val="C00000"/>
                                  </a:solidFill>
                                  <a:latin typeface="Cambria Math" panose="02040503050406030204" pitchFamily="18" charset="0"/>
                                </a:rPr>
                                <m:t>2</m:t>
                              </m:r>
                            </m:sup>
                          </m:sSup>
                        </m:e>
                      </m:nary>
                    </m:oMath>
                  </m:oMathPara>
                </a14:m>
                <a:endParaRPr lang="en-US" altLang="zh-CN" sz="2400" dirty="0">
                  <a:solidFill>
                    <a:schemeClr val="tx1"/>
                  </a:solidFill>
                  <a:latin typeface="微软雅黑" pitchFamily="34" charset="-122"/>
                  <a:ea typeface="微软雅黑" pitchFamily="34" charset="-122"/>
                </a:endParaRPr>
              </a:p>
              <a:p>
                <a:pPr>
                  <a:spcAft>
                    <a:spcPts val="0"/>
                  </a:spcAft>
                </a:pPr>
                <a:r>
                  <a:rPr lang="zh-CN" altLang="en-US" sz="2400" dirty="0">
                    <a:solidFill>
                      <a:schemeClr val="tx1"/>
                    </a:solidFill>
                    <a:latin typeface="微软雅黑" pitchFamily="34" charset="-122"/>
                    <a:ea typeface="微软雅黑" pitchFamily="34" charset="-122"/>
                  </a:rPr>
                  <a:t>除此之外，还可使用</a:t>
                </a:r>
                <a14:m>
                  <m:oMath xmlns:m="http://schemas.openxmlformats.org/officeDocument/2006/math">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rPr>
                              <m:t>𝑓</m:t>
                            </m:r>
                          </m:e>
                        </m:acc>
                      </m:e>
                      <m:sub>
                        <m:r>
                          <a:rPr lang="en-US" sz="2400">
                            <a:solidFill>
                              <a:schemeClr val="tx1"/>
                            </a:solidFill>
                            <a:latin typeface="Cambria Math" panose="02040503050406030204" pitchFamily="18" charset="0"/>
                          </a:rPr>
                          <m:t>𝑗</m:t>
                        </m:r>
                      </m:sub>
                    </m:sSub>
                    <m:d>
                      <m:dPr>
                        <m:ctrlPr>
                          <a:rPr lang="en-US" sz="2400" i="1">
                            <a:solidFill>
                              <a:schemeClr val="tx1"/>
                            </a:solidFill>
                            <a:latin typeface="Cambria Math" panose="02040503050406030204" pitchFamily="18" charset="0"/>
                          </a:rPr>
                        </m:ctrlPr>
                      </m:dPr>
                      <m:e>
                        <m:r>
                          <a:rPr lang="en-US" sz="2400">
                            <a:solidFill>
                              <a:schemeClr val="tx1"/>
                            </a:solidFill>
                            <a:latin typeface="Cambria Math" panose="02040503050406030204" pitchFamily="18" charset="0"/>
                          </a:rPr>
                          <m:t>𝑋</m:t>
                        </m:r>
                      </m:e>
                    </m:d>
                  </m:oMath>
                </a14:m>
                <a:r>
                  <a:rPr lang="zh-CN" altLang="en-US" sz="2400" dirty="0">
                    <a:solidFill>
                      <a:schemeClr val="tx1"/>
                    </a:solidFill>
                    <a:latin typeface="微软雅黑" pitchFamily="34" charset="-122"/>
                    <a:ea typeface="微软雅黑" pitchFamily="34" charset="-122"/>
                  </a:rPr>
                  <a:t>与</a:t>
                </a:r>
                <a14:m>
                  <m:oMath xmlns:m="http://schemas.openxmlformats.org/officeDocument/2006/math">
                    <m:r>
                      <a:rPr lang="en-US" sz="2400">
                        <a:solidFill>
                          <a:schemeClr val="tx1"/>
                        </a:solidFill>
                        <a:latin typeface="Cambria Math" panose="02040503050406030204" pitchFamily="18" charset="0"/>
                      </a:rPr>
                      <m:t>𝜀</m:t>
                    </m:r>
                  </m:oMath>
                </a14:m>
                <a:r>
                  <a:rPr lang="zh-CN" altLang="en-US" sz="2400" dirty="0">
                    <a:solidFill>
                      <a:schemeClr val="tx1"/>
                    </a:solidFill>
                    <a:latin typeface="微软雅黑" pitchFamily="34" charset="-122"/>
                    <a:ea typeface="微软雅黑" pitchFamily="34" charset="-122"/>
                  </a:rPr>
                  <a:t>之间的</a:t>
                </a:r>
                <a:r>
                  <a:rPr lang="en-US" sz="2400" dirty="0">
                    <a:solidFill>
                      <a:schemeClr val="tx1"/>
                    </a:solidFill>
                    <a:latin typeface="微软雅黑" pitchFamily="34" charset="-122"/>
                    <a:ea typeface="微软雅黑" pitchFamily="34" charset="-122"/>
                  </a:rPr>
                  <a:t>K-L</a:t>
                </a:r>
                <a:r>
                  <a:rPr lang="zh-CN" altLang="en-US" sz="2400" dirty="0">
                    <a:solidFill>
                      <a:schemeClr val="tx1"/>
                    </a:solidFill>
                    <a:latin typeface="微软雅黑" pitchFamily="34" charset="-122"/>
                    <a:ea typeface="微软雅黑" pitchFamily="34" charset="-122"/>
                  </a:rPr>
                  <a:t>散度作为单个隐含层结点的惩罚项，由此得到如下惩罚项：</a:t>
                </a:r>
                <a:endParaRPr lang="en-US" altLang="zh-CN" sz="2400" dirty="0">
                  <a:solidFill>
                    <a:schemeClr val="tx1"/>
                  </a:solidFill>
                  <a:latin typeface="微软雅黑" pitchFamily="34" charset="-122"/>
                  <a:ea typeface="微软雅黑" pitchFamily="34" charset="-122"/>
                </a:endParaRPr>
              </a:p>
              <a:p>
                <a:pPr>
                  <a:spcAft>
                    <a:spcPts val="0"/>
                  </a:spcAft>
                </a:pPr>
                <a14:m>
                  <m:oMathPara xmlns:m="http://schemas.openxmlformats.org/officeDocument/2006/math">
                    <m:oMathParaPr>
                      <m:jc m:val="centerGroup"/>
                    </m:oMathParaPr>
                    <m:oMath xmlns:m="http://schemas.openxmlformats.org/officeDocument/2006/math">
                      <m:r>
                        <a:rPr lang="en-US" sz="2400" smtClean="0">
                          <a:solidFill>
                            <a:srgbClr val="C00000"/>
                          </a:solidFill>
                          <a:latin typeface="Cambria Math" panose="02040503050406030204" pitchFamily="18" charset="0"/>
                        </a:rPr>
                        <m:t>𝜆</m:t>
                      </m:r>
                      <m:d>
                        <m:dPr>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acc>
                                <m:accPr>
                                  <m:chr m:val="̅"/>
                                  <m:ctrlPr>
                                    <a:rPr lang="en-US" sz="2400" i="1">
                                      <a:solidFill>
                                        <a:srgbClr val="C00000"/>
                                      </a:solidFill>
                                      <a:latin typeface="Cambria Math" panose="02040503050406030204" pitchFamily="18" charset="0"/>
                                    </a:rPr>
                                  </m:ctrlPr>
                                </m:accPr>
                                <m:e>
                                  <m:r>
                                    <a:rPr lang="en-US" sz="2400">
                                      <a:solidFill>
                                        <a:srgbClr val="C00000"/>
                                      </a:solidFill>
                                      <a:latin typeface="Cambria Math" panose="02040503050406030204" pitchFamily="18" charset="0"/>
                                    </a:rPr>
                                    <m:t>𝑓</m:t>
                                  </m:r>
                                </m:e>
                              </m:acc>
                            </m:e>
                            <m:sub>
                              <m:r>
                                <a:rPr lang="en-US" sz="2400">
                                  <a:solidFill>
                                    <a:srgbClr val="C00000"/>
                                  </a:solidFill>
                                  <a:latin typeface="Cambria Math" panose="02040503050406030204" pitchFamily="18" charset="0"/>
                                </a:rPr>
                                <m:t>𝑗</m:t>
                              </m:r>
                            </m:sub>
                          </m:sSub>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𝑋</m:t>
                              </m:r>
                            </m:e>
                          </m:d>
                        </m:e>
                      </m:d>
                      <m:r>
                        <a:rPr lang="en-US" sz="2400">
                          <a:solidFill>
                            <a:srgbClr val="C00000"/>
                          </a:solidFill>
                          <a:latin typeface="Cambria Math" panose="02040503050406030204" pitchFamily="18" charset="0"/>
                        </a:rPr>
                        <m:t>=</m:t>
                      </m:r>
                      <m:f>
                        <m:fPr>
                          <m:ctrlPr>
                            <a:rPr lang="en-US" sz="2400" i="1">
                              <a:solidFill>
                                <a:srgbClr val="C00000"/>
                              </a:solidFill>
                              <a:latin typeface="Cambria Math" panose="02040503050406030204" pitchFamily="18" charset="0"/>
                            </a:rPr>
                          </m:ctrlPr>
                        </m:fPr>
                        <m:num>
                          <m:r>
                            <a:rPr lang="en-US" sz="2400">
                              <a:solidFill>
                                <a:srgbClr val="C00000"/>
                              </a:solidFill>
                              <a:latin typeface="Cambria Math" panose="02040503050406030204" pitchFamily="18" charset="0"/>
                            </a:rPr>
                            <m:t>1</m:t>
                          </m:r>
                        </m:num>
                        <m:den>
                          <m:r>
                            <a:rPr lang="en-US" sz="2400">
                              <a:solidFill>
                                <a:srgbClr val="C00000"/>
                              </a:solidFill>
                              <a:latin typeface="Cambria Math" panose="02040503050406030204" pitchFamily="18" charset="0"/>
                            </a:rPr>
                            <m:t>𝑠</m:t>
                          </m:r>
                        </m:den>
                      </m:f>
                      <m:nary>
                        <m:naryPr>
                          <m:chr m:val="∑"/>
                          <m:limLoc m:val="undOvr"/>
                          <m:ctrlPr>
                            <a:rPr lang="en-US" sz="2400" i="1">
                              <a:solidFill>
                                <a:srgbClr val="C00000"/>
                              </a:solidFill>
                              <a:latin typeface="Cambria Math" panose="02040503050406030204" pitchFamily="18" charset="0"/>
                            </a:rPr>
                          </m:ctrlPr>
                        </m:naryPr>
                        <m:sub>
                          <m:r>
                            <a:rPr lang="en-US" sz="2400">
                              <a:solidFill>
                                <a:srgbClr val="C00000"/>
                              </a:solidFill>
                              <a:latin typeface="Cambria Math" panose="02040503050406030204" pitchFamily="18" charset="0"/>
                            </a:rPr>
                            <m:t>𝑗</m:t>
                          </m:r>
                          <m:r>
                            <a:rPr lang="en-US" sz="2400">
                              <a:solidFill>
                                <a:srgbClr val="C00000"/>
                              </a:solidFill>
                              <a:latin typeface="Cambria Math" panose="02040503050406030204" pitchFamily="18" charset="0"/>
                            </a:rPr>
                            <m:t>=1</m:t>
                          </m:r>
                        </m:sub>
                        <m:sup>
                          <m:r>
                            <a:rPr lang="en-US" sz="2400">
                              <a:solidFill>
                                <a:srgbClr val="C00000"/>
                              </a:solidFill>
                              <a:latin typeface="Cambria Math" panose="02040503050406030204" pitchFamily="18" charset="0"/>
                            </a:rPr>
                            <m:t>𝑠</m:t>
                          </m:r>
                        </m:sup>
                        <m:e>
                          <m:r>
                            <a:rPr lang="en-US" sz="2400">
                              <a:solidFill>
                                <a:srgbClr val="C00000"/>
                              </a:solidFill>
                              <a:latin typeface="Cambria Math" panose="02040503050406030204" pitchFamily="18" charset="0"/>
                            </a:rPr>
                            <m:t>𝐾𝐿</m:t>
                          </m:r>
                          <m:r>
                            <a:rPr lang="en-US" sz="2400">
                              <a:solidFill>
                                <a:srgbClr val="C00000"/>
                              </a:solidFill>
                              <a:latin typeface="Cambria Math" panose="02040503050406030204" pitchFamily="18" charset="0"/>
                            </a:rPr>
                            <m:t>(</m:t>
                          </m:r>
                          <m:r>
                            <a:rPr lang="en-US" sz="2400">
                              <a:solidFill>
                                <a:srgbClr val="C00000"/>
                              </a:solidFill>
                              <a:latin typeface="Cambria Math" panose="02040503050406030204" pitchFamily="18" charset="0"/>
                            </a:rPr>
                            <m:t>𝜀</m:t>
                          </m:r>
                          <m:r>
                            <a:rPr lang="en-US" sz="2400">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acc>
                                <m:accPr>
                                  <m:chr m:val="̅"/>
                                  <m:ctrlPr>
                                    <a:rPr lang="en-US" sz="2400" i="1">
                                      <a:solidFill>
                                        <a:srgbClr val="C00000"/>
                                      </a:solidFill>
                                      <a:latin typeface="Cambria Math" panose="02040503050406030204" pitchFamily="18" charset="0"/>
                                    </a:rPr>
                                  </m:ctrlPr>
                                </m:accPr>
                                <m:e>
                                  <m:r>
                                    <a:rPr lang="en-US" sz="2400">
                                      <a:solidFill>
                                        <a:srgbClr val="C00000"/>
                                      </a:solidFill>
                                      <a:latin typeface="Cambria Math" panose="02040503050406030204" pitchFamily="18" charset="0"/>
                                    </a:rPr>
                                    <m:t>𝑓</m:t>
                                  </m:r>
                                </m:e>
                              </m:acc>
                            </m:e>
                            <m:sub>
                              <m:r>
                                <a:rPr lang="en-US" sz="2400">
                                  <a:solidFill>
                                    <a:srgbClr val="C00000"/>
                                  </a:solidFill>
                                  <a:latin typeface="Cambria Math" panose="02040503050406030204" pitchFamily="18" charset="0"/>
                                </a:rPr>
                                <m:t>𝑗</m:t>
                              </m:r>
                            </m:sub>
                          </m:sSub>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𝑋</m:t>
                              </m:r>
                            </m:e>
                          </m:d>
                          <m:r>
                            <a:rPr lang="en-US" sz="2400">
                              <a:solidFill>
                                <a:srgbClr val="C00000"/>
                              </a:solidFill>
                              <a:latin typeface="Cambria Math" panose="02040503050406030204" pitchFamily="18" charset="0"/>
                            </a:rPr>
                            <m:t>)</m:t>
                          </m:r>
                        </m:e>
                      </m:nary>
                      <m:r>
                        <a:rPr lang="en-US" sz="2400">
                          <a:solidFill>
                            <a:srgbClr val="C00000"/>
                          </a:solidFill>
                          <a:latin typeface="Cambria Math" panose="02040503050406030204" pitchFamily="18" charset="0"/>
                        </a:rPr>
                        <m:t>=</m:t>
                      </m:r>
                      <m:f>
                        <m:fPr>
                          <m:ctrlPr>
                            <a:rPr lang="en-US" sz="2400" i="1">
                              <a:solidFill>
                                <a:srgbClr val="C00000"/>
                              </a:solidFill>
                              <a:latin typeface="Cambria Math" panose="02040503050406030204" pitchFamily="18" charset="0"/>
                            </a:rPr>
                          </m:ctrlPr>
                        </m:fPr>
                        <m:num>
                          <m:r>
                            <a:rPr lang="en-US" sz="2400">
                              <a:solidFill>
                                <a:srgbClr val="C00000"/>
                              </a:solidFill>
                              <a:latin typeface="Cambria Math" panose="02040503050406030204" pitchFamily="18" charset="0"/>
                            </a:rPr>
                            <m:t>1</m:t>
                          </m:r>
                        </m:num>
                        <m:den>
                          <m:r>
                            <a:rPr lang="en-US" sz="2400">
                              <a:solidFill>
                                <a:srgbClr val="C00000"/>
                              </a:solidFill>
                              <a:latin typeface="Cambria Math" panose="02040503050406030204" pitchFamily="18" charset="0"/>
                            </a:rPr>
                            <m:t>𝑠</m:t>
                          </m:r>
                        </m:den>
                      </m:f>
                      <m:nary>
                        <m:naryPr>
                          <m:chr m:val="∑"/>
                          <m:limLoc m:val="undOvr"/>
                          <m:ctrlPr>
                            <a:rPr lang="en-US" sz="2400" i="1">
                              <a:solidFill>
                                <a:srgbClr val="C00000"/>
                              </a:solidFill>
                              <a:latin typeface="Cambria Math" panose="02040503050406030204" pitchFamily="18" charset="0"/>
                            </a:rPr>
                          </m:ctrlPr>
                        </m:naryPr>
                        <m:sub>
                          <m:r>
                            <a:rPr lang="en-US" sz="2400">
                              <a:solidFill>
                                <a:srgbClr val="C00000"/>
                              </a:solidFill>
                              <a:latin typeface="Cambria Math" panose="02040503050406030204" pitchFamily="18" charset="0"/>
                            </a:rPr>
                            <m:t>𝑗</m:t>
                          </m:r>
                          <m:r>
                            <a:rPr lang="en-US" sz="2400">
                              <a:solidFill>
                                <a:srgbClr val="C00000"/>
                              </a:solidFill>
                              <a:latin typeface="Cambria Math" panose="02040503050406030204" pitchFamily="18" charset="0"/>
                            </a:rPr>
                            <m:t>=1</m:t>
                          </m:r>
                        </m:sub>
                        <m:sup>
                          <m:r>
                            <a:rPr lang="en-US" sz="2400">
                              <a:solidFill>
                                <a:srgbClr val="C00000"/>
                              </a:solidFill>
                              <a:latin typeface="Cambria Math" panose="02040503050406030204" pitchFamily="18" charset="0"/>
                            </a:rPr>
                            <m:t>𝑠</m:t>
                          </m:r>
                        </m:sup>
                        <m:e>
                          <m:r>
                            <a:rPr lang="en-US" sz="2400">
                              <a:solidFill>
                                <a:srgbClr val="C00000"/>
                              </a:solidFill>
                              <a:latin typeface="Cambria Math" panose="02040503050406030204" pitchFamily="18" charset="0"/>
                            </a:rPr>
                            <m:t>[</m:t>
                          </m:r>
                          <m:r>
                            <a:rPr lang="en-US" sz="2400">
                              <a:solidFill>
                                <a:srgbClr val="C00000"/>
                              </a:solidFill>
                              <a:latin typeface="Cambria Math" panose="02040503050406030204" pitchFamily="18" charset="0"/>
                            </a:rPr>
                            <m:t>𝜀</m:t>
                          </m:r>
                          <m:func>
                            <m:funcPr>
                              <m:ctrlPr>
                                <a:rPr lang="en-US" sz="2400" i="1">
                                  <a:solidFill>
                                    <a:srgbClr val="C00000"/>
                                  </a:solidFill>
                                  <a:latin typeface="Cambria Math" panose="02040503050406030204" pitchFamily="18" charset="0"/>
                                </a:rPr>
                              </m:ctrlPr>
                            </m:funcPr>
                            <m:fName>
                              <m:r>
                                <m:rPr>
                                  <m:sty m:val="p"/>
                                </m:rPr>
                                <a:rPr lang="en-US" sz="2400">
                                  <a:solidFill>
                                    <a:srgbClr val="C00000"/>
                                  </a:solidFill>
                                  <a:latin typeface="Cambria Math" panose="02040503050406030204" pitchFamily="18" charset="0"/>
                                </a:rPr>
                                <m:t>log</m:t>
                              </m:r>
                            </m:fName>
                            <m:e>
                              <m:f>
                                <m:fPr>
                                  <m:ctrlPr>
                                    <a:rPr lang="en-US" sz="2400" i="1">
                                      <a:solidFill>
                                        <a:srgbClr val="C00000"/>
                                      </a:solidFill>
                                      <a:latin typeface="Cambria Math" panose="02040503050406030204" pitchFamily="18" charset="0"/>
                                    </a:rPr>
                                  </m:ctrlPr>
                                </m:fPr>
                                <m:num>
                                  <m:r>
                                    <a:rPr lang="en-US" sz="2400">
                                      <a:solidFill>
                                        <a:srgbClr val="C00000"/>
                                      </a:solidFill>
                                      <a:latin typeface="Cambria Math" panose="02040503050406030204" pitchFamily="18" charset="0"/>
                                    </a:rPr>
                                    <m:t>𝜀</m:t>
                                  </m:r>
                                </m:num>
                                <m:den>
                                  <m:sSub>
                                    <m:sSubPr>
                                      <m:ctrlPr>
                                        <a:rPr lang="en-US" sz="2400" i="1">
                                          <a:solidFill>
                                            <a:srgbClr val="C00000"/>
                                          </a:solidFill>
                                          <a:latin typeface="Cambria Math" panose="02040503050406030204" pitchFamily="18" charset="0"/>
                                        </a:rPr>
                                      </m:ctrlPr>
                                    </m:sSubPr>
                                    <m:e>
                                      <m:acc>
                                        <m:accPr>
                                          <m:chr m:val="̅"/>
                                          <m:ctrlPr>
                                            <a:rPr lang="en-US" sz="2400" i="1">
                                              <a:solidFill>
                                                <a:srgbClr val="C00000"/>
                                              </a:solidFill>
                                              <a:latin typeface="Cambria Math" panose="02040503050406030204" pitchFamily="18" charset="0"/>
                                            </a:rPr>
                                          </m:ctrlPr>
                                        </m:accPr>
                                        <m:e>
                                          <m:r>
                                            <a:rPr lang="en-US" sz="2400">
                                              <a:solidFill>
                                                <a:srgbClr val="C00000"/>
                                              </a:solidFill>
                                              <a:latin typeface="Cambria Math" panose="02040503050406030204" pitchFamily="18" charset="0"/>
                                            </a:rPr>
                                            <m:t>𝑓</m:t>
                                          </m:r>
                                        </m:e>
                                      </m:acc>
                                    </m:e>
                                    <m:sub>
                                      <m:r>
                                        <a:rPr lang="en-US" sz="2400">
                                          <a:solidFill>
                                            <a:srgbClr val="C00000"/>
                                          </a:solidFill>
                                          <a:latin typeface="Cambria Math" panose="02040503050406030204" pitchFamily="18" charset="0"/>
                                        </a:rPr>
                                        <m:t>𝑗</m:t>
                                      </m:r>
                                    </m:sub>
                                  </m:sSub>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𝑋</m:t>
                                      </m:r>
                                    </m:e>
                                  </m:d>
                                </m:den>
                              </m:f>
                            </m:e>
                          </m:func>
                          <m:r>
                            <a:rPr lang="en-US" sz="2400">
                              <a:solidFill>
                                <a:srgbClr val="C00000"/>
                              </a:solidFill>
                              <a:latin typeface="Cambria Math" panose="02040503050406030204" pitchFamily="18" charset="0"/>
                            </a:rPr>
                            <m:t>+(1−</m:t>
                          </m:r>
                          <m:r>
                            <a:rPr lang="en-US" sz="2400">
                              <a:solidFill>
                                <a:srgbClr val="C00000"/>
                              </a:solidFill>
                              <a:latin typeface="Cambria Math" panose="02040503050406030204" pitchFamily="18" charset="0"/>
                            </a:rPr>
                            <m:t>𝜀</m:t>
                          </m:r>
                          <m:r>
                            <a:rPr lang="en-US" sz="2400">
                              <a:solidFill>
                                <a:srgbClr val="C00000"/>
                              </a:solidFill>
                              <a:latin typeface="Cambria Math" panose="02040503050406030204" pitchFamily="18" charset="0"/>
                            </a:rPr>
                            <m:t>)</m:t>
                          </m:r>
                          <m:func>
                            <m:funcPr>
                              <m:ctrlPr>
                                <a:rPr lang="en-US" sz="2400" i="1">
                                  <a:solidFill>
                                    <a:srgbClr val="C00000"/>
                                  </a:solidFill>
                                  <a:latin typeface="Cambria Math" panose="02040503050406030204" pitchFamily="18" charset="0"/>
                                </a:rPr>
                              </m:ctrlPr>
                            </m:funcPr>
                            <m:fName>
                              <m:r>
                                <m:rPr>
                                  <m:sty m:val="p"/>
                                </m:rPr>
                                <a:rPr lang="en-US" sz="2400">
                                  <a:solidFill>
                                    <a:srgbClr val="C00000"/>
                                  </a:solidFill>
                                  <a:latin typeface="Cambria Math" panose="02040503050406030204" pitchFamily="18" charset="0"/>
                                </a:rPr>
                                <m:t>log</m:t>
                              </m:r>
                            </m:fName>
                            <m:e>
                              <m:f>
                                <m:fPr>
                                  <m:ctrlPr>
                                    <a:rPr lang="en-US" sz="2400" i="1">
                                      <a:solidFill>
                                        <a:srgbClr val="C00000"/>
                                      </a:solidFill>
                                      <a:latin typeface="Cambria Math" panose="02040503050406030204" pitchFamily="18" charset="0"/>
                                    </a:rPr>
                                  </m:ctrlPr>
                                </m:fPr>
                                <m:num>
                                  <m:r>
                                    <a:rPr lang="en-US" sz="2400">
                                      <a:solidFill>
                                        <a:srgbClr val="C00000"/>
                                      </a:solidFill>
                                      <a:latin typeface="Cambria Math" panose="02040503050406030204" pitchFamily="18" charset="0"/>
                                    </a:rPr>
                                    <m:t>1−</m:t>
                                  </m:r>
                                  <m:r>
                                    <a:rPr lang="en-US" sz="2400">
                                      <a:solidFill>
                                        <a:srgbClr val="C00000"/>
                                      </a:solidFill>
                                      <a:latin typeface="Cambria Math" panose="02040503050406030204" pitchFamily="18" charset="0"/>
                                    </a:rPr>
                                    <m:t>𝜀</m:t>
                                  </m:r>
                                </m:num>
                                <m:den>
                                  <m:r>
                                    <a:rPr lang="en-US" sz="2400">
                                      <a:solidFill>
                                        <a:srgbClr val="C00000"/>
                                      </a:solidFill>
                                      <a:latin typeface="Cambria Math" panose="02040503050406030204" pitchFamily="18" charset="0"/>
                                    </a:rPr>
                                    <m:t>1−</m:t>
                                  </m:r>
                                  <m:sSub>
                                    <m:sSubPr>
                                      <m:ctrlPr>
                                        <a:rPr lang="en-US" sz="2400" i="1">
                                          <a:solidFill>
                                            <a:srgbClr val="C00000"/>
                                          </a:solidFill>
                                          <a:latin typeface="Cambria Math" panose="02040503050406030204" pitchFamily="18" charset="0"/>
                                        </a:rPr>
                                      </m:ctrlPr>
                                    </m:sSubPr>
                                    <m:e>
                                      <m:acc>
                                        <m:accPr>
                                          <m:chr m:val="̅"/>
                                          <m:ctrlPr>
                                            <a:rPr lang="en-US" sz="2400" i="1">
                                              <a:solidFill>
                                                <a:srgbClr val="C00000"/>
                                              </a:solidFill>
                                              <a:latin typeface="Cambria Math" panose="02040503050406030204" pitchFamily="18" charset="0"/>
                                            </a:rPr>
                                          </m:ctrlPr>
                                        </m:accPr>
                                        <m:e>
                                          <m:r>
                                            <a:rPr lang="en-US" sz="2400">
                                              <a:solidFill>
                                                <a:srgbClr val="C00000"/>
                                              </a:solidFill>
                                              <a:latin typeface="Cambria Math" panose="02040503050406030204" pitchFamily="18" charset="0"/>
                                            </a:rPr>
                                            <m:t>𝑓</m:t>
                                          </m:r>
                                        </m:e>
                                      </m:acc>
                                    </m:e>
                                    <m:sub>
                                      <m:r>
                                        <a:rPr lang="en-US" sz="2400">
                                          <a:solidFill>
                                            <a:srgbClr val="C00000"/>
                                          </a:solidFill>
                                          <a:latin typeface="Cambria Math" panose="02040503050406030204" pitchFamily="18" charset="0"/>
                                        </a:rPr>
                                        <m:t>𝑗</m:t>
                                      </m:r>
                                    </m:sub>
                                  </m:sSub>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𝑋</m:t>
                                      </m:r>
                                    </m:e>
                                  </m:d>
                                </m:den>
                              </m:f>
                            </m:e>
                          </m:func>
                          <m:r>
                            <a:rPr lang="en-US" sz="2400">
                              <a:solidFill>
                                <a:srgbClr val="C00000"/>
                              </a:solidFill>
                              <a:latin typeface="Cambria Math" panose="02040503050406030204" pitchFamily="18" charset="0"/>
                            </a:rPr>
                            <m:t>]</m:t>
                          </m:r>
                        </m:e>
                      </m:nary>
                    </m:oMath>
                  </m:oMathPara>
                </a14:m>
                <a:endParaRPr lang="en-US" sz="2400" dirty="0">
                  <a:solidFill>
                    <a:schemeClr val="tx1"/>
                  </a:solidFill>
                  <a:latin typeface="微软雅黑" pitchFamily="34" charset="-122"/>
                  <a:ea typeface="微软雅黑" pitchFamily="34" charset="-122"/>
                </a:endParaRPr>
              </a:p>
              <a:p>
                <a:pPr>
                  <a:spcAft>
                    <a:spcPts val="0"/>
                  </a:spcAft>
                </a:pPr>
                <a:r>
                  <a:rPr lang="zh-CN" altLang="en-US" sz="2400" dirty="0">
                    <a:solidFill>
                      <a:schemeClr val="tx1"/>
                    </a:solidFill>
                    <a:latin typeface="微软雅黑" pitchFamily="34" charset="-122"/>
                    <a:ea typeface="微软雅黑" pitchFamily="34" charset="-122"/>
                  </a:rPr>
                  <a:t>其中</a:t>
                </a:r>
                <a14:m>
                  <m:oMath xmlns:m="http://schemas.openxmlformats.org/officeDocument/2006/math">
                    <m:r>
                      <a:rPr lang="en-US" sz="2400" smtClean="0">
                        <a:solidFill>
                          <a:srgbClr val="C00000"/>
                        </a:solidFill>
                        <a:latin typeface="Cambria Math" panose="02040503050406030204" pitchFamily="18" charset="0"/>
                      </a:rPr>
                      <m:t>𝐾𝐿</m:t>
                    </m:r>
                    <m:r>
                      <a:rPr lang="en-US" sz="2400" smtClean="0">
                        <a:solidFill>
                          <a:srgbClr val="C00000"/>
                        </a:solidFill>
                        <a:latin typeface="Cambria Math" panose="02040503050406030204" pitchFamily="18" charset="0"/>
                      </a:rPr>
                      <m:t>(</m:t>
                    </m:r>
                    <m:r>
                      <a:rPr lang="en-US" sz="2400" smtClean="0">
                        <a:solidFill>
                          <a:srgbClr val="C00000"/>
                        </a:solidFill>
                        <a:latin typeface="Cambria Math" panose="02040503050406030204" pitchFamily="18" charset="0"/>
                      </a:rPr>
                      <m:t>𝜀</m:t>
                    </m:r>
                    <m:r>
                      <a:rPr lang="en-US" sz="2400" smtClean="0">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acc>
                          <m:accPr>
                            <m:chr m:val="̅"/>
                            <m:ctrlPr>
                              <a:rPr lang="en-US" sz="2400" i="1">
                                <a:solidFill>
                                  <a:srgbClr val="C00000"/>
                                </a:solidFill>
                                <a:latin typeface="Cambria Math" panose="02040503050406030204" pitchFamily="18" charset="0"/>
                              </a:rPr>
                            </m:ctrlPr>
                          </m:accPr>
                          <m:e>
                            <m:r>
                              <a:rPr lang="en-US" sz="2400">
                                <a:solidFill>
                                  <a:srgbClr val="C00000"/>
                                </a:solidFill>
                                <a:latin typeface="Cambria Math" panose="02040503050406030204" pitchFamily="18" charset="0"/>
                              </a:rPr>
                              <m:t>𝑓</m:t>
                            </m:r>
                          </m:e>
                        </m:acc>
                      </m:e>
                      <m:sub>
                        <m:r>
                          <a:rPr lang="en-US" sz="2400">
                            <a:solidFill>
                              <a:srgbClr val="C00000"/>
                            </a:solidFill>
                            <a:latin typeface="Cambria Math" panose="02040503050406030204" pitchFamily="18" charset="0"/>
                          </a:rPr>
                          <m:t>𝑗</m:t>
                        </m:r>
                      </m:sub>
                    </m:sSub>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𝑋</m:t>
                        </m:r>
                      </m:e>
                    </m:d>
                    <m:r>
                      <a:rPr lang="en-US" sz="2400">
                        <a:solidFill>
                          <a:srgbClr val="C00000"/>
                        </a:solidFill>
                        <a:latin typeface="Cambria Math" panose="02040503050406030204" pitchFamily="18" charset="0"/>
                      </a:rPr>
                      <m:t>)</m:t>
                    </m:r>
                  </m:oMath>
                </a14:m>
                <a:r>
                  <a:rPr lang="zh-CN" altLang="en-US" sz="2400" dirty="0">
                    <a:solidFill>
                      <a:srgbClr val="C00000"/>
                    </a:solidFill>
                    <a:latin typeface="微软雅黑" pitchFamily="34" charset="-122"/>
                    <a:ea typeface="微软雅黑" pitchFamily="34" charset="-122"/>
                  </a:rPr>
                  <a:t>为</a:t>
                </a:r>
                <a14:m>
                  <m:oMath xmlns:m="http://schemas.openxmlformats.org/officeDocument/2006/math">
                    <m:sSub>
                      <m:sSubPr>
                        <m:ctrlPr>
                          <a:rPr lang="en-US" sz="2400" i="1">
                            <a:solidFill>
                              <a:srgbClr val="C00000"/>
                            </a:solidFill>
                            <a:latin typeface="Cambria Math" panose="02040503050406030204" pitchFamily="18" charset="0"/>
                          </a:rPr>
                        </m:ctrlPr>
                      </m:sSubPr>
                      <m:e>
                        <m:acc>
                          <m:accPr>
                            <m:chr m:val="̅"/>
                            <m:ctrlPr>
                              <a:rPr lang="en-US" sz="2400" i="1">
                                <a:solidFill>
                                  <a:srgbClr val="C00000"/>
                                </a:solidFill>
                                <a:latin typeface="Cambria Math" panose="02040503050406030204" pitchFamily="18" charset="0"/>
                              </a:rPr>
                            </m:ctrlPr>
                          </m:accPr>
                          <m:e>
                            <m:r>
                              <a:rPr lang="en-US" sz="2400">
                                <a:solidFill>
                                  <a:srgbClr val="C00000"/>
                                </a:solidFill>
                                <a:latin typeface="Cambria Math" panose="02040503050406030204" pitchFamily="18" charset="0"/>
                              </a:rPr>
                              <m:t>𝑓</m:t>
                            </m:r>
                          </m:e>
                        </m:acc>
                      </m:e>
                      <m:sub>
                        <m:r>
                          <a:rPr lang="en-US" sz="2400">
                            <a:solidFill>
                              <a:srgbClr val="C00000"/>
                            </a:solidFill>
                            <a:latin typeface="Cambria Math" panose="02040503050406030204" pitchFamily="18" charset="0"/>
                          </a:rPr>
                          <m:t>𝑗</m:t>
                        </m:r>
                      </m:sub>
                    </m:sSub>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𝑋</m:t>
                        </m:r>
                      </m:e>
                    </m:d>
                  </m:oMath>
                </a14:m>
                <a:r>
                  <a:rPr lang="zh-CN" altLang="en-US" sz="2400" dirty="0">
                    <a:solidFill>
                      <a:srgbClr val="C00000"/>
                    </a:solidFill>
                    <a:latin typeface="微软雅黑" pitchFamily="34" charset="-122"/>
                    <a:ea typeface="微软雅黑" pitchFamily="34" charset="-122"/>
                  </a:rPr>
                  <a:t>与</a:t>
                </a:r>
                <a14:m>
                  <m:oMath xmlns:m="http://schemas.openxmlformats.org/officeDocument/2006/math">
                    <m:r>
                      <a:rPr lang="en-US" sz="2400">
                        <a:solidFill>
                          <a:srgbClr val="C00000"/>
                        </a:solidFill>
                        <a:latin typeface="Cambria Math" panose="02040503050406030204" pitchFamily="18" charset="0"/>
                      </a:rPr>
                      <m:t>𝜀</m:t>
                    </m:r>
                  </m:oMath>
                </a14:m>
                <a:r>
                  <a:rPr lang="zh-CN" altLang="en-US" sz="2400" dirty="0">
                    <a:solidFill>
                      <a:srgbClr val="C00000"/>
                    </a:solidFill>
                    <a:latin typeface="微软雅黑" pitchFamily="34" charset="-122"/>
                    <a:ea typeface="微软雅黑" pitchFamily="34" charset="-122"/>
                  </a:rPr>
                  <a:t>之间的</a:t>
                </a:r>
                <a:r>
                  <a:rPr lang="en-US" sz="2400" dirty="0">
                    <a:solidFill>
                      <a:srgbClr val="C00000"/>
                    </a:solidFill>
                    <a:latin typeface="微软雅黑" pitchFamily="34" charset="-122"/>
                    <a:ea typeface="微软雅黑" pitchFamily="34" charset="-122"/>
                  </a:rPr>
                  <a:t>K-L</a:t>
                </a:r>
                <a:r>
                  <a:rPr lang="zh-CN" altLang="en-US" sz="2400" dirty="0">
                    <a:solidFill>
                      <a:srgbClr val="C00000"/>
                    </a:solidFill>
                    <a:latin typeface="微软雅黑" pitchFamily="34" charset="-122"/>
                    <a:ea typeface="微软雅黑" pitchFamily="34" charset="-122"/>
                  </a:rPr>
                  <a:t>散度</a:t>
                </a:r>
                <a:endParaRPr lang="en-US" sz="2400" dirty="0">
                  <a:solidFill>
                    <a:schemeClr val="tx1"/>
                  </a:solidFill>
                  <a:latin typeface="微软雅黑" pitchFamily="34" charset="-122"/>
                  <a:ea typeface="微软雅黑" pitchFamily="34" charset="-122"/>
                </a:endParaRPr>
              </a:p>
              <a:p>
                <a:pPr>
                  <a:spcAft>
                    <a:spcPts val="0"/>
                  </a:spcAft>
                </a:pPr>
                <a:endParaRPr lang="en-US" altLang="zh-CN" sz="2400" dirty="0">
                  <a:solidFill>
                    <a:schemeClr val="tx1"/>
                  </a:solidFill>
                  <a:latin typeface="微软雅黑" pitchFamily="34" charset="-122"/>
                  <a:ea typeface="微软雅黑" pitchFamily="34" charset="-122"/>
                </a:endParaRPr>
              </a:p>
            </p:txBody>
          </p:sp>
        </mc:Choice>
        <mc:Fallback xmlns="">
          <p:sp>
            <p:nvSpPr>
              <p:cNvPr id="5" name="Rectangle 1">
                <a:extLst>
                  <a:ext uri="{FF2B5EF4-FFF2-40B4-BE49-F238E27FC236}">
                    <a16:creationId xmlns="" xmlns:a16="http://schemas.microsoft.com/office/drawing/2014/main" xmlns:a14="http://schemas.microsoft.com/office/drawing/2010/main" id="{5F9C2B01-51F7-4B46-8CCD-062A6ACAF90F}"/>
                  </a:ext>
                </a:extLst>
              </p:cNvPr>
              <p:cNvSpPr>
                <a:spLocks noRot="1" noChangeAspect="1" noMove="1" noResize="1" noEditPoints="1" noAdjustHandles="1" noChangeArrowheads="1" noChangeShapeType="1" noTextEdit="1"/>
              </p:cNvSpPr>
              <p:nvPr/>
            </p:nvSpPr>
            <p:spPr>
              <a:xfrm>
                <a:off x="653489" y="1404466"/>
                <a:ext cx="11137237" cy="4181016"/>
              </a:xfrm>
              <a:prstGeom prst="rect">
                <a:avLst/>
              </a:prstGeom>
              <a:blipFill rotWithShape="1">
                <a:blip r:embed="rId3"/>
                <a:stretch>
                  <a:fillRect l="-821" t="-8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3329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r>
              <a:rPr lang="en-US" altLang="zh-CN" dirty="0"/>
              <a:t>-</a:t>
            </a:r>
            <a:r>
              <a:rPr lang="zh-CN" altLang="en-US" dirty="0"/>
              <a:t>深度聚类</a:t>
            </a:r>
          </a:p>
        </p:txBody>
      </p:sp>
      <p:pic>
        <p:nvPicPr>
          <p:cNvPr id="1026" name="Picture 2" descr="https://img-blog.csdnimg.cn/20200823190718259.png?x-oss-process=image/watermark,type_ZmFuZ3poZW5naGVpdGk,shadow_10,text_aHR0cHM6Ly9ibG9nLmNzZG4ubmV0L3UwMTM3Nzk1Njg=,size_16,color_FFFFFF,t_70#pic_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223" y="1761509"/>
            <a:ext cx="8057977" cy="355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79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3872" y="233238"/>
            <a:ext cx="6322963" cy="954107"/>
          </a:xfrm>
          <a:prstGeom prst="rect">
            <a:avLst/>
          </a:prstGeom>
          <a:noFill/>
        </p:spPr>
        <p:txBody>
          <a:bodyPr wrap="square" rtlCol="0">
            <a:spAutoFit/>
          </a:bodyPr>
          <a:lstStyle/>
          <a:p>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DEC</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模型网络架构</a:t>
            </a:r>
          </a:p>
          <a:p>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796413" y="1017256"/>
            <a:ext cx="7787942" cy="5515351"/>
            <a:chOff x="934953" y="1089447"/>
            <a:chExt cx="7787942" cy="5515351"/>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953" y="1089447"/>
              <a:ext cx="7787942" cy="5515351"/>
            </a:xfrm>
            <a:prstGeom prst="rect">
              <a:avLst/>
            </a:prstGeom>
          </p:spPr>
        </p:pic>
        <p:sp>
          <p:nvSpPr>
            <p:cNvPr id="8" name="文本框 7"/>
            <p:cNvSpPr txBox="1"/>
            <p:nvPr/>
          </p:nvSpPr>
          <p:spPr>
            <a:xfrm>
              <a:off x="4377739" y="2782940"/>
              <a:ext cx="902369" cy="369332"/>
            </a:xfrm>
            <a:prstGeom prst="rect">
              <a:avLst/>
            </a:prstGeom>
            <a:noFill/>
          </p:spPr>
          <p:txBody>
            <a:bodyPr wrap="square" rtlCol="0">
              <a:spAutoFit/>
            </a:bodyPr>
            <a:lstStyle/>
            <a:p>
              <a:r>
                <a:rPr lang="en-US" altLang="zh-CN" dirty="0"/>
                <a:t>feature</a:t>
              </a:r>
              <a:endParaRPr lang="zh-CN" altLang="en-US" dirty="0"/>
            </a:p>
          </p:txBody>
        </p:sp>
        <p:sp>
          <p:nvSpPr>
            <p:cNvPr id="9" name="文本框 8"/>
            <p:cNvSpPr txBox="1"/>
            <p:nvPr/>
          </p:nvSpPr>
          <p:spPr>
            <a:xfrm>
              <a:off x="1489682" y="3152272"/>
              <a:ext cx="902369" cy="369332"/>
            </a:xfrm>
            <a:prstGeom prst="rect">
              <a:avLst/>
            </a:prstGeom>
            <a:noFill/>
          </p:spPr>
          <p:txBody>
            <a:bodyPr wrap="square" rtlCol="0">
              <a:spAutoFit/>
            </a:bodyPr>
            <a:lstStyle/>
            <a:p>
              <a:r>
                <a:rPr lang="en-US" altLang="zh-CN" dirty="0"/>
                <a:t>input</a:t>
              </a:r>
              <a:endParaRPr lang="zh-CN" altLang="en-US" dirty="0"/>
            </a:p>
          </p:txBody>
        </p:sp>
      </p:gr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716" y="3368523"/>
            <a:ext cx="2476500" cy="1885950"/>
          </a:xfrm>
          <a:prstGeom prst="rect">
            <a:avLst/>
          </a:prstGeom>
        </p:spPr>
      </p:pic>
      <p:sp>
        <p:nvSpPr>
          <p:cNvPr id="12" name="矩形 11"/>
          <p:cNvSpPr/>
          <p:nvPr/>
        </p:nvSpPr>
        <p:spPr>
          <a:xfrm>
            <a:off x="8343104" y="5542915"/>
            <a:ext cx="2182008" cy="369332"/>
          </a:xfrm>
          <a:prstGeom prst="rect">
            <a:avLst/>
          </a:prstGeom>
        </p:spPr>
        <p:txBody>
          <a:bodyPr wrap="none">
            <a:spAutoFit/>
          </a:bodyPr>
          <a:lstStyle/>
          <a:p>
            <a:r>
              <a:rPr lang="zh-CN" altLang="en-US" dirty="0"/>
              <a:t>least-squares loss：</a:t>
            </a:r>
          </a:p>
        </p:txBody>
      </p:sp>
      <p:pic>
        <p:nvPicPr>
          <p:cNvPr id="13" name="图片 12"/>
          <p:cNvPicPr>
            <a:picLocks noChangeAspect="1"/>
          </p:cNvPicPr>
          <p:nvPr/>
        </p:nvPicPr>
        <p:blipFill rotWithShape="1">
          <a:blip r:embed="rId5">
            <a:extLst>
              <a:ext uri="{28A0092B-C50C-407E-A947-70E740481C1C}">
                <a14:useLocalDpi xmlns:a14="http://schemas.microsoft.com/office/drawing/2010/main" val="0"/>
              </a:ext>
            </a:extLst>
          </a:blip>
          <a:srcRect t="10884"/>
          <a:stretch/>
        </p:blipFill>
        <p:spPr>
          <a:xfrm>
            <a:off x="10360927" y="5586962"/>
            <a:ext cx="1076325" cy="364999"/>
          </a:xfrm>
          <a:prstGeom prst="rect">
            <a:avLst/>
          </a:prstGeom>
        </p:spPr>
      </p:pic>
      <p:sp>
        <p:nvSpPr>
          <p:cNvPr id="14" name="文本框 13"/>
          <p:cNvSpPr txBox="1"/>
          <p:nvPr/>
        </p:nvSpPr>
        <p:spPr>
          <a:xfrm>
            <a:off x="7334222" y="3080081"/>
            <a:ext cx="902369" cy="369332"/>
          </a:xfrm>
          <a:prstGeom prst="rect">
            <a:avLst/>
          </a:prstGeom>
          <a:noFill/>
        </p:spPr>
        <p:txBody>
          <a:bodyPr wrap="square" rtlCol="0">
            <a:spAutoFit/>
          </a:bodyPr>
          <a:lstStyle/>
          <a:p>
            <a:r>
              <a:rPr lang="en-US" altLang="zh-CN" dirty="0"/>
              <a:t>output</a:t>
            </a:r>
            <a:endParaRPr lang="zh-CN" altLang="en-US" dirty="0"/>
          </a:p>
        </p:txBody>
      </p:sp>
      <p:sp>
        <p:nvSpPr>
          <p:cNvPr id="15" name="矩形 14"/>
          <p:cNvSpPr/>
          <p:nvPr/>
        </p:nvSpPr>
        <p:spPr>
          <a:xfrm>
            <a:off x="9284719" y="3095420"/>
            <a:ext cx="1800493" cy="369332"/>
          </a:xfrm>
          <a:prstGeom prst="rect">
            <a:avLst/>
          </a:prstGeom>
        </p:spPr>
        <p:txBody>
          <a:bodyPr wrap="none">
            <a:spAutoFit/>
          </a:bodyPr>
          <a:lstStyle/>
          <a:p>
            <a:r>
              <a:rPr lang="zh-CN" altLang="en-US" dirty="0"/>
              <a:t>一个自编码器：</a:t>
            </a:r>
          </a:p>
        </p:txBody>
      </p:sp>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8195" y="838886"/>
            <a:ext cx="2069970" cy="2056529"/>
          </a:xfrm>
          <a:prstGeom prst="rect">
            <a:avLst/>
          </a:prstGeom>
        </p:spPr>
      </p:pic>
    </p:spTree>
    <p:extLst>
      <p:ext uri="{BB962C8B-B14F-4D97-AF65-F5344CB8AC3E}">
        <p14:creationId xmlns:p14="http://schemas.microsoft.com/office/powerpoint/2010/main" val="48503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9402" y="223079"/>
            <a:ext cx="632296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聚类分配</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25705" y="1224883"/>
            <a:ext cx="4146548" cy="499624"/>
          </a:xfrm>
          <a:prstGeom prst="rect">
            <a:avLst/>
          </a:prstGeom>
        </p:spPr>
        <p:txBody>
          <a:bodyPr wrap="square">
            <a:spAutoFit/>
          </a:bodyPr>
          <a:lstStyle/>
          <a:p>
            <a:pPr lvl="1">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计算样本</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到类别</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的概率：</a:t>
            </a:r>
            <a:endParaRPr lang="en-US" altLang="zh-CN"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r="7768"/>
          <a:stretch/>
        </p:blipFill>
        <p:spPr>
          <a:xfrm>
            <a:off x="1555750" y="1828799"/>
            <a:ext cx="4146550" cy="1533525"/>
          </a:xfrm>
          <a:prstGeom prst="rect">
            <a:avLst/>
          </a:prstGeom>
        </p:spPr>
      </p:pic>
      <p:sp>
        <p:nvSpPr>
          <p:cNvPr id="5" name="矩形 4"/>
          <p:cNvSpPr/>
          <p:nvPr/>
        </p:nvSpPr>
        <p:spPr>
          <a:xfrm>
            <a:off x="325705" y="3284751"/>
            <a:ext cx="3167855" cy="499624"/>
          </a:xfrm>
          <a:prstGeom prst="rect">
            <a:avLst/>
          </a:prstGeom>
        </p:spPr>
        <p:txBody>
          <a:bodyPr wrap="none">
            <a:spAutoFit/>
          </a:bodyPr>
          <a:lstStyle/>
          <a:p>
            <a:pPr lvl="1">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计算辅助目标分布：</a:t>
            </a:r>
            <a:endParaRPr lang="en-US" altLang="zh-CN" sz="20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5750" y="3777822"/>
            <a:ext cx="2266950" cy="942975"/>
          </a:xfrm>
          <a:prstGeom prst="rect">
            <a:avLst/>
          </a:prstGeom>
        </p:spPr>
      </p:pic>
      <p:sp>
        <p:nvSpPr>
          <p:cNvPr id="8" name="矩形 7"/>
          <p:cNvSpPr/>
          <p:nvPr/>
        </p:nvSpPr>
        <p:spPr>
          <a:xfrm>
            <a:off x="4140884" y="4095420"/>
            <a:ext cx="543739"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其中</a:t>
            </a:r>
            <a:endParaRPr lang="zh-CN" altLang="en-US" sz="1400" dirty="0"/>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4623" y="4064815"/>
            <a:ext cx="1366927" cy="368986"/>
          </a:xfrm>
          <a:prstGeom prst="rect">
            <a:avLst/>
          </a:prstGeom>
        </p:spPr>
      </p:pic>
      <p:sp>
        <p:nvSpPr>
          <p:cNvPr id="10" name="矩形 9"/>
          <p:cNvSpPr/>
          <p:nvPr/>
        </p:nvSpPr>
        <p:spPr>
          <a:xfrm>
            <a:off x="325705" y="4746065"/>
            <a:ext cx="3635226" cy="499624"/>
          </a:xfrm>
          <a:prstGeom prst="rect">
            <a:avLst/>
          </a:prstGeom>
        </p:spPr>
        <p:txBody>
          <a:bodyPr wrap="none">
            <a:spAutoFit/>
          </a:bodyPr>
          <a:lstStyle/>
          <a:p>
            <a:pPr lvl="1">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计算</a:t>
            </a:r>
            <a:r>
              <a:rPr lang="en-US" altLang="zh-CN" sz="2000" dirty="0">
                <a:latin typeface="微软雅黑" panose="020B0503020204020204" pitchFamily="34" charset="-122"/>
                <a:ea typeface="微软雅黑" panose="020B0503020204020204" pitchFamily="34" charset="-122"/>
              </a:rPr>
              <a:t>KL-DIVERGENCE</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1950" y="5468410"/>
            <a:ext cx="3699088" cy="716490"/>
          </a:xfrm>
          <a:prstGeom prst="rect">
            <a:avLst/>
          </a:prstGeom>
        </p:spPr>
      </p:pic>
      <p:sp>
        <p:nvSpPr>
          <p:cNvPr id="17" name="矩形 16"/>
          <p:cNvSpPr/>
          <p:nvPr/>
        </p:nvSpPr>
        <p:spPr>
          <a:xfrm>
            <a:off x="5899834" y="2666484"/>
            <a:ext cx="543739"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其中</a:t>
            </a:r>
            <a:endParaRPr lang="zh-CN" altLang="en-US" sz="1400" dirty="0"/>
          </a:p>
        </p:txBody>
      </p:sp>
      <p:pic>
        <p:nvPicPr>
          <p:cNvPr id="18" name="图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1673" y="2614611"/>
            <a:ext cx="714375" cy="342900"/>
          </a:xfrm>
          <a:prstGeom prst="rect">
            <a:avLst/>
          </a:prstGeom>
        </p:spPr>
      </p:pic>
    </p:spTree>
    <p:extLst>
      <p:ext uri="{BB962C8B-B14F-4D97-AF65-F5344CB8AC3E}">
        <p14:creationId xmlns:p14="http://schemas.microsoft.com/office/powerpoint/2010/main" val="301506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5943" y="162513"/>
            <a:ext cx="632296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整体流程</a:t>
            </a:r>
          </a:p>
        </p:txBody>
      </p:sp>
      <mc:AlternateContent xmlns:mc="http://schemas.openxmlformats.org/markup-compatibility/2006">
        <mc:Choice xmlns:a14="http://schemas.microsoft.com/office/drawing/2010/main" Requires="a14">
          <p:sp>
            <p:nvSpPr>
              <p:cNvPr id="2" name="矩形 1"/>
              <p:cNvSpPr/>
              <p:nvPr/>
            </p:nvSpPr>
            <p:spPr>
              <a:xfrm>
                <a:off x="271462" y="1123802"/>
                <a:ext cx="12129714" cy="5656870"/>
              </a:xfrm>
              <a:prstGeom prst="rect">
                <a:avLst/>
              </a:prstGeom>
            </p:spPr>
            <p:txBody>
              <a:bodyPr wrap="square">
                <a:spAutoFit/>
              </a:bodyPr>
              <a:lstStyle/>
              <a:p>
                <a:pPr lvl="1">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初始化聚类中心点</a:t>
                </a:r>
                <a14:m>
                  <m:oMath xmlns:m="http://schemas.openxmlformats.org/officeDocument/2006/math">
                    <m:sSubSup>
                      <m:sSubSupPr>
                        <m:ctrlPr>
                          <a:rPr lang="en-US" altLang="zh-CN" sz="2000" i="1" dirty="0" smtClean="0">
                            <a:latin typeface="Cambria Math" panose="02040503050406030204" pitchFamily="18" charset="0"/>
                            <a:ea typeface="微软雅黑" panose="020B0503020204020204" pitchFamily="34" charset="-122"/>
                          </a:rPr>
                        </m:ctrlPr>
                      </m:sSubSupPr>
                      <m:e>
                        <m:r>
                          <m:rPr>
                            <m:sty m:val="p"/>
                          </m:rPr>
                          <a:rPr lang="en-US" altLang="zh-CN" sz="2000" i="1" dirty="0">
                            <a:latin typeface="Cambria Math" panose="02040503050406030204" pitchFamily="18" charset="0"/>
                            <a:ea typeface="微软雅黑" panose="020B0503020204020204" pitchFamily="34" charset="-122"/>
                          </a:rPr>
                          <m:t>u</m:t>
                        </m:r>
                      </m:e>
                      <m:sub>
                        <m:r>
                          <m:rPr>
                            <m:sty m:val="p"/>
                          </m:rPr>
                          <a:rPr lang="en-US" altLang="zh-CN" sz="2000" i="1" dirty="0">
                            <a:latin typeface="Cambria Math" panose="02040503050406030204" pitchFamily="18" charset="0"/>
                            <a:ea typeface="微软雅黑" panose="020B0503020204020204" pitchFamily="34" charset="-122"/>
                          </a:rPr>
                          <m:t>j</m:t>
                        </m:r>
                      </m:sub>
                      <m:sup>
                        <m:r>
                          <m:rPr>
                            <m:sty m:val="p"/>
                          </m:rPr>
                          <a:rPr lang="en-US" altLang="zh-CN" sz="2000" i="1" dirty="0">
                            <a:latin typeface="Cambria Math" panose="02040503050406030204" pitchFamily="18" charset="0"/>
                            <a:ea typeface="微软雅黑" panose="020B0503020204020204" pitchFamily="34" charset="-122"/>
                          </a:rPr>
                          <m:t>k</m:t>
                        </m:r>
                      </m:sup>
                    </m:sSubSup>
                  </m:oMath>
                </a14:m>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类</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利用自编码器学习样本的特征表示</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endParaRPr lang="en-US" altLang="zh-CN" sz="1400" dirty="0">
                  <a:latin typeface="微软雅黑" panose="020B0503020204020204" pitchFamily="34" charset="-122"/>
                  <a:ea typeface="微软雅黑" panose="020B0503020204020204" pitchFamily="34" charset="-122"/>
                </a:endParaRPr>
              </a:p>
              <a:p>
                <a:pPr lvl="1">
                  <a:lnSpc>
                    <a:spcPct val="150000"/>
                  </a:lnSpc>
                </a:pPr>
                <a:endParaRPr lang="en-US" altLang="zh-CN" sz="1400"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计算样本到聚类中心的距离得到</a:t>
                </a:r>
                <a14:m>
                  <m:oMath xmlns:m="http://schemas.openxmlformats.org/officeDocument/2006/math">
                    <m:sSubSup>
                      <m:sSubSupPr>
                        <m:ctrlPr>
                          <a:rPr lang="en-US" altLang="zh-CN" i="1" dirty="0">
                            <a:latin typeface="Cambria Math" panose="02040503050406030204" pitchFamily="18" charset="0"/>
                            <a:ea typeface="微软雅黑" panose="020B0503020204020204" pitchFamily="34" charset="-122"/>
                          </a:rPr>
                        </m:ctrlPr>
                      </m:sSubSupPr>
                      <m:e>
                        <m:r>
                          <m:rPr>
                            <m:sty m:val="p"/>
                          </m:rPr>
                          <a:rPr lang="en-US" altLang="zh-CN" i="1" dirty="0" smtClean="0">
                            <a:latin typeface="Cambria Math" panose="02040503050406030204" pitchFamily="18" charset="0"/>
                            <a:ea typeface="微软雅黑" panose="020B0503020204020204" pitchFamily="34" charset="-122"/>
                          </a:rPr>
                          <m:t>p</m:t>
                        </m:r>
                      </m:e>
                      <m:sub>
                        <m:r>
                          <m:rPr>
                            <m:sty m:val="p"/>
                          </m:rPr>
                          <a:rPr lang="en-US" altLang="zh-CN" i="1" dirty="0">
                            <a:latin typeface="Cambria Math" panose="02040503050406030204" pitchFamily="18" charset="0"/>
                            <a:ea typeface="微软雅黑" panose="020B0503020204020204" pitchFamily="34" charset="-122"/>
                          </a:rPr>
                          <m:t>ij</m:t>
                        </m:r>
                      </m:sub>
                      <m:sup>
                        <m:r>
                          <a:rPr lang="en-US" altLang="zh-CN" b="0" i="1" dirty="0" smtClean="0">
                            <a:latin typeface="Cambria Math" panose="02040503050406030204" pitchFamily="18" charset="0"/>
                            <a:ea typeface="微软雅黑" panose="020B0503020204020204" pitchFamily="34" charset="-122"/>
                          </a:rPr>
                          <m:t> </m:t>
                        </m:r>
                      </m:sup>
                    </m:sSubSup>
                  </m:oMath>
                </a14:m>
                <a:r>
                  <a:rPr lang="zh-CN" altLang="en-US" dirty="0">
                    <a:latin typeface="微软雅黑" panose="020B0503020204020204" pitchFamily="34" charset="-122"/>
                    <a:ea typeface="微软雅黑" panose="020B0503020204020204" pitchFamily="34" charset="-122"/>
                  </a:rPr>
                  <a:t>，利用</a:t>
                </a:r>
                <a14:m>
                  <m:oMath xmlns:m="http://schemas.openxmlformats.org/officeDocument/2006/math">
                    <m:sSubSup>
                      <m:sSubSupPr>
                        <m:ctrlPr>
                          <a:rPr lang="en-US" altLang="zh-CN" i="1" dirty="0">
                            <a:latin typeface="Cambria Math" panose="02040503050406030204" pitchFamily="18" charset="0"/>
                            <a:ea typeface="微软雅黑" panose="020B0503020204020204" pitchFamily="34" charset="-122"/>
                          </a:rPr>
                        </m:ctrlPr>
                      </m:sSubSupPr>
                      <m:e>
                        <m:r>
                          <m:rPr>
                            <m:sty m:val="p"/>
                          </m:rPr>
                          <a:rPr lang="en-US" altLang="zh-CN" i="1" dirty="0">
                            <a:latin typeface="Cambria Math" panose="02040503050406030204" pitchFamily="18" charset="0"/>
                            <a:ea typeface="微软雅黑" panose="020B0503020204020204" pitchFamily="34" charset="-122"/>
                          </a:rPr>
                          <m:t>p</m:t>
                        </m:r>
                      </m:e>
                      <m:sub>
                        <m:r>
                          <m:rPr>
                            <m:sty m:val="p"/>
                          </m:rPr>
                          <a:rPr lang="en-US" altLang="zh-CN" i="1" dirty="0">
                            <a:latin typeface="Cambria Math" panose="02040503050406030204" pitchFamily="18" charset="0"/>
                            <a:ea typeface="微软雅黑" panose="020B0503020204020204" pitchFamily="34" charset="-122"/>
                          </a:rPr>
                          <m:t>ij</m:t>
                        </m:r>
                      </m:sub>
                      <m:sup>
                        <m:r>
                          <a:rPr lang="en-US" altLang="zh-CN" i="1" dirty="0">
                            <a:latin typeface="Cambria Math" panose="02040503050406030204" pitchFamily="18" charset="0"/>
                            <a:ea typeface="微软雅黑" panose="020B0503020204020204" pitchFamily="34" charset="-122"/>
                          </a:rPr>
                          <m:t> </m:t>
                        </m:r>
                      </m:sup>
                    </m:sSubSup>
                    <m:r>
                      <a:rPr lang="zh-CN" altLang="en-US" i="1" dirty="0" smtClean="0">
                        <a:latin typeface="Cambria Math" panose="02040503050406030204" pitchFamily="18" charset="0"/>
                        <a:ea typeface="微软雅黑" panose="020B0503020204020204" pitchFamily="34" charset="-122"/>
                      </a:rPr>
                      <m:t>求</m:t>
                    </m:r>
                    <m:r>
                      <a:rPr lang="zh-CN" altLang="en-US" i="1" dirty="0">
                        <a:latin typeface="Cambria Math" panose="02040503050406030204" pitchFamily="18" charset="0"/>
                        <a:ea typeface="微软雅黑" panose="020B0503020204020204" pitchFamily="34" charset="-122"/>
                      </a:rPr>
                      <m:t>得</m:t>
                    </m:r>
                  </m:oMath>
                </a14:m>
                <a:r>
                  <a:rPr lang="zh-CN" altLang="en-US" dirty="0">
                    <a:latin typeface="微软雅黑" panose="020B0503020204020204" pitchFamily="34" charset="-122"/>
                    <a:ea typeface="微软雅黑" panose="020B0503020204020204" pitchFamily="34" charset="-122"/>
                  </a:rPr>
                  <a:t>辅助目标分布</a:t>
                </a:r>
                <a14:m>
                  <m:oMath xmlns:m="http://schemas.openxmlformats.org/officeDocument/2006/math">
                    <m:sSubSup>
                      <m:sSubSupPr>
                        <m:ctrlPr>
                          <a:rPr lang="en-US" altLang="zh-CN" i="1" dirty="0">
                            <a:latin typeface="Cambria Math" panose="02040503050406030204" pitchFamily="18" charset="0"/>
                            <a:ea typeface="微软雅黑" panose="020B0503020204020204" pitchFamily="34" charset="-122"/>
                          </a:rPr>
                        </m:ctrlPr>
                      </m:sSubSupPr>
                      <m:e>
                        <m:r>
                          <m:rPr>
                            <m:sty m:val="p"/>
                          </m:rPr>
                          <a:rPr lang="en-US" altLang="zh-CN" i="1" dirty="0" smtClean="0">
                            <a:latin typeface="Cambria Math" panose="02040503050406030204" pitchFamily="18" charset="0"/>
                            <a:ea typeface="微软雅黑" panose="020B0503020204020204" pitchFamily="34" charset="-122"/>
                          </a:rPr>
                          <m:t>q</m:t>
                        </m:r>
                      </m:e>
                      <m:sub>
                        <m:r>
                          <m:rPr>
                            <m:sty m:val="p"/>
                          </m:rPr>
                          <a:rPr lang="en-US" altLang="zh-CN" i="1" dirty="0">
                            <a:latin typeface="Cambria Math" panose="02040503050406030204" pitchFamily="18" charset="0"/>
                            <a:ea typeface="微软雅黑" panose="020B0503020204020204" pitchFamily="34" charset="-122"/>
                          </a:rPr>
                          <m:t>ij</m:t>
                        </m:r>
                      </m:sub>
                      <m:sup>
                        <m:r>
                          <a:rPr lang="en-US" altLang="zh-CN" i="1" dirty="0">
                            <a:latin typeface="Cambria Math" panose="02040503050406030204" pitchFamily="18" charset="0"/>
                            <a:ea typeface="微软雅黑" panose="020B0503020204020204" pitchFamily="34" charset="-122"/>
                          </a:rPr>
                          <m:t> </m:t>
                        </m:r>
                      </m:sup>
                    </m:sSubSup>
                  </m:oMath>
                </a14:m>
                <a:r>
                  <a:rPr lang="zh-CN" altLang="en-US" dirty="0">
                    <a:latin typeface="微软雅黑" panose="020B0503020204020204" pitchFamily="34" charset="-122"/>
                    <a:ea typeface="微软雅黑" panose="020B0503020204020204" pitchFamily="34" charset="-122"/>
                  </a:rPr>
                  <a:t>，利用</a:t>
                </a:r>
                <a:r>
                  <a:rPr lang="en-US" altLang="zh-CN" dirty="0">
                    <a:latin typeface="微软雅黑" panose="020B0503020204020204" pitchFamily="34" charset="-122"/>
                    <a:ea typeface="微软雅黑" panose="020B0503020204020204" pitchFamily="34" charset="-122"/>
                  </a:rPr>
                  <a:t>KL</a:t>
                </a:r>
                <a:r>
                  <a:rPr lang="zh-CN" altLang="en-US" dirty="0">
                    <a:latin typeface="微软雅黑" panose="020B0503020204020204" pitchFamily="34" charset="-122"/>
                    <a:ea typeface="微软雅黑" panose="020B0503020204020204" pitchFamily="34" charset="-122"/>
                  </a:rPr>
                  <a:t>散度计算两个概率分布的差异程度</a:t>
                </a:r>
                <a:endParaRPr lang="en-US" altLang="zh-CN" dirty="0">
                  <a:latin typeface="微软雅黑" panose="020B0503020204020204" pitchFamily="34" charset="-122"/>
                  <a:ea typeface="微软雅黑" panose="020B0503020204020204" pitchFamily="34" charset="-122"/>
                </a:endParaRPr>
              </a:p>
              <a:p>
                <a:pPr lvl="1">
                  <a:lnSpc>
                    <a:spcPct val="150000"/>
                  </a:lnSpc>
                </a:pPr>
                <a:endParaRPr lang="en-US" altLang="zh-CN" sz="1400" dirty="0">
                  <a:latin typeface="微软雅黑" panose="020B0503020204020204" pitchFamily="34" charset="-122"/>
                  <a:ea typeface="微软雅黑" panose="020B0503020204020204" pitchFamily="34" charset="-122"/>
                </a:endParaRPr>
              </a:p>
              <a:p>
                <a:pPr lvl="1">
                  <a:lnSpc>
                    <a:spcPct val="150000"/>
                  </a:lnSpc>
                </a:pPr>
                <a:endParaRPr lang="en-US" altLang="zh-CN" sz="1400" dirty="0">
                  <a:latin typeface="微软雅黑" panose="020B0503020204020204" pitchFamily="34" charset="-122"/>
                  <a:ea typeface="微软雅黑" panose="020B0503020204020204" pitchFamily="34" charset="-122"/>
                </a:endParaRPr>
              </a:p>
              <a:p>
                <a:pPr lvl="1">
                  <a:lnSpc>
                    <a:spcPct val="150000"/>
                  </a:lnSpc>
                </a:pPr>
                <a:endParaRPr lang="en-US" altLang="zh-CN" sz="1400"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KL</a:t>
                </a:r>
                <a:r>
                  <a:rPr lang="zh-CN" altLang="en-US" dirty="0">
                    <a:latin typeface="微软雅黑" panose="020B0503020204020204" pitchFamily="34" charset="-122"/>
                    <a:ea typeface="微软雅黑" panose="020B0503020204020204" pitchFamily="34" charset="-122"/>
                  </a:rPr>
                  <a:t>散度进行随机梯度下降更新聚类中心</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m:rPr>
                            <m:sty m:val="p"/>
                          </m:rPr>
                          <a:rPr lang="en-US" altLang="zh-CN" i="1" smtClean="0">
                            <a:latin typeface="Cambria Math" panose="02040503050406030204" pitchFamily="18" charset="0"/>
                            <a:ea typeface="微软雅黑" panose="020B0503020204020204" pitchFamily="34" charset="-122"/>
                          </a:rPr>
                          <m:t>u</m:t>
                        </m:r>
                      </m:e>
                      <m:sub>
                        <m:r>
                          <a:rPr lang="en-US" altLang="zh-CN" b="0" i="1" smtClean="0">
                            <a:latin typeface="Cambria Math" panose="02040503050406030204" pitchFamily="18" charset="0"/>
                            <a:ea typeface="微软雅黑" panose="020B0503020204020204" pitchFamily="34" charset="-122"/>
                          </a:rPr>
                          <m:t>𝑗</m:t>
                        </m:r>
                      </m:sub>
                    </m:sSub>
                  </m:oMath>
                </a14:m>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DEC</a:t>
                </a:r>
                <a:r>
                  <a:rPr lang="zh-CN" altLang="en-US" dirty="0">
                    <a:latin typeface="微软雅黑" panose="020B0503020204020204" pitchFamily="34" charset="-122"/>
                    <a:ea typeface="微软雅黑" panose="020B0503020204020204" pitchFamily="34" charset="-122"/>
                  </a:rPr>
                  <a:t>网络参数：用</a:t>
                </a:r>
                <a:r>
                  <a:rPr lang="en-US" altLang="zh-CN" dirty="0">
                    <a:latin typeface="微软雅黑" panose="020B0503020204020204" pitchFamily="34" charset="-122"/>
                    <a:ea typeface="微软雅黑" panose="020B0503020204020204" pitchFamily="34" charset="-122"/>
                  </a:rPr>
                  <a:t>KL</a:t>
                </a:r>
                <a:r>
                  <a:rPr lang="zh-CN" altLang="en-US" dirty="0">
                    <a:latin typeface="微软雅黑" panose="020B0503020204020204" pitchFamily="34" charset="-122"/>
                    <a:ea typeface="微软雅黑" panose="020B0503020204020204" pitchFamily="34" charset="-122"/>
                  </a:rPr>
                  <a:t>散度值分别对</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m:rPr>
                            <m:sty m:val="p"/>
                          </m:rPr>
                          <a:rPr lang="en-US" altLang="zh-CN" i="1">
                            <a:latin typeface="Cambria Math" panose="02040503050406030204" pitchFamily="18" charset="0"/>
                            <a:ea typeface="微软雅黑" panose="020B0503020204020204" pitchFamily="34" charset="-122"/>
                          </a:rPr>
                          <m:t>u</m:t>
                        </m:r>
                      </m:e>
                      <m:sub>
                        <m:r>
                          <a:rPr lang="en-US" altLang="zh-CN" i="1">
                            <a:latin typeface="Cambria Math" panose="02040503050406030204" pitchFamily="18" charset="0"/>
                            <a:ea typeface="微软雅黑" panose="020B0503020204020204" pitchFamily="34" charset="-122"/>
                          </a:rPr>
                          <m:t>𝑗</m:t>
                        </m:r>
                      </m:sub>
                    </m:sSub>
                    <m:r>
                      <a:rPr lang="zh-CN" altLang="en-US" i="1" smtClean="0">
                        <a:latin typeface="Cambria Math" panose="02040503050406030204" pitchFamily="18" charset="0"/>
                        <a:ea typeface="微软雅黑" panose="020B0503020204020204" pitchFamily="34" charset="-122"/>
                      </a:rPr>
                      <m:t>和</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𝑧</m:t>
                        </m:r>
                      </m:e>
                      <m:sub>
                        <m:r>
                          <m:rPr>
                            <m:sty m:val="p"/>
                          </m:rPr>
                          <a:rPr lang="en-US" altLang="zh-CN" i="1">
                            <a:latin typeface="Cambria Math" panose="02040503050406030204" pitchFamily="18" charset="0"/>
                            <a:ea typeface="微软雅黑" panose="020B0503020204020204" pitchFamily="34" charset="-122"/>
                          </a:rPr>
                          <m:t>i</m:t>
                        </m:r>
                      </m:sub>
                    </m:sSub>
                  </m:oMath>
                </a14:m>
                <a:r>
                  <a:rPr lang="zh-CN" altLang="en-US" dirty="0">
                    <a:latin typeface="微软雅黑" panose="020B0503020204020204" pitchFamily="34" charset="-122"/>
                    <a:ea typeface="微软雅黑" panose="020B0503020204020204" pitchFamily="34" charset="-122"/>
                  </a:rPr>
                  <a:t>求梯度，反向传播更新</a:t>
                </a:r>
                <a:endParaRPr lang="en-US" altLang="zh-CN" dirty="0">
                  <a:latin typeface="微软雅黑" panose="020B0503020204020204" pitchFamily="34" charset="-122"/>
                  <a:ea typeface="微软雅黑" panose="020B0503020204020204" pitchFamily="34" charset="-122"/>
                </a:endParaRPr>
              </a:p>
              <a:p>
                <a:pPr lvl="1">
                  <a:lnSpc>
                    <a:spcPct val="150000"/>
                  </a:lnSpc>
                </a:pPr>
                <a:endParaRPr lang="en-US" altLang="zh-CN" sz="1400" dirty="0">
                  <a:latin typeface="微软雅黑" panose="020B0503020204020204" pitchFamily="34" charset="-122"/>
                  <a:ea typeface="微软雅黑" panose="020B0503020204020204" pitchFamily="34" charset="-122"/>
                </a:endParaRPr>
              </a:p>
              <a:p>
                <a:pPr lvl="1">
                  <a:lnSpc>
                    <a:spcPct val="150000"/>
                  </a:lnSpc>
                </a:pPr>
                <a:endParaRPr lang="en-US" altLang="zh-CN" sz="1400" dirty="0">
                  <a:latin typeface="微软雅黑" panose="020B0503020204020204" pitchFamily="34" charset="-122"/>
                  <a:ea typeface="微软雅黑" panose="020B0503020204020204" pitchFamily="34" charset="-122"/>
                </a:endParaRPr>
              </a:p>
              <a:p>
                <a:pPr lvl="1">
                  <a:lnSpc>
                    <a:spcPct val="150000"/>
                  </a:lnSpc>
                </a:pPr>
                <a:endParaRPr lang="en-US" altLang="zh-CN" sz="1400" dirty="0">
                  <a:latin typeface="微软雅黑" panose="020B0503020204020204" pitchFamily="34" charset="-122"/>
                  <a:ea typeface="微软雅黑" panose="020B0503020204020204" pitchFamily="34" charset="-122"/>
                </a:endParaRPr>
              </a:p>
              <a:p>
                <a:pPr lvl="1">
                  <a:lnSpc>
                    <a:spcPct val="150000"/>
                  </a:lnSpc>
                </a:pPr>
                <a:endParaRPr lang="en-US" altLang="zh-CN" sz="1400"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当两次连续迭代之间，被改变类别的样本数少于</a:t>
                </a:r>
                <a:r>
                  <a:rPr lang="en-US" altLang="zh-CN" dirty="0" err="1">
                    <a:latin typeface="微软雅黑" panose="020B0503020204020204" pitchFamily="34" charset="-122"/>
                    <a:ea typeface="微软雅黑" panose="020B0503020204020204" pitchFamily="34" charset="-122"/>
                  </a:rPr>
                  <a:t>tol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时，迭代停止</a:t>
                </a:r>
                <a:endParaRPr lang="en-US" altLang="zh-CN" dirty="0">
                  <a:latin typeface="微软雅黑" panose="020B0503020204020204" pitchFamily="34" charset="-122"/>
                  <a:ea typeface="微软雅黑" panose="020B0503020204020204" pitchFamily="34" charset="-122"/>
                </a:endParaRPr>
              </a:p>
              <a:p>
                <a:pPr lvl="1">
                  <a:lnSpc>
                    <a:spcPct val="150000"/>
                  </a:lnSpc>
                </a:pPr>
                <a:endParaRPr lang="en-US" altLang="zh-CN" sz="1400" dirty="0">
                  <a:latin typeface="微软雅黑" panose="020B0503020204020204" pitchFamily="34" charset="-122"/>
                  <a:ea typeface="微软雅黑" panose="020B0503020204020204" pitchFamily="34" charset="-122"/>
                </a:endParaRPr>
              </a:p>
            </p:txBody>
          </p:sp>
        </mc:Choice>
        <mc:Fallback>
          <p:sp>
            <p:nvSpPr>
              <p:cNvPr id="2" name="矩形 1"/>
              <p:cNvSpPr>
                <a:spLocks noRot="1" noChangeAspect="1" noMove="1" noResize="1" noEditPoints="1" noAdjustHandles="1" noChangeArrowheads="1" noChangeShapeType="1" noTextEdit="1"/>
              </p:cNvSpPr>
              <p:nvPr/>
            </p:nvSpPr>
            <p:spPr>
              <a:xfrm>
                <a:off x="271462" y="1123802"/>
                <a:ext cx="12129714" cy="5656870"/>
              </a:xfrm>
              <a:prstGeom prst="rect">
                <a:avLst/>
              </a:prstGeom>
              <a:blipFill>
                <a:blip r:embed="rId3"/>
                <a:stretch>
                  <a:fillRect/>
                </a:stretch>
              </a:blipFill>
            </p:spPr>
            <p:txBody>
              <a:bodyPr/>
              <a:lstStyle/>
              <a:p>
                <a:r>
                  <a:rPr lang="zh-CN" altLang="en-US">
                    <a:noFill/>
                  </a:rPr>
                  <a:t> </a:t>
                </a:r>
              </a:p>
            </p:txBody>
          </p:sp>
        </mc:Fallback>
      </mc:AlternateContent>
      <p:pic>
        <p:nvPicPr>
          <p:cNvPr id="8" name="图片 7"/>
          <p:cNvPicPr>
            <a:picLocks noChangeAspect="1"/>
          </p:cNvPicPr>
          <p:nvPr/>
        </p:nvPicPr>
        <p:blipFill rotWithShape="1">
          <a:blip r:embed="rId4">
            <a:extLst>
              <a:ext uri="{28A0092B-C50C-407E-A947-70E740481C1C}">
                <a14:useLocalDpi xmlns:a14="http://schemas.microsoft.com/office/drawing/2010/main" val="0"/>
              </a:ext>
            </a:extLst>
          </a:blip>
          <a:srcRect l="-214" t="7976" r="214" b="18285"/>
          <a:stretch/>
        </p:blipFill>
        <p:spPr>
          <a:xfrm>
            <a:off x="5087509" y="621400"/>
            <a:ext cx="4302794" cy="2246957"/>
          </a:xfrm>
          <a:prstGeom prst="rect">
            <a:avLst/>
          </a:prstGeom>
        </p:spPr>
      </p:pic>
      <p:pic>
        <p:nvPicPr>
          <p:cNvPr id="9" name="图片 8"/>
          <p:cNvPicPr>
            <a:picLocks noChangeAspect="1"/>
          </p:cNvPicPr>
          <p:nvPr/>
        </p:nvPicPr>
        <p:blipFill rotWithShape="1">
          <a:blip r:embed="rId5">
            <a:extLst>
              <a:ext uri="{28A0092B-C50C-407E-A947-70E740481C1C}">
                <a14:useLocalDpi xmlns:a14="http://schemas.microsoft.com/office/drawing/2010/main" val="0"/>
              </a:ext>
            </a:extLst>
          </a:blip>
          <a:srcRect t="35404" r="7768"/>
          <a:stretch/>
        </p:blipFill>
        <p:spPr>
          <a:xfrm>
            <a:off x="1165225" y="3370759"/>
            <a:ext cx="3607121" cy="861731"/>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6993" y="3344570"/>
            <a:ext cx="2266950" cy="942975"/>
          </a:xfrm>
          <a:prstGeom prst="rect">
            <a:avLst/>
          </a:prstGeom>
        </p:spPr>
      </p:pic>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8333" y="3516000"/>
            <a:ext cx="3699088" cy="716490"/>
          </a:xfrm>
          <a:prstGeom prst="rect">
            <a:avLst/>
          </a:prstGeom>
        </p:spPr>
      </p:pic>
      <p:pic>
        <p:nvPicPr>
          <p:cNvPr id="13" name="图片 12"/>
          <p:cNvPicPr>
            <a:picLocks noChangeAspect="1"/>
          </p:cNvPicPr>
          <p:nvPr/>
        </p:nvPicPr>
        <p:blipFill rotWithShape="1">
          <a:blip r:embed="rId8">
            <a:extLst>
              <a:ext uri="{28A0092B-C50C-407E-A947-70E740481C1C}">
                <a14:useLocalDpi xmlns:a14="http://schemas.microsoft.com/office/drawing/2010/main" val="0"/>
              </a:ext>
            </a:extLst>
          </a:blip>
          <a:srcRect b="45144"/>
          <a:stretch/>
        </p:blipFill>
        <p:spPr>
          <a:xfrm>
            <a:off x="1065500" y="4901041"/>
            <a:ext cx="3806569" cy="1076882"/>
          </a:xfrm>
          <a:prstGeom prst="rect">
            <a:avLst/>
          </a:prstGeom>
        </p:spPr>
      </p:pic>
      <p:pic>
        <p:nvPicPr>
          <p:cNvPr id="14" name="图片 13"/>
          <p:cNvPicPr>
            <a:picLocks noChangeAspect="1"/>
          </p:cNvPicPr>
          <p:nvPr/>
        </p:nvPicPr>
        <p:blipFill rotWithShape="1">
          <a:blip r:embed="rId8">
            <a:extLst>
              <a:ext uri="{28A0092B-C50C-407E-A947-70E740481C1C}">
                <a14:useLocalDpi xmlns:a14="http://schemas.microsoft.com/office/drawing/2010/main" val="0"/>
              </a:ext>
            </a:extLst>
          </a:blip>
          <a:srcRect t="54251"/>
          <a:stretch/>
        </p:blipFill>
        <p:spPr>
          <a:xfrm>
            <a:off x="5156993" y="5113121"/>
            <a:ext cx="3806569" cy="898101"/>
          </a:xfrm>
          <a:prstGeom prst="rect">
            <a:avLst/>
          </a:prstGeom>
        </p:spPr>
      </p:pic>
      <p:sp>
        <p:nvSpPr>
          <p:cNvPr id="12" name="Rectangle 1">
            <a:extLst>
              <a:ext uri="{FF2B5EF4-FFF2-40B4-BE49-F238E27FC236}">
                <a16:creationId xmlns:a16="http://schemas.microsoft.com/office/drawing/2014/main" id="{B916109D-0378-4B88-8805-7E794B6891E3}"/>
              </a:ext>
            </a:extLst>
          </p:cNvPr>
          <p:cNvSpPr/>
          <p:nvPr/>
        </p:nvSpPr>
        <p:spPr>
          <a:xfrm>
            <a:off x="9978977" y="5113121"/>
            <a:ext cx="2079427" cy="646331"/>
          </a:xfrm>
          <a:prstGeom prst="rect">
            <a:avLst/>
          </a:prstGeom>
        </p:spPr>
        <p:txBody>
          <a:bodyPr wrap="square">
            <a:spAutoFit/>
          </a:bodyPr>
          <a:lstStyle/>
          <a:p>
            <a:pPr>
              <a:lnSpc>
                <a:spcPct val="150000"/>
              </a:lnSpc>
              <a:spcAft>
                <a:spcPts val="1200"/>
              </a:spcAft>
            </a:pPr>
            <a:r>
              <a:rPr lang="zh-CN" altLang="en-US" sz="2400" dirty="0">
                <a:latin typeface="微软雅黑" pitchFamily="34" charset="-122"/>
                <a:ea typeface="微软雅黑" pitchFamily="34" charset="-122"/>
              </a:rPr>
              <a:t>多模态聚类？</a:t>
            </a:r>
            <a:endParaRPr lang="en-US" altLang="zh-CN" sz="2400" dirty="0">
              <a:latin typeface="微软雅黑" pitchFamily="34" charset="-122"/>
              <a:ea typeface="微软雅黑" pitchFamily="34" charset="-122"/>
            </a:endParaRPr>
          </a:p>
        </p:txBody>
      </p:sp>
      <p:sp>
        <p:nvSpPr>
          <p:cNvPr id="15" name="Rectangle 1">
            <a:extLst>
              <a:ext uri="{FF2B5EF4-FFF2-40B4-BE49-F238E27FC236}">
                <a16:creationId xmlns:a16="http://schemas.microsoft.com/office/drawing/2014/main" id="{FBDE82B5-CBC5-4998-A487-C9414587D627}"/>
              </a:ext>
            </a:extLst>
          </p:cNvPr>
          <p:cNvSpPr/>
          <p:nvPr/>
        </p:nvSpPr>
        <p:spPr>
          <a:xfrm>
            <a:off x="9978977" y="5791859"/>
            <a:ext cx="2079427" cy="581057"/>
          </a:xfrm>
          <a:prstGeom prst="rect">
            <a:avLst/>
          </a:prstGeom>
        </p:spPr>
        <p:txBody>
          <a:bodyPr wrap="square">
            <a:spAutoFit/>
          </a:bodyPr>
          <a:lstStyle/>
          <a:p>
            <a:pPr>
              <a:lnSpc>
                <a:spcPct val="150000"/>
              </a:lnSpc>
              <a:spcAft>
                <a:spcPts val="1200"/>
              </a:spcAft>
            </a:pPr>
            <a:r>
              <a:rPr lang="zh-CN" altLang="en-US" sz="2400" dirty="0">
                <a:latin typeface="微软雅黑" pitchFamily="34" charset="-122"/>
                <a:ea typeface="微软雅黑" pitchFamily="34" charset="-122"/>
              </a:rPr>
              <a:t>跨模态检索？</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1274028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r>
              <a:rPr lang="en-US" altLang="zh-CN" dirty="0"/>
              <a:t>-</a:t>
            </a:r>
            <a:r>
              <a:rPr lang="zh-CN" altLang="en-US" dirty="0"/>
              <a:t>降噪自编码器</a:t>
            </a:r>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5F9C2B01-51F7-4B46-8CCD-062A6ACAF90F}"/>
                  </a:ext>
                </a:extLst>
              </p:cNvPr>
              <p:cNvSpPr/>
              <p:nvPr/>
            </p:nvSpPr>
            <p:spPr>
              <a:xfrm>
                <a:off x="653489" y="1404466"/>
                <a:ext cx="11137237" cy="4276748"/>
              </a:xfrm>
              <a:prstGeom prst="rect">
                <a:avLst/>
              </a:prstGeom>
            </p:spPr>
            <p:txBody>
              <a:bodyPr wrap="square">
                <a:spAutoFit/>
              </a:bodyPr>
              <a:lstStyle/>
              <a:p>
                <a:pPr>
                  <a:lnSpc>
                    <a:spcPct val="150000"/>
                  </a:lnSpc>
                  <a:spcAft>
                    <a:spcPts val="1200"/>
                  </a:spcAft>
                </a:pPr>
                <a:r>
                  <a:rPr lang="zh-CN" altLang="en-US" sz="2400" dirty="0"/>
                  <a:t>上述自编码器模型均要求模型的输入与输出尽可能相一致。这种自编码器得到的编码数据有时未必是对原始数据的最优表示。</a:t>
                </a:r>
                <a:endParaRPr lang="en-US" altLang="zh-CN" sz="2400" dirty="0"/>
              </a:p>
              <a:p>
                <a:pPr>
                  <a:lnSpc>
                    <a:spcPct val="150000"/>
                  </a:lnSpc>
                  <a:spcAft>
                    <a:spcPts val="1200"/>
                  </a:spcAft>
                </a:pPr>
                <a:r>
                  <a:rPr lang="zh-CN" altLang="en-US" sz="2400" dirty="0"/>
                  <a:t>如果某种自编码器能对被破坏的数据</a:t>
                </a:r>
                <a14:m>
                  <m:oMath xmlns:m="http://schemas.openxmlformats.org/officeDocument/2006/math">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𝑋</m:t>
                        </m:r>
                      </m:e>
                      <m:sup>
                        <m:r>
                          <a:rPr lang="en-US" altLang="zh-CN" sz="2400">
                            <a:latin typeface="Cambria Math" panose="02040503050406030204" pitchFamily="18" charset="0"/>
                          </a:rPr>
                          <m:t>𝑏</m:t>
                        </m:r>
                      </m:sup>
                    </m:sSup>
                  </m:oMath>
                </a14:m>
                <a:r>
                  <a:rPr lang="zh-CN" altLang="en-US" sz="2400" dirty="0"/>
                  <a:t>进行编码并将其解码为真实原始数据</a:t>
                </a:r>
                <a14:m>
                  <m:oMath xmlns:m="http://schemas.openxmlformats.org/officeDocument/2006/math">
                    <m:r>
                      <a:rPr lang="en-US" altLang="zh-CN" sz="2400">
                        <a:latin typeface="Cambria Math" panose="02040503050406030204" pitchFamily="18" charset="0"/>
                      </a:rPr>
                      <m:t>𝑋</m:t>
                    </m:r>
                  </m:oMath>
                </a14:m>
                <a:r>
                  <a:rPr lang="zh-CN" altLang="en-US" sz="2400" dirty="0"/>
                  <a:t>，则该自编码器的编码方式显然更为有效。通常称这种自编码器为</a:t>
                </a:r>
                <a:r>
                  <a:rPr lang="zh-CN" altLang="en-US" sz="2400" dirty="0">
                    <a:solidFill>
                      <a:schemeClr val="accent6"/>
                    </a:solidFill>
                  </a:rPr>
                  <a:t>降噪自编码器</a:t>
                </a:r>
                <a:r>
                  <a:rPr lang="zh-CN" altLang="en-US" sz="2400" dirty="0"/>
                  <a:t>。</a:t>
                </a:r>
                <a:endParaRPr lang="en-US" altLang="zh-CN" sz="2400" dirty="0"/>
              </a:p>
              <a:p>
                <a:pPr>
                  <a:lnSpc>
                    <a:spcPct val="150000"/>
                  </a:lnSpc>
                  <a:spcAft>
                    <a:spcPts val="1200"/>
                  </a:spcAft>
                </a:pPr>
                <a:r>
                  <a:rPr lang="zh-CN" altLang="en-US" sz="2400" dirty="0"/>
                  <a:t>记原始数据为</a:t>
                </a:r>
                <a14:m>
                  <m:oMath xmlns:m="http://schemas.openxmlformats.org/officeDocument/2006/math">
                    <m:r>
                      <a:rPr lang="en-US" altLang="zh-CN" sz="2400">
                        <a:latin typeface="Cambria Math" panose="02040503050406030204" pitchFamily="18" charset="0"/>
                      </a:rPr>
                      <m:t>𝑋</m:t>
                    </m:r>
                  </m:oMath>
                </a14:m>
                <a:r>
                  <a:rPr lang="zh-CN" altLang="en-US" sz="2400" dirty="0"/>
                  <a:t>，若将</a:t>
                </a:r>
                <a14:m>
                  <m:oMath xmlns:m="http://schemas.openxmlformats.org/officeDocument/2006/math">
                    <m:r>
                      <m:rPr>
                        <m:sty m:val="p"/>
                      </m:rPr>
                      <a:rPr lang="en-US" altLang="zh-CN" sz="2400">
                        <a:latin typeface="Cambria Math" panose="02040503050406030204" pitchFamily="18" charset="0"/>
                      </a:rPr>
                      <m:t>X</m:t>
                    </m:r>
                  </m:oMath>
                </a14:m>
                <a:r>
                  <a:rPr lang="zh-CN" altLang="en-US" sz="2400" dirty="0"/>
                  <a:t>中部分信息删除则可得到被破坏的数据</a:t>
                </a:r>
                <a14:m>
                  <m:oMath xmlns:m="http://schemas.openxmlformats.org/officeDocument/2006/math">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𝑋</m:t>
                        </m:r>
                      </m:e>
                      <m:sup>
                        <m:r>
                          <a:rPr lang="en-US" altLang="zh-CN" sz="2400">
                            <a:latin typeface="Cambria Math" panose="02040503050406030204" pitchFamily="18" charset="0"/>
                          </a:rPr>
                          <m:t>𝑏</m:t>
                        </m:r>
                      </m:sup>
                    </m:sSup>
                  </m:oMath>
                </a14:m>
                <a:r>
                  <a:rPr lang="zh-CN" altLang="en-US" sz="2400" dirty="0"/>
                  <a:t>，可用降噪自编码器对</a:t>
                </a:r>
                <a14:m>
                  <m:oMath xmlns:m="http://schemas.openxmlformats.org/officeDocument/2006/math">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𝑋</m:t>
                        </m:r>
                      </m:e>
                      <m:sup>
                        <m:r>
                          <a:rPr lang="en-US" altLang="zh-CN" sz="2400">
                            <a:latin typeface="Cambria Math" panose="02040503050406030204" pitchFamily="18" charset="0"/>
                          </a:rPr>
                          <m:t>𝑏</m:t>
                        </m:r>
                      </m:sup>
                    </m:sSup>
                  </m:oMath>
                </a14:m>
                <a:r>
                  <a:rPr lang="zh-CN" altLang="en-US" sz="2400" dirty="0"/>
                  <a:t>进行编码并从编码数据中恢复出原始数据</a:t>
                </a:r>
                <a14:m>
                  <m:oMath xmlns:m="http://schemas.openxmlformats.org/officeDocument/2006/math">
                    <m:r>
                      <a:rPr lang="en-US" altLang="zh-CN" sz="2400">
                        <a:latin typeface="Cambria Math" panose="02040503050406030204" pitchFamily="18" charset="0"/>
                      </a:rPr>
                      <m:t>𝑋</m:t>
                    </m:r>
                  </m:oMath>
                </a14:m>
                <a:r>
                  <a:rPr lang="zh-CN" altLang="en-US" sz="2400" dirty="0"/>
                  <a:t>。</a:t>
                </a:r>
                <a:endParaRPr lang="en-US" altLang="zh-CN" sz="2400" dirty="0"/>
              </a:p>
              <a:p>
                <a:pPr>
                  <a:spcAft>
                    <a:spcPts val="0"/>
                  </a:spcAft>
                </a:pPr>
                <a:endParaRPr lang="en-US" altLang="zh-CN" sz="2400" dirty="0">
                  <a:solidFill>
                    <a:schemeClr val="tx1"/>
                  </a:solidFill>
                  <a:latin typeface="微软雅黑" pitchFamily="34" charset="-122"/>
                  <a:ea typeface="微软雅黑" pitchFamily="34" charset="-122"/>
                </a:endParaRPr>
              </a:p>
            </p:txBody>
          </p:sp>
        </mc:Choice>
        <mc:Fallback xmlns="">
          <p:sp>
            <p:nvSpPr>
              <p:cNvPr id="5" name="Rectangle 1">
                <a:extLst>
                  <a:ext uri="{FF2B5EF4-FFF2-40B4-BE49-F238E27FC236}">
                    <a16:creationId xmlns:a16="http://schemas.microsoft.com/office/drawing/2014/main" xmlns="" xmlns:a14="http://schemas.microsoft.com/office/drawing/2010/main" id="{5F9C2B01-51F7-4B46-8CCD-062A6ACAF90F}"/>
                  </a:ext>
                </a:extLst>
              </p:cNvPr>
              <p:cNvSpPr>
                <a:spLocks noRot="1" noChangeAspect="1" noMove="1" noResize="1" noEditPoints="1" noAdjustHandles="1" noChangeArrowheads="1" noChangeShapeType="1" noTextEdit="1"/>
              </p:cNvSpPr>
              <p:nvPr/>
            </p:nvSpPr>
            <p:spPr>
              <a:xfrm>
                <a:off x="653489" y="1404466"/>
                <a:ext cx="11137237" cy="4276748"/>
              </a:xfrm>
              <a:prstGeom prst="rect">
                <a:avLst/>
              </a:prstGeom>
              <a:blipFill rotWithShape="1">
                <a:blip r:embed="rId3"/>
                <a:stretch>
                  <a:fillRect l="-821" r="-7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8295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r>
              <a:rPr lang="en-US" altLang="zh-CN" dirty="0"/>
              <a:t>-</a:t>
            </a:r>
            <a:r>
              <a:rPr lang="zh-CN" altLang="en-US" dirty="0"/>
              <a:t>降噪自编码器</a:t>
            </a:r>
          </a:p>
        </p:txBody>
      </p:sp>
      <mc:AlternateContent xmlns:mc="http://schemas.openxmlformats.org/markup-compatibility/2006" xmlns:a14="http://schemas.microsoft.com/office/drawing/2010/main">
        <mc:Choice Requires="a14">
          <p:sp>
            <p:nvSpPr>
              <p:cNvPr id="4" name="Rectangle 2">
                <a:extLst>
                  <a:ext uri="{FF2B5EF4-FFF2-40B4-BE49-F238E27FC236}">
                    <a16:creationId xmlns:a16="http://schemas.microsoft.com/office/drawing/2014/main" id="{2B829F01-001C-49BB-AE95-FE277EC7BF09}"/>
                  </a:ext>
                </a:extLst>
              </p:cNvPr>
              <p:cNvSpPr/>
              <p:nvPr/>
            </p:nvSpPr>
            <p:spPr>
              <a:xfrm>
                <a:off x="827220" y="1248282"/>
                <a:ext cx="10465163" cy="5227970"/>
              </a:xfrm>
              <a:prstGeom prst="rect">
                <a:avLst/>
              </a:prstGeom>
            </p:spPr>
            <p:txBody>
              <a:bodyPr wrap="square">
                <a:spAutoFit/>
              </a:bodyPr>
              <a:lstStyle/>
              <a:p>
                <a:pPr>
                  <a:lnSpc>
                    <a:spcPct val="150000"/>
                  </a:lnSpc>
                  <a:spcAft>
                    <a:spcPts val="1200"/>
                  </a:spcAft>
                </a:pPr>
                <a:r>
                  <a:rPr lang="zh-CN" altLang="en-US" sz="2400" dirty="0">
                    <a:solidFill>
                      <a:schemeClr val="tx1"/>
                    </a:solidFill>
                    <a:latin typeface="微软雅黑" pitchFamily="34" charset="-122"/>
                    <a:ea typeface="微软雅黑" pitchFamily="34" charset="-122"/>
                  </a:rPr>
                  <a:t>例如对于一幅原始图像加入高斯噪音，则可得到与原始图像所对应的被破坏图像。若将该被破坏图像输入降噪自编码器，则降噪自编码器的期望输出为原始图像而不是被破坏图像。由此可见，</a:t>
                </a:r>
                <a:r>
                  <a:rPr lang="zh-CN" altLang="en-US" sz="2400" dirty="0">
                    <a:solidFill>
                      <a:schemeClr val="accent6"/>
                    </a:solidFill>
                    <a:latin typeface="微软雅黑" pitchFamily="34" charset="-122"/>
                    <a:ea typeface="微软雅黑" pitchFamily="34" charset="-122"/>
                  </a:rPr>
                  <a:t>降噪自编码器比普通的自编码器具有更强的鲁棒性</a:t>
                </a:r>
                <a:r>
                  <a:rPr lang="zh-CN" altLang="en-US" sz="2400" dirty="0">
                    <a:solidFill>
                      <a:schemeClr val="tx1"/>
                    </a:solidFill>
                    <a:latin typeface="微软雅黑" pitchFamily="34" charset="-122"/>
                    <a:ea typeface="微软雅黑" pitchFamily="34" charset="-122"/>
                  </a:rPr>
                  <a:t>。</a:t>
                </a:r>
                <a:endParaRPr lang="en-US" altLang="zh-CN" sz="2400" dirty="0">
                  <a:solidFill>
                    <a:schemeClr val="tx1"/>
                  </a:solidFill>
                  <a:latin typeface="微软雅黑" pitchFamily="34" charset="-122"/>
                  <a:ea typeface="微软雅黑" pitchFamily="34" charset="-122"/>
                </a:endParaRPr>
              </a:p>
              <a:p>
                <a:pPr>
                  <a:lnSpc>
                    <a:spcPct val="150000"/>
                  </a:lnSpc>
                  <a:spcAft>
                    <a:spcPts val="1200"/>
                  </a:spcAft>
                </a:pPr>
                <a:r>
                  <a:rPr lang="zh-CN" altLang="en-US" sz="2400" dirty="0">
                    <a:solidFill>
                      <a:schemeClr val="tx1"/>
                    </a:solidFill>
                    <a:latin typeface="微软雅黑" pitchFamily="34" charset="-122"/>
                    <a:ea typeface="微软雅黑" pitchFamily="34" charset="-122"/>
                  </a:rPr>
                  <a:t>构建降噪自编码的思路较为简单，只需将原始自编码器模型训练过程中输入数据</a:t>
                </a:r>
                <a14:m>
                  <m:oMath xmlns:m="http://schemas.openxmlformats.org/officeDocument/2006/math">
                    <m:r>
                      <a:rPr lang="en-US" sz="2400">
                        <a:solidFill>
                          <a:schemeClr val="tx1"/>
                        </a:solidFill>
                        <a:latin typeface="Cambria Math" panose="02040503050406030204" pitchFamily="18" charset="0"/>
                      </a:rPr>
                      <m:t>𝑋</m:t>
                    </m:r>
                  </m:oMath>
                </a14:m>
                <a:r>
                  <a:rPr lang="zh-CN" altLang="en-US" sz="2400" dirty="0">
                    <a:solidFill>
                      <a:schemeClr val="tx1"/>
                    </a:solidFill>
                    <a:latin typeface="微软雅黑" pitchFamily="34" charset="-122"/>
                    <a:ea typeface="微软雅黑" pitchFamily="34" charset="-122"/>
                  </a:rPr>
                  <a:t>替换为被破坏的数据</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a:solidFill>
                              <a:schemeClr val="tx1"/>
                            </a:solidFill>
                            <a:latin typeface="Cambria Math" panose="02040503050406030204" pitchFamily="18" charset="0"/>
                          </a:rPr>
                          <m:t>𝑋</m:t>
                        </m:r>
                      </m:e>
                      <m:sup>
                        <m:r>
                          <a:rPr lang="en-US" sz="2400">
                            <a:solidFill>
                              <a:schemeClr val="tx1"/>
                            </a:solidFill>
                            <a:latin typeface="Cambria Math" panose="02040503050406030204" pitchFamily="18" charset="0"/>
                          </a:rPr>
                          <m:t>𝑏</m:t>
                        </m:r>
                      </m:sup>
                    </m:sSup>
                  </m:oMath>
                </a14:m>
                <a:r>
                  <a:rPr lang="zh-CN" altLang="en-US" sz="2400" dirty="0">
                    <a:solidFill>
                      <a:schemeClr val="tx1"/>
                    </a:solidFill>
                    <a:latin typeface="微软雅黑" pitchFamily="34" charset="-122"/>
                    <a:ea typeface="微软雅黑" pitchFamily="34" charset="-122"/>
                  </a:rPr>
                  <a:t>即可，故降噪自编码模型训练样本集的具体形式为：</a:t>
                </a:r>
                <a:endParaRPr lang="en-US" altLang="zh-CN" sz="2400" dirty="0">
                  <a:solidFill>
                    <a:schemeClr val="tx1"/>
                  </a:solidFill>
                  <a:latin typeface="微软雅黑" pitchFamily="34" charset="-122"/>
                  <a:ea typeface="微软雅黑" pitchFamily="34" charset="-122"/>
                </a:endParaRPr>
              </a:p>
              <a:p>
                <a:pPr>
                  <a:spcAft>
                    <a:spcPts val="1200"/>
                  </a:spcAft>
                </a:pPr>
                <a14:m>
                  <m:oMathPara xmlns:m="http://schemas.openxmlformats.org/officeDocument/2006/math">
                    <m:oMathParaPr>
                      <m:jc m:val="centerGroup"/>
                    </m:oMathParaPr>
                    <m:oMath xmlns:m="http://schemas.openxmlformats.org/officeDocument/2006/math">
                      <m:r>
                        <a:rPr lang="en-US" sz="2400" smtClean="0">
                          <a:solidFill>
                            <a:srgbClr val="C00000"/>
                          </a:solidFill>
                          <a:latin typeface="Cambria Math" panose="02040503050406030204" pitchFamily="18" charset="0"/>
                        </a:rPr>
                        <m:t>𝐷</m:t>
                      </m:r>
                      <m:r>
                        <a:rPr lang="en-US" sz="2400" smtClean="0">
                          <a:solidFill>
                            <a:srgbClr val="C00000"/>
                          </a:solidFill>
                          <a:latin typeface="Cambria Math" panose="02040503050406030204" pitchFamily="18" charset="0"/>
                        </a:rPr>
                        <m:t>={</m:t>
                      </m:r>
                      <m:d>
                        <m:dPr>
                          <m:ctrlPr>
                            <a:rPr lang="en-US" sz="2400" i="1">
                              <a:solidFill>
                                <a:srgbClr val="C00000"/>
                              </a:solidFill>
                              <a:latin typeface="Cambria Math" panose="02040503050406030204" pitchFamily="18" charset="0"/>
                            </a:rPr>
                          </m:ctrlPr>
                        </m:dPr>
                        <m:e>
                          <m:sSubSup>
                            <m:sSubSupPr>
                              <m:ctrlPr>
                                <a:rPr lang="en-US" sz="2400" i="1">
                                  <a:solidFill>
                                    <a:srgbClr val="C00000"/>
                                  </a:solidFill>
                                  <a:latin typeface="Cambria Math" panose="02040503050406030204" pitchFamily="18" charset="0"/>
                                </a:rPr>
                              </m:ctrlPr>
                            </m:sSubSup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1</m:t>
                              </m:r>
                            </m:sub>
                            <m:sup>
                              <m:r>
                                <a:rPr lang="en-US" sz="2400">
                                  <a:solidFill>
                                    <a:srgbClr val="C00000"/>
                                  </a:solidFill>
                                  <a:latin typeface="Cambria Math" panose="02040503050406030204" pitchFamily="18" charset="0"/>
                                </a:rPr>
                                <m:t>𝑏</m:t>
                              </m:r>
                            </m:sup>
                          </m:sSubSup>
                          <m:r>
                            <a:rPr lang="en-US" sz="2400">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1</m:t>
                              </m:r>
                            </m:sub>
                          </m:sSub>
                        </m:e>
                      </m:d>
                      <m:r>
                        <a:rPr lang="en-US" sz="2400">
                          <a:solidFill>
                            <a:srgbClr val="C00000"/>
                          </a:solidFill>
                          <a:latin typeface="Cambria Math" panose="02040503050406030204" pitchFamily="18" charset="0"/>
                        </a:rPr>
                        <m:t>,(</m:t>
                      </m:r>
                      <m:sSubSup>
                        <m:sSubSupPr>
                          <m:ctrlPr>
                            <a:rPr lang="en-US" sz="2400" i="1">
                              <a:solidFill>
                                <a:srgbClr val="C00000"/>
                              </a:solidFill>
                              <a:latin typeface="Cambria Math" panose="02040503050406030204" pitchFamily="18" charset="0"/>
                            </a:rPr>
                          </m:ctrlPr>
                        </m:sSubSup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2</m:t>
                          </m:r>
                        </m:sub>
                        <m:sup>
                          <m:r>
                            <a:rPr lang="en-US" sz="2400">
                              <a:solidFill>
                                <a:srgbClr val="C00000"/>
                              </a:solidFill>
                              <a:latin typeface="Cambria Math" panose="02040503050406030204" pitchFamily="18" charset="0"/>
                            </a:rPr>
                            <m:t>𝑏</m:t>
                          </m:r>
                        </m:sup>
                      </m:sSubSup>
                      <m:r>
                        <a:rPr lang="en-US" sz="2400">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2</m:t>
                          </m:r>
                        </m:sub>
                      </m:sSub>
                      <m:r>
                        <a:rPr lang="en-US" sz="2400">
                          <a:solidFill>
                            <a:srgbClr val="C00000"/>
                          </a:solidFill>
                          <a:latin typeface="Cambria Math" panose="02040503050406030204" pitchFamily="18" charset="0"/>
                        </a:rPr>
                        <m:t>)…,(</m:t>
                      </m:r>
                      <m:sSubSup>
                        <m:sSubSupPr>
                          <m:ctrlPr>
                            <a:rPr lang="en-US" sz="2400" i="1">
                              <a:solidFill>
                                <a:srgbClr val="C00000"/>
                              </a:solidFill>
                              <a:latin typeface="Cambria Math" panose="02040503050406030204" pitchFamily="18" charset="0"/>
                            </a:rPr>
                          </m:ctrlPr>
                        </m:sSubSup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𝑛</m:t>
                          </m:r>
                        </m:sub>
                        <m:sup>
                          <m:r>
                            <a:rPr lang="en-US" sz="2400">
                              <a:solidFill>
                                <a:srgbClr val="C00000"/>
                              </a:solidFill>
                              <a:latin typeface="Cambria Math" panose="02040503050406030204" pitchFamily="18" charset="0"/>
                            </a:rPr>
                            <m:t>𝑏</m:t>
                          </m:r>
                        </m:sup>
                      </m:sSubSup>
                      <m:r>
                        <a:rPr lang="en-US" sz="2400">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𝑛</m:t>
                          </m:r>
                        </m:sub>
                      </m:sSub>
                      <m:r>
                        <a:rPr lang="en-US" sz="2400">
                          <a:solidFill>
                            <a:srgbClr val="C00000"/>
                          </a:solidFill>
                          <a:latin typeface="Cambria Math" panose="02040503050406030204" pitchFamily="18" charset="0"/>
                        </a:rPr>
                        <m:t>)}</m:t>
                      </m:r>
                    </m:oMath>
                  </m:oMathPara>
                </a14:m>
                <a:endParaRPr lang="en-US" sz="2400" dirty="0">
                  <a:solidFill>
                    <a:srgbClr val="C00000"/>
                  </a:solidFill>
                  <a:latin typeface="微软雅黑" pitchFamily="34" charset="-122"/>
                  <a:ea typeface="微软雅黑" pitchFamily="34" charset="-122"/>
                </a:endParaRPr>
              </a:p>
              <a:p>
                <a:pPr>
                  <a:spcAft>
                    <a:spcPts val="1200"/>
                  </a:spcAft>
                </a:pPr>
                <a:endParaRPr lang="en-US" sz="2400" dirty="0">
                  <a:solidFill>
                    <a:schemeClr val="tx1"/>
                  </a:solidFill>
                  <a:latin typeface="微软雅黑" pitchFamily="34" charset="-122"/>
                  <a:ea typeface="微软雅黑" pitchFamily="34" charset="-122"/>
                </a:endParaRPr>
              </a:p>
            </p:txBody>
          </p:sp>
        </mc:Choice>
        <mc:Fallback xmlns="">
          <p:sp>
            <p:nvSpPr>
              <p:cNvPr id="4" name="Rectangle 2">
                <a:extLst>
                  <a:ext uri="{FF2B5EF4-FFF2-40B4-BE49-F238E27FC236}">
                    <a16:creationId xmlns:a16="http://schemas.microsoft.com/office/drawing/2014/main" xmlns="" xmlns:a14="http://schemas.microsoft.com/office/drawing/2010/main" id="{2B829F01-001C-49BB-AE95-FE277EC7BF09}"/>
                  </a:ext>
                </a:extLst>
              </p:cNvPr>
              <p:cNvSpPr>
                <a:spLocks noRot="1" noChangeAspect="1" noMove="1" noResize="1" noEditPoints="1" noAdjustHandles="1" noChangeArrowheads="1" noChangeShapeType="1" noTextEdit="1"/>
              </p:cNvSpPr>
              <p:nvPr/>
            </p:nvSpPr>
            <p:spPr>
              <a:xfrm>
                <a:off x="827220" y="1248282"/>
                <a:ext cx="10465163" cy="5227970"/>
              </a:xfrm>
              <a:prstGeom prst="rect">
                <a:avLst/>
              </a:prstGeom>
              <a:blipFill rotWithShape="1">
                <a:blip r:embed="rId3"/>
                <a:stretch>
                  <a:fillRect l="-9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840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p>
        </p:txBody>
      </p:sp>
      <p:sp>
        <p:nvSpPr>
          <p:cNvPr id="3" name="内容占位符 2">
            <a:extLst>
              <a:ext uri="{FF2B5EF4-FFF2-40B4-BE49-F238E27FC236}">
                <a16:creationId xmlns:a16="http://schemas.microsoft.com/office/drawing/2014/main" id="{4A8EF462-D919-40A2-81A9-2A0FD8786157}"/>
              </a:ext>
            </a:extLst>
          </p:cNvPr>
          <p:cNvSpPr>
            <a:spLocks noGrp="1"/>
          </p:cNvSpPr>
          <p:nvPr>
            <p:ph idx="1"/>
          </p:nvPr>
        </p:nvSpPr>
        <p:spPr>
          <a:xfrm>
            <a:off x="838200" y="947253"/>
            <a:ext cx="10496550" cy="5282097"/>
          </a:xfrm>
        </p:spPr>
        <p:txBody>
          <a:bodyPr>
            <a:normAutofit/>
          </a:bodyPr>
          <a:lstStyle/>
          <a:p>
            <a:pPr marL="0">
              <a:lnSpc>
                <a:spcPct val="150000"/>
              </a:lnSpc>
              <a:spcAft>
                <a:spcPts val="1200"/>
              </a:spcAft>
            </a:pPr>
            <a:r>
              <a:rPr lang="zh-CN" altLang="en-US" sz="2400" dirty="0"/>
              <a:t> 在机器学习任务中经常需要采用某种方式对数据进行有效编码，例如</a:t>
            </a:r>
            <a:r>
              <a:rPr lang="zh-CN" altLang="en-US" sz="2400" dirty="0">
                <a:solidFill>
                  <a:srgbClr val="FF0000"/>
                </a:solidFill>
              </a:rPr>
              <a:t>对原始数据进行特征提取</a:t>
            </a:r>
            <a:r>
              <a:rPr lang="zh-CN" altLang="en-US" sz="2400" dirty="0"/>
              <a:t>便是几乎所有机器学习问题均需解决的编码任务。除此之外，对数据进行</a:t>
            </a:r>
            <a:r>
              <a:rPr lang="zh-CN" altLang="en-US" sz="2400" dirty="0">
                <a:solidFill>
                  <a:srgbClr val="FF0000"/>
                </a:solidFill>
              </a:rPr>
              <a:t>降维处理或稀疏编码</a:t>
            </a:r>
            <a:r>
              <a:rPr lang="zh-CN" altLang="en-US" sz="2400" dirty="0"/>
              <a:t>也是常见的编码任务。</a:t>
            </a:r>
            <a:endParaRPr lang="en-US" altLang="zh-CN" sz="2400" dirty="0"/>
          </a:p>
          <a:p>
            <a:pPr marL="0">
              <a:lnSpc>
                <a:spcPct val="150000"/>
              </a:lnSpc>
              <a:spcAft>
                <a:spcPts val="1200"/>
              </a:spcAft>
            </a:pPr>
            <a:r>
              <a:rPr lang="zh-CN" altLang="en-US" sz="2400" dirty="0"/>
              <a:t> 通常对数据进行编码时需要按照编码要求将原始数据转化为特定形式的编码数据，并</a:t>
            </a:r>
            <a:r>
              <a:rPr lang="zh-CN" altLang="en-US" sz="2400" dirty="0">
                <a:solidFill>
                  <a:srgbClr val="FF0000"/>
                </a:solidFill>
              </a:rPr>
              <a:t>要求编码数据尽可能多地保留原始数据信息</a:t>
            </a:r>
            <a:r>
              <a:rPr lang="zh-CN" altLang="en-US" sz="2400" dirty="0"/>
              <a:t>，对这样的编码数据进行分析处理不仅会更加方便，而且可保证分析处理的结果较为准确。</a:t>
            </a:r>
            <a:endParaRPr lang="en-US" altLang="zh-CN" sz="2400" dirty="0"/>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p:txBody>
      </p:sp>
    </p:spTree>
    <p:extLst>
      <p:ext uri="{BB962C8B-B14F-4D97-AF65-F5344CB8AC3E}">
        <p14:creationId xmlns:p14="http://schemas.microsoft.com/office/powerpoint/2010/main" val="222154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r>
              <a:rPr lang="en-US" altLang="zh-CN" dirty="0"/>
              <a:t>-</a:t>
            </a:r>
            <a:r>
              <a:rPr lang="zh-CN" altLang="en-US" dirty="0"/>
              <a:t>降噪自编码器</a:t>
            </a:r>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63F5CCB2-E274-46B3-98F5-68C89D898E19}"/>
                  </a:ext>
                </a:extLst>
              </p:cNvPr>
              <p:cNvSpPr/>
              <p:nvPr/>
            </p:nvSpPr>
            <p:spPr>
              <a:xfrm>
                <a:off x="1295466" y="1636416"/>
                <a:ext cx="10273141" cy="3484480"/>
              </a:xfrm>
              <a:prstGeom prst="rect">
                <a:avLst/>
              </a:prstGeom>
            </p:spPr>
            <p:txBody>
              <a:bodyPr wrap="square">
                <a:spAutoFit/>
              </a:bodyPr>
              <a:lstStyle/>
              <a:p>
                <a:pPr>
                  <a:lnSpc>
                    <a:spcPct val="150000"/>
                  </a:lnSpc>
                  <a:spcAft>
                    <a:spcPts val="1200"/>
                  </a:spcAft>
                </a:pPr>
                <a:r>
                  <a:rPr lang="zh-CN" altLang="en-US" sz="2400" dirty="0">
                    <a:solidFill>
                      <a:schemeClr val="tx1"/>
                    </a:solidFill>
                    <a:latin typeface="微软雅黑" pitchFamily="34" charset="-122"/>
                    <a:ea typeface="微软雅黑" pitchFamily="34" charset="-122"/>
                  </a:rPr>
                  <a:t>记自编码器关于输入数据</a:t>
                </a:r>
                <a14:m>
                  <m:oMath xmlns:m="http://schemas.openxmlformats.org/officeDocument/2006/math">
                    <m:sSubSup>
                      <m:sSubSupPr>
                        <m:ctrlPr>
                          <a:rPr lang="en-US" sz="2400" i="1">
                            <a:solidFill>
                              <a:schemeClr val="tx1"/>
                            </a:solidFill>
                            <a:latin typeface="Cambria Math" panose="02040503050406030204" pitchFamily="18" charset="0"/>
                          </a:rPr>
                        </m:ctrlPr>
                      </m:sSubSupPr>
                      <m:e>
                        <m:r>
                          <a:rPr lang="en-US" sz="2400">
                            <a:solidFill>
                              <a:schemeClr val="tx1"/>
                            </a:solidFill>
                            <a:latin typeface="Cambria Math" panose="02040503050406030204" pitchFamily="18" charset="0"/>
                          </a:rPr>
                          <m:t>𝑋</m:t>
                        </m:r>
                      </m:e>
                      <m:sub>
                        <m:r>
                          <a:rPr lang="en-US" sz="2400">
                            <a:solidFill>
                              <a:schemeClr val="tx1"/>
                            </a:solidFill>
                            <a:latin typeface="Cambria Math" panose="02040503050406030204" pitchFamily="18" charset="0"/>
                          </a:rPr>
                          <m:t>𝑖</m:t>
                        </m:r>
                      </m:sub>
                      <m:sup>
                        <m:r>
                          <a:rPr lang="en-US" sz="2400">
                            <a:solidFill>
                              <a:schemeClr val="tx1"/>
                            </a:solidFill>
                            <a:latin typeface="Cambria Math" panose="02040503050406030204" pitchFamily="18" charset="0"/>
                          </a:rPr>
                          <m:t>𝑏</m:t>
                        </m:r>
                      </m:sup>
                    </m:sSubSup>
                  </m:oMath>
                </a14:m>
                <a:r>
                  <a:rPr lang="zh-CN" altLang="en-US" sz="2400" dirty="0">
                    <a:solidFill>
                      <a:schemeClr val="tx1"/>
                    </a:solidFill>
                    <a:latin typeface="微软雅黑" pitchFamily="34" charset="-122"/>
                    <a:ea typeface="微软雅黑" pitchFamily="34" charset="-122"/>
                  </a:rPr>
                  <a:t>的输出为</a:t>
                </a:r>
                <a14:m>
                  <m:oMath xmlns:m="http://schemas.openxmlformats.org/officeDocument/2006/math">
                    <m:sSubSup>
                      <m:sSubSupPr>
                        <m:ctrlPr>
                          <a:rPr lang="en-US" sz="2400" i="1">
                            <a:solidFill>
                              <a:schemeClr val="tx1"/>
                            </a:solidFill>
                            <a:latin typeface="Cambria Math" panose="02040503050406030204" pitchFamily="18" charset="0"/>
                          </a:rPr>
                        </m:ctrlPr>
                      </m:sSubSupPr>
                      <m:e>
                        <m:r>
                          <a:rPr lang="en-US" sz="2400">
                            <a:solidFill>
                              <a:schemeClr val="tx1"/>
                            </a:solidFill>
                            <a:latin typeface="Cambria Math" panose="02040503050406030204" pitchFamily="18" charset="0"/>
                          </a:rPr>
                          <m:t>𝑋</m:t>
                        </m:r>
                      </m:e>
                      <m:sub>
                        <m:r>
                          <a:rPr lang="en-US" sz="2400">
                            <a:solidFill>
                              <a:schemeClr val="tx1"/>
                            </a:solidFill>
                            <a:latin typeface="Cambria Math" panose="02040503050406030204" pitchFamily="18" charset="0"/>
                          </a:rPr>
                          <m:t>𝑖</m:t>
                        </m:r>
                      </m:sub>
                      <m:sup>
                        <m:r>
                          <a:rPr lang="en-US" sz="2400">
                            <a:solidFill>
                              <a:schemeClr val="tx1"/>
                            </a:solidFill>
                            <a:latin typeface="Cambria Math" panose="02040503050406030204" pitchFamily="18" charset="0"/>
                          </a:rPr>
                          <m:t>′</m:t>
                        </m:r>
                      </m:sup>
                    </m:sSubSup>
                  </m:oMath>
                </a14:m>
                <a:r>
                  <a:rPr lang="zh-CN" altLang="en-US" sz="2400" dirty="0">
                    <a:solidFill>
                      <a:schemeClr val="tx1"/>
                    </a:solidFill>
                    <a:latin typeface="微软雅黑" pitchFamily="34" charset="-122"/>
                    <a:ea typeface="微软雅黑" pitchFamily="34" charset="-122"/>
                  </a:rPr>
                  <a:t>，则可求得模型输出</a:t>
                </a:r>
                <a14:m>
                  <m:oMath xmlns:m="http://schemas.openxmlformats.org/officeDocument/2006/math">
                    <m:sSubSup>
                      <m:sSubSupPr>
                        <m:ctrlPr>
                          <a:rPr lang="en-US" sz="2400" i="1">
                            <a:solidFill>
                              <a:schemeClr val="tx1"/>
                            </a:solidFill>
                            <a:latin typeface="Cambria Math" panose="02040503050406030204" pitchFamily="18" charset="0"/>
                          </a:rPr>
                        </m:ctrlPr>
                      </m:sSubSupPr>
                      <m:e>
                        <m:r>
                          <a:rPr lang="en-US" sz="2400">
                            <a:solidFill>
                              <a:schemeClr val="tx1"/>
                            </a:solidFill>
                            <a:latin typeface="Cambria Math" panose="02040503050406030204" pitchFamily="18" charset="0"/>
                          </a:rPr>
                          <m:t>𝑋</m:t>
                        </m:r>
                      </m:e>
                      <m:sub>
                        <m:r>
                          <a:rPr lang="en-US" sz="2400">
                            <a:solidFill>
                              <a:schemeClr val="tx1"/>
                            </a:solidFill>
                            <a:latin typeface="Cambria Math" panose="02040503050406030204" pitchFamily="18" charset="0"/>
                          </a:rPr>
                          <m:t>𝑖</m:t>
                        </m:r>
                      </m:sub>
                      <m:sup>
                        <m:r>
                          <a:rPr lang="en-US" sz="2400">
                            <a:solidFill>
                              <a:schemeClr val="tx1"/>
                            </a:solidFill>
                            <a:latin typeface="Cambria Math" panose="02040503050406030204" pitchFamily="18" charset="0"/>
                          </a:rPr>
                          <m:t>′</m:t>
                        </m:r>
                      </m:sup>
                    </m:sSubSup>
                  </m:oMath>
                </a14:m>
                <a:r>
                  <a:rPr lang="zh-CN" altLang="en-US" sz="2400" dirty="0">
                    <a:solidFill>
                      <a:schemeClr val="tx1"/>
                    </a:solidFill>
                    <a:latin typeface="微软雅黑" pitchFamily="34" charset="-122"/>
                    <a:ea typeface="微软雅黑" pitchFamily="34" charset="-122"/>
                  </a:rPr>
                  <a:t>与原始数据</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a:solidFill>
                              <a:schemeClr val="tx1"/>
                            </a:solidFill>
                            <a:latin typeface="Cambria Math" panose="02040503050406030204" pitchFamily="18" charset="0"/>
                          </a:rPr>
                          <m:t>𝑋</m:t>
                        </m:r>
                      </m:e>
                      <m:sub>
                        <m:r>
                          <a:rPr lang="en-US" sz="2400">
                            <a:solidFill>
                              <a:schemeClr val="tx1"/>
                            </a:solidFill>
                            <a:latin typeface="Cambria Math" panose="02040503050406030204" pitchFamily="18" charset="0"/>
                          </a:rPr>
                          <m:t>𝑖</m:t>
                        </m:r>
                      </m:sub>
                    </m:sSub>
                  </m:oMath>
                </a14:m>
                <a:r>
                  <a:rPr lang="zh-CN" altLang="en-US" sz="2400" dirty="0">
                    <a:solidFill>
                      <a:schemeClr val="tx1"/>
                    </a:solidFill>
                    <a:latin typeface="微软雅黑" pitchFamily="34" charset="-122"/>
                    <a:ea typeface="微软雅黑" pitchFamily="34" charset="-122"/>
                  </a:rPr>
                  <a:t>之间的差异</a:t>
                </a:r>
                <a14:m>
                  <m:oMath xmlns:m="http://schemas.openxmlformats.org/officeDocument/2006/math">
                    <m:r>
                      <a:rPr lang="en-US" sz="2400">
                        <a:solidFill>
                          <a:schemeClr val="tx1"/>
                        </a:solidFill>
                        <a:latin typeface="Cambria Math" panose="02040503050406030204" pitchFamily="18" charset="0"/>
                      </a:rPr>
                      <m:t>𝐿</m:t>
                    </m:r>
                    <m:r>
                      <a:rPr lang="en-US" sz="2400">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r>
                          <a:rPr lang="en-US" sz="2400">
                            <a:solidFill>
                              <a:schemeClr val="tx1"/>
                            </a:solidFill>
                            <a:latin typeface="Cambria Math" panose="02040503050406030204" pitchFamily="18" charset="0"/>
                          </a:rPr>
                          <m:t>𝑋</m:t>
                        </m:r>
                      </m:e>
                      <m:sub>
                        <m:r>
                          <a:rPr lang="en-US" sz="2400">
                            <a:solidFill>
                              <a:schemeClr val="tx1"/>
                            </a:solidFill>
                            <a:latin typeface="Cambria Math" panose="02040503050406030204" pitchFamily="18" charset="0"/>
                          </a:rPr>
                          <m:t>𝑖</m:t>
                        </m:r>
                      </m:sub>
                      <m:sup>
                        <m:r>
                          <a:rPr lang="en-US" sz="2400">
                            <a:solidFill>
                              <a:schemeClr val="tx1"/>
                            </a:solidFill>
                            <a:latin typeface="Cambria Math" panose="02040503050406030204" pitchFamily="18" charset="0"/>
                          </a:rPr>
                          <m:t>′</m:t>
                        </m:r>
                      </m:sup>
                    </m:sSubSup>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a:solidFill>
                              <a:schemeClr val="tx1"/>
                            </a:solidFill>
                            <a:latin typeface="Cambria Math" panose="02040503050406030204" pitchFamily="18" charset="0"/>
                          </a:rPr>
                          <m:t>𝑋</m:t>
                        </m:r>
                      </m:e>
                      <m:sub>
                        <m:r>
                          <a:rPr lang="en-US" sz="2400">
                            <a:solidFill>
                              <a:schemeClr val="tx1"/>
                            </a:solidFill>
                            <a:latin typeface="Cambria Math" panose="02040503050406030204" pitchFamily="18" charset="0"/>
                          </a:rPr>
                          <m:t>𝑖</m:t>
                        </m:r>
                      </m:sub>
                    </m:sSub>
                    <m:r>
                      <a:rPr lang="en-US" sz="2400">
                        <a:solidFill>
                          <a:schemeClr val="tx1"/>
                        </a:solidFill>
                        <a:latin typeface="Cambria Math" panose="02040503050406030204" pitchFamily="18" charset="0"/>
                      </a:rPr>
                      <m:t>)</m:t>
                    </m:r>
                  </m:oMath>
                </a14:m>
                <a:r>
                  <a:rPr lang="zh-CN" altLang="en-US" sz="2400" dirty="0">
                    <a:solidFill>
                      <a:schemeClr val="tx1"/>
                    </a:solidFill>
                    <a:latin typeface="微软雅黑" pitchFamily="34" charset="-122"/>
                    <a:ea typeface="微软雅黑" pitchFamily="34" charset="-122"/>
                  </a:rPr>
                  <a:t>，可据此构造如下用于优化计算降噪自编码器的目标函数：</a:t>
                </a:r>
                <a:endParaRPr lang="en-US" altLang="zh-CN" sz="2400" dirty="0">
                  <a:solidFill>
                    <a:schemeClr val="tx1"/>
                  </a:solidFill>
                  <a:latin typeface="微软雅黑" pitchFamily="34" charset="-122"/>
                  <a:ea typeface="微软雅黑" pitchFamily="34" charset="-122"/>
                </a:endParaRPr>
              </a:p>
              <a:p>
                <a:pPr>
                  <a:spcAft>
                    <a:spcPts val="1200"/>
                  </a:spcAft>
                </a:pPr>
                <a14:m>
                  <m:oMathPara xmlns:m="http://schemas.openxmlformats.org/officeDocument/2006/math">
                    <m:oMathParaPr>
                      <m:jc m:val="centerGroup"/>
                    </m:oMathParaPr>
                    <m:oMath xmlns:m="http://schemas.openxmlformats.org/officeDocument/2006/math">
                      <m:r>
                        <a:rPr lang="en-US" sz="2400" smtClean="0">
                          <a:solidFill>
                            <a:srgbClr val="C00000"/>
                          </a:solidFill>
                          <a:latin typeface="Cambria Math" panose="02040503050406030204" pitchFamily="18" charset="0"/>
                        </a:rPr>
                        <m:t>𝐽</m:t>
                      </m:r>
                      <m:d>
                        <m:dPr>
                          <m:ctrlPr>
                            <a:rPr lang="en-US" sz="2400" i="1">
                              <a:solidFill>
                                <a:srgbClr val="C00000"/>
                              </a:solidFill>
                              <a:latin typeface="Cambria Math" panose="02040503050406030204" pitchFamily="18" charset="0"/>
                            </a:rPr>
                          </m:ctrlPr>
                        </m:dPr>
                        <m:e>
                          <m:r>
                            <a:rPr lang="en-US" sz="2400">
                              <a:solidFill>
                                <a:srgbClr val="C00000"/>
                              </a:solidFill>
                              <a:latin typeface="Cambria Math" panose="02040503050406030204" pitchFamily="18" charset="0"/>
                            </a:rPr>
                            <m:t>𝑾</m:t>
                          </m:r>
                        </m:e>
                      </m:d>
                      <m:r>
                        <a:rPr lang="en-US" sz="2400">
                          <a:solidFill>
                            <a:srgbClr val="C00000"/>
                          </a:solidFill>
                          <a:latin typeface="Cambria Math" panose="02040503050406030204" pitchFamily="18" charset="0"/>
                        </a:rPr>
                        <m:t>=</m:t>
                      </m:r>
                      <m:f>
                        <m:fPr>
                          <m:ctrlPr>
                            <a:rPr lang="en-US" sz="2400" i="1">
                              <a:solidFill>
                                <a:srgbClr val="C00000"/>
                              </a:solidFill>
                              <a:latin typeface="Cambria Math" panose="02040503050406030204" pitchFamily="18" charset="0"/>
                            </a:rPr>
                          </m:ctrlPr>
                        </m:fPr>
                        <m:num>
                          <m:r>
                            <a:rPr lang="en-US" sz="2400">
                              <a:solidFill>
                                <a:srgbClr val="C00000"/>
                              </a:solidFill>
                              <a:latin typeface="Cambria Math" panose="02040503050406030204" pitchFamily="18" charset="0"/>
                            </a:rPr>
                            <m:t>1</m:t>
                          </m:r>
                        </m:num>
                        <m:den>
                          <m:r>
                            <a:rPr lang="en-US" sz="2400">
                              <a:solidFill>
                                <a:srgbClr val="C00000"/>
                              </a:solidFill>
                              <a:latin typeface="Cambria Math" panose="02040503050406030204" pitchFamily="18" charset="0"/>
                            </a:rPr>
                            <m:t>𝑛</m:t>
                          </m:r>
                        </m:den>
                      </m:f>
                      <m:nary>
                        <m:naryPr>
                          <m:chr m:val="∑"/>
                          <m:limLoc m:val="undOvr"/>
                          <m:ctrlPr>
                            <a:rPr lang="en-US" sz="2400" i="1">
                              <a:solidFill>
                                <a:srgbClr val="C00000"/>
                              </a:solidFill>
                              <a:latin typeface="Cambria Math" panose="02040503050406030204" pitchFamily="18" charset="0"/>
                            </a:rPr>
                          </m:ctrlPr>
                        </m:naryPr>
                        <m:sub>
                          <m:r>
                            <a:rPr lang="en-US" sz="2400">
                              <a:solidFill>
                                <a:srgbClr val="C00000"/>
                              </a:solidFill>
                              <a:latin typeface="Cambria Math" panose="02040503050406030204" pitchFamily="18" charset="0"/>
                            </a:rPr>
                            <m:t>𝑖</m:t>
                          </m:r>
                          <m:r>
                            <a:rPr lang="en-US" sz="2400">
                              <a:solidFill>
                                <a:srgbClr val="C00000"/>
                              </a:solidFill>
                              <a:latin typeface="Cambria Math" panose="02040503050406030204" pitchFamily="18" charset="0"/>
                            </a:rPr>
                            <m:t>=1</m:t>
                          </m:r>
                        </m:sub>
                        <m:sup>
                          <m:r>
                            <a:rPr lang="en-US" sz="2400">
                              <a:solidFill>
                                <a:srgbClr val="C00000"/>
                              </a:solidFill>
                              <a:latin typeface="Cambria Math" panose="02040503050406030204" pitchFamily="18" charset="0"/>
                            </a:rPr>
                            <m:t>𝑛</m:t>
                          </m:r>
                        </m:sup>
                        <m:e>
                          <m:r>
                            <a:rPr lang="en-US" sz="2400">
                              <a:solidFill>
                                <a:srgbClr val="C00000"/>
                              </a:solidFill>
                              <a:latin typeface="Cambria Math" panose="02040503050406030204" pitchFamily="18" charset="0"/>
                            </a:rPr>
                            <m:t>𝐿</m:t>
                          </m:r>
                          <m:r>
                            <a:rPr lang="en-US" sz="2400">
                              <a:solidFill>
                                <a:srgbClr val="C00000"/>
                              </a:solidFill>
                              <a:latin typeface="Cambria Math" panose="02040503050406030204" pitchFamily="18" charset="0"/>
                            </a:rPr>
                            <m:t>(</m:t>
                          </m:r>
                          <m:sSubSup>
                            <m:sSubSupPr>
                              <m:ctrlPr>
                                <a:rPr lang="en-US" sz="2400" i="1">
                                  <a:solidFill>
                                    <a:srgbClr val="C00000"/>
                                  </a:solidFill>
                                  <a:latin typeface="Cambria Math" panose="02040503050406030204" pitchFamily="18" charset="0"/>
                                </a:rPr>
                              </m:ctrlPr>
                            </m:sSubSup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𝑖</m:t>
                              </m:r>
                            </m:sub>
                            <m:sup>
                              <m:r>
                                <a:rPr lang="en-US" sz="2400">
                                  <a:solidFill>
                                    <a:srgbClr val="C00000"/>
                                  </a:solidFill>
                                  <a:latin typeface="Cambria Math" panose="02040503050406030204" pitchFamily="18" charset="0"/>
                                </a:rPr>
                                <m:t>′</m:t>
                              </m:r>
                            </m:sup>
                          </m:sSubSup>
                          <m:r>
                            <a:rPr lang="en-US" sz="2400">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𝑖</m:t>
                              </m:r>
                            </m:sub>
                          </m:sSub>
                          <m:r>
                            <a:rPr lang="en-US" sz="2400">
                              <a:solidFill>
                                <a:srgbClr val="C00000"/>
                              </a:solidFill>
                              <a:latin typeface="Cambria Math" panose="02040503050406030204" pitchFamily="18" charset="0"/>
                            </a:rPr>
                            <m:t>)</m:t>
                          </m:r>
                        </m:e>
                      </m:nary>
                    </m:oMath>
                  </m:oMathPara>
                </a14:m>
                <a:endParaRPr lang="en-US" sz="2400" dirty="0">
                  <a:solidFill>
                    <a:schemeClr val="tx1"/>
                  </a:solidFill>
                  <a:latin typeface="微软雅黑" pitchFamily="34" charset="-122"/>
                  <a:ea typeface="微软雅黑" pitchFamily="34" charset="-122"/>
                </a:endParaRPr>
              </a:p>
              <a:p>
                <a:pPr>
                  <a:spcAft>
                    <a:spcPts val="1200"/>
                  </a:spcAft>
                </a:pPr>
                <a:r>
                  <a:rPr lang="zh-CN" altLang="en-US" sz="2400" dirty="0">
                    <a:solidFill>
                      <a:schemeClr val="tx1"/>
                    </a:solidFill>
                    <a:latin typeface="微软雅黑" pitchFamily="34" charset="-122"/>
                    <a:ea typeface="微软雅黑" pitchFamily="34" charset="-122"/>
                  </a:rPr>
                  <a:t>其中</a:t>
                </a:r>
                <a14:m>
                  <m:oMath xmlns:m="http://schemas.openxmlformats.org/officeDocument/2006/math">
                    <m:r>
                      <a:rPr lang="en-US" sz="2400">
                        <a:solidFill>
                          <a:schemeClr val="tx1"/>
                        </a:solidFill>
                        <a:latin typeface="Cambria Math" panose="02040503050406030204" pitchFamily="18" charset="0"/>
                      </a:rPr>
                      <m:t>𝑾</m:t>
                    </m:r>
                  </m:oMath>
                </a14:m>
                <a:r>
                  <a:rPr lang="zh-CN" altLang="en-US" sz="2400" dirty="0">
                    <a:solidFill>
                      <a:schemeClr val="tx1"/>
                    </a:solidFill>
                    <a:latin typeface="微软雅黑" pitchFamily="34" charset="-122"/>
                    <a:ea typeface="微软雅黑" pitchFamily="34" charset="-122"/>
                  </a:rPr>
                  <a:t>为自编码器模型中所有参数所组成的向量。</a:t>
                </a:r>
                <a:endParaRPr lang="en-US" sz="2400" dirty="0">
                  <a:solidFill>
                    <a:schemeClr val="tx1"/>
                  </a:solidFill>
                  <a:latin typeface="微软雅黑" pitchFamily="34" charset="-122"/>
                  <a:ea typeface="微软雅黑" pitchFamily="34" charset="-122"/>
                </a:endParaRPr>
              </a:p>
            </p:txBody>
          </p:sp>
        </mc:Choice>
        <mc:Fallback xmlns="">
          <p:sp>
            <p:nvSpPr>
              <p:cNvPr id="5" name="Rectangle 1">
                <a:extLst>
                  <a:ext uri="{FF2B5EF4-FFF2-40B4-BE49-F238E27FC236}">
                    <a16:creationId xmlns:a16="http://schemas.microsoft.com/office/drawing/2014/main" xmlns="" xmlns:a14="http://schemas.microsoft.com/office/drawing/2010/main" id="{63F5CCB2-E274-46B3-98F5-68C89D898E19}"/>
                  </a:ext>
                </a:extLst>
              </p:cNvPr>
              <p:cNvSpPr>
                <a:spLocks noRot="1" noChangeAspect="1" noMove="1" noResize="1" noEditPoints="1" noAdjustHandles="1" noChangeArrowheads="1" noChangeShapeType="1" noTextEdit="1"/>
              </p:cNvSpPr>
              <p:nvPr/>
            </p:nvSpPr>
            <p:spPr>
              <a:xfrm>
                <a:off x="1295466" y="1636416"/>
                <a:ext cx="10273141" cy="3484480"/>
              </a:xfrm>
              <a:prstGeom prst="rect">
                <a:avLst/>
              </a:prstGeom>
              <a:blipFill rotWithShape="1">
                <a:blip r:embed="rId3"/>
                <a:stretch>
                  <a:fillRect l="-950" b="-29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1867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r>
              <a:rPr lang="en-US" altLang="zh-CN" dirty="0"/>
              <a:t>-</a:t>
            </a:r>
            <a:r>
              <a:rPr lang="zh-CN" altLang="en-US" dirty="0"/>
              <a:t>降噪自编码器</a:t>
            </a:r>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63F5CCB2-E274-46B3-98F5-68C89D898E19}"/>
                  </a:ext>
                </a:extLst>
              </p:cNvPr>
              <p:cNvSpPr/>
              <p:nvPr/>
            </p:nvSpPr>
            <p:spPr>
              <a:xfrm>
                <a:off x="1152592" y="1388676"/>
                <a:ext cx="10273141" cy="1698029"/>
              </a:xfrm>
              <a:prstGeom prst="rect">
                <a:avLst/>
              </a:prstGeom>
            </p:spPr>
            <p:txBody>
              <a:bodyPr wrap="square">
                <a:spAutoFit/>
              </a:bodyPr>
              <a:lstStyle/>
              <a:p>
                <a:pPr>
                  <a:lnSpc>
                    <a:spcPct val="150000"/>
                  </a:lnSpc>
                  <a:spcAft>
                    <a:spcPts val="1200"/>
                  </a:spcAft>
                </a:pPr>
                <a:r>
                  <a:rPr lang="zh-CN" altLang="en-US" sz="2400" dirty="0"/>
                  <a:t>以使用</a:t>
                </a:r>
                <a14:m>
                  <m:oMath xmlns:m="http://schemas.openxmlformats.org/officeDocument/2006/math">
                    <m:r>
                      <m:rPr>
                        <m:sty m:val="p"/>
                      </m:rPr>
                      <a:rPr lang="en-US" altLang="zh-CN" sz="2400">
                        <a:latin typeface="Cambria Math" panose="02040503050406030204" pitchFamily="18" charset="0"/>
                      </a:rPr>
                      <m:t>MNIST</m:t>
                    </m:r>
                  </m:oMath>
                </a14:m>
                <a:r>
                  <a:rPr lang="zh-CN" altLang="en-US" sz="2400" dirty="0"/>
                  <a:t>数据集中部分数据构建降噪自编码器为例。从</a:t>
                </a:r>
                <a14:m>
                  <m:oMath xmlns:m="http://schemas.openxmlformats.org/officeDocument/2006/math">
                    <m:r>
                      <m:rPr>
                        <m:sty m:val="p"/>
                      </m:rPr>
                      <a:rPr lang="en-US" altLang="zh-CN" sz="2400">
                        <a:latin typeface="Cambria Math" panose="02040503050406030204" pitchFamily="18" charset="0"/>
                      </a:rPr>
                      <m:t>MNIST</m:t>
                    </m:r>
                  </m:oMath>
                </a14:m>
                <a:r>
                  <a:rPr lang="zh-CN" altLang="en-US" sz="2400" dirty="0"/>
                  <a:t>数据集中随机选取</a:t>
                </a:r>
                <a:r>
                  <a:rPr lang="en-US" altLang="zh-CN" sz="2400" dirty="0"/>
                  <a:t>200</a:t>
                </a:r>
                <a:r>
                  <a:rPr lang="zh-CN" altLang="en-US" sz="2400" dirty="0"/>
                  <a:t>幅图像，并对这些图像加入高斯白噪声，下图表示部分图像的加噪效果：</a:t>
                </a:r>
                <a:endParaRPr lang="en-US" altLang="zh-CN" sz="2400" dirty="0"/>
              </a:p>
            </p:txBody>
          </p:sp>
        </mc:Choice>
        <mc:Fallback xmlns="">
          <p:sp>
            <p:nvSpPr>
              <p:cNvPr id="5" name="Rectangle 1">
                <a:extLst>
                  <a:ext uri="{FF2B5EF4-FFF2-40B4-BE49-F238E27FC236}">
                    <a16:creationId xmlns:a16="http://schemas.microsoft.com/office/drawing/2014/main" xmlns="" xmlns:a14="http://schemas.microsoft.com/office/drawing/2010/main" id="{63F5CCB2-E274-46B3-98F5-68C89D898E19}"/>
                  </a:ext>
                </a:extLst>
              </p:cNvPr>
              <p:cNvSpPr>
                <a:spLocks noRot="1" noChangeAspect="1" noMove="1" noResize="1" noEditPoints="1" noAdjustHandles="1" noChangeArrowheads="1" noChangeShapeType="1" noTextEdit="1"/>
              </p:cNvSpPr>
              <p:nvPr/>
            </p:nvSpPr>
            <p:spPr>
              <a:xfrm>
                <a:off x="1152592" y="1388676"/>
                <a:ext cx="10273141" cy="1698029"/>
              </a:xfrm>
              <a:prstGeom prst="rect">
                <a:avLst/>
              </a:prstGeom>
              <a:blipFill rotWithShape="1">
                <a:blip r:embed="rId3"/>
                <a:stretch>
                  <a:fillRect l="-890" r="-178" b="-7914"/>
                </a:stretch>
              </a:blipFill>
            </p:spPr>
            <p:txBody>
              <a:bodyPr/>
              <a:lstStyle/>
              <a:p>
                <a:r>
                  <a:rPr lang="zh-CN" altLang="en-US">
                    <a:noFill/>
                  </a:rPr>
                  <a:t> </a:t>
                </a:r>
              </a:p>
            </p:txBody>
          </p:sp>
        </mc:Fallback>
      </mc:AlternateContent>
      <p:pic>
        <p:nvPicPr>
          <p:cNvPr id="4" name="Picture 3">
            <a:extLst>
              <a:ext uri="{FF2B5EF4-FFF2-40B4-BE49-F238E27FC236}">
                <a16:creationId xmlns:a16="http://schemas.microsoft.com/office/drawing/2014/main" id="{66934FB3-C997-4AAB-A14D-31EF1F664DD6}"/>
              </a:ext>
            </a:extLst>
          </p:cNvPr>
          <p:cNvPicPr>
            <a:picLocks noChangeAspect="1"/>
          </p:cNvPicPr>
          <p:nvPr/>
        </p:nvPicPr>
        <p:blipFill>
          <a:blip r:embed="rId4"/>
          <a:stretch>
            <a:fillRect/>
          </a:stretch>
        </p:blipFill>
        <p:spPr>
          <a:xfrm>
            <a:off x="1772191" y="3501008"/>
            <a:ext cx="8647619" cy="1409524"/>
          </a:xfrm>
          <a:prstGeom prst="rect">
            <a:avLst/>
          </a:prstGeom>
        </p:spPr>
      </p:pic>
    </p:spTree>
    <p:extLst>
      <p:ext uri="{BB962C8B-B14F-4D97-AF65-F5344CB8AC3E}">
        <p14:creationId xmlns:p14="http://schemas.microsoft.com/office/powerpoint/2010/main" val="1199864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r>
              <a:rPr lang="en-US" altLang="zh-CN" dirty="0"/>
              <a:t>-</a:t>
            </a:r>
            <a:r>
              <a:rPr lang="zh-CN" altLang="en-US" dirty="0"/>
              <a:t>降噪自编码器</a:t>
            </a:r>
          </a:p>
        </p:txBody>
      </p:sp>
      <p:pic>
        <p:nvPicPr>
          <p:cNvPr id="4" name="Picture 3">
            <a:extLst>
              <a:ext uri="{FF2B5EF4-FFF2-40B4-BE49-F238E27FC236}">
                <a16:creationId xmlns:a16="http://schemas.microsoft.com/office/drawing/2014/main" id="{66934FB3-C997-4AAB-A14D-31EF1F664DD6}"/>
              </a:ext>
            </a:extLst>
          </p:cNvPr>
          <p:cNvPicPr>
            <a:picLocks noChangeAspect="1"/>
          </p:cNvPicPr>
          <p:nvPr/>
        </p:nvPicPr>
        <p:blipFill>
          <a:blip r:embed="rId3"/>
          <a:stretch>
            <a:fillRect/>
          </a:stretch>
        </p:blipFill>
        <p:spPr>
          <a:xfrm>
            <a:off x="1772189" y="4882133"/>
            <a:ext cx="8647619" cy="1409524"/>
          </a:xfrm>
          <a:prstGeom prst="rect">
            <a:avLst/>
          </a:prstGeom>
        </p:spPr>
      </p:pic>
      <mc:AlternateContent xmlns:mc="http://schemas.openxmlformats.org/markup-compatibility/2006" xmlns:a14="http://schemas.microsoft.com/office/drawing/2010/main">
        <mc:Choice Requires="a14">
          <p:sp>
            <p:nvSpPr>
              <p:cNvPr id="6" name="Rectangle 1">
                <a:extLst>
                  <a:ext uri="{FF2B5EF4-FFF2-40B4-BE49-F238E27FC236}">
                    <a16:creationId xmlns:a16="http://schemas.microsoft.com/office/drawing/2014/main" id="{BFBE26A6-256C-44EE-A18F-3A893E88046D}"/>
                  </a:ext>
                </a:extLst>
              </p:cNvPr>
              <p:cNvSpPr/>
              <p:nvPr/>
            </p:nvSpPr>
            <p:spPr>
              <a:xfrm>
                <a:off x="911422" y="1203598"/>
                <a:ext cx="10369152" cy="3539815"/>
              </a:xfrm>
              <a:prstGeom prst="rect">
                <a:avLst/>
              </a:prstGeom>
            </p:spPr>
            <p:txBody>
              <a:bodyPr wrap="square">
                <a:spAutoFit/>
              </a:bodyPr>
              <a:lstStyle/>
              <a:p>
                <a:pPr>
                  <a:lnSpc>
                    <a:spcPct val="150000"/>
                  </a:lnSpc>
                  <a:spcAft>
                    <a:spcPts val="1200"/>
                  </a:spcAft>
                </a:pPr>
                <a:r>
                  <a:rPr lang="zh-CN" altLang="en-US" sz="2400" dirty="0">
                    <a:solidFill>
                      <a:schemeClr val="tx1"/>
                    </a:solidFill>
                    <a:latin typeface="微软雅黑" pitchFamily="34" charset="-122"/>
                    <a:ea typeface="微软雅黑" pitchFamily="34" charset="-122"/>
                  </a:rPr>
                  <a:t>将原始图像和加噪图像按像素展开为向量形式。设第</a:t>
                </a:r>
                <a14:m>
                  <m:oMath xmlns:m="http://schemas.openxmlformats.org/officeDocument/2006/math">
                    <m:r>
                      <a:rPr lang="en-US" sz="2400">
                        <a:solidFill>
                          <a:schemeClr val="tx1"/>
                        </a:solidFill>
                        <a:latin typeface="Cambria Math" panose="02040503050406030204" pitchFamily="18" charset="0"/>
                      </a:rPr>
                      <m:t>𝑖</m:t>
                    </m:r>
                  </m:oMath>
                </a14:m>
                <a:r>
                  <a:rPr lang="zh-CN" altLang="en-US" sz="2400" dirty="0">
                    <a:solidFill>
                      <a:schemeClr val="tx1"/>
                    </a:solidFill>
                    <a:latin typeface="微软雅黑" pitchFamily="34" charset="-122"/>
                    <a:ea typeface="微软雅黑" pitchFamily="34" charset="-122"/>
                  </a:rPr>
                  <a:t>幅原始图像展开所得向量为</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a:solidFill>
                              <a:schemeClr val="tx1"/>
                            </a:solidFill>
                            <a:latin typeface="Cambria Math" panose="02040503050406030204" pitchFamily="18" charset="0"/>
                          </a:rPr>
                          <m:t>𝑋</m:t>
                        </m:r>
                      </m:e>
                      <m:sub>
                        <m:r>
                          <a:rPr lang="en-US" sz="2400">
                            <a:solidFill>
                              <a:schemeClr val="tx1"/>
                            </a:solidFill>
                            <a:latin typeface="Cambria Math" panose="02040503050406030204" pitchFamily="18" charset="0"/>
                          </a:rPr>
                          <m:t>𝑖</m:t>
                        </m:r>
                      </m:sub>
                    </m:sSub>
                  </m:oMath>
                </a14:m>
                <a:r>
                  <a:rPr lang="zh-CN" altLang="en-US" sz="2400" dirty="0">
                    <a:solidFill>
                      <a:schemeClr val="tx1"/>
                    </a:solidFill>
                    <a:latin typeface="微软雅黑" pitchFamily="34" charset="-122"/>
                    <a:ea typeface="微软雅黑" pitchFamily="34" charset="-122"/>
                  </a:rPr>
                  <a:t>，相应加噪图像展开所得向量为</a:t>
                </a:r>
                <a14:m>
                  <m:oMath xmlns:m="http://schemas.openxmlformats.org/officeDocument/2006/math">
                    <m:sSubSup>
                      <m:sSubSupPr>
                        <m:ctrlPr>
                          <a:rPr lang="en-US" sz="2400" i="1">
                            <a:solidFill>
                              <a:schemeClr val="tx1"/>
                            </a:solidFill>
                            <a:latin typeface="Cambria Math" panose="02040503050406030204" pitchFamily="18" charset="0"/>
                          </a:rPr>
                        </m:ctrlPr>
                      </m:sSubSupPr>
                      <m:e>
                        <m:r>
                          <a:rPr lang="en-US" sz="2400">
                            <a:solidFill>
                              <a:schemeClr val="tx1"/>
                            </a:solidFill>
                            <a:latin typeface="Cambria Math" panose="02040503050406030204" pitchFamily="18" charset="0"/>
                          </a:rPr>
                          <m:t>𝑋</m:t>
                        </m:r>
                      </m:e>
                      <m:sub>
                        <m:r>
                          <a:rPr lang="en-US" sz="2400">
                            <a:solidFill>
                              <a:schemeClr val="tx1"/>
                            </a:solidFill>
                            <a:latin typeface="Cambria Math" panose="02040503050406030204" pitchFamily="18" charset="0"/>
                          </a:rPr>
                          <m:t>𝑖</m:t>
                        </m:r>
                      </m:sub>
                      <m:sup>
                        <m:r>
                          <a:rPr lang="en-US" sz="2400">
                            <a:solidFill>
                              <a:schemeClr val="tx1"/>
                            </a:solidFill>
                            <a:latin typeface="Cambria Math" panose="02040503050406030204" pitchFamily="18" charset="0"/>
                          </a:rPr>
                          <m:t>′</m:t>
                        </m:r>
                      </m:sup>
                    </m:sSubSup>
                  </m:oMath>
                </a14:m>
                <a:r>
                  <a:rPr lang="zh-CN" altLang="en-US" sz="2400" dirty="0">
                    <a:solidFill>
                      <a:schemeClr val="tx1"/>
                    </a:solidFill>
                    <a:latin typeface="微软雅黑" pitchFamily="34" charset="-122"/>
                    <a:ea typeface="微软雅黑" pitchFamily="34" charset="-122"/>
                  </a:rPr>
                  <a:t>。将</a:t>
                </a:r>
                <a14:m>
                  <m:oMath xmlns:m="http://schemas.openxmlformats.org/officeDocument/2006/math">
                    <m:sSubSup>
                      <m:sSubSupPr>
                        <m:ctrlPr>
                          <a:rPr lang="en-US" sz="2400" i="1">
                            <a:solidFill>
                              <a:schemeClr val="tx1"/>
                            </a:solidFill>
                            <a:latin typeface="Cambria Math" panose="02040503050406030204" pitchFamily="18" charset="0"/>
                          </a:rPr>
                        </m:ctrlPr>
                      </m:sSubSupPr>
                      <m:e>
                        <m:r>
                          <a:rPr lang="en-US" sz="2400">
                            <a:solidFill>
                              <a:schemeClr val="tx1"/>
                            </a:solidFill>
                            <a:latin typeface="Cambria Math" panose="02040503050406030204" pitchFamily="18" charset="0"/>
                          </a:rPr>
                          <m:t>𝑋</m:t>
                        </m:r>
                      </m:e>
                      <m:sub>
                        <m:r>
                          <a:rPr lang="en-US" sz="2400">
                            <a:solidFill>
                              <a:schemeClr val="tx1"/>
                            </a:solidFill>
                            <a:latin typeface="Cambria Math" panose="02040503050406030204" pitchFamily="18" charset="0"/>
                          </a:rPr>
                          <m:t>𝑖</m:t>
                        </m:r>
                      </m:sub>
                      <m:sup>
                        <m:r>
                          <a:rPr lang="en-US" sz="2400">
                            <a:solidFill>
                              <a:schemeClr val="tx1"/>
                            </a:solidFill>
                            <a:latin typeface="Cambria Math" panose="02040503050406030204" pitchFamily="18" charset="0"/>
                          </a:rPr>
                          <m:t>′</m:t>
                        </m:r>
                      </m:sup>
                    </m:sSubSup>
                  </m:oMath>
                </a14:m>
                <a:r>
                  <a:rPr lang="zh-CN" altLang="en-US" sz="2400" dirty="0">
                    <a:solidFill>
                      <a:schemeClr val="tx1"/>
                    </a:solidFill>
                    <a:latin typeface="微软雅黑" pitchFamily="34" charset="-122"/>
                    <a:ea typeface="微软雅黑" pitchFamily="34" charset="-122"/>
                  </a:rPr>
                  <a:t>作为原始样本且以</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a:solidFill>
                              <a:schemeClr val="tx1"/>
                            </a:solidFill>
                            <a:latin typeface="Cambria Math" panose="02040503050406030204" pitchFamily="18" charset="0"/>
                          </a:rPr>
                          <m:t>𝑋</m:t>
                        </m:r>
                      </m:e>
                      <m:sub>
                        <m:r>
                          <a:rPr lang="en-US" sz="2400">
                            <a:solidFill>
                              <a:schemeClr val="tx1"/>
                            </a:solidFill>
                            <a:latin typeface="Cambria Math" panose="02040503050406030204" pitchFamily="18" charset="0"/>
                          </a:rPr>
                          <m:t>𝑖</m:t>
                        </m:r>
                      </m:sub>
                    </m:sSub>
                  </m:oMath>
                </a14:m>
                <a:r>
                  <a:rPr lang="zh-CN" altLang="en-US" sz="2400" dirty="0">
                    <a:solidFill>
                      <a:schemeClr val="tx1"/>
                    </a:solidFill>
                    <a:latin typeface="微软雅黑" pitchFamily="34" charset="-122"/>
                    <a:ea typeface="微软雅黑" pitchFamily="34" charset="-122"/>
                  </a:rPr>
                  <a:t>作为标记构建数据集</a:t>
                </a:r>
                <a:endParaRPr lang="en-US" altLang="zh-CN" sz="2400" dirty="0">
                  <a:solidFill>
                    <a:schemeClr val="tx1"/>
                  </a:solidFill>
                  <a:latin typeface="微软雅黑" pitchFamily="34" charset="-122"/>
                  <a:ea typeface="微软雅黑" pitchFamily="34" charset="-122"/>
                </a:endParaRPr>
              </a:p>
              <a:p>
                <a:pPr>
                  <a:spcAft>
                    <a:spcPts val="1200"/>
                  </a:spcAft>
                </a:pPr>
                <a14:m>
                  <m:oMathPara xmlns:m="http://schemas.openxmlformats.org/officeDocument/2006/math">
                    <m:oMathParaPr>
                      <m:jc m:val="centerGroup"/>
                    </m:oMathParaPr>
                    <m:oMath xmlns:m="http://schemas.openxmlformats.org/officeDocument/2006/math">
                      <m:r>
                        <a:rPr lang="en-US" sz="2400" smtClean="0">
                          <a:solidFill>
                            <a:srgbClr val="C00000"/>
                          </a:solidFill>
                          <a:latin typeface="Cambria Math" panose="02040503050406030204" pitchFamily="18" charset="0"/>
                        </a:rPr>
                        <m:t>𝐷</m:t>
                      </m:r>
                      <m:r>
                        <a:rPr lang="en-US" sz="2400" smtClean="0">
                          <a:solidFill>
                            <a:srgbClr val="C00000"/>
                          </a:solidFill>
                          <a:latin typeface="Cambria Math" panose="02040503050406030204" pitchFamily="18" charset="0"/>
                        </a:rPr>
                        <m:t>={</m:t>
                      </m:r>
                      <m:d>
                        <m:dPr>
                          <m:ctrlPr>
                            <a:rPr lang="en-US" sz="2400" i="1">
                              <a:solidFill>
                                <a:srgbClr val="C00000"/>
                              </a:solidFill>
                              <a:latin typeface="Cambria Math" panose="02040503050406030204" pitchFamily="18" charset="0"/>
                            </a:rPr>
                          </m:ctrlPr>
                        </m:dPr>
                        <m:e>
                          <m:sSubSup>
                            <m:sSubSupPr>
                              <m:ctrlPr>
                                <a:rPr lang="en-US" sz="2400" i="1">
                                  <a:solidFill>
                                    <a:srgbClr val="C00000"/>
                                  </a:solidFill>
                                  <a:latin typeface="Cambria Math" panose="02040503050406030204" pitchFamily="18" charset="0"/>
                                </a:rPr>
                              </m:ctrlPr>
                            </m:sSubSup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1</m:t>
                              </m:r>
                            </m:sub>
                            <m:sup>
                              <m:r>
                                <a:rPr lang="en-US" sz="2400">
                                  <a:solidFill>
                                    <a:srgbClr val="C00000"/>
                                  </a:solidFill>
                                  <a:latin typeface="Cambria Math" panose="02040503050406030204" pitchFamily="18" charset="0"/>
                                </a:rPr>
                                <m:t>′</m:t>
                              </m:r>
                            </m:sup>
                          </m:sSubSup>
                          <m:r>
                            <a:rPr lang="en-US" sz="2400">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1</m:t>
                              </m:r>
                            </m:sub>
                          </m:sSub>
                        </m:e>
                      </m:d>
                      <m:r>
                        <a:rPr lang="en-US" sz="2400">
                          <a:solidFill>
                            <a:srgbClr val="C00000"/>
                          </a:solidFill>
                          <a:latin typeface="Cambria Math" panose="02040503050406030204" pitchFamily="18" charset="0"/>
                        </a:rPr>
                        <m:t>,</m:t>
                      </m:r>
                      <m:d>
                        <m:dPr>
                          <m:ctrlPr>
                            <a:rPr lang="en-US" sz="2400" i="1">
                              <a:solidFill>
                                <a:srgbClr val="C00000"/>
                              </a:solidFill>
                              <a:latin typeface="Cambria Math" panose="02040503050406030204" pitchFamily="18" charset="0"/>
                            </a:rPr>
                          </m:ctrlPr>
                        </m:dPr>
                        <m:e>
                          <m:sSubSup>
                            <m:sSubSupPr>
                              <m:ctrlPr>
                                <a:rPr lang="en-US" sz="2400" i="1">
                                  <a:solidFill>
                                    <a:srgbClr val="C00000"/>
                                  </a:solidFill>
                                  <a:latin typeface="Cambria Math" panose="02040503050406030204" pitchFamily="18" charset="0"/>
                                </a:rPr>
                              </m:ctrlPr>
                            </m:sSubSup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2</m:t>
                              </m:r>
                            </m:sub>
                            <m:sup>
                              <m:r>
                                <a:rPr lang="en-US" sz="2400">
                                  <a:solidFill>
                                    <a:srgbClr val="C00000"/>
                                  </a:solidFill>
                                  <a:latin typeface="Cambria Math" panose="02040503050406030204" pitchFamily="18" charset="0"/>
                                </a:rPr>
                                <m:t>′</m:t>
                              </m:r>
                            </m:sup>
                          </m:sSubSup>
                          <m:r>
                            <a:rPr lang="en-US" sz="2400">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2</m:t>
                              </m:r>
                            </m:sub>
                          </m:sSub>
                        </m:e>
                      </m:d>
                      <m:r>
                        <a:rPr lang="en-US" sz="2400">
                          <a:solidFill>
                            <a:srgbClr val="C00000"/>
                          </a:solidFill>
                          <a:latin typeface="Cambria Math" panose="02040503050406030204" pitchFamily="18" charset="0"/>
                        </a:rPr>
                        <m:t>,</m:t>
                      </m:r>
                      <m:r>
                        <a:rPr lang="en-US" altLang="zh-CN" sz="2400">
                          <a:solidFill>
                            <a:srgbClr val="C00000"/>
                          </a:solidFill>
                          <a:latin typeface="Cambria Math" panose="02040503050406030204" pitchFamily="18" charset="0"/>
                        </a:rPr>
                        <m:t>…</m:t>
                      </m:r>
                      <m:r>
                        <a:rPr lang="en-US" sz="2400">
                          <a:solidFill>
                            <a:srgbClr val="C00000"/>
                          </a:solidFill>
                          <a:latin typeface="Cambria Math" panose="02040503050406030204" pitchFamily="18" charset="0"/>
                        </a:rPr>
                        <m:t>,</m:t>
                      </m:r>
                      <m:d>
                        <m:dPr>
                          <m:ctrlPr>
                            <a:rPr lang="en-US" sz="2400" i="1">
                              <a:solidFill>
                                <a:srgbClr val="C00000"/>
                              </a:solidFill>
                              <a:latin typeface="Cambria Math" panose="02040503050406030204" pitchFamily="18" charset="0"/>
                            </a:rPr>
                          </m:ctrlPr>
                        </m:dPr>
                        <m:e>
                          <m:sSubSup>
                            <m:sSubSupPr>
                              <m:ctrlPr>
                                <a:rPr lang="en-US" sz="2400" i="1">
                                  <a:solidFill>
                                    <a:srgbClr val="C00000"/>
                                  </a:solidFill>
                                  <a:latin typeface="Cambria Math" panose="02040503050406030204" pitchFamily="18" charset="0"/>
                                </a:rPr>
                              </m:ctrlPr>
                            </m:sSubSup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200</m:t>
                              </m:r>
                            </m:sub>
                            <m:sup>
                              <m:r>
                                <a:rPr lang="en-US" sz="2400">
                                  <a:solidFill>
                                    <a:srgbClr val="C00000"/>
                                  </a:solidFill>
                                  <a:latin typeface="Cambria Math" panose="02040503050406030204" pitchFamily="18" charset="0"/>
                                </a:rPr>
                                <m:t>′</m:t>
                              </m:r>
                            </m:sup>
                          </m:sSubSup>
                          <m:r>
                            <a:rPr lang="en-US" sz="2400">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a:solidFill>
                                    <a:srgbClr val="C00000"/>
                                  </a:solidFill>
                                  <a:latin typeface="Cambria Math" panose="02040503050406030204" pitchFamily="18" charset="0"/>
                                </a:rPr>
                                <m:t>𝑋</m:t>
                              </m:r>
                            </m:e>
                            <m:sub>
                              <m:r>
                                <a:rPr lang="en-US" sz="2400">
                                  <a:solidFill>
                                    <a:srgbClr val="C00000"/>
                                  </a:solidFill>
                                  <a:latin typeface="Cambria Math" panose="02040503050406030204" pitchFamily="18" charset="0"/>
                                </a:rPr>
                                <m:t>200</m:t>
                              </m:r>
                            </m:sub>
                          </m:sSub>
                        </m:e>
                      </m:d>
                      <m:r>
                        <a:rPr lang="en-US" sz="2400">
                          <a:solidFill>
                            <a:srgbClr val="C00000"/>
                          </a:solidFill>
                          <a:latin typeface="Cambria Math" panose="02040503050406030204" pitchFamily="18" charset="0"/>
                        </a:rPr>
                        <m:t>}</m:t>
                      </m:r>
                    </m:oMath>
                  </m:oMathPara>
                </a14:m>
                <a:endParaRPr lang="en-US" sz="2400" dirty="0">
                  <a:solidFill>
                    <a:srgbClr val="C00000"/>
                  </a:solidFill>
                  <a:latin typeface="微软雅黑" pitchFamily="34" charset="-122"/>
                  <a:ea typeface="微软雅黑" pitchFamily="34" charset="-122"/>
                </a:endParaRPr>
              </a:p>
              <a:p>
                <a:pPr>
                  <a:lnSpc>
                    <a:spcPct val="150000"/>
                  </a:lnSpc>
                  <a:spcAft>
                    <a:spcPts val="1200"/>
                  </a:spcAft>
                </a:pPr>
                <a:r>
                  <a:rPr lang="zh-CN" altLang="en-US" sz="2400" dirty="0">
                    <a:solidFill>
                      <a:schemeClr val="tx1"/>
                    </a:solidFill>
                    <a:latin typeface="微软雅黑" pitchFamily="34" charset="-122"/>
                    <a:ea typeface="微软雅黑" pitchFamily="34" charset="-122"/>
                  </a:rPr>
                  <a:t>由于</a:t>
                </a:r>
                <a14:m>
                  <m:oMath xmlns:m="http://schemas.openxmlformats.org/officeDocument/2006/math">
                    <m:r>
                      <m:rPr>
                        <m:sty m:val="p"/>
                      </m:rPr>
                      <a:rPr lang="en-US" sz="2400">
                        <a:solidFill>
                          <a:schemeClr val="tx1"/>
                        </a:solidFill>
                        <a:latin typeface="Cambria Math" panose="02040503050406030204" pitchFamily="18" charset="0"/>
                      </a:rPr>
                      <m:t>MNIST</m:t>
                    </m:r>
                  </m:oMath>
                </a14:m>
                <a:r>
                  <a:rPr lang="zh-CN" altLang="en-US" sz="2400" dirty="0">
                    <a:solidFill>
                      <a:schemeClr val="tx1"/>
                    </a:solidFill>
                    <a:latin typeface="微软雅黑" pitchFamily="34" charset="-122"/>
                    <a:ea typeface="微软雅黑" pitchFamily="34" charset="-122"/>
                  </a:rPr>
                  <a:t>数据集中图像大小为</a:t>
                </a:r>
                <a14:m>
                  <m:oMath xmlns:m="http://schemas.openxmlformats.org/officeDocument/2006/math">
                    <m:r>
                      <a:rPr lang="en-US" sz="2400">
                        <a:solidFill>
                          <a:schemeClr val="tx1"/>
                        </a:solidFill>
                        <a:latin typeface="Cambria Math" panose="02040503050406030204" pitchFamily="18" charset="0"/>
                      </a:rPr>
                      <m:t>28×28</m:t>
                    </m:r>
                  </m:oMath>
                </a14:m>
                <a:r>
                  <a:rPr lang="zh-CN" altLang="en-US" sz="2400" dirty="0">
                    <a:solidFill>
                      <a:schemeClr val="tx1"/>
                    </a:solidFill>
                    <a:latin typeface="微软雅黑" pitchFamily="34" charset="-122"/>
                    <a:ea typeface="微软雅黑" pitchFamily="34" charset="-122"/>
                  </a:rPr>
                  <a:t>，将每幅图像按像素展开均可得到一个</a:t>
                </a:r>
                <a14:m>
                  <m:oMath xmlns:m="http://schemas.openxmlformats.org/officeDocument/2006/math">
                    <m:r>
                      <a:rPr lang="en-US" sz="2400">
                        <a:solidFill>
                          <a:schemeClr val="tx1"/>
                        </a:solidFill>
                        <a:latin typeface="Cambria Math" panose="02040503050406030204" pitchFamily="18" charset="0"/>
                      </a:rPr>
                      <m:t>784</m:t>
                    </m:r>
                  </m:oMath>
                </a14:m>
                <a:r>
                  <a:rPr lang="zh-CN" altLang="en-US" sz="2400" dirty="0">
                    <a:solidFill>
                      <a:schemeClr val="tx1"/>
                    </a:solidFill>
                    <a:latin typeface="微软雅黑" pitchFamily="34" charset="-122"/>
                    <a:ea typeface="微软雅黑" pitchFamily="34" charset="-122"/>
                  </a:rPr>
                  <a:t>维向量，故所构建自编码器输入输出层神经元数目均为</a:t>
                </a:r>
                <a:r>
                  <a:rPr lang="en-US" sz="2400" dirty="0">
                    <a:solidFill>
                      <a:schemeClr val="tx1"/>
                    </a:solidFill>
                    <a:latin typeface="微软雅黑" pitchFamily="34" charset="-122"/>
                    <a:ea typeface="微软雅黑" pitchFamily="34" charset="-122"/>
                  </a:rPr>
                  <a:t>784</a:t>
                </a:r>
                <a:r>
                  <a:rPr lang="zh-CN" altLang="en-US" sz="2400" dirty="0">
                    <a:solidFill>
                      <a:schemeClr val="tx1"/>
                    </a:solidFill>
                    <a:latin typeface="微软雅黑" pitchFamily="34" charset="-122"/>
                    <a:ea typeface="微软雅黑" pitchFamily="34" charset="-122"/>
                  </a:rPr>
                  <a:t>个。</a:t>
                </a:r>
                <a:endParaRPr lang="en-US" altLang="zh-CN" sz="2400" dirty="0">
                  <a:solidFill>
                    <a:schemeClr val="tx1"/>
                  </a:solidFill>
                  <a:latin typeface="微软雅黑" pitchFamily="34" charset="-122"/>
                  <a:ea typeface="微软雅黑" pitchFamily="34" charset="-122"/>
                </a:endParaRPr>
              </a:p>
            </p:txBody>
          </p:sp>
        </mc:Choice>
        <mc:Fallback xmlns="">
          <p:sp>
            <p:nvSpPr>
              <p:cNvPr id="6" name="Rectangle 1">
                <a:extLst>
                  <a:ext uri="{FF2B5EF4-FFF2-40B4-BE49-F238E27FC236}">
                    <a16:creationId xmlns:a16="http://schemas.microsoft.com/office/drawing/2014/main" xmlns="" xmlns:a14="http://schemas.microsoft.com/office/drawing/2010/main" id="{BFBE26A6-256C-44EE-A18F-3A893E88046D}"/>
                  </a:ext>
                </a:extLst>
              </p:cNvPr>
              <p:cNvSpPr>
                <a:spLocks noRot="1" noChangeAspect="1" noMove="1" noResize="1" noEditPoints="1" noAdjustHandles="1" noChangeArrowheads="1" noChangeShapeType="1" noTextEdit="1"/>
              </p:cNvSpPr>
              <p:nvPr/>
            </p:nvSpPr>
            <p:spPr>
              <a:xfrm>
                <a:off x="911422" y="1203598"/>
                <a:ext cx="10369152" cy="3539815"/>
              </a:xfrm>
              <a:prstGeom prst="rect">
                <a:avLst/>
              </a:prstGeom>
              <a:blipFill rotWithShape="1">
                <a:blip r:embed="rId4"/>
                <a:stretch>
                  <a:fillRect l="-941" r="-706" b="-12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9496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r>
              <a:rPr lang="en-US" altLang="zh-CN" dirty="0"/>
              <a:t>-</a:t>
            </a:r>
            <a:r>
              <a:rPr lang="zh-CN" altLang="en-US" dirty="0"/>
              <a:t>降噪自编码器</a:t>
            </a:r>
          </a:p>
        </p:txBody>
      </p:sp>
      <mc:AlternateContent xmlns:mc="http://schemas.openxmlformats.org/markup-compatibility/2006" xmlns:a14="http://schemas.microsoft.com/office/drawing/2010/main">
        <mc:Choice Requires="a14">
          <p:sp>
            <p:nvSpPr>
              <p:cNvPr id="6" name="Rectangle 1">
                <a:extLst>
                  <a:ext uri="{FF2B5EF4-FFF2-40B4-BE49-F238E27FC236}">
                    <a16:creationId xmlns:a16="http://schemas.microsoft.com/office/drawing/2014/main" id="{BFBE26A6-256C-44EE-A18F-3A893E88046D}"/>
                  </a:ext>
                </a:extLst>
              </p:cNvPr>
              <p:cNvSpPr/>
              <p:nvPr/>
            </p:nvSpPr>
            <p:spPr>
              <a:xfrm>
                <a:off x="911423" y="1146448"/>
                <a:ext cx="10369152" cy="1754326"/>
              </a:xfrm>
              <a:prstGeom prst="rect">
                <a:avLst/>
              </a:prstGeom>
            </p:spPr>
            <p:txBody>
              <a:bodyPr wrap="square">
                <a:spAutoFit/>
              </a:bodyPr>
              <a:lstStyle/>
              <a:p>
                <a:pPr>
                  <a:lnSpc>
                    <a:spcPct val="150000"/>
                  </a:lnSpc>
                  <a:spcAft>
                    <a:spcPts val="1200"/>
                  </a:spcAft>
                </a:pPr>
                <a:r>
                  <a:rPr lang="zh-CN" altLang="en-US" sz="2400" dirty="0">
                    <a:latin typeface="微软雅黑" pitchFamily="34" charset="-122"/>
                    <a:ea typeface="微软雅黑" pitchFamily="34" charset="-122"/>
                  </a:rPr>
                  <a:t>记</a:t>
                </a:r>
                <a:r>
                  <a:rPr lang="zh-CN" altLang="en-US" sz="2400" dirty="0">
                    <a:solidFill>
                      <a:srgbClr val="C00000"/>
                    </a:solidFill>
                    <a:latin typeface="微软雅黑" pitchFamily="34" charset="-122"/>
                    <a:ea typeface="微软雅黑" pitchFamily="34" charset="-122"/>
                  </a:rPr>
                  <a:t>训练集</a:t>
                </a:r>
                <a14:m>
                  <m:oMath xmlns:m="http://schemas.openxmlformats.org/officeDocument/2006/math">
                    <m:r>
                      <a:rPr lang="en-US" altLang="zh-CN" sz="2400">
                        <a:solidFill>
                          <a:srgbClr val="C00000"/>
                        </a:solidFill>
                        <a:latin typeface="Cambria Math" panose="02040503050406030204" pitchFamily="18" charset="0"/>
                      </a:rPr>
                      <m:t>𝑆</m:t>
                    </m:r>
                    <m:r>
                      <a:rPr lang="en-US" altLang="zh-CN" sz="2400">
                        <a:solidFill>
                          <a:srgbClr val="C00000"/>
                        </a:solidFill>
                        <a:latin typeface="Cambria Math" panose="02040503050406030204" pitchFamily="18" charset="0"/>
                      </a:rPr>
                      <m:t>={</m:t>
                    </m:r>
                    <m:d>
                      <m:dPr>
                        <m:ctrlPr>
                          <a:rPr lang="en-US" altLang="zh-CN" sz="2400" i="1">
                            <a:solidFill>
                              <a:srgbClr val="C00000"/>
                            </a:solidFill>
                            <a:latin typeface="Cambria Math" panose="02040503050406030204" pitchFamily="18" charset="0"/>
                          </a:rPr>
                        </m:ctrlPr>
                      </m:dPr>
                      <m:e>
                        <m:sSubSup>
                          <m:sSubSupPr>
                            <m:ctrlPr>
                              <a:rPr lang="en-US" altLang="zh-CN" sz="2400" i="1">
                                <a:solidFill>
                                  <a:srgbClr val="C00000"/>
                                </a:solidFill>
                                <a:latin typeface="Cambria Math" panose="02040503050406030204" pitchFamily="18" charset="0"/>
                              </a:rPr>
                            </m:ctrlPr>
                          </m:sSubSupPr>
                          <m:e>
                            <m:r>
                              <a:rPr lang="en-US" altLang="zh-CN" sz="2400">
                                <a:solidFill>
                                  <a:srgbClr val="C00000"/>
                                </a:solidFill>
                                <a:latin typeface="Cambria Math" panose="02040503050406030204" pitchFamily="18" charset="0"/>
                              </a:rPr>
                              <m:t>𝑋</m:t>
                            </m:r>
                          </m:e>
                          <m:sub>
                            <m:r>
                              <a:rPr lang="en-US" altLang="zh-CN" sz="2400">
                                <a:solidFill>
                                  <a:srgbClr val="C00000"/>
                                </a:solidFill>
                                <a:latin typeface="Cambria Math" panose="02040503050406030204" pitchFamily="18" charset="0"/>
                              </a:rPr>
                              <m:t>𝑠</m:t>
                            </m:r>
                            <m:r>
                              <a:rPr lang="en-US" altLang="zh-CN" sz="2400">
                                <a:solidFill>
                                  <a:srgbClr val="C00000"/>
                                </a:solidFill>
                                <a:latin typeface="Cambria Math" panose="02040503050406030204" pitchFamily="18" charset="0"/>
                              </a:rPr>
                              <m:t>1</m:t>
                            </m:r>
                          </m:sub>
                          <m:sup>
                            <m:r>
                              <a:rPr lang="en-US" altLang="zh-CN" sz="2400">
                                <a:solidFill>
                                  <a:srgbClr val="C00000"/>
                                </a:solidFill>
                                <a:latin typeface="Cambria Math" panose="02040503050406030204" pitchFamily="18" charset="0"/>
                              </a:rPr>
                              <m:t>′</m:t>
                            </m:r>
                          </m:sup>
                        </m:sSubSup>
                        <m:r>
                          <a:rPr lang="en-US" altLang="zh-CN" sz="2400">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𝑋</m:t>
                            </m:r>
                          </m:e>
                          <m:sub>
                            <m:r>
                              <a:rPr lang="en-US" altLang="zh-CN" sz="2400">
                                <a:solidFill>
                                  <a:srgbClr val="C00000"/>
                                </a:solidFill>
                                <a:latin typeface="Cambria Math" panose="02040503050406030204" pitchFamily="18" charset="0"/>
                              </a:rPr>
                              <m:t>𝑠</m:t>
                            </m:r>
                            <m:r>
                              <a:rPr lang="en-US" altLang="zh-CN" sz="2400">
                                <a:solidFill>
                                  <a:srgbClr val="C00000"/>
                                </a:solidFill>
                                <a:latin typeface="Cambria Math" panose="02040503050406030204" pitchFamily="18" charset="0"/>
                              </a:rPr>
                              <m:t>1</m:t>
                            </m:r>
                          </m:sub>
                        </m:sSub>
                      </m:e>
                    </m:d>
                    <m:r>
                      <a:rPr lang="en-US" altLang="zh-CN" sz="2400">
                        <a:solidFill>
                          <a:srgbClr val="C00000"/>
                        </a:solidFill>
                        <a:latin typeface="Cambria Math" panose="02040503050406030204" pitchFamily="18" charset="0"/>
                      </a:rPr>
                      <m:t>,</m:t>
                    </m:r>
                    <m:d>
                      <m:dPr>
                        <m:ctrlPr>
                          <a:rPr lang="en-US" altLang="zh-CN" sz="2400" i="1">
                            <a:solidFill>
                              <a:srgbClr val="C00000"/>
                            </a:solidFill>
                            <a:latin typeface="Cambria Math" panose="02040503050406030204" pitchFamily="18" charset="0"/>
                          </a:rPr>
                        </m:ctrlPr>
                      </m:dPr>
                      <m:e>
                        <m:sSubSup>
                          <m:sSubSupPr>
                            <m:ctrlPr>
                              <a:rPr lang="en-US" altLang="zh-CN" sz="2400" i="1">
                                <a:solidFill>
                                  <a:srgbClr val="C00000"/>
                                </a:solidFill>
                                <a:latin typeface="Cambria Math" panose="02040503050406030204" pitchFamily="18" charset="0"/>
                              </a:rPr>
                            </m:ctrlPr>
                          </m:sSubSupPr>
                          <m:e>
                            <m:r>
                              <a:rPr lang="en-US" altLang="zh-CN" sz="2400">
                                <a:solidFill>
                                  <a:srgbClr val="C00000"/>
                                </a:solidFill>
                                <a:latin typeface="Cambria Math" panose="02040503050406030204" pitchFamily="18" charset="0"/>
                              </a:rPr>
                              <m:t>𝑋</m:t>
                            </m:r>
                          </m:e>
                          <m:sub>
                            <m:r>
                              <a:rPr lang="en-US" altLang="zh-CN" sz="2400">
                                <a:solidFill>
                                  <a:srgbClr val="C00000"/>
                                </a:solidFill>
                                <a:latin typeface="Cambria Math" panose="02040503050406030204" pitchFamily="18" charset="0"/>
                              </a:rPr>
                              <m:t>𝑠</m:t>
                            </m:r>
                            <m:r>
                              <a:rPr lang="en-US" altLang="zh-CN" sz="2400">
                                <a:solidFill>
                                  <a:srgbClr val="C00000"/>
                                </a:solidFill>
                                <a:latin typeface="Cambria Math" panose="02040503050406030204" pitchFamily="18" charset="0"/>
                              </a:rPr>
                              <m:t>2</m:t>
                            </m:r>
                          </m:sub>
                          <m:sup>
                            <m:r>
                              <a:rPr lang="en-US" altLang="zh-CN" sz="2400">
                                <a:solidFill>
                                  <a:srgbClr val="C00000"/>
                                </a:solidFill>
                                <a:latin typeface="Cambria Math" panose="02040503050406030204" pitchFamily="18" charset="0"/>
                              </a:rPr>
                              <m:t>′</m:t>
                            </m:r>
                          </m:sup>
                        </m:sSubSup>
                        <m:r>
                          <a:rPr lang="en-US" altLang="zh-CN" sz="2400">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𝑋</m:t>
                            </m:r>
                          </m:e>
                          <m:sub>
                            <m:r>
                              <a:rPr lang="en-US" altLang="zh-CN" sz="2400">
                                <a:solidFill>
                                  <a:srgbClr val="C00000"/>
                                </a:solidFill>
                                <a:latin typeface="Cambria Math" panose="02040503050406030204" pitchFamily="18" charset="0"/>
                              </a:rPr>
                              <m:t>𝑠</m:t>
                            </m:r>
                            <m:r>
                              <a:rPr lang="en-US" altLang="zh-CN" sz="2400">
                                <a:solidFill>
                                  <a:srgbClr val="C00000"/>
                                </a:solidFill>
                                <a:latin typeface="Cambria Math" panose="02040503050406030204" pitchFamily="18" charset="0"/>
                              </a:rPr>
                              <m:t>2</m:t>
                            </m:r>
                          </m:sub>
                        </m:sSub>
                      </m:e>
                    </m:d>
                    <m:r>
                      <a:rPr lang="en-US" altLang="zh-CN" sz="2400">
                        <a:solidFill>
                          <a:srgbClr val="C00000"/>
                        </a:solidFill>
                        <a:latin typeface="Cambria Math" panose="02040503050406030204" pitchFamily="18" charset="0"/>
                      </a:rPr>
                      <m:t>,…,</m:t>
                    </m:r>
                    <m:d>
                      <m:dPr>
                        <m:ctrlPr>
                          <a:rPr lang="en-US" altLang="zh-CN" sz="2400" i="1">
                            <a:solidFill>
                              <a:srgbClr val="C00000"/>
                            </a:solidFill>
                            <a:latin typeface="Cambria Math" panose="02040503050406030204" pitchFamily="18" charset="0"/>
                          </a:rPr>
                        </m:ctrlPr>
                      </m:dPr>
                      <m:e>
                        <m:sSubSup>
                          <m:sSubSupPr>
                            <m:ctrlPr>
                              <a:rPr lang="en-US" altLang="zh-CN" sz="2400" i="1">
                                <a:solidFill>
                                  <a:srgbClr val="C00000"/>
                                </a:solidFill>
                                <a:latin typeface="Cambria Math" panose="02040503050406030204" pitchFamily="18" charset="0"/>
                              </a:rPr>
                            </m:ctrlPr>
                          </m:sSubSupPr>
                          <m:e>
                            <m:r>
                              <a:rPr lang="en-US" altLang="zh-CN" sz="2400">
                                <a:solidFill>
                                  <a:srgbClr val="C00000"/>
                                </a:solidFill>
                                <a:latin typeface="Cambria Math" panose="02040503050406030204" pitchFamily="18" charset="0"/>
                              </a:rPr>
                              <m:t>𝑋</m:t>
                            </m:r>
                          </m:e>
                          <m:sub>
                            <m:r>
                              <a:rPr lang="en-US" altLang="zh-CN" sz="2400">
                                <a:solidFill>
                                  <a:srgbClr val="C00000"/>
                                </a:solidFill>
                                <a:latin typeface="Cambria Math" panose="02040503050406030204" pitchFamily="18" charset="0"/>
                              </a:rPr>
                              <m:t>𝑠</m:t>
                            </m:r>
                            <m:r>
                              <a:rPr lang="en-US" altLang="zh-CN" sz="2400" i="1">
                                <a:solidFill>
                                  <a:srgbClr val="C00000"/>
                                </a:solidFill>
                                <a:latin typeface="Cambria Math" panose="02040503050406030204" pitchFamily="18" charset="0"/>
                              </a:rPr>
                              <m:t>200</m:t>
                            </m:r>
                          </m:sub>
                          <m:sup>
                            <m:r>
                              <a:rPr lang="en-US" altLang="zh-CN" sz="2400">
                                <a:solidFill>
                                  <a:srgbClr val="C00000"/>
                                </a:solidFill>
                                <a:latin typeface="Cambria Math" panose="02040503050406030204" pitchFamily="18" charset="0"/>
                              </a:rPr>
                              <m:t>′</m:t>
                            </m:r>
                          </m:sup>
                        </m:sSubSup>
                        <m:r>
                          <a:rPr lang="en-US" altLang="zh-CN" sz="2400">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𝑋</m:t>
                            </m:r>
                          </m:e>
                          <m:sub>
                            <m:r>
                              <a:rPr lang="en-US" altLang="zh-CN" sz="2400">
                                <a:solidFill>
                                  <a:srgbClr val="C00000"/>
                                </a:solidFill>
                                <a:latin typeface="Cambria Math" panose="02040503050406030204" pitchFamily="18" charset="0"/>
                              </a:rPr>
                              <m:t>𝑠</m:t>
                            </m:r>
                            <m:r>
                              <a:rPr lang="en-US" altLang="zh-CN" sz="2400" i="1">
                                <a:solidFill>
                                  <a:srgbClr val="C00000"/>
                                </a:solidFill>
                                <a:latin typeface="Cambria Math" panose="02040503050406030204" pitchFamily="18" charset="0"/>
                              </a:rPr>
                              <m:t>200</m:t>
                            </m:r>
                          </m:sub>
                        </m:sSub>
                      </m:e>
                    </m:d>
                    <m:r>
                      <a:rPr lang="en-US" altLang="zh-CN" sz="2400">
                        <a:solidFill>
                          <a:srgbClr val="C00000"/>
                        </a:solidFill>
                        <a:latin typeface="Cambria Math" panose="02040503050406030204" pitchFamily="18" charset="0"/>
                      </a:rPr>
                      <m:t>}</m:t>
                    </m:r>
                  </m:oMath>
                </a14:m>
                <a:r>
                  <a:rPr lang="zh-CN" altLang="en-US" sz="2400" dirty="0">
                    <a:latin typeface="微软雅黑" pitchFamily="34" charset="-122"/>
                    <a:ea typeface="微软雅黑" pitchFamily="34" charset="-122"/>
                  </a:rPr>
                  <a:t>，采用随机初始化方式确定初始模型，并使用向量之间的欧式距离作为损失函数，得到如下模型优化计算的目标函数：</a:t>
                </a:r>
                <a:endParaRPr lang="en-US" altLang="zh-CN" sz="2400" dirty="0">
                  <a:latin typeface="微软雅黑" pitchFamily="34" charset="-122"/>
                  <a:ea typeface="微软雅黑" pitchFamily="34" charset="-122"/>
                </a:endParaRPr>
              </a:p>
            </p:txBody>
          </p:sp>
        </mc:Choice>
        <mc:Fallback xmlns="">
          <p:sp>
            <p:nvSpPr>
              <p:cNvPr id="6" name="Rectangle 1">
                <a:extLst>
                  <a:ext uri="{FF2B5EF4-FFF2-40B4-BE49-F238E27FC236}">
                    <a16:creationId xmlns:a16="http://schemas.microsoft.com/office/drawing/2014/main" id="{BFBE26A6-256C-44EE-A18F-3A893E88046D}"/>
                  </a:ext>
                </a:extLst>
              </p:cNvPr>
              <p:cNvSpPr>
                <a:spLocks noRot="1" noChangeAspect="1" noMove="1" noResize="1" noEditPoints="1" noAdjustHandles="1" noChangeArrowheads="1" noChangeShapeType="1" noTextEdit="1"/>
              </p:cNvSpPr>
              <p:nvPr/>
            </p:nvSpPr>
            <p:spPr>
              <a:xfrm>
                <a:off x="911423" y="1146448"/>
                <a:ext cx="10369152" cy="1754326"/>
              </a:xfrm>
              <a:prstGeom prst="rect">
                <a:avLst/>
              </a:prstGeom>
              <a:blipFill>
                <a:blip r:embed="rId3"/>
                <a:stretch>
                  <a:fillRect l="-941" b="-3472"/>
                </a:stretch>
              </a:blipFill>
            </p:spPr>
            <p:txBody>
              <a:bodyPr/>
              <a:lstStyle/>
              <a:p>
                <a:r>
                  <a:rPr lang="zh-CN" altLang="en-US">
                    <a:noFill/>
                  </a:rPr>
                  <a:t> </a:t>
                </a:r>
              </a:p>
            </p:txBody>
          </p:sp>
        </mc:Fallback>
      </mc:AlternateContent>
      <p:pic>
        <p:nvPicPr>
          <p:cNvPr id="5" name="Picture 2">
            <a:extLst>
              <a:ext uri="{FF2B5EF4-FFF2-40B4-BE49-F238E27FC236}">
                <a16:creationId xmlns:a16="http://schemas.microsoft.com/office/drawing/2014/main" id="{03D2B4E9-D983-415D-A7D2-4292FD0775DD}"/>
              </a:ext>
            </a:extLst>
          </p:cNvPr>
          <p:cNvPicPr>
            <a:picLocks noChangeAspect="1"/>
          </p:cNvPicPr>
          <p:nvPr/>
        </p:nvPicPr>
        <p:blipFill>
          <a:blip r:embed="rId4"/>
          <a:stretch>
            <a:fillRect/>
          </a:stretch>
        </p:blipFill>
        <p:spPr>
          <a:xfrm>
            <a:off x="4023353" y="3810834"/>
            <a:ext cx="5376597" cy="2942391"/>
          </a:xfrm>
          <a:prstGeom prst="rect">
            <a:avLst/>
          </a:prstGeom>
        </p:spPr>
      </p:pic>
      <mc:AlternateContent xmlns:mc="http://schemas.openxmlformats.org/markup-compatibility/2006" xmlns:a14="http://schemas.microsoft.com/office/drawing/2010/main">
        <mc:Choice Requires="a14">
          <p:sp>
            <p:nvSpPr>
              <p:cNvPr id="7" name="Rectangle 4">
                <a:extLst>
                  <a:ext uri="{FF2B5EF4-FFF2-40B4-BE49-F238E27FC236}">
                    <a16:creationId xmlns:a16="http://schemas.microsoft.com/office/drawing/2014/main" id="{3DD25DF9-ED85-4272-A83A-405A4CF8AEF6}"/>
                  </a:ext>
                </a:extLst>
              </p:cNvPr>
              <p:cNvSpPr/>
              <p:nvPr/>
            </p:nvSpPr>
            <p:spPr>
              <a:xfrm>
                <a:off x="1743490" y="2584902"/>
                <a:ext cx="9038810" cy="11306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C00000"/>
                          </a:solidFill>
                          <a:latin typeface="Cambria Math" panose="02040503050406030204" pitchFamily="18" charset="0"/>
                        </a:rPr>
                        <m:t>𝐽</m:t>
                      </m:r>
                      <m:d>
                        <m:dPr>
                          <m:ctrlPr>
                            <a:rPr lang="en-US" sz="2400" i="1">
                              <a:solidFill>
                                <a:srgbClr val="C00000"/>
                              </a:solidFill>
                              <a:latin typeface="Cambria Math" panose="02040503050406030204" pitchFamily="18" charset="0"/>
                            </a:rPr>
                          </m:ctrlPr>
                        </m:dPr>
                        <m:e>
                          <m:r>
                            <a:rPr lang="en-US" sz="2400" b="1" i="1">
                              <a:solidFill>
                                <a:srgbClr val="C00000"/>
                              </a:solidFill>
                              <a:latin typeface="Cambria Math" panose="02040503050406030204" pitchFamily="18" charset="0"/>
                            </a:rPr>
                            <m:t>𝑾</m:t>
                          </m:r>
                        </m:e>
                      </m:d>
                      <m:r>
                        <a:rPr lang="en-US" sz="2400" i="1">
                          <a:solidFill>
                            <a:srgbClr val="C00000"/>
                          </a:solidFill>
                          <a:latin typeface="Cambria Math" panose="02040503050406030204" pitchFamily="18" charset="0"/>
                        </a:rPr>
                        <m:t>=</m:t>
                      </m:r>
                      <m:f>
                        <m:fPr>
                          <m:ctrlPr>
                            <a:rPr lang="en-US" sz="2400" i="1">
                              <a:solidFill>
                                <a:srgbClr val="C00000"/>
                              </a:solidFill>
                              <a:latin typeface="Cambria Math" panose="02040503050406030204" pitchFamily="18" charset="0"/>
                            </a:rPr>
                          </m:ctrlPr>
                        </m:fPr>
                        <m:num>
                          <m:r>
                            <a:rPr lang="en-US" sz="2400" i="1">
                              <a:solidFill>
                                <a:srgbClr val="C00000"/>
                              </a:solidFill>
                              <a:latin typeface="Cambria Math" panose="02040503050406030204" pitchFamily="18" charset="0"/>
                            </a:rPr>
                            <m:t>1</m:t>
                          </m:r>
                        </m:num>
                        <m:den>
                          <m:r>
                            <a:rPr lang="en-US" altLang="zh-CN" sz="2400" i="1">
                              <a:solidFill>
                                <a:srgbClr val="C00000"/>
                              </a:solidFill>
                              <a:latin typeface="Cambria Math" panose="02040503050406030204" pitchFamily="18" charset="0"/>
                            </a:rPr>
                            <m:t>200</m:t>
                          </m:r>
                        </m:den>
                      </m:f>
                      <m:nary>
                        <m:naryPr>
                          <m:chr m:val="∑"/>
                          <m:limLoc m:val="undOvr"/>
                          <m:ctrlPr>
                            <a:rPr lang="en-US" sz="2400" i="1">
                              <a:solidFill>
                                <a:srgbClr val="C00000"/>
                              </a:solidFill>
                              <a:latin typeface="Cambria Math" panose="02040503050406030204" pitchFamily="18" charset="0"/>
                            </a:rPr>
                          </m:ctrlPr>
                        </m:naryPr>
                        <m:sub>
                          <m:r>
                            <a:rPr lang="en-US" sz="2400" i="1">
                              <a:solidFill>
                                <a:srgbClr val="C00000"/>
                              </a:solidFill>
                              <a:latin typeface="Cambria Math" panose="02040503050406030204" pitchFamily="18" charset="0"/>
                            </a:rPr>
                            <m:t>𝑘</m:t>
                          </m:r>
                          <m:r>
                            <a:rPr lang="en-US" sz="2400" i="1">
                              <a:solidFill>
                                <a:srgbClr val="C00000"/>
                              </a:solidFill>
                              <a:latin typeface="Cambria Math" panose="02040503050406030204" pitchFamily="18" charset="0"/>
                            </a:rPr>
                            <m:t>=1</m:t>
                          </m:r>
                        </m:sub>
                        <m:sup>
                          <m:r>
                            <a:rPr lang="en-US" altLang="zh-CN" sz="2400" i="1">
                              <a:solidFill>
                                <a:srgbClr val="C00000"/>
                              </a:solidFill>
                              <a:latin typeface="Cambria Math" panose="02040503050406030204" pitchFamily="18" charset="0"/>
                            </a:rPr>
                            <m:t>200</m:t>
                          </m:r>
                        </m:sup>
                        <m:e>
                          <m:r>
                            <a:rPr lang="en-US" sz="2400" i="1">
                              <a:solidFill>
                                <a:srgbClr val="C00000"/>
                              </a:solidFill>
                              <a:latin typeface="Cambria Math" panose="02040503050406030204" pitchFamily="18" charset="0"/>
                            </a:rPr>
                            <m:t>𝐿</m:t>
                          </m:r>
                          <m:d>
                            <m:dPr>
                              <m:ctrlPr>
                                <a:rPr lang="en-US" sz="2400" i="1">
                                  <a:solidFill>
                                    <a:srgbClr val="C00000"/>
                                  </a:solidFill>
                                  <a:latin typeface="Cambria Math" panose="02040503050406030204" pitchFamily="18" charset="0"/>
                                </a:rPr>
                              </m:ctrlPr>
                            </m:dPr>
                            <m:e>
                              <m:r>
                                <a:rPr lang="en-US" sz="2400" i="1">
                                  <a:solidFill>
                                    <a:srgbClr val="C00000"/>
                                  </a:solidFill>
                                  <a:latin typeface="Cambria Math" panose="02040503050406030204" pitchFamily="18" charset="0"/>
                                </a:rPr>
                                <m:t>𝑓</m:t>
                              </m:r>
                              <m:r>
                                <a:rPr lang="en-US" sz="2400" i="1">
                                  <a:solidFill>
                                    <a:srgbClr val="C00000"/>
                                  </a:solidFill>
                                  <a:latin typeface="Cambria Math" panose="02040503050406030204" pitchFamily="18" charset="0"/>
                                </a:rPr>
                                <m:t>(</m:t>
                              </m:r>
                              <m:sSubSup>
                                <m:sSubSupPr>
                                  <m:ctrlPr>
                                    <a:rPr lang="en-US" sz="2400" i="1">
                                      <a:solidFill>
                                        <a:srgbClr val="C00000"/>
                                      </a:solidFill>
                                      <a:latin typeface="Cambria Math" panose="02040503050406030204" pitchFamily="18" charset="0"/>
                                    </a:rPr>
                                  </m:ctrlPr>
                                </m:sSubSup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𝑠𝑘</m:t>
                                  </m:r>
                                </m:sub>
                                <m:sup>
                                  <m:r>
                                    <a:rPr lang="en-US" sz="2400" i="1">
                                      <a:solidFill>
                                        <a:srgbClr val="C00000"/>
                                      </a:solidFill>
                                      <a:latin typeface="Cambria Math" panose="02040503050406030204" pitchFamily="18" charset="0"/>
                                    </a:rPr>
                                    <m:t>′</m:t>
                                  </m:r>
                                </m:sup>
                              </m:sSubSup>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𝑠𝑘</m:t>
                                  </m:r>
                                </m:sub>
                              </m:sSub>
                            </m:e>
                          </m:d>
                        </m:e>
                      </m:nary>
                      <m:r>
                        <a:rPr lang="en-US" sz="2400" i="1">
                          <a:solidFill>
                            <a:srgbClr val="C00000"/>
                          </a:solidFill>
                          <a:latin typeface="Cambria Math" panose="02040503050406030204" pitchFamily="18" charset="0"/>
                        </a:rPr>
                        <m:t>=</m:t>
                      </m:r>
                      <m:f>
                        <m:fPr>
                          <m:ctrlPr>
                            <a:rPr lang="en-US" sz="2400" i="1">
                              <a:solidFill>
                                <a:srgbClr val="C00000"/>
                              </a:solidFill>
                              <a:latin typeface="Cambria Math" panose="02040503050406030204" pitchFamily="18" charset="0"/>
                            </a:rPr>
                          </m:ctrlPr>
                        </m:fPr>
                        <m:num>
                          <m:r>
                            <a:rPr lang="en-US" sz="2400" i="1">
                              <a:solidFill>
                                <a:srgbClr val="C00000"/>
                              </a:solidFill>
                              <a:latin typeface="Cambria Math" panose="02040503050406030204" pitchFamily="18" charset="0"/>
                            </a:rPr>
                            <m:t>1</m:t>
                          </m:r>
                        </m:num>
                        <m:den>
                          <m:r>
                            <a:rPr lang="en-US" altLang="zh-CN" sz="2400" i="1">
                              <a:solidFill>
                                <a:srgbClr val="C00000"/>
                              </a:solidFill>
                              <a:latin typeface="Cambria Math" panose="02040503050406030204" pitchFamily="18" charset="0"/>
                            </a:rPr>
                            <m:t>200</m:t>
                          </m:r>
                        </m:den>
                      </m:f>
                      <m:nary>
                        <m:naryPr>
                          <m:chr m:val="∑"/>
                          <m:limLoc m:val="undOvr"/>
                          <m:ctrlPr>
                            <a:rPr lang="en-US" sz="2400" i="1">
                              <a:solidFill>
                                <a:srgbClr val="C00000"/>
                              </a:solidFill>
                              <a:latin typeface="Cambria Math" panose="02040503050406030204" pitchFamily="18" charset="0"/>
                            </a:rPr>
                          </m:ctrlPr>
                        </m:naryPr>
                        <m:sub>
                          <m:r>
                            <a:rPr lang="en-US" sz="2400" i="1">
                              <a:solidFill>
                                <a:srgbClr val="C00000"/>
                              </a:solidFill>
                              <a:latin typeface="Cambria Math" panose="02040503050406030204" pitchFamily="18" charset="0"/>
                            </a:rPr>
                            <m:t>𝑘</m:t>
                          </m:r>
                          <m:r>
                            <a:rPr lang="en-US" sz="2400" i="1">
                              <a:solidFill>
                                <a:srgbClr val="C00000"/>
                              </a:solidFill>
                              <a:latin typeface="Cambria Math" panose="02040503050406030204" pitchFamily="18" charset="0"/>
                            </a:rPr>
                            <m:t>=1</m:t>
                          </m:r>
                        </m:sub>
                        <m:sup>
                          <m:r>
                            <a:rPr lang="en-US" altLang="zh-CN" sz="2400" i="1">
                              <a:solidFill>
                                <a:srgbClr val="C00000"/>
                              </a:solidFill>
                              <a:latin typeface="Cambria Math" panose="02040503050406030204" pitchFamily="18" charset="0"/>
                            </a:rPr>
                            <m:t>200</m:t>
                          </m:r>
                        </m:sup>
                        <m:e>
                          <m:sSubSup>
                            <m:sSubSupPr>
                              <m:ctrlPr>
                                <a:rPr lang="en-US" sz="2400" i="1">
                                  <a:solidFill>
                                    <a:srgbClr val="C00000"/>
                                  </a:solidFill>
                                  <a:latin typeface="Cambria Math" panose="02040503050406030204" pitchFamily="18" charset="0"/>
                                </a:rPr>
                              </m:ctrlPr>
                            </m:sSubSupPr>
                            <m:e>
                              <m:d>
                                <m:dPr>
                                  <m:begChr m:val="|"/>
                                  <m:endChr m:val="|"/>
                                  <m:ctrlPr>
                                    <a:rPr lang="en-US" sz="2400" i="1">
                                      <a:solidFill>
                                        <a:srgbClr val="C00000"/>
                                      </a:solidFill>
                                      <a:latin typeface="Cambria Math" panose="02040503050406030204" pitchFamily="18" charset="0"/>
                                    </a:rPr>
                                  </m:ctrlPr>
                                </m:dPr>
                                <m:e>
                                  <m:d>
                                    <m:dPr>
                                      <m:begChr m:val="|"/>
                                      <m:endChr m:val="|"/>
                                      <m:ctrlPr>
                                        <a:rPr lang="en-US" sz="2400" i="1">
                                          <a:solidFill>
                                            <a:srgbClr val="C00000"/>
                                          </a:solidFill>
                                          <a:latin typeface="Cambria Math" panose="02040503050406030204" pitchFamily="18" charset="0"/>
                                        </a:rPr>
                                      </m:ctrlPr>
                                    </m:dPr>
                                    <m:e>
                                      <m:r>
                                        <a:rPr lang="en-US" sz="2400" i="1">
                                          <a:solidFill>
                                            <a:srgbClr val="C00000"/>
                                          </a:solidFill>
                                          <a:latin typeface="Cambria Math" panose="02040503050406030204" pitchFamily="18" charset="0"/>
                                        </a:rPr>
                                        <m:t>𝑓</m:t>
                                      </m:r>
                                      <m:d>
                                        <m:dPr>
                                          <m:ctrlPr>
                                            <a:rPr lang="en-US" sz="2400" i="1">
                                              <a:solidFill>
                                                <a:srgbClr val="C00000"/>
                                              </a:solidFill>
                                              <a:latin typeface="Cambria Math" panose="02040503050406030204" pitchFamily="18" charset="0"/>
                                            </a:rPr>
                                          </m:ctrlPr>
                                        </m:dPr>
                                        <m:e>
                                          <m:sSubSup>
                                            <m:sSubSupPr>
                                              <m:ctrlPr>
                                                <a:rPr lang="en-US" sz="2400" i="1">
                                                  <a:solidFill>
                                                    <a:srgbClr val="C00000"/>
                                                  </a:solidFill>
                                                  <a:latin typeface="Cambria Math" panose="02040503050406030204" pitchFamily="18" charset="0"/>
                                                </a:rPr>
                                              </m:ctrlPr>
                                            </m:sSubSup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𝑠𝑘</m:t>
                                              </m:r>
                                            </m:sub>
                                            <m:sup>
                                              <m:r>
                                                <a:rPr lang="en-US" sz="2400" i="1">
                                                  <a:solidFill>
                                                    <a:srgbClr val="C00000"/>
                                                  </a:solidFill>
                                                  <a:latin typeface="Cambria Math" panose="02040503050406030204" pitchFamily="18" charset="0"/>
                                                </a:rPr>
                                                <m:t>′</m:t>
                                              </m:r>
                                            </m:sup>
                                          </m:sSubSup>
                                        </m:e>
                                      </m:d>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𝑠𝑘</m:t>
                                          </m:r>
                                        </m:sub>
                                      </m:sSub>
                                    </m:e>
                                  </m:d>
                                </m:e>
                              </m:d>
                            </m:e>
                            <m:sub>
                              <m:r>
                                <a:rPr lang="en-US" sz="2400" i="1">
                                  <a:solidFill>
                                    <a:srgbClr val="C00000"/>
                                  </a:solidFill>
                                  <a:latin typeface="Cambria Math" panose="02040503050406030204" pitchFamily="18" charset="0"/>
                                </a:rPr>
                                <m:t>2</m:t>
                              </m:r>
                            </m:sub>
                            <m:sup>
                              <m:r>
                                <a:rPr lang="en-US" sz="2400" i="1">
                                  <a:solidFill>
                                    <a:srgbClr val="C00000"/>
                                  </a:solidFill>
                                  <a:latin typeface="Cambria Math" panose="02040503050406030204" pitchFamily="18" charset="0"/>
                                </a:rPr>
                                <m:t>2</m:t>
                              </m:r>
                            </m:sup>
                          </m:sSubSup>
                        </m:e>
                      </m:nary>
                    </m:oMath>
                  </m:oMathPara>
                </a14:m>
                <a:endParaRPr lang="en-US" sz="2400" dirty="0">
                  <a:solidFill>
                    <a:srgbClr val="C00000"/>
                  </a:solidFill>
                </a:endParaRPr>
              </a:p>
            </p:txBody>
          </p:sp>
        </mc:Choice>
        <mc:Fallback xmlns="">
          <p:sp>
            <p:nvSpPr>
              <p:cNvPr id="7" name="Rectangle 4">
                <a:extLst>
                  <a:ext uri="{FF2B5EF4-FFF2-40B4-BE49-F238E27FC236}">
                    <a16:creationId xmlns:a16="http://schemas.microsoft.com/office/drawing/2014/main" id="{3DD25DF9-ED85-4272-A83A-405A4CF8AEF6}"/>
                  </a:ext>
                </a:extLst>
              </p:cNvPr>
              <p:cNvSpPr>
                <a:spLocks noRot="1" noChangeAspect="1" noMove="1" noResize="1" noEditPoints="1" noAdjustHandles="1" noChangeArrowheads="1" noChangeShapeType="1" noTextEdit="1"/>
              </p:cNvSpPr>
              <p:nvPr/>
            </p:nvSpPr>
            <p:spPr>
              <a:xfrm>
                <a:off x="1743490" y="2584902"/>
                <a:ext cx="9038810" cy="1130631"/>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4497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r>
              <a:rPr lang="en-US" altLang="zh-CN" dirty="0"/>
              <a:t>-</a:t>
            </a:r>
            <a:r>
              <a:rPr lang="zh-CN" altLang="en-US" dirty="0"/>
              <a:t>降噪自编码器</a:t>
            </a:r>
          </a:p>
        </p:txBody>
      </p:sp>
      <p:sp>
        <p:nvSpPr>
          <p:cNvPr id="6" name="Rectangle 1">
            <a:extLst>
              <a:ext uri="{FF2B5EF4-FFF2-40B4-BE49-F238E27FC236}">
                <a16:creationId xmlns:a16="http://schemas.microsoft.com/office/drawing/2014/main" id="{BFBE26A6-256C-44EE-A18F-3A893E88046D}"/>
              </a:ext>
            </a:extLst>
          </p:cNvPr>
          <p:cNvSpPr/>
          <p:nvPr/>
        </p:nvSpPr>
        <p:spPr>
          <a:xfrm>
            <a:off x="911423" y="1384573"/>
            <a:ext cx="10369152" cy="1698029"/>
          </a:xfrm>
          <a:prstGeom prst="rect">
            <a:avLst/>
          </a:prstGeom>
        </p:spPr>
        <p:txBody>
          <a:bodyPr wrap="square">
            <a:spAutoFit/>
          </a:bodyPr>
          <a:lstStyle/>
          <a:p>
            <a:pPr>
              <a:lnSpc>
                <a:spcPct val="150000"/>
              </a:lnSpc>
              <a:spcAft>
                <a:spcPts val="1200"/>
              </a:spcAft>
            </a:pPr>
            <a:r>
              <a:rPr lang="zh-CN" altLang="en-US" sz="2400" dirty="0"/>
              <a:t>使用梯度下降法对上述目标函数进行优化计算并结合反向传播算法更新模型参数，进行</a:t>
            </a:r>
            <a:r>
              <a:rPr lang="en-US" altLang="zh-CN" sz="2400" dirty="0"/>
              <a:t>1</a:t>
            </a:r>
            <a:r>
              <a:rPr lang="zh-CN" altLang="en-US" sz="2400" dirty="0"/>
              <a:t>千次左右迭代后模型基本收敛，获得所求降噪自编码器。使用该降噪自编码器可得下图所示的降噪效果：</a:t>
            </a:r>
            <a:endParaRPr lang="en-US" altLang="zh-CN" sz="2400" dirty="0"/>
          </a:p>
        </p:txBody>
      </p:sp>
      <p:pic>
        <p:nvPicPr>
          <p:cNvPr id="8" name="Picture 5">
            <a:extLst>
              <a:ext uri="{FF2B5EF4-FFF2-40B4-BE49-F238E27FC236}">
                <a16:creationId xmlns:a16="http://schemas.microsoft.com/office/drawing/2014/main" id="{D22A6974-F726-43B0-B025-92AB58E4B2D3}"/>
              </a:ext>
            </a:extLst>
          </p:cNvPr>
          <p:cNvPicPr>
            <a:picLocks noChangeAspect="1"/>
          </p:cNvPicPr>
          <p:nvPr/>
        </p:nvPicPr>
        <p:blipFill>
          <a:blip r:embed="rId3"/>
          <a:stretch>
            <a:fillRect/>
          </a:stretch>
        </p:blipFill>
        <p:spPr>
          <a:xfrm>
            <a:off x="1775519" y="3585964"/>
            <a:ext cx="8640960" cy="1190170"/>
          </a:xfrm>
          <a:prstGeom prst="rect">
            <a:avLst/>
          </a:prstGeom>
        </p:spPr>
      </p:pic>
    </p:spTree>
    <p:extLst>
      <p:ext uri="{BB962C8B-B14F-4D97-AF65-F5344CB8AC3E}">
        <p14:creationId xmlns:p14="http://schemas.microsoft.com/office/powerpoint/2010/main" val="220862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8EF462-D919-40A2-81A9-2A0FD8786157}"/>
                  </a:ext>
                </a:extLst>
              </p:cNvPr>
              <p:cNvSpPr>
                <a:spLocks noGrp="1"/>
              </p:cNvSpPr>
              <p:nvPr>
                <p:ph idx="1"/>
              </p:nvPr>
            </p:nvSpPr>
            <p:spPr>
              <a:xfrm>
                <a:off x="838200" y="947253"/>
                <a:ext cx="10496550" cy="5282097"/>
              </a:xfrm>
            </p:spPr>
            <p:txBody>
              <a:bodyPr>
                <a:normAutofit/>
              </a:bodyPr>
              <a:lstStyle/>
              <a:p>
                <a:pPr marL="0" indent="0">
                  <a:lnSpc>
                    <a:spcPct val="150000"/>
                  </a:lnSpc>
                  <a:spcAft>
                    <a:spcPts val="1200"/>
                  </a:spcAft>
                  <a:buNone/>
                </a:pPr>
                <a:r>
                  <a:rPr lang="zh-CN" altLang="en-US" sz="2400" dirty="0">
                    <a:solidFill>
                      <a:srgbClr val="FF0000"/>
                    </a:solidFill>
                  </a:rPr>
                  <a:t>对数据的编码过程事实上是一个数据映射过程</a:t>
                </a:r>
                <a:r>
                  <a:rPr lang="zh-CN" altLang="en-US" sz="2400" dirty="0"/>
                  <a:t>。若将某类原始数据</a:t>
                </a:r>
                <a14:m>
                  <m:oMath xmlns:m="http://schemas.openxmlformats.org/officeDocument/2006/math">
                    <m:r>
                      <a:rPr lang="en-US" altLang="zh-CN" sz="2400">
                        <a:latin typeface="Cambria Math" panose="02040503050406030204" pitchFamily="18" charset="0"/>
                      </a:rPr>
                      <m:t>𝑋</m:t>
                    </m:r>
                  </m:oMath>
                </a14:m>
                <a:r>
                  <a:rPr lang="zh-CN" altLang="en-US" sz="2400" dirty="0"/>
                  <a:t>编码为特定形式的数据</a:t>
                </a:r>
                <a14:m>
                  <m:oMath xmlns:m="http://schemas.openxmlformats.org/officeDocument/2006/math">
                    <m:r>
                      <a:rPr lang="en-US" altLang="zh-CN" sz="2400">
                        <a:latin typeface="Cambria Math" panose="02040503050406030204" pitchFamily="18" charset="0"/>
                      </a:rPr>
                      <m:t>𝑦</m:t>
                    </m:r>
                  </m:oMath>
                </a14:m>
                <a:r>
                  <a:rPr lang="zh-CN" altLang="en-US" sz="2400" dirty="0"/>
                  <a:t>，则需找到某个合适的映射</a:t>
                </a:r>
                <a14:m>
                  <m:oMath xmlns:m="http://schemas.openxmlformats.org/officeDocument/2006/math">
                    <m:r>
                      <a:rPr lang="en-US" altLang="zh-CN" sz="2400">
                        <a:latin typeface="Cambria Math" panose="02040503050406030204" pitchFamily="18" charset="0"/>
                      </a:rPr>
                      <m:t>𝑓</m:t>
                    </m:r>
                  </m:oMath>
                </a14:m>
                <a:r>
                  <a:rPr lang="zh-CN" altLang="en-US" sz="2400" dirty="0"/>
                  <a:t>使得</a:t>
                </a:r>
                <a14:m>
                  <m:oMath xmlns:m="http://schemas.openxmlformats.org/officeDocument/2006/math">
                    <m:r>
                      <a:rPr lang="en-US" altLang="zh-CN" sz="2400">
                        <a:latin typeface="Cambria Math" panose="02040503050406030204" pitchFamily="18" charset="0"/>
                      </a:rPr>
                      <m:t>𝑦</m:t>
                    </m:r>
                    <m:r>
                      <a:rPr lang="en-US" altLang="zh-CN" sz="2400">
                        <a:latin typeface="Cambria Math" panose="02040503050406030204" pitchFamily="18" charset="0"/>
                      </a:rPr>
                      <m:t>=</m:t>
                    </m:r>
                    <m:r>
                      <a:rPr lang="en-US" altLang="zh-CN" sz="2400">
                        <a:latin typeface="Cambria Math" panose="02040503050406030204" pitchFamily="18" charset="0"/>
                      </a:rPr>
                      <m:t>𝑓</m:t>
                    </m:r>
                    <m:r>
                      <a:rPr lang="en-US" altLang="zh-CN" sz="2400">
                        <a:latin typeface="Cambria Math" panose="02040503050406030204" pitchFamily="18" charset="0"/>
                      </a:rPr>
                      <m:t>(</m:t>
                    </m:r>
                    <m:r>
                      <a:rPr lang="en-US" altLang="zh-CN" sz="2400">
                        <a:latin typeface="Cambria Math" panose="02040503050406030204" pitchFamily="18" charset="0"/>
                      </a:rPr>
                      <m:t>𝑋</m:t>
                    </m:r>
                    <m:r>
                      <a:rPr lang="en-US" altLang="zh-CN" sz="2400">
                        <a:latin typeface="Cambria Math" panose="02040503050406030204" pitchFamily="18" charset="0"/>
                      </a:rPr>
                      <m:t>)</m:t>
                    </m:r>
                  </m:oMath>
                </a14:m>
                <a:r>
                  <a:rPr lang="zh-CN" altLang="en-US" sz="2400" dirty="0"/>
                  <a:t>。通常映射</a:t>
                </a:r>
                <a14:m>
                  <m:oMath xmlns:m="http://schemas.openxmlformats.org/officeDocument/2006/math">
                    <m:r>
                      <a:rPr lang="en-US" altLang="zh-CN" sz="2400">
                        <a:latin typeface="Cambria Math" panose="02040503050406030204" pitchFamily="18" charset="0"/>
                      </a:rPr>
                      <m:t>𝑓</m:t>
                    </m:r>
                  </m:oMath>
                </a14:m>
                <a:r>
                  <a:rPr lang="zh-CN" altLang="en-US" sz="2400" dirty="0"/>
                  <a:t>为编码器，并</a:t>
                </a:r>
                <a:r>
                  <a:rPr lang="zh-CN" altLang="en-US" sz="2400" dirty="0">
                    <a:solidFill>
                      <a:srgbClr val="FF0000"/>
                    </a:solidFill>
                  </a:rPr>
                  <a:t>称将原始数据</a:t>
                </a:r>
                <a14:m>
                  <m:oMath xmlns:m="http://schemas.openxmlformats.org/officeDocument/2006/math">
                    <m:r>
                      <a:rPr lang="en-US" altLang="zh-CN" sz="2400">
                        <a:solidFill>
                          <a:srgbClr val="FF0000"/>
                        </a:solidFill>
                        <a:latin typeface="Cambria Math" panose="02040503050406030204" pitchFamily="18" charset="0"/>
                      </a:rPr>
                      <m:t>𝑋</m:t>
                    </m:r>
                  </m:oMath>
                </a14:m>
                <a:r>
                  <a:rPr lang="zh-CN" altLang="en-US" sz="2400" dirty="0">
                    <a:solidFill>
                      <a:srgbClr val="FF0000"/>
                    </a:solidFill>
                  </a:rPr>
                  <a:t>映射为编码数据</a:t>
                </a:r>
                <a14:m>
                  <m:oMath xmlns:m="http://schemas.openxmlformats.org/officeDocument/2006/math">
                    <m:r>
                      <a:rPr lang="en-US" altLang="zh-CN" sz="2400">
                        <a:solidFill>
                          <a:srgbClr val="FF0000"/>
                        </a:solidFill>
                        <a:latin typeface="Cambria Math" panose="02040503050406030204" pitchFamily="18" charset="0"/>
                      </a:rPr>
                      <m:t>𝑦</m:t>
                    </m:r>
                  </m:oMath>
                </a14:m>
                <a:r>
                  <a:rPr lang="zh-CN" altLang="en-US" sz="2400" dirty="0">
                    <a:solidFill>
                      <a:srgbClr val="FF0000"/>
                    </a:solidFill>
                  </a:rPr>
                  <a:t>的过程为编码过程</a:t>
                </a:r>
                <a:r>
                  <a:rPr lang="zh-CN" altLang="en-US" sz="2400" dirty="0"/>
                  <a:t>。若编码数据</a:t>
                </a:r>
                <a14:m>
                  <m:oMath xmlns:m="http://schemas.openxmlformats.org/officeDocument/2006/math">
                    <m:r>
                      <a:rPr lang="en-US" altLang="zh-CN" sz="2400">
                        <a:latin typeface="Cambria Math" panose="02040503050406030204" pitchFamily="18" charset="0"/>
                      </a:rPr>
                      <m:t>𝑦</m:t>
                    </m:r>
                  </m:oMath>
                </a14:m>
                <a:r>
                  <a:rPr lang="zh-CN" altLang="en-US" sz="2400" dirty="0"/>
                  <a:t>保留了大部分原始数据</a:t>
                </a:r>
                <a14:m>
                  <m:oMath xmlns:m="http://schemas.openxmlformats.org/officeDocument/2006/math">
                    <m:r>
                      <a:rPr lang="en-US" altLang="zh-CN" sz="2400">
                        <a:latin typeface="Cambria Math" panose="02040503050406030204" pitchFamily="18" charset="0"/>
                      </a:rPr>
                      <m:t>𝑋</m:t>
                    </m:r>
                  </m:oMath>
                </a14:m>
                <a:r>
                  <a:rPr lang="zh-CN" altLang="en-US" sz="2400" dirty="0"/>
                  <a:t>中信息，则从理论上说一定存在某种方式将数据</a:t>
                </a:r>
                <a14:m>
                  <m:oMath xmlns:m="http://schemas.openxmlformats.org/officeDocument/2006/math">
                    <m:r>
                      <a:rPr lang="en-US" altLang="zh-CN" sz="2400">
                        <a:latin typeface="Cambria Math" panose="02040503050406030204" pitchFamily="18" charset="0"/>
                      </a:rPr>
                      <m:t>𝑦</m:t>
                    </m:r>
                  </m:oMath>
                </a14:m>
                <a:r>
                  <a:rPr lang="zh-CN" altLang="en-US" sz="2400" dirty="0"/>
                  <a:t>映射为与</a:t>
                </a:r>
                <a14:m>
                  <m:oMath xmlns:m="http://schemas.openxmlformats.org/officeDocument/2006/math">
                    <m:r>
                      <a:rPr lang="en-US" altLang="zh-CN" sz="2400">
                        <a:latin typeface="Cambria Math" panose="02040503050406030204" pitchFamily="18" charset="0"/>
                      </a:rPr>
                      <m:t>𝑋</m:t>
                    </m:r>
                  </m:oMath>
                </a14:m>
                <a:r>
                  <a:rPr lang="zh-CN" altLang="en-US" sz="2400" dirty="0"/>
                  <a:t>相近的数据</a:t>
                </a:r>
                <a14:m>
                  <m:oMath xmlns:m="http://schemas.openxmlformats.org/officeDocument/2006/math">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𝑋</m:t>
                        </m:r>
                      </m:e>
                      <m:sup>
                        <m:r>
                          <a:rPr lang="en-US" altLang="zh-CN" sz="2400">
                            <a:latin typeface="Cambria Math" panose="02040503050406030204" pitchFamily="18" charset="0"/>
                          </a:rPr>
                          <m:t>′</m:t>
                        </m:r>
                      </m:sup>
                    </m:sSup>
                  </m:oMath>
                </a14:m>
                <a:r>
                  <a:rPr lang="zh-CN" altLang="en-US" sz="2400" dirty="0"/>
                  <a:t>。假设存在映射</a:t>
                </a:r>
                <a14:m>
                  <m:oMath xmlns:m="http://schemas.openxmlformats.org/officeDocument/2006/math">
                    <m:r>
                      <a:rPr lang="en-US" altLang="zh-CN" sz="2400">
                        <a:latin typeface="Cambria Math" panose="02040503050406030204" pitchFamily="18" charset="0"/>
                      </a:rPr>
                      <m:t>𝑔</m:t>
                    </m:r>
                  </m:oMath>
                </a14:m>
                <a:r>
                  <a:rPr lang="zh-CN" altLang="en-US" sz="2400" dirty="0"/>
                  <a:t>满足：</a:t>
                </a:r>
                <a:endParaRPr lang="en-US" altLang="zh-CN" sz="2400" dirty="0"/>
              </a:p>
              <a:p>
                <a:pPr marL="0" indent="0">
                  <a:lnSpc>
                    <a:spcPct val="150000"/>
                  </a:lnSpc>
                  <a:spcAft>
                    <a:spcPts val="1200"/>
                  </a:spcAft>
                  <a:buNone/>
                </a:pPr>
                <a14:m>
                  <m:oMathPara xmlns:m="http://schemas.openxmlformats.org/officeDocument/2006/math">
                    <m:oMathParaPr>
                      <m:jc m:val="centerGroup"/>
                    </m:oMathParaPr>
                    <m:oMath xmlns:m="http://schemas.openxmlformats.org/officeDocument/2006/math">
                      <m:sSup>
                        <m:sSupPr>
                          <m:ctrlPr>
                            <a:rPr lang="en-US" altLang="zh-CN" sz="2400" i="1">
                              <a:solidFill>
                                <a:srgbClr val="C00000"/>
                              </a:solidFill>
                              <a:latin typeface="Cambria Math" panose="02040503050406030204" pitchFamily="18" charset="0"/>
                            </a:rPr>
                          </m:ctrlPr>
                        </m:sSupPr>
                        <m:e>
                          <m:r>
                            <a:rPr lang="en-US" altLang="zh-CN" sz="2400" i="1">
                              <a:solidFill>
                                <a:srgbClr val="C00000"/>
                              </a:solidFill>
                              <a:latin typeface="Cambria Math" panose="02040503050406030204" pitchFamily="18" charset="0"/>
                            </a:rPr>
                            <m:t>𝑋</m:t>
                          </m:r>
                        </m:e>
                        <m:sup>
                          <m:r>
                            <a:rPr lang="en-US" altLang="zh-CN" sz="2400" i="1">
                              <a:solidFill>
                                <a:srgbClr val="C00000"/>
                              </a:solidFill>
                              <a:latin typeface="Cambria Math" panose="02040503050406030204" pitchFamily="18" charset="0"/>
                            </a:rPr>
                            <m:t>′</m:t>
                          </m:r>
                        </m:sup>
                      </m:sSup>
                      <m:r>
                        <a:rPr lang="en-US" altLang="zh-CN" sz="2400" i="1">
                          <a:solidFill>
                            <a:srgbClr val="C00000"/>
                          </a:solidFill>
                          <a:latin typeface="Cambria Math" panose="02040503050406030204" pitchFamily="18" charset="0"/>
                        </a:rPr>
                        <m:t>=</m:t>
                      </m:r>
                      <m:r>
                        <a:rPr lang="en-US" altLang="zh-CN" sz="2400" i="1">
                          <a:solidFill>
                            <a:srgbClr val="C00000"/>
                          </a:solidFill>
                          <a:latin typeface="Cambria Math" panose="02040503050406030204" pitchFamily="18" charset="0"/>
                        </a:rPr>
                        <m:t>𝑔</m:t>
                      </m:r>
                      <m:d>
                        <m:dPr>
                          <m:ctrlPr>
                            <a:rPr lang="en-US" altLang="zh-CN" sz="2400" i="1">
                              <a:solidFill>
                                <a:srgbClr val="C00000"/>
                              </a:solidFill>
                              <a:latin typeface="Cambria Math" panose="02040503050406030204" pitchFamily="18" charset="0"/>
                            </a:rPr>
                          </m:ctrlPr>
                        </m:dPr>
                        <m:e>
                          <m:r>
                            <a:rPr lang="en-US" altLang="zh-CN" sz="2400" i="1">
                              <a:solidFill>
                                <a:srgbClr val="C00000"/>
                              </a:solidFill>
                              <a:latin typeface="Cambria Math" panose="02040503050406030204" pitchFamily="18" charset="0"/>
                            </a:rPr>
                            <m:t>𝑦</m:t>
                          </m:r>
                        </m:e>
                      </m:d>
                      <m:r>
                        <a:rPr lang="en-US" altLang="zh-CN" sz="2400" i="1">
                          <a:solidFill>
                            <a:srgbClr val="C00000"/>
                          </a:solidFill>
                          <a:latin typeface="Cambria Math" panose="02040503050406030204" pitchFamily="18" charset="0"/>
                        </a:rPr>
                        <m:t>=</m:t>
                      </m:r>
                      <m:r>
                        <a:rPr lang="en-US" altLang="zh-CN" sz="2400" i="1">
                          <a:solidFill>
                            <a:srgbClr val="C00000"/>
                          </a:solidFill>
                          <a:latin typeface="Cambria Math" panose="02040503050406030204" pitchFamily="18" charset="0"/>
                        </a:rPr>
                        <m:t>𝑔</m:t>
                      </m:r>
                      <m:r>
                        <a:rPr lang="en-US" altLang="zh-CN" sz="2400" i="1">
                          <a:solidFill>
                            <a:srgbClr val="C00000"/>
                          </a:solidFill>
                          <a:latin typeface="Cambria Math" panose="02040503050406030204" pitchFamily="18" charset="0"/>
                        </a:rPr>
                        <m:t>[</m:t>
                      </m:r>
                      <m:r>
                        <a:rPr lang="en-US" altLang="zh-CN" sz="2400" i="1">
                          <a:solidFill>
                            <a:srgbClr val="C00000"/>
                          </a:solidFill>
                          <a:latin typeface="Cambria Math" panose="02040503050406030204" pitchFamily="18" charset="0"/>
                        </a:rPr>
                        <m:t>𝑓</m:t>
                      </m:r>
                      <m:d>
                        <m:dPr>
                          <m:ctrlPr>
                            <a:rPr lang="en-US" altLang="zh-CN" sz="2400" i="1">
                              <a:solidFill>
                                <a:srgbClr val="C00000"/>
                              </a:solidFill>
                              <a:latin typeface="Cambria Math" panose="02040503050406030204" pitchFamily="18" charset="0"/>
                            </a:rPr>
                          </m:ctrlPr>
                        </m:dPr>
                        <m:e>
                          <m:r>
                            <a:rPr lang="en-US" altLang="zh-CN" sz="2400" i="1">
                              <a:solidFill>
                                <a:srgbClr val="C00000"/>
                              </a:solidFill>
                              <a:latin typeface="Cambria Math" panose="02040503050406030204" pitchFamily="18" charset="0"/>
                            </a:rPr>
                            <m:t>𝑋</m:t>
                          </m:r>
                        </m:e>
                      </m:d>
                      <m:r>
                        <a:rPr lang="en-US" altLang="zh-CN" sz="2400" i="1">
                          <a:solidFill>
                            <a:srgbClr val="C00000"/>
                          </a:solidFill>
                          <a:latin typeface="Cambria Math" panose="02040503050406030204" pitchFamily="18" charset="0"/>
                        </a:rPr>
                        <m:t>]</m:t>
                      </m:r>
                    </m:oMath>
                  </m:oMathPara>
                </a14:m>
                <a:endParaRPr lang="en-US" altLang="zh-CN" sz="2400" dirty="0">
                  <a:solidFill>
                    <a:srgbClr val="C00000"/>
                  </a:solidFill>
                </a:endParaRPr>
              </a:p>
              <a:p>
                <a:pPr marL="0" indent="0">
                  <a:lnSpc>
                    <a:spcPct val="150000"/>
                  </a:lnSpc>
                  <a:spcAft>
                    <a:spcPts val="1200"/>
                  </a:spcAft>
                  <a:buNone/>
                </a:pPr>
                <a:r>
                  <a:rPr lang="zh-CN" altLang="en-US" sz="2400" dirty="0"/>
                  <a:t>  则认为编码器</a:t>
                </a:r>
                <a14:m>
                  <m:oMath xmlns:m="http://schemas.openxmlformats.org/officeDocument/2006/math">
                    <m:r>
                      <a:rPr lang="en-US" altLang="zh-CN" sz="2400">
                        <a:latin typeface="Cambria Math" panose="02040503050406030204" pitchFamily="18" charset="0"/>
                      </a:rPr>
                      <m:t>𝑓</m:t>
                    </m:r>
                  </m:oMath>
                </a14:m>
                <a:r>
                  <a:rPr lang="zh-CN" altLang="en-US" sz="2400" dirty="0"/>
                  <a:t>可对原始数据</a:t>
                </a:r>
                <a14:m>
                  <m:oMath xmlns:m="http://schemas.openxmlformats.org/officeDocument/2006/math">
                    <m:r>
                      <a:rPr lang="en-US" altLang="zh-CN" sz="2400">
                        <a:latin typeface="Cambria Math" panose="02040503050406030204" pitchFamily="18" charset="0"/>
                      </a:rPr>
                      <m:t>𝑋</m:t>
                    </m:r>
                  </m:oMath>
                </a14:m>
                <a:r>
                  <a:rPr lang="zh-CN" altLang="en-US" sz="2400" dirty="0"/>
                  <a:t>进行有效编码，此时</a:t>
                </a:r>
                <a:r>
                  <a:rPr lang="zh-CN" altLang="en-US" sz="2400" dirty="0">
                    <a:solidFill>
                      <a:srgbClr val="FF0000"/>
                    </a:solidFill>
                  </a:rPr>
                  <a:t>称映射</a:t>
                </a:r>
                <a14:m>
                  <m:oMath xmlns:m="http://schemas.openxmlformats.org/officeDocument/2006/math">
                    <m:r>
                      <a:rPr lang="en-US" altLang="zh-CN" sz="2400">
                        <a:solidFill>
                          <a:srgbClr val="FF0000"/>
                        </a:solidFill>
                        <a:latin typeface="Cambria Math" panose="02040503050406030204" pitchFamily="18" charset="0"/>
                      </a:rPr>
                      <m:t>𝑔</m:t>
                    </m:r>
                  </m:oMath>
                </a14:m>
                <a:r>
                  <a:rPr lang="zh-CN" altLang="en-US" sz="2400" dirty="0">
                    <a:solidFill>
                      <a:srgbClr val="FF0000"/>
                    </a:solidFill>
                  </a:rPr>
                  <a:t>为解码器</a:t>
                </a:r>
                <a:r>
                  <a:rPr lang="zh-CN" altLang="en-US" sz="2400" dirty="0">
                    <a:solidFill>
                      <a:schemeClr val="accent6"/>
                    </a:solidFill>
                  </a:rPr>
                  <a:t>。</a:t>
                </a:r>
                <a:endParaRPr lang="en-US" altLang="zh-CN" sz="2400" dirty="0"/>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p:txBody>
          </p:sp>
        </mc:Choice>
        <mc:Fallback xmlns="">
          <p:sp>
            <p:nvSpPr>
              <p:cNvPr id="3" name="内容占位符 2">
                <a:extLst>
                  <a:ext uri="{FF2B5EF4-FFF2-40B4-BE49-F238E27FC236}">
                    <a16:creationId xmlns="" xmlns:a16="http://schemas.microsoft.com/office/drawing/2014/main" id="{4A8EF462-D919-40A2-81A9-2A0FD8786157}"/>
                  </a:ext>
                </a:extLst>
              </p:cNvPr>
              <p:cNvSpPr>
                <a:spLocks noGrp="1" noRot="1" noChangeAspect="1" noMove="1" noResize="1" noEditPoints="1" noAdjustHandles="1" noChangeArrowheads="1" noChangeShapeType="1" noTextEdit="1"/>
              </p:cNvSpPr>
              <p:nvPr>
                <p:ph idx="1"/>
              </p:nvPr>
            </p:nvSpPr>
            <p:spPr>
              <a:xfrm>
                <a:off x="838200" y="947253"/>
                <a:ext cx="10496550" cy="5282097"/>
              </a:xfrm>
              <a:blipFill rotWithShape="1">
                <a:blip r:embed="rId3"/>
                <a:stretch>
                  <a:fillRect l="-930" r="-9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123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8EF462-D919-40A2-81A9-2A0FD8786157}"/>
                  </a:ext>
                </a:extLst>
              </p:cNvPr>
              <p:cNvSpPr>
                <a:spLocks noGrp="1"/>
              </p:cNvSpPr>
              <p:nvPr>
                <p:ph idx="1"/>
              </p:nvPr>
            </p:nvSpPr>
            <p:spPr>
              <a:xfrm>
                <a:off x="838200" y="947253"/>
                <a:ext cx="10496550" cy="5282097"/>
              </a:xfrm>
            </p:spPr>
            <p:txBody>
              <a:bodyPr>
                <a:normAutofit/>
              </a:bodyPr>
              <a:lstStyle/>
              <a:p>
                <a:pPr marL="0" indent="0">
                  <a:lnSpc>
                    <a:spcPct val="150000"/>
                  </a:lnSpc>
                  <a:spcAft>
                    <a:spcPts val="1200"/>
                  </a:spcAft>
                  <a:buNone/>
                </a:pPr>
                <a:r>
                  <a:rPr lang="zh-CN" altLang="en-US" sz="2400" dirty="0">
                    <a:solidFill>
                      <a:srgbClr val="FF0000"/>
                    </a:solidFill>
                  </a:rPr>
                  <a:t>自编码器</a:t>
                </a:r>
                <a:r>
                  <a:rPr lang="zh-CN" altLang="en-US" sz="2400" dirty="0"/>
                  <a:t>是一种由编码器</a:t>
                </a:r>
                <a14:m>
                  <m:oMath xmlns:m="http://schemas.openxmlformats.org/officeDocument/2006/math">
                    <m:r>
                      <a:rPr lang="en-US" altLang="zh-CN" sz="2400">
                        <a:latin typeface="Cambria Math" panose="02040503050406030204" pitchFamily="18" charset="0"/>
                      </a:rPr>
                      <m:t>𝑓</m:t>
                    </m:r>
                  </m:oMath>
                </a14:m>
                <a:r>
                  <a:rPr lang="zh-CN" altLang="en-US" sz="2400" dirty="0"/>
                  <a:t>和解码器</a:t>
                </a:r>
                <a14:m>
                  <m:oMath xmlns:m="http://schemas.openxmlformats.org/officeDocument/2006/math">
                    <m:r>
                      <a:rPr lang="en-US" altLang="zh-CN" sz="2400">
                        <a:latin typeface="Cambria Math" panose="02040503050406030204" pitchFamily="18" charset="0"/>
                      </a:rPr>
                      <m:t>𝑔</m:t>
                    </m:r>
                  </m:oMath>
                </a14:m>
                <a:r>
                  <a:rPr lang="zh-CN" altLang="en-US" sz="2400" dirty="0"/>
                  <a:t>组成的数据编解码模型。该模型首先使用编码器对输入数据进行编码，然后使用解码器尽量将编码数据还原为输入数据，即</a:t>
                </a:r>
                <a:r>
                  <a:rPr lang="zh-CN" altLang="en-US" sz="2400" dirty="0">
                    <a:solidFill>
                      <a:srgbClr val="FF0000"/>
                    </a:solidFill>
                  </a:rPr>
                  <a:t>模型输出</a:t>
                </a:r>
                <a14:m>
                  <m:oMath xmlns:m="http://schemas.openxmlformats.org/officeDocument/2006/math">
                    <m:sSup>
                      <m:sSupPr>
                        <m:ctrlPr>
                          <a:rPr lang="en-US" altLang="zh-CN" sz="2400" i="1">
                            <a:solidFill>
                              <a:srgbClr val="FF0000"/>
                            </a:solidFill>
                            <a:latin typeface="Cambria Math" panose="02040503050406030204" pitchFamily="18" charset="0"/>
                          </a:rPr>
                        </m:ctrlPr>
                      </m:sSupPr>
                      <m:e>
                        <m:r>
                          <a:rPr lang="en-US" altLang="zh-CN" sz="2400">
                            <a:solidFill>
                              <a:srgbClr val="FF0000"/>
                            </a:solidFill>
                            <a:latin typeface="Cambria Math" panose="02040503050406030204" pitchFamily="18" charset="0"/>
                          </a:rPr>
                          <m:t>𝑋</m:t>
                        </m:r>
                      </m:e>
                      <m:sup>
                        <m:r>
                          <a:rPr lang="en-US" altLang="zh-CN" sz="2400">
                            <a:solidFill>
                              <a:srgbClr val="FF0000"/>
                            </a:solidFill>
                            <a:latin typeface="Cambria Math" panose="02040503050406030204" pitchFamily="18" charset="0"/>
                          </a:rPr>
                          <m:t>′</m:t>
                        </m:r>
                      </m:sup>
                    </m:sSup>
                  </m:oMath>
                </a14:m>
                <a:r>
                  <a:rPr lang="zh-CN" altLang="en-US" sz="2400" dirty="0">
                    <a:solidFill>
                      <a:srgbClr val="FF0000"/>
                    </a:solidFill>
                  </a:rPr>
                  <a:t>尽量保持与模型输入</a:t>
                </a:r>
                <a14:m>
                  <m:oMath xmlns:m="http://schemas.openxmlformats.org/officeDocument/2006/math">
                    <m:r>
                      <a:rPr lang="en-US" altLang="zh-CN" sz="2400">
                        <a:solidFill>
                          <a:srgbClr val="FF0000"/>
                        </a:solidFill>
                        <a:latin typeface="Cambria Math" panose="02040503050406030204" pitchFamily="18" charset="0"/>
                      </a:rPr>
                      <m:t>𝑋</m:t>
                    </m:r>
                  </m:oMath>
                </a14:m>
                <a:r>
                  <a:rPr lang="zh-CN" altLang="en-US" sz="2400" dirty="0">
                    <a:solidFill>
                      <a:srgbClr val="FF0000"/>
                    </a:solidFill>
                  </a:rPr>
                  <a:t>一致</a:t>
                </a:r>
                <a:r>
                  <a:rPr lang="zh-CN" altLang="en-US" sz="2400" dirty="0"/>
                  <a:t>。显然，若编码器</a:t>
                </a:r>
                <a14:m>
                  <m:oMath xmlns:m="http://schemas.openxmlformats.org/officeDocument/2006/math">
                    <m:r>
                      <a:rPr lang="en-US" altLang="zh-CN" sz="2400">
                        <a:latin typeface="Cambria Math" panose="02040503050406030204" pitchFamily="18" charset="0"/>
                      </a:rPr>
                      <m:t>𝑓</m:t>
                    </m:r>
                  </m:oMath>
                </a14:m>
                <a:r>
                  <a:rPr lang="zh-CN" altLang="en-US" sz="2400" dirty="0"/>
                  <a:t>和解码器</a:t>
                </a:r>
                <a14:m>
                  <m:oMath xmlns:m="http://schemas.openxmlformats.org/officeDocument/2006/math">
                    <m:r>
                      <a:rPr lang="en-US" altLang="zh-CN" sz="2400">
                        <a:latin typeface="Cambria Math" panose="02040503050406030204" pitchFamily="18" charset="0"/>
                      </a:rPr>
                      <m:t>𝑔</m:t>
                    </m:r>
                  </m:oMath>
                </a14:m>
                <a:r>
                  <a:rPr lang="zh-CN" altLang="en-US" sz="2400" dirty="0"/>
                  <a:t>均采用恒等映射，即</a:t>
                </a:r>
                <a14:m>
                  <m:oMath xmlns:m="http://schemas.openxmlformats.org/officeDocument/2006/math">
                    <m:r>
                      <a:rPr lang="en-US" altLang="zh-CN" sz="2400">
                        <a:solidFill>
                          <a:srgbClr val="C00000"/>
                        </a:solidFill>
                        <a:latin typeface="Cambria Math" panose="02040503050406030204" pitchFamily="18" charset="0"/>
                      </a:rPr>
                      <m:t>𝑓</m:t>
                    </m:r>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𝑎</m:t>
                        </m:r>
                      </m:e>
                    </m:d>
                    <m:r>
                      <a:rPr lang="en-US" altLang="zh-CN" sz="2400">
                        <a:solidFill>
                          <a:srgbClr val="C00000"/>
                        </a:solidFill>
                        <a:latin typeface="Cambria Math" panose="02040503050406030204" pitchFamily="18" charset="0"/>
                      </a:rPr>
                      <m:t>=</m:t>
                    </m:r>
                    <m:r>
                      <a:rPr lang="en-US" altLang="zh-CN" sz="2400">
                        <a:solidFill>
                          <a:srgbClr val="C00000"/>
                        </a:solidFill>
                        <a:latin typeface="Cambria Math" panose="02040503050406030204" pitchFamily="18" charset="0"/>
                      </a:rPr>
                      <m:t>𝑎</m:t>
                    </m:r>
                  </m:oMath>
                </a14:m>
                <a:r>
                  <a:rPr lang="zh-CN" altLang="en-US" sz="2400" dirty="0"/>
                  <a:t>，</a:t>
                </a:r>
                <a14:m>
                  <m:oMath xmlns:m="http://schemas.openxmlformats.org/officeDocument/2006/math">
                    <m:r>
                      <a:rPr lang="en-US" altLang="zh-CN" sz="2400">
                        <a:solidFill>
                          <a:srgbClr val="C00000"/>
                        </a:solidFill>
                        <a:latin typeface="Cambria Math" panose="02040503050406030204" pitchFamily="18" charset="0"/>
                      </a:rPr>
                      <m:t>𝑔</m:t>
                    </m:r>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𝑎</m:t>
                        </m:r>
                      </m:e>
                    </m:d>
                    <m:r>
                      <a:rPr lang="en-US" altLang="zh-CN" sz="2400">
                        <a:solidFill>
                          <a:srgbClr val="C00000"/>
                        </a:solidFill>
                        <a:latin typeface="Cambria Math" panose="02040503050406030204" pitchFamily="18" charset="0"/>
                      </a:rPr>
                      <m:t>=</m:t>
                    </m:r>
                    <m:r>
                      <a:rPr lang="en-US" altLang="zh-CN" sz="2400">
                        <a:solidFill>
                          <a:srgbClr val="C00000"/>
                        </a:solidFill>
                        <a:latin typeface="Cambria Math" panose="02040503050406030204" pitchFamily="18" charset="0"/>
                      </a:rPr>
                      <m:t>𝑎</m:t>
                    </m:r>
                  </m:oMath>
                </a14:m>
                <a:r>
                  <a:rPr lang="zh-CN" altLang="en-US" sz="2400" dirty="0"/>
                  <a:t>，则有如下关系：</a:t>
                </a:r>
                <a:endParaRPr lang="en-US" altLang="zh-CN" sz="2400" dirty="0"/>
              </a:p>
              <a:p>
                <a:pPr marL="0" indent="0">
                  <a:lnSpc>
                    <a:spcPct val="150000"/>
                  </a:lnSpc>
                  <a:spcAft>
                    <a:spcPts val="1200"/>
                  </a:spcAft>
                  <a:buNone/>
                </a:pPr>
                <a14:m>
                  <m:oMathPara xmlns:m="http://schemas.openxmlformats.org/officeDocument/2006/math">
                    <m:oMathParaPr>
                      <m:jc m:val="centerGroup"/>
                    </m:oMathParaPr>
                    <m:oMath xmlns:m="http://schemas.openxmlformats.org/officeDocument/2006/math">
                      <m:r>
                        <a:rPr lang="en-US" altLang="zh-CN" sz="2400">
                          <a:solidFill>
                            <a:srgbClr val="C00000"/>
                          </a:solidFill>
                          <a:latin typeface="Cambria Math" panose="02040503050406030204" pitchFamily="18" charset="0"/>
                        </a:rPr>
                        <m:t>𝑦</m:t>
                      </m:r>
                      <m:r>
                        <a:rPr lang="en-US" altLang="zh-CN" sz="2400">
                          <a:solidFill>
                            <a:srgbClr val="C00000"/>
                          </a:solidFill>
                          <a:latin typeface="Cambria Math" panose="02040503050406030204" pitchFamily="18" charset="0"/>
                        </a:rPr>
                        <m:t>=</m:t>
                      </m:r>
                      <m:r>
                        <a:rPr lang="en-US" altLang="zh-CN" sz="2400">
                          <a:solidFill>
                            <a:srgbClr val="C00000"/>
                          </a:solidFill>
                          <a:latin typeface="Cambria Math" panose="02040503050406030204" pitchFamily="18" charset="0"/>
                        </a:rPr>
                        <m:t>𝑓</m:t>
                      </m:r>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𝑋</m:t>
                          </m:r>
                        </m:e>
                      </m:d>
                      <m:r>
                        <a:rPr lang="en-US" altLang="zh-CN" sz="2400">
                          <a:solidFill>
                            <a:srgbClr val="C00000"/>
                          </a:solidFill>
                          <a:latin typeface="Cambria Math" panose="02040503050406030204" pitchFamily="18" charset="0"/>
                        </a:rPr>
                        <m:t>=</m:t>
                      </m:r>
                      <m:r>
                        <a:rPr lang="en-US" altLang="zh-CN" sz="2400">
                          <a:solidFill>
                            <a:srgbClr val="C00000"/>
                          </a:solidFill>
                          <a:latin typeface="Cambria Math" panose="02040503050406030204" pitchFamily="18" charset="0"/>
                        </a:rPr>
                        <m:t>𝑋</m:t>
                      </m:r>
                      <m:r>
                        <a:rPr lang="en-US" altLang="zh-CN" sz="2400">
                          <a:solidFill>
                            <a:srgbClr val="C00000"/>
                          </a:solidFill>
                          <a:latin typeface="Cambria Math" panose="02040503050406030204" pitchFamily="18" charset="0"/>
                        </a:rPr>
                        <m:t>,  </m:t>
                      </m:r>
                      <m:sSup>
                        <m:sSupPr>
                          <m:ctrlPr>
                            <a:rPr lang="en-US" altLang="zh-CN" sz="2400" i="1">
                              <a:solidFill>
                                <a:srgbClr val="C00000"/>
                              </a:solidFill>
                              <a:latin typeface="Cambria Math" panose="02040503050406030204" pitchFamily="18" charset="0"/>
                            </a:rPr>
                          </m:ctrlPr>
                        </m:sSupPr>
                        <m:e>
                          <m:r>
                            <a:rPr lang="en-US" altLang="zh-CN" sz="2400">
                              <a:solidFill>
                                <a:srgbClr val="C00000"/>
                              </a:solidFill>
                              <a:latin typeface="Cambria Math" panose="02040503050406030204" pitchFamily="18" charset="0"/>
                            </a:rPr>
                            <m:t>𝑋</m:t>
                          </m:r>
                        </m:e>
                        <m:sup>
                          <m:r>
                            <a:rPr lang="en-US" altLang="zh-CN" sz="2400">
                              <a:solidFill>
                                <a:srgbClr val="C00000"/>
                              </a:solidFill>
                              <a:latin typeface="Cambria Math" panose="02040503050406030204" pitchFamily="18" charset="0"/>
                            </a:rPr>
                            <m:t>′</m:t>
                          </m:r>
                        </m:sup>
                      </m:sSup>
                      <m:r>
                        <a:rPr lang="en-US" altLang="zh-CN" sz="2400">
                          <a:solidFill>
                            <a:srgbClr val="C00000"/>
                          </a:solidFill>
                          <a:latin typeface="Cambria Math" panose="02040503050406030204" pitchFamily="18" charset="0"/>
                        </a:rPr>
                        <m:t>=</m:t>
                      </m:r>
                      <m:r>
                        <a:rPr lang="en-US" altLang="zh-CN" sz="2400">
                          <a:solidFill>
                            <a:srgbClr val="C00000"/>
                          </a:solidFill>
                          <a:latin typeface="Cambria Math" panose="02040503050406030204" pitchFamily="18" charset="0"/>
                        </a:rPr>
                        <m:t>𝑔</m:t>
                      </m:r>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𝑦</m:t>
                          </m:r>
                        </m:e>
                      </m:d>
                      <m:r>
                        <a:rPr lang="en-US" altLang="zh-CN" sz="2400">
                          <a:solidFill>
                            <a:srgbClr val="C00000"/>
                          </a:solidFill>
                          <a:latin typeface="Cambria Math" panose="02040503050406030204" pitchFamily="18" charset="0"/>
                        </a:rPr>
                        <m:t>=</m:t>
                      </m:r>
                      <m:r>
                        <a:rPr lang="en-US" altLang="zh-CN" sz="2400">
                          <a:solidFill>
                            <a:srgbClr val="C00000"/>
                          </a:solidFill>
                          <a:latin typeface="Cambria Math" panose="02040503050406030204" pitchFamily="18" charset="0"/>
                        </a:rPr>
                        <m:t>𝑔</m:t>
                      </m:r>
                      <m:d>
                        <m:dPr>
                          <m:begChr m:val="["/>
                          <m:endChr m:val="]"/>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𝑓</m:t>
                          </m:r>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𝑋</m:t>
                              </m:r>
                            </m:e>
                          </m:d>
                        </m:e>
                      </m:d>
                      <m:r>
                        <a:rPr lang="en-US" altLang="zh-CN" sz="2400">
                          <a:solidFill>
                            <a:srgbClr val="C00000"/>
                          </a:solidFill>
                          <a:latin typeface="Cambria Math" panose="02040503050406030204" pitchFamily="18" charset="0"/>
                        </a:rPr>
                        <m:t>=</m:t>
                      </m:r>
                      <m:r>
                        <a:rPr lang="en-US" altLang="zh-CN" sz="2400">
                          <a:solidFill>
                            <a:srgbClr val="C00000"/>
                          </a:solidFill>
                          <a:latin typeface="Cambria Math" panose="02040503050406030204" pitchFamily="18" charset="0"/>
                        </a:rPr>
                        <m:t>𝑋</m:t>
                      </m:r>
                    </m:oMath>
                  </m:oMathPara>
                </a14:m>
                <a:endParaRPr lang="en-US" altLang="zh-CN" sz="2400" dirty="0">
                  <a:solidFill>
                    <a:srgbClr val="C00000"/>
                  </a:solidFill>
                </a:endParaRPr>
              </a:p>
              <a:p>
                <a:pPr marL="0" indent="0">
                  <a:lnSpc>
                    <a:spcPct val="150000"/>
                  </a:lnSpc>
                  <a:spcAft>
                    <a:spcPts val="1200"/>
                  </a:spcAft>
                  <a:buNone/>
                </a:pPr>
                <a:r>
                  <a:rPr lang="zh-CN" altLang="en-US" sz="2400" dirty="0">
                    <a:solidFill>
                      <a:srgbClr val="C00000"/>
                    </a:solidFill>
                  </a:rPr>
                  <a:t>此时恒有</a:t>
                </a:r>
                <a14:m>
                  <m:oMath xmlns:m="http://schemas.openxmlformats.org/officeDocument/2006/math">
                    <m:sSup>
                      <m:sSupPr>
                        <m:ctrlPr>
                          <a:rPr lang="en-US" altLang="zh-CN" sz="2400" i="1">
                            <a:solidFill>
                              <a:srgbClr val="C00000"/>
                            </a:solidFill>
                            <a:latin typeface="Cambria Math" panose="02040503050406030204" pitchFamily="18" charset="0"/>
                          </a:rPr>
                        </m:ctrlPr>
                      </m:sSupPr>
                      <m:e>
                        <m:r>
                          <a:rPr lang="en-US" altLang="zh-CN" sz="2400">
                            <a:solidFill>
                              <a:srgbClr val="C00000"/>
                            </a:solidFill>
                            <a:latin typeface="Cambria Math" panose="02040503050406030204" pitchFamily="18" charset="0"/>
                          </a:rPr>
                          <m:t>𝑋</m:t>
                        </m:r>
                      </m:e>
                      <m:sup>
                        <m:r>
                          <a:rPr lang="en-US" altLang="zh-CN" sz="2400">
                            <a:solidFill>
                              <a:srgbClr val="C00000"/>
                            </a:solidFill>
                            <a:latin typeface="Cambria Math" panose="02040503050406030204" pitchFamily="18" charset="0"/>
                          </a:rPr>
                          <m:t>′</m:t>
                        </m:r>
                      </m:sup>
                    </m:sSup>
                    <m:r>
                      <a:rPr lang="en-US" altLang="zh-CN" sz="2400">
                        <a:solidFill>
                          <a:srgbClr val="C00000"/>
                        </a:solidFill>
                        <a:latin typeface="Cambria Math" panose="02040503050406030204" pitchFamily="18" charset="0"/>
                      </a:rPr>
                      <m:t>=</m:t>
                    </m:r>
                    <m:r>
                      <a:rPr lang="en-US" altLang="zh-CN" sz="2400">
                        <a:solidFill>
                          <a:srgbClr val="C00000"/>
                        </a:solidFill>
                        <a:latin typeface="Cambria Math" panose="02040503050406030204" pitchFamily="18" charset="0"/>
                      </a:rPr>
                      <m:t>𝑋</m:t>
                    </m:r>
                  </m:oMath>
                </a14:m>
                <a:r>
                  <a:rPr lang="zh-CN" altLang="en-US" sz="2400" dirty="0">
                    <a:solidFill>
                      <a:srgbClr val="C00000"/>
                    </a:solidFill>
                  </a:rPr>
                  <a:t>。但这样的自编码器显然毫无意义</a:t>
                </a:r>
                <a:r>
                  <a:rPr lang="zh-CN" altLang="en-US" sz="2400" dirty="0"/>
                  <a:t>，因为自编码器的主要功能是对原始数据进行编码而非对编码数据进行还原，即更加注重自编码器中的编码器模块。</a:t>
                </a:r>
                <a:endParaRPr lang="en-US" altLang="zh-CN" sz="2400" dirty="0"/>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p:txBody>
          </p:sp>
        </mc:Choice>
        <mc:Fallback xmlns="">
          <p:sp>
            <p:nvSpPr>
              <p:cNvPr id="3" name="内容占位符 2">
                <a:extLst>
                  <a:ext uri="{FF2B5EF4-FFF2-40B4-BE49-F238E27FC236}">
                    <a16:creationId xmlns="" xmlns:a16="http://schemas.microsoft.com/office/drawing/2014/main" id="{4A8EF462-D919-40A2-81A9-2A0FD8786157}"/>
                  </a:ext>
                </a:extLst>
              </p:cNvPr>
              <p:cNvSpPr>
                <a:spLocks noGrp="1" noRot="1" noChangeAspect="1" noMove="1" noResize="1" noEditPoints="1" noAdjustHandles="1" noChangeArrowheads="1" noChangeShapeType="1" noTextEdit="1"/>
              </p:cNvSpPr>
              <p:nvPr>
                <p:ph idx="1"/>
              </p:nvPr>
            </p:nvSpPr>
            <p:spPr>
              <a:xfrm>
                <a:off x="838200" y="947253"/>
                <a:ext cx="10496550" cy="5282097"/>
              </a:xfrm>
              <a:blipFill rotWithShape="1">
                <a:blip r:embed="rId3"/>
                <a:stretch>
                  <a:fillRect l="-9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655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p>
        </p:txBody>
      </p:sp>
      <p:sp>
        <p:nvSpPr>
          <p:cNvPr id="3" name="内容占位符 2">
            <a:extLst>
              <a:ext uri="{FF2B5EF4-FFF2-40B4-BE49-F238E27FC236}">
                <a16:creationId xmlns:a16="http://schemas.microsoft.com/office/drawing/2014/main" id="{4A8EF462-D919-40A2-81A9-2A0FD8786157}"/>
              </a:ext>
            </a:extLst>
          </p:cNvPr>
          <p:cNvSpPr>
            <a:spLocks noGrp="1"/>
          </p:cNvSpPr>
          <p:nvPr>
            <p:ph idx="1"/>
          </p:nvPr>
        </p:nvSpPr>
        <p:spPr>
          <a:xfrm>
            <a:off x="838200" y="947253"/>
            <a:ext cx="10496550" cy="5282097"/>
          </a:xfrm>
        </p:spPr>
        <p:txBody>
          <a:bodyPr>
            <a:normAutofit/>
          </a:bodyPr>
          <a:lstStyle/>
          <a:p>
            <a:pPr marL="0" indent="0">
              <a:lnSpc>
                <a:spcPct val="150000"/>
              </a:lnSpc>
              <a:spcAft>
                <a:spcPts val="1200"/>
              </a:spcAft>
              <a:buNone/>
            </a:pPr>
            <a:r>
              <a:rPr lang="zh-CN" altLang="en-US" sz="2400" dirty="0"/>
              <a:t>由于自编码器中的编码器𝑓和解码器𝑔均为某个映射，映射函数可通过人工神经网络进行模拟，故可用人工神经网络实现自编码器。</a:t>
            </a:r>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p:txBody>
      </p:sp>
      <p:pic>
        <p:nvPicPr>
          <p:cNvPr id="4" name="Picture 1">
            <a:extLst>
              <a:ext uri="{FF2B5EF4-FFF2-40B4-BE49-F238E27FC236}">
                <a16:creationId xmlns:a16="http://schemas.microsoft.com/office/drawing/2014/main" id="{0DE22736-049C-4CDE-987B-02BFBF804D5B}"/>
              </a:ext>
            </a:extLst>
          </p:cNvPr>
          <p:cNvPicPr>
            <a:picLocks noChangeAspect="1"/>
          </p:cNvPicPr>
          <p:nvPr/>
        </p:nvPicPr>
        <p:blipFill>
          <a:blip r:embed="rId3"/>
          <a:stretch>
            <a:fillRect/>
          </a:stretch>
        </p:blipFill>
        <p:spPr>
          <a:xfrm>
            <a:off x="685402" y="3296323"/>
            <a:ext cx="4461435" cy="889914"/>
          </a:xfrm>
          <a:prstGeom prst="rect">
            <a:avLst/>
          </a:prstGeom>
        </p:spPr>
      </p:pic>
      <p:pic>
        <p:nvPicPr>
          <p:cNvPr id="5" name="Picture 2">
            <a:extLst>
              <a:ext uri="{FF2B5EF4-FFF2-40B4-BE49-F238E27FC236}">
                <a16:creationId xmlns:a16="http://schemas.microsoft.com/office/drawing/2014/main" id="{52604FA2-9B76-4A1B-8D49-AED9C5336F5C}"/>
              </a:ext>
            </a:extLst>
          </p:cNvPr>
          <p:cNvPicPr>
            <a:picLocks noChangeAspect="1"/>
          </p:cNvPicPr>
          <p:nvPr/>
        </p:nvPicPr>
        <p:blipFill>
          <a:blip r:embed="rId4"/>
          <a:stretch>
            <a:fillRect/>
          </a:stretch>
        </p:blipFill>
        <p:spPr>
          <a:xfrm>
            <a:off x="5952729" y="2670051"/>
            <a:ext cx="4508897" cy="2776532"/>
          </a:xfrm>
          <a:prstGeom prst="rect">
            <a:avLst/>
          </a:prstGeom>
        </p:spPr>
      </p:pic>
      <p:sp>
        <p:nvSpPr>
          <p:cNvPr id="6" name="矩形 5"/>
          <p:cNvSpPr/>
          <p:nvPr/>
        </p:nvSpPr>
        <p:spPr>
          <a:xfrm>
            <a:off x="7422347" y="5289635"/>
            <a:ext cx="1569660" cy="465640"/>
          </a:xfrm>
          <a:prstGeom prst="rect">
            <a:avLst/>
          </a:prstGeom>
        </p:spPr>
        <p:txBody>
          <a:bodyPr wrap="none">
            <a:spAutoFit/>
          </a:bodyPr>
          <a:lstStyle/>
          <a:p>
            <a:pPr>
              <a:lnSpc>
                <a:spcPct val="150000"/>
              </a:lnSpc>
              <a:spcAft>
                <a:spcPts val="1200"/>
              </a:spcAft>
            </a:pPr>
            <a:r>
              <a:rPr lang="zh-CN" altLang="en-US" dirty="0">
                <a:solidFill>
                  <a:srgbClr val="FF0000"/>
                </a:solidFill>
              </a:rPr>
              <a:t>自编码器模型</a:t>
            </a:r>
          </a:p>
        </p:txBody>
      </p:sp>
      <p:sp>
        <p:nvSpPr>
          <p:cNvPr id="7" name="矩形 6"/>
          <p:cNvSpPr/>
          <p:nvPr/>
        </p:nvSpPr>
        <p:spPr>
          <a:xfrm>
            <a:off x="2131289" y="4454009"/>
            <a:ext cx="1569660" cy="369332"/>
          </a:xfrm>
          <a:prstGeom prst="rect">
            <a:avLst/>
          </a:prstGeom>
        </p:spPr>
        <p:txBody>
          <a:bodyPr wrap="none">
            <a:spAutoFit/>
          </a:bodyPr>
          <a:lstStyle/>
          <a:p>
            <a:r>
              <a:rPr lang="zh-CN" altLang="en-US" dirty="0">
                <a:solidFill>
                  <a:srgbClr val="FF0000"/>
                </a:solidFill>
              </a:rPr>
              <a:t>自编码器结构</a:t>
            </a:r>
          </a:p>
        </p:txBody>
      </p:sp>
    </p:spTree>
    <p:extLst>
      <p:ext uri="{BB962C8B-B14F-4D97-AF65-F5344CB8AC3E}">
        <p14:creationId xmlns:p14="http://schemas.microsoft.com/office/powerpoint/2010/main" val="283501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8EF462-D919-40A2-81A9-2A0FD8786157}"/>
                  </a:ext>
                </a:extLst>
              </p:cNvPr>
              <p:cNvSpPr>
                <a:spLocks noGrp="1"/>
              </p:cNvSpPr>
              <p:nvPr>
                <p:ph idx="1"/>
              </p:nvPr>
            </p:nvSpPr>
            <p:spPr>
              <a:xfrm>
                <a:off x="838200" y="947253"/>
                <a:ext cx="10496550" cy="5282097"/>
              </a:xfrm>
            </p:spPr>
            <p:txBody>
              <a:bodyPr>
                <a:normAutofit/>
              </a:bodyPr>
              <a:lstStyle/>
              <a:p>
                <a:pPr>
                  <a:lnSpc>
                    <a:spcPct val="150000"/>
                  </a:lnSpc>
                  <a:spcAft>
                    <a:spcPts val="1200"/>
                  </a:spcAft>
                </a:pPr>
                <a:r>
                  <a:rPr lang="zh-CN" altLang="en-US" sz="2400" dirty="0"/>
                  <a:t>为方便描述，</a:t>
                </a:r>
                <a:r>
                  <a:rPr lang="zh-CN" altLang="en-US" sz="2400" dirty="0">
                    <a:solidFill>
                      <a:schemeClr val="accent6"/>
                    </a:solidFill>
                  </a:rPr>
                  <a:t>通常亦将用于实现自编码器的神经网络模型称为自编码器</a:t>
                </a:r>
                <a:r>
                  <a:rPr lang="zh-CN" altLang="en-US" sz="2400" dirty="0"/>
                  <a:t>。</a:t>
                </a:r>
                <a:endParaRPr lang="en-US" altLang="zh-CN" sz="2400" dirty="0"/>
              </a:p>
              <a:p>
                <a:pPr>
                  <a:lnSpc>
                    <a:spcPct val="150000"/>
                  </a:lnSpc>
                  <a:spcAft>
                    <a:spcPts val="1200"/>
                  </a:spcAft>
                </a:pPr>
                <a:r>
                  <a:rPr lang="zh-CN" altLang="en-US" sz="2400" dirty="0"/>
                  <a:t>由于神经网络输入层不具备数据处理能力，故自编码器中除输入层之外还包括两个分别用于实现编码器和解码器的模块，每个模块的神经元层数即可为单层也可为多层。</a:t>
                </a:r>
                <a:endParaRPr lang="en-US" altLang="zh-CN" sz="2400" dirty="0"/>
              </a:p>
              <a:p>
                <a:pPr>
                  <a:lnSpc>
                    <a:spcPct val="150000"/>
                  </a:lnSpc>
                  <a:spcAft>
                    <a:spcPts val="1200"/>
                  </a:spcAft>
                </a:pPr>
                <a:r>
                  <a:rPr lang="zh-CN" altLang="en-US" sz="2400" dirty="0"/>
                  <a:t>若每个模块仅含一层神经元，则自编码器包含三层神经元，其中隐含层相当于编码器</a:t>
                </a:r>
                <a14:m>
                  <m:oMath xmlns:m="http://schemas.openxmlformats.org/officeDocument/2006/math">
                    <m:r>
                      <a:rPr lang="en-US" altLang="zh-CN" sz="2400">
                        <a:latin typeface="Cambria Math" panose="02040503050406030204" pitchFamily="18" charset="0"/>
                      </a:rPr>
                      <m:t>𝑓</m:t>
                    </m:r>
                  </m:oMath>
                </a14:m>
                <a:r>
                  <a:rPr lang="zh-CN" altLang="en-US" sz="2400" dirty="0"/>
                  <a:t>，输出层相当于解码器</a:t>
                </a:r>
                <a14:m>
                  <m:oMath xmlns:m="http://schemas.openxmlformats.org/officeDocument/2006/math">
                    <m:r>
                      <a:rPr lang="en-US" altLang="zh-CN" sz="2400">
                        <a:latin typeface="Cambria Math" panose="02040503050406030204" pitchFamily="18" charset="0"/>
                      </a:rPr>
                      <m:t>𝑔</m:t>
                    </m:r>
                  </m:oMath>
                </a14:m>
                <a:r>
                  <a:rPr lang="zh-CN" altLang="en-US" sz="2400" dirty="0"/>
                  <a:t>。这里仅讨论含三层神经元的自编码器，使用多层网络构建编码器与解码器的模型可类似理解。</a:t>
                </a:r>
                <a:endParaRPr lang="en-US" altLang="zh-CN" sz="2400" dirty="0"/>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p:txBody>
          </p:sp>
        </mc:Choice>
        <mc:Fallback xmlns="">
          <p:sp>
            <p:nvSpPr>
              <p:cNvPr id="3" name="内容占位符 2">
                <a:extLst>
                  <a:ext uri="{FF2B5EF4-FFF2-40B4-BE49-F238E27FC236}">
                    <a16:creationId xmlns="" xmlns:a16="http://schemas.microsoft.com/office/drawing/2014/main" xmlns:a14="http://schemas.microsoft.com/office/drawing/2010/main" id="{4A8EF462-D919-40A2-81A9-2A0FD8786157}"/>
                  </a:ext>
                </a:extLst>
              </p:cNvPr>
              <p:cNvSpPr>
                <a:spLocks noGrp="1" noRot="1" noChangeAspect="1" noMove="1" noResize="1" noEditPoints="1" noAdjustHandles="1" noChangeArrowheads="1" noChangeShapeType="1" noTextEdit="1"/>
              </p:cNvSpPr>
              <p:nvPr>
                <p:ph idx="1"/>
              </p:nvPr>
            </p:nvSpPr>
            <p:spPr>
              <a:xfrm>
                <a:off x="838200" y="947253"/>
                <a:ext cx="10496550" cy="5282097"/>
              </a:xfrm>
              <a:blipFill rotWithShape="1">
                <a:blip r:embed="rId3"/>
                <a:stretch>
                  <a:fillRect l="-813" r="-697"/>
                </a:stretch>
              </a:blipFill>
            </p:spPr>
            <p:txBody>
              <a:bodyPr/>
              <a:lstStyle/>
              <a:p>
                <a:r>
                  <a:rPr lang="zh-CN" altLang="en-US">
                    <a:noFill/>
                  </a:rPr>
                  <a:t> </a:t>
                </a:r>
              </a:p>
            </p:txBody>
          </p:sp>
        </mc:Fallback>
      </mc:AlternateContent>
      <p:pic>
        <p:nvPicPr>
          <p:cNvPr id="4" name="Picture 1">
            <a:extLst>
              <a:ext uri="{FF2B5EF4-FFF2-40B4-BE49-F238E27FC236}">
                <a16:creationId xmlns:a16="http://schemas.microsoft.com/office/drawing/2014/main" id="{0DE22736-049C-4CDE-987B-02BFBF804D5B}"/>
              </a:ext>
            </a:extLst>
          </p:cNvPr>
          <p:cNvPicPr>
            <a:picLocks noChangeAspect="1"/>
          </p:cNvPicPr>
          <p:nvPr/>
        </p:nvPicPr>
        <p:blipFill>
          <a:blip r:embed="rId4"/>
          <a:stretch>
            <a:fillRect/>
          </a:stretch>
        </p:blipFill>
        <p:spPr>
          <a:xfrm>
            <a:off x="3962002" y="5563273"/>
            <a:ext cx="4461435" cy="889914"/>
          </a:xfrm>
          <a:prstGeom prst="rect">
            <a:avLst/>
          </a:prstGeom>
        </p:spPr>
      </p:pic>
    </p:spTree>
    <p:extLst>
      <p:ext uri="{BB962C8B-B14F-4D97-AF65-F5344CB8AC3E}">
        <p14:creationId xmlns:p14="http://schemas.microsoft.com/office/powerpoint/2010/main" val="620681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A8EF462-D919-40A2-81A9-2A0FD8786157}"/>
                  </a:ext>
                </a:extLst>
              </p:cNvPr>
              <p:cNvSpPr>
                <a:spLocks noGrp="1"/>
              </p:cNvSpPr>
              <p:nvPr>
                <p:ph idx="1"/>
              </p:nvPr>
            </p:nvSpPr>
            <p:spPr>
              <a:xfrm>
                <a:off x="838200" y="947253"/>
                <a:ext cx="10496550" cy="5282097"/>
              </a:xfrm>
            </p:spPr>
            <p:txBody>
              <a:bodyPr>
                <a:normAutofit fontScale="92500" lnSpcReduction="20000"/>
              </a:bodyPr>
              <a:lstStyle/>
              <a:p>
                <a:pPr>
                  <a:lnSpc>
                    <a:spcPct val="150000"/>
                  </a:lnSpc>
                </a:pPr>
                <a:r>
                  <a:rPr lang="zh-CN" altLang="en-US" sz="2400" dirty="0"/>
                  <a:t>若自编码器的神经元均使用激活函数</a:t>
                </a:r>
                <a14:m>
                  <m:oMath xmlns:m="http://schemas.openxmlformats.org/officeDocument/2006/math">
                    <m:r>
                      <a:rPr lang="en-US" altLang="zh-CN" sz="2400">
                        <a:latin typeface="Cambria Math" panose="02040503050406030204" pitchFamily="18" charset="0"/>
                      </a:rPr>
                      <m:t>𝜎</m:t>
                    </m:r>
                  </m:oMath>
                </a14:m>
                <a:r>
                  <a:rPr lang="zh-CN" altLang="en-US" sz="2400" dirty="0"/>
                  <a:t>，则对于输入数据</a:t>
                </a:r>
                <a14:m>
                  <m:oMath xmlns:m="http://schemas.openxmlformats.org/officeDocument/2006/math">
                    <m:r>
                      <a:rPr lang="en-US" altLang="zh-CN" sz="2400">
                        <a:solidFill>
                          <a:srgbClr val="C00000"/>
                        </a:solidFill>
                        <a:latin typeface="Cambria Math" panose="02040503050406030204" pitchFamily="18" charset="0"/>
                      </a:rPr>
                      <m:t>𝑋</m:t>
                    </m:r>
                    <m:r>
                      <a:rPr lang="en-US" altLang="zh-CN" sz="2400">
                        <a:solidFill>
                          <a:srgbClr val="C00000"/>
                        </a:solidFill>
                        <a:latin typeface="Cambria Math" panose="02040503050406030204" pitchFamily="18" charset="0"/>
                      </a:rPr>
                      <m:t>=</m:t>
                    </m:r>
                    <m:sSup>
                      <m:sSupPr>
                        <m:ctrlPr>
                          <a:rPr lang="en-US" altLang="zh-CN" sz="2400" i="1">
                            <a:solidFill>
                              <a:srgbClr val="C00000"/>
                            </a:solidFill>
                            <a:latin typeface="Cambria Math" panose="02040503050406030204" pitchFamily="18" charset="0"/>
                          </a:rPr>
                        </m:ctrlPr>
                      </m:sSupPr>
                      <m:e>
                        <m:d>
                          <m:dPr>
                            <m:ctrlPr>
                              <a:rPr lang="en-US" altLang="zh-CN" sz="2400" i="1">
                                <a:solidFill>
                                  <a:srgbClr val="C00000"/>
                                </a:solidFill>
                                <a:latin typeface="Cambria Math" panose="02040503050406030204" pitchFamily="18" charset="0"/>
                              </a:rPr>
                            </m:ctrlPr>
                          </m:dPr>
                          <m:e>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𝑥</m:t>
                                </m:r>
                              </m:e>
                              <m:sub>
                                <m:r>
                                  <a:rPr lang="en-US" altLang="zh-CN" sz="2400">
                                    <a:solidFill>
                                      <a:srgbClr val="C00000"/>
                                    </a:solidFill>
                                    <a:latin typeface="Cambria Math" panose="02040503050406030204" pitchFamily="18" charset="0"/>
                                  </a:rPr>
                                  <m:t>1</m:t>
                                </m:r>
                              </m:sub>
                            </m:sSub>
                            <m:r>
                              <a:rPr lang="en-US" altLang="zh-CN" sz="2400">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𝑥</m:t>
                                </m:r>
                              </m:e>
                              <m:sub>
                                <m:r>
                                  <a:rPr lang="en-US" altLang="zh-CN" sz="2400">
                                    <a:solidFill>
                                      <a:srgbClr val="C00000"/>
                                    </a:solidFill>
                                    <a:latin typeface="Cambria Math" panose="02040503050406030204" pitchFamily="18" charset="0"/>
                                  </a:rPr>
                                  <m:t>2</m:t>
                                </m:r>
                              </m:sub>
                            </m:sSub>
                            <m:r>
                              <a:rPr lang="en-US" altLang="zh-CN" sz="2400">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𝑥</m:t>
                                </m:r>
                              </m:e>
                              <m:sub>
                                <m:r>
                                  <a:rPr lang="en-US" altLang="zh-CN" sz="2400">
                                    <a:solidFill>
                                      <a:srgbClr val="C00000"/>
                                    </a:solidFill>
                                    <a:latin typeface="Cambria Math" panose="02040503050406030204" pitchFamily="18" charset="0"/>
                                  </a:rPr>
                                  <m:t>𝑚</m:t>
                                </m:r>
                              </m:sub>
                            </m:sSub>
                          </m:e>
                        </m:d>
                      </m:e>
                      <m:sup>
                        <m:r>
                          <a:rPr lang="en-US" altLang="zh-CN" sz="2400">
                            <a:solidFill>
                              <a:srgbClr val="C00000"/>
                            </a:solidFill>
                            <a:latin typeface="Cambria Math" panose="02040503050406030204" pitchFamily="18" charset="0"/>
                          </a:rPr>
                          <m:t>𝑇</m:t>
                        </m:r>
                      </m:sup>
                    </m:sSup>
                  </m:oMath>
                </a14:m>
                <a:r>
                  <a:rPr lang="zh-CN" altLang="en-US" sz="2400" dirty="0"/>
                  <a:t>，由前向计算方法可知自编码器隐含层第</a:t>
                </a:r>
                <a14:m>
                  <m:oMath xmlns:m="http://schemas.openxmlformats.org/officeDocument/2006/math">
                    <m:r>
                      <a:rPr lang="en-US" altLang="zh-CN" sz="2400">
                        <a:latin typeface="Cambria Math" panose="02040503050406030204" pitchFamily="18" charset="0"/>
                      </a:rPr>
                      <m:t>𝑗</m:t>
                    </m:r>
                  </m:oMath>
                </a14:m>
                <a:r>
                  <a:rPr lang="zh-CN" altLang="en-US" sz="2400" dirty="0"/>
                  <a:t>个神经元的输出应为：</a:t>
                </a:r>
                <a:endParaRPr lang="en-US" altLang="zh-CN" sz="2400"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𝑓</m:t>
                          </m:r>
                        </m:e>
                        <m:sub>
                          <m:r>
                            <a:rPr lang="en-US" altLang="zh-CN" sz="2400">
                              <a:solidFill>
                                <a:srgbClr val="C00000"/>
                              </a:solidFill>
                              <a:latin typeface="Cambria Math" panose="02040503050406030204" pitchFamily="18" charset="0"/>
                            </a:rPr>
                            <m:t>𝑗</m:t>
                          </m:r>
                        </m:sub>
                      </m:sSub>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𝑋</m:t>
                          </m:r>
                        </m:e>
                      </m:d>
                      <m:r>
                        <a:rPr lang="en-US" altLang="zh-CN" sz="2400">
                          <a:solidFill>
                            <a:srgbClr val="C00000"/>
                          </a:solidFill>
                          <a:latin typeface="Cambria Math" panose="02040503050406030204" pitchFamily="18" charset="0"/>
                        </a:rPr>
                        <m:t>=</m:t>
                      </m:r>
                      <m:r>
                        <a:rPr lang="en-US" altLang="zh-CN" sz="2400">
                          <a:solidFill>
                            <a:srgbClr val="C00000"/>
                          </a:solidFill>
                          <a:latin typeface="Cambria Math" panose="02040503050406030204" pitchFamily="18" charset="0"/>
                        </a:rPr>
                        <m:t>𝜎</m:t>
                      </m:r>
                      <m:d>
                        <m:dPr>
                          <m:ctrlPr>
                            <a:rPr lang="en-US" altLang="zh-CN" sz="2400" i="1">
                              <a:solidFill>
                                <a:srgbClr val="C00000"/>
                              </a:solidFill>
                              <a:latin typeface="Cambria Math" panose="02040503050406030204" pitchFamily="18" charset="0"/>
                            </a:rPr>
                          </m:ctrlPr>
                        </m:dPr>
                        <m:e>
                          <m:nary>
                            <m:naryPr>
                              <m:chr m:val="∑"/>
                              <m:limLoc m:val="undOvr"/>
                              <m:ctrlPr>
                                <a:rPr lang="en-US" altLang="zh-CN" sz="2400" i="1">
                                  <a:solidFill>
                                    <a:srgbClr val="C00000"/>
                                  </a:solidFill>
                                  <a:latin typeface="Cambria Math" panose="02040503050406030204" pitchFamily="18" charset="0"/>
                                </a:rPr>
                              </m:ctrlPr>
                            </m:naryPr>
                            <m:sub>
                              <m:r>
                                <a:rPr lang="en-US" altLang="zh-CN" sz="2400">
                                  <a:solidFill>
                                    <a:srgbClr val="C00000"/>
                                  </a:solidFill>
                                  <a:latin typeface="Cambria Math" panose="02040503050406030204" pitchFamily="18" charset="0"/>
                                </a:rPr>
                                <m:t>𝑖</m:t>
                              </m:r>
                              <m:r>
                                <a:rPr lang="en-US" altLang="zh-CN" sz="2400">
                                  <a:solidFill>
                                    <a:srgbClr val="C00000"/>
                                  </a:solidFill>
                                  <a:latin typeface="Cambria Math" panose="02040503050406030204" pitchFamily="18" charset="0"/>
                                </a:rPr>
                                <m:t>=1</m:t>
                              </m:r>
                            </m:sub>
                            <m:sup>
                              <m:r>
                                <a:rPr lang="en-US" altLang="zh-CN" sz="2400">
                                  <a:solidFill>
                                    <a:srgbClr val="C00000"/>
                                  </a:solidFill>
                                  <a:latin typeface="Cambria Math" panose="02040503050406030204" pitchFamily="18" charset="0"/>
                                </a:rPr>
                                <m:t>𝑚</m:t>
                              </m:r>
                            </m:sup>
                            <m:e>
                              <m:sSubSup>
                                <m:sSubSupPr>
                                  <m:ctrlPr>
                                    <a:rPr lang="en-US" altLang="zh-CN" sz="2400" i="1">
                                      <a:solidFill>
                                        <a:srgbClr val="C00000"/>
                                      </a:solidFill>
                                      <a:latin typeface="Cambria Math" panose="02040503050406030204" pitchFamily="18" charset="0"/>
                                    </a:rPr>
                                  </m:ctrlPr>
                                </m:sSubSupPr>
                                <m:e>
                                  <m:r>
                                    <a:rPr lang="en-US" altLang="zh-CN" sz="2400">
                                      <a:solidFill>
                                        <a:srgbClr val="C00000"/>
                                      </a:solidFill>
                                      <a:latin typeface="Cambria Math" panose="02040503050406030204" pitchFamily="18" charset="0"/>
                                    </a:rPr>
                                    <m:t>𝑤</m:t>
                                  </m:r>
                                </m:e>
                                <m:sub>
                                  <m:r>
                                    <a:rPr lang="en-US" altLang="zh-CN" sz="2400">
                                      <a:solidFill>
                                        <a:srgbClr val="C00000"/>
                                      </a:solidFill>
                                      <a:latin typeface="Cambria Math" panose="02040503050406030204" pitchFamily="18" charset="0"/>
                                    </a:rPr>
                                    <m:t>𝑖𝑗</m:t>
                                  </m:r>
                                </m:sub>
                                <m:sup>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1</m:t>
                                      </m:r>
                                    </m:e>
                                  </m:d>
                                </m:sup>
                              </m:sSubSup>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𝑥</m:t>
                                  </m:r>
                                </m:e>
                                <m:sub>
                                  <m:r>
                                    <a:rPr lang="en-US" altLang="zh-CN" sz="2400">
                                      <a:solidFill>
                                        <a:srgbClr val="C00000"/>
                                      </a:solidFill>
                                      <a:latin typeface="Cambria Math" panose="02040503050406030204" pitchFamily="18" charset="0"/>
                                    </a:rPr>
                                    <m:t>𝑖</m:t>
                                  </m:r>
                                </m:sub>
                              </m:sSub>
                            </m:e>
                          </m:nary>
                          <m:r>
                            <a:rPr lang="en-US" altLang="zh-CN" sz="2400">
                              <a:solidFill>
                                <a:srgbClr val="C00000"/>
                              </a:solidFill>
                              <a:latin typeface="Cambria Math" panose="02040503050406030204" pitchFamily="18" charset="0"/>
                            </a:rPr>
                            <m:t>+</m:t>
                          </m:r>
                          <m:sSubSup>
                            <m:sSubSupPr>
                              <m:ctrlPr>
                                <a:rPr lang="en-US" altLang="zh-CN" sz="2400" i="1">
                                  <a:solidFill>
                                    <a:srgbClr val="C00000"/>
                                  </a:solidFill>
                                  <a:latin typeface="Cambria Math" panose="02040503050406030204" pitchFamily="18" charset="0"/>
                                </a:rPr>
                              </m:ctrlPr>
                            </m:sSubSupPr>
                            <m:e>
                              <m:r>
                                <a:rPr lang="en-US" altLang="zh-CN" sz="2400">
                                  <a:solidFill>
                                    <a:srgbClr val="C00000"/>
                                  </a:solidFill>
                                  <a:latin typeface="Cambria Math" panose="02040503050406030204" pitchFamily="18" charset="0"/>
                                </a:rPr>
                                <m:t>𝑏</m:t>
                              </m:r>
                            </m:e>
                            <m:sub>
                              <m:r>
                                <a:rPr lang="en-US" altLang="zh-CN" sz="2400">
                                  <a:solidFill>
                                    <a:srgbClr val="C00000"/>
                                  </a:solidFill>
                                  <a:latin typeface="Cambria Math" panose="02040503050406030204" pitchFamily="18" charset="0"/>
                                </a:rPr>
                                <m:t>𝑗</m:t>
                              </m:r>
                            </m:sub>
                            <m:sup>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2</m:t>
                                  </m:r>
                                </m:e>
                              </m:d>
                            </m:sup>
                          </m:sSubSup>
                        </m:e>
                      </m:d>
                      <m:r>
                        <a:rPr lang="en-US" altLang="zh-CN" sz="2400">
                          <a:latin typeface="Cambria Math" panose="02040503050406030204" pitchFamily="18" charset="0"/>
                        </a:rPr>
                        <m:t> </m:t>
                      </m:r>
                    </m:oMath>
                  </m:oMathPara>
                </a14:m>
                <a:endParaRPr lang="en-US" altLang="zh-CN" sz="2400" dirty="0"/>
              </a:p>
              <a:p>
                <a:pPr>
                  <a:lnSpc>
                    <a:spcPct val="150000"/>
                  </a:lnSpc>
                </a:pPr>
                <a:r>
                  <a:rPr lang="zh-CN" altLang="en-US" sz="2400" dirty="0"/>
                  <a:t>由于隐含层数据处理结点个数为</a:t>
                </a:r>
                <a14:m>
                  <m:oMath xmlns:m="http://schemas.openxmlformats.org/officeDocument/2006/math">
                    <m:r>
                      <m:rPr>
                        <m:sty m:val="p"/>
                      </m:rPr>
                      <a:rPr lang="en-US" altLang="zh-CN" sz="2400">
                        <a:latin typeface="Cambria Math" panose="02040503050406030204" pitchFamily="18" charset="0"/>
                      </a:rPr>
                      <m:t>s</m:t>
                    </m:r>
                  </m:oMath>
                </a14:m>
                <a:r>
                  <a:rPr lang="zh-CN" altLang="en-US" sz="2400" dirty="0"/>
                  <a:t>，故</a:t>
                </a:r>
                <a:r>
                  <a:rPr lang="zh-CN" altLang="en-US" sz="2400" dirty="0">
                    <a:solidFill>
                      <a:schemeClr val="accent6"/>
                    </a:solidFill>
                  </a:rPr>
                  <a:t>自编码器的隐含层可将</a:t>
                </a:r>
                <a14:m>
                  <m:oMath xmlns:m="http://schemas.openxmlformats.org/officeDocument/2006/math">
                    <m:r>
                      <a:rPr lang="en-US" altLang="zh-CN" sz="2400">
                        <a:solidFill>
                          <a:schemeClr val="accent6"/>
                        </a:solidFill>
                        <a:latin typeface="Cambria Math" panose="02040503050406030204" pitchFamily="18" charset="0"/>
                      </a:rPr>
                      <m:t>𝑚</m:t>
                    </m:r>
                  </m:oMath>
                </a14:m>
                <a:r>
                  <a:rPr lang="zh-CN" altLang="en-US" sz="2400" dirty="0">
                    <a:solidFill>
                      <a:schemeClr val="accent6"/>
                    </a:solidFill>
                  </a:rPr>
                  <a:t>维数据输入转化为</a:t>
                </a:r>
                <a14:m>
                  <m:oMath xmlns:m="http://schemas.openxmlformats.org/officeDocument/2006/math">
                    <m:r>
                      <m:rPr>
                        <m:sty m:val="p"/>
                      </m:rPr>
                      <a:rPr lang="en-US" altLang="zh-CN" sz="2400">
                        <a:solidFill>
                          <a:schemeClr val="accent6"/>
                        </a:solidFill>
                        <a:latin typeface="Cambria Math" panose="02040503050406030204" pitchFamily="18" charset="0"/>
                      </a:rPr>
                      <m:t>s</m:t>
                    </m:r>
                  </m:oMath>
                </a14:m>
                <a:r>
                  <a:rPr lang="zh-CN" altLang="en-US" sz="2400" dirty="0">
                    <a:solidFill>
                      <a:schemeClr val="accent6"/>
                    </a:solidFill>
                  </a:rPr>
                  <a:t>维数据</a:t>
                </a:r>
                <a14:m>
                  <m:oMath xmlns:m="http://schemas.openxmlformats.org/officeDocument/2006/math">
                    <m:r>
                      <a:rPr lang="en-US" altLang="zh-CN" sz="2400">
                        <a:solidFill>
                          <a:srgbClr val="C00000"/>
                        </a:solidFill>
                        <a:latin typeface="Cambria Math" panose="02040503050406030204" pitchFamily="18" charset="0"/>
                      </a:rPr>
                      <m:t>𝒚</m:t>
                    </m:r>
                    <m:r>
                      <a:rPr lang="en-US" altLang="zh-CN" sz="2400">
                        <a:solidFill>
                          <a:srgbClr val="C00000"/>
                        </a:solidFill>
                        <a:latin typeface="Cambria Math" panose="02040503050406030204" pitchFamily="18" charset="0"/>
                      </a:rPr>
                      <m:t>=</m:t>
                    </m:r>
                    <m:sSup>
                      <m:sSupPr>
                        <m:ctrlPr>
                          <a:rPr lang="en-US" altLang="zh-CN" sz="2400" i="1">
                            <a:solidFill>
                              <a:srgbClr val="C00000"/>
                            </a:solidFill>
                            <a:latin typeface="Cambria Math" panose="02040503050406030204" pitchFamily="18" charset="0"/>
                          </a:rPr>
                        </m:ctrlPr>
                      </m:sSupPr>
                      <m:e>
                        <m:d>
                          <m:dPr>
                            <m:ctrlPr>
                              <a:rPr lang="en-US" altLang="zh-CN" sz="2400" i="1">
                                <a:solidFill>
                                  <a:srgbClr val="C00000"/>
                                </a:solidFill>
                                <a:latin typeface="Cambria Math" panose="02040503050406030204" pitchFamily="18" charset="0"/>
                              </a:rPr>
                            </m:ctrlPr>
                          </m:dPr>
                          <m:e>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𝑓</m:t>
                                </m:r>
                              </m:e>
                              <m:sub>
                                <m:r>
                                  <a:rPr lang="en-US" altLang="zh-CN" sz="2400">
                                    <a:solidFill>
                                      <a:srgbClr val="C00000"/>
                                    </a:solidFill>
                                    <a:latin typeface="Cambria Math" panose="02040503050406030204" pitchFamily="18" charset="0"/>
                                  </a:rPr>
                                  <m:t>1</m:t>
                                </m:r>
                              </m:sub>
                            </m:sSub>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𝑋</m:t>
                                </m:r>
                              </m:e>
                            </m:d>
                            <m:r>
                              <a:rPr lang="en-US" altLang="zh-CN" sz="2400">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𝑓</m:t>
                                </m:r>
                              </m:e>
                              <m:sub>
                                <m:r>
                                  <a:rPr lang="en-US" altLang="zh-CN" sz="2400">
                                    <a:solidFill>
                                      <a:srgbClr val="C00000"/>
                                    </a:solidFill>
                                    <a:latin typeface="Cambria Math" panose="02040503050406030204" pitchFamily="18" charset="0"/>
                                  </a:rPr>
                                  <m:t>2</m:t>
                                </m:r>
                              </m:sub>
                            </m:sSub>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𝑋</m:t>
                                </m:r>
                              </m:e>
                            </m:d>
                            <m:r>
                              <a:rPr lang="en-US" altLang="zh-CN" sz="2400">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𝑓</m:t>
                                </m:r>
                              </m:e>
                              <m:sub>
                                <m:r>
                                  <a:rPr lang="en-US" altLang="zh-CN" sz="2400">
                                    <a:solidFill>
                                      <a:srgbClr val="C00000"/>
                                    </a:solidFill>
                                    <a:latin typeface="Cambria Math" panose="02040503050406030204" pitchFamily="18" charset="0"/>
                                  </a:rPr>
                                  <m:t>𝑠</m:t>
                                </m:r>
                              </m:sub>
                            </m:sSub>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𝑋</m:t>
                                </m:r>
                              </m:e>
                            </m:d>
                          </m:e>
                        </m:d>
                      </m:e>
                      <m:sup>
                        <m:r>
                          <a:rPr lang="en-US" altLang="zh-CN" sz="2400">
                            <a:solidFill>
                              <a:srgbClr val="C00000"/>
                            </a:solidFill>
                            <a:latin typeface="Cambria Math" panose="02040503050406030204" pitchFamily="18" charset="0"/>
                          </a:rPr>
                          <m:t>𝑇</m:t>
                        </m:r>
                      </m:sup>
                    </m:sSup>
                  </m:oMath>
                </a14:m>
                <a:r>
                  <a:rPr lang="zh-CN" altLang="en-US" sz="2400" dirty="0"/>
                  <a:t>。</a:t>
                </a:r>
                <a:r>
                  <a:rPr lang="zh-CN" altLang="en-US" sz="2400" dirty="0">
                    <a:solidFill>
                      <a:schemeClr val="accent6"/>
                    </a:solidFill>
                  </a:rPr>
                  <a:t>若</a:t>
                </a:r>
                <a14:m>
                  <m:oMath xmlns:m="http://schemas.openxmlformats.org/officeDocument/2006/math">
                    <m:r>
                      <m:rPr>
                        <m:sty m:val="p"/>
                      </m:rPr>
                      <a:rPr lang="en-US" altLang="zh-CN" sz="2400">
                        <a:solidFill>
                          <a:schemeClr val="accent6"/>
                        </a:solidFill>
                        <a:latin typeface="Cambria Math" panose="02040503050406030204" pitchFamily="18" charset="0"/>
                      </a:rPr>
                      <m:t>s</m:t>
                    </m:r>
                    <m:r>
                      <a:rPr lang="en-US" altLang="zh-CN" sz="2400">
                        <a:solidFill>
                          <a:schemeClr val="accent6"/>
                        </a:solidFill>
                        <a:latin typeface="Cambria Math" panose="02040503050406030204" pitchFamily="18" charset="0"/>
                      </a:rPr>
                      <m:t>&lt;</m:t>
                    </m:r>
                    <m:r>
                      <m:rPr>
                        <m:sty m:val="p"/>
                      </m:rPr>
                      <a:rPr lang="en-US" altLang="zh-CN" sz="2400">
                        <a:solidFill>
                          <a:schemeClr val="accent6"/>
                        </a:solidFill>
                        <a:latin typeface="Cambria Math" panose="02040503050406030204" pitchFamily="18" charset="0"/>
                      </a:rPr>
                      <m:t>m</m:t>
                    </m:r>
                  </m:oMath>
                </a14:m>
                <a:r>
                  <a:rPr lang="zh-CN" altLang="en-US" sz="2400" dirty="0">
                    <a:solidFill>
                      <a:schemeClr val="accent6"/>
                    </a:solidFill>
                  </a:rPr>
                  <a:t>，则是对数据</a:t>
                </a:r>
                <a14:m>
                  <m:oMath xmlns:m="http://schemas.openxmlformats.org/officeDocument/2006/math">
                    <m:r>
                      <a:rPr lang="en-US" altLang="zh-CN" sz="2400">
                        <a:solidFill>
                          <a:schemeClr val="accent6"/>
                        </a:solidFill>
                        <a:latin typeface="Cambria Math" panose="02040503050406030204" pitchFamily="18" charset="0"/>
                      </a:rPr>
                      <m:t>𝑋</m:t>
                    </m:r>
                  </m:oMath>
                </a14:m>
                <a:r>
                  <a:rPr lang="zh-CN" altLang="en-US" sz="2400" dirty="0">
                    <a:solidFill>
                      <a:schemeClr val="accent6"/>
                    </a:solidFill>
                  </a:rPr>
                  <a:t>进行降维；若</a:t>
                </a:r>
                <a14:m>
                  <m:oMath xmlns:m="http://schemas.openxmlformats.org/officeDocument/2006/math">
                    <m:r>
                      <m:rPr>
                        <m:sty m:val="p"/>
                      </m:rPr>
                      <a:rPr lang="en-US" altLang="zh-CN" sz="2400">
                        <a:solidFill>
                          <a:schemeClr val="accent6"/>
                        </a:solidFill>
                        <a:latin typeface="Cambria Math" panose="02040503050406030204" pitchFamily="18" charset="0"/>
                      </a:rPr>
                      <m:t>s</m:t>
                    </m:r>
                    <m:r>
                      <a:rPr lang="en-US" altLang="zh-CN" sz="2400">
                        <a:solidFill>
                          <a:schemeClr val="accent6"/>
                        </a:solidFill>
                        <a:latin typeface="Cambria Math" panose="02040503050406030204" pitchFamily="18" charset="0"/>
                      </a:rPr>
                      <m:t>&gt;</m:t>
                    </m:r>
                    <m:r>
                      <m:rPr>
                        <m:sty m:val="p"/>
                      </m:rPr>
                      <a:rPr lang="en-US" altLang="zh-CN" sz="2400">
                        <a:solidFill>
                          <a:schemeClr val="accent6"/>
                        </a:solidFill>
                        <a:latin typeface="Cambria Math" panose="02040503050406030204" pitchFamily="18" charset="0"/>
                      </a:rPr>
                      <m:t>m</m:t>
                    </m:r>
                  </m:oMath>
                </a14:m>
                <a:r>
                  <a:rPr lang="zh-CN" altLang="en-US" sz="2400" dirty="0">
                    <a:solidFill>
                      <a:schemeClr val="accent6"/>
                    </a:solidFill>
                  </a:rPr>
                  <a:t>，则是对数据</a:t>
                </a:r>
                <a14:m>
                  <m:oMath xmlns:m="http://schemas.openxmlformats.org/officeDocument/2006/math">
                    <m:r>
                      <a:rPr lang="en-US" altLang="zh-CN" sz="2400">
                        <a:solidFill>
                          <a:schemeClr val="accent6"/>
                        </a:solidFill>
                        <a:latin typeface="Cambria Math" panose="02040503050406030204" pitchFamily="18" charset="0"/>
                      </a:rPr>
                      <m:t>𝑋</m:t>
                    </m:r>
                  </m:oMath>
                </a14:m>
                <a:r>
                  <a:rPr lang="zh-CN" altLang="en-US" sz="2400" dirty="0">
                    <a:solidFill>
                      <a:schemeClr val="accent6"/>
                    </a:solidFill>
                  </a:rPr>
                  <a:t>进行升维</a:t>
                </a:r>
                <a:r>
                  <a:rPr lang="zh-CN" altLang="en-US" sz="2400" dirty="0"/>
                  <a:t>。自编码器隐含层到输出层的数据处理过程与此类似，最终输出</a:t>
                </a:r>
                <a14:m>
                  <m:oMath xmlns:m="http://schemas.openxmlformats.org/officeDocument/2006/math">
                    <m:sSup>
                      <m:sSupPr>
                        <m:ctrlPr>
                          <a:rPr lang="en-US" altLang="zh-CN" sz="2400" i="1">
                            <a:latin typeface="Cambria Math" panose="02040503050406030204" pitchFamily="18" charset="0"/>
                          </a:rPr>
                        </m:ctrlPr>
                      </m:sSupPr>
                      <m:e>
                        <m:r>
                          <m:rPr>
                            <m:sty m:val="p"/>
                          </m:rPr>
                          <a:rPr lang="en-US" altLang="zh-CN" sz="2400">
                            <a:latin typeface="Cambria Math" panose="02040503050406030204" pitchFamily="18" charset="0"/>
                          </a:rPr>
                          <m:t>X</m:t>
                        </m:r>
                      </m:e>
                      <m:sup>
                        <m:r>
                          <a:rPr lang="en-US" altLang="zh-CN" sz="2400">
                            <a:latin typeface="Cambria Math" panose="02040503050406030204" pitchFamily="18" charset="0"/>
                          </a:rPr>
                          <m:t>′</m:t>
                        </m:r>
                      </m:sup>
                    </m:sSup>
                  </m:oMath>
                </a14:m>
                <a:r>
                  <a:rPr lang="zh-CN" altLang="en-US" sz="2400" dirty="0"/>
                  <a:t>为：</a:t>
                </a:r>
                <a:endParaRPr lang="en-US" altLang="zh-CN" sz="2400" dirty="0"/>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altLang="zh-CN" sz="2400" i="1">
                              <a:solidFill>
                                <a:srgbClr val="C00000"/>
                              </a:solidFill>
                              <a:latin typeface="Cambria Math" panose="02040503050406030204" pitchFamily="18" charset="0"/>
                            </a:rPr>
                          </m:ctrlPr>
                        </m:sSupPr>
                        <m:e>
                          <m:r>
                            <m:rPr>
                              <m:sty m:val="p"/>
                            </m:rPr>
                            <a:rPr lang="en-US" altLang="zh-CN" sz="2400">
                              <a:solidFill>
                                <a:srgbClr val="C00000"/>
                              </a:solidFill>
                              <a:latin typeface="Cambria Math" panose="02040503050406030204" pitchFamily="18" charset="0"/>
                            </a:rPr>
                            <m:t>X</m:t>
                          </m:r>
                        </m:e>
                        <m:sup>
                          <m:r>
                            <a:rPr lang="en-US" altLang="zh-CN" sz="2400">
                              <a:solidFill>
                                <a:srgbClr val="C00000"/>
                              </a:solidFill>
                              <a:latin typeface="Cambria Math" panose="02040503050406030204" pitchFamily="18" charset="0"/>
                            </a:rPr>
                            <m:t>′</m:t>
                          </m:r>
                        </m:sup>
                      </m:sSup>
                      <m:r>
                        <a:rPr lang="en-US" altLang="zh-CN" sz="2400">
                          <a:solidFill>
                            <a:srgbClr val="C00000"/>
                          </a:solidFill>
                          <a:latin typeface="Cambria Math" panose="02040503050406030204" pitchFamily="18" charset="0"/>
                        </a:rPr>
                        <m:t>=</m:t>
                      </m:r>
                      <m:sSup>
                        <m:sSupPr>
                          <m:ctrlPr>
                            <a:rPr lang="en-US" altLang="zh-CN" sz="2400" i="1">
                              <a:solidFill>
                                <a:srgbClr val="C00000"/>
                              </a:solidFill>
                              <a:latin typeface="Cambria Math" panose="02040503050406030204" pitchFamily="18" charset="0"/>
                            </a:rPr>
                          </m:ctrlPr>
                        </m:sSupPr>
                        <m:e>
                          <m:d>
                            <m:dPr>
                              <m:ctrlPr>
                                <a:rPr lang="en-US" altLang="zh-CN" sz="2400" i="1">
                                  <a:solidFill>
                                    <a:srgbClr val="C00000"/>
                                  </a:solidFill>
                                  <a:latin typeface="Cambria Math" panose="02040503050406030204" pitchFamily="18" charset="0"/>
                                </a:rPr>
                              </m:ctrlPr>
                            </m:dPr>
                            <m:e>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𝑔</m:t>
                                  </m:r>
                                </m:e>
                                <m:sub>
                                  <m:r>
                                    <a:rPr lang="en-US" altLang="zh-CN" sz="2400">
                                      <a:solidFill>
                                        <a:srgbClr val="C00000"/>
                                      </a:solidFill>
                                      <a:latin typeface="Cambria Math" panose="02040503050406030204" pitchFamily="18" charset="0"/>
                                    </a:rPr>
                                    <m:t>1</m:t>
                                  </m:r>
                                </m:sub>
                              </m:sSub>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𝒚</m:t>
                                  </m:r>
                                </m:e>
                              </m:d>
                              <m:r>
                                <a:rPr lang="en-US" altLang="zh-CN" sz="2400">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𝑔</m:t>
                                  </m:r>
                                </m:e>
                                <m:sub>
                                  <m:r>
                                    <a:rPr lang="en-US" altLang="zh-CN" sz="2400">
                                      <a:solidFill>
                                        <a:srgbClr val="C00000"/>
                                      </a:solidFill>
                                      <a:latin typeface="Cambria Math" panose="02040503050406030204" pitchFamily="18" charset="0"/>
                                    </a:rPr>
                                    <m:t>2</m:t>
                                  </m:r>
                                </m:sub>
                              </m:sSub>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𝒚</m:t>
                                  </m:r>
                                </m:e>
                              </m:d>
                              <m:r>
                                <a:rPr lang="en-US" altLang="zh-CN" sz="2400">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𝑔</m:t>
                                  </m:r>
                                </m:e>
                                <m:sub>
                                  <m:r>
                                    <a:rPr lang="en-US" altLang="zh-CN" sz="2400">
                                      <a:solidFill>
                                        <a:srgbClr val="C00000"/>
                                      </a:solidFill>
                                      <a:latin typeface="Cambria Math" panose="02040503050406030204" pitchFamily="18" charset="0"/>
                                    </a:rPr>
                                    <m:t>𝑚</m:t>
                                  </m:r>
                                  <m:r>
                                    <a:rPr lang="en-US" altLang="zh-CN" sz="2400">
                                      <a:solidFill>
                                        <a:srgbClr val="C00000"/>
                                      </a:solidFill>
                                      <a:latin typeface="Cambria Math" panose="02040503050406030204" pitchFamily="18" charset="0"/>
                                    </a:rPr>
                                    <m:t>−1</m:t>
                                  </m:r>
                                </m:sub>
                              </m:sSub>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𝒚</m:t>
                                  </m:r>
                                </m:e>
                              </m:d>
                            </m:e>
                          </m:d>
                        </m:e>
                        <m:sup>
                          <m:r>
                            <a:rPr lang="en-US" altLang="zh-CN" sz="2400">
                              <a:solidFill>
                                <a:srgbClr val="C00000"/>
                              </a:solidFill>
                              <a:latin typeface="Cambria Math" panose="02040503050406030204" pitchFamily="18" charset="0"/>
                            </a:rPr>
                            <m:t>𝑇</m:t>
                          </m:r>
                        </m:sup>
                      </m:sSup>
                    </m:oMath>
                  </m:oMathPara>
                </a14:m>
                <a:endParaRPr lang="en-US" altLang="zh-CN" sz="2400" dirty="0"/>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p:txBody>
          </p:sp>
        </mc:Choice>
        <mc:Fallback>
          <p:sp>
            <p:nvSpPr>
              <p:cNvPr id="3" name="内容占位符 2">
                <a:extLst>
                  <a:ext uri="{FF2B5EF4-FFF2-40B4-BE49-F238E27FC236}">
                    <a16:creationId xmlns:a16="http://schemas.microsoft.com/office/drawing/2014/main" id="{4A8EF462-D919-40A2-81A9-2A0FD8786157}"/>
                  </a:ext>
                </a:extLst>
              </p:cNvPr>
              <p:cNvSpPr>
                <a:spLocks noGrp="1" noRot="1" noChangeAspect="1" noMove="1" noResize="1" noEditPoints="1" noAdjustHandles="1" noChangeArrowheads="1" noChangeShapeType="1" noTextEdit="1"/>
              </p:cNvSpPr>
              <p:nvPr>
                <p:ph idx="1"/>
              </p:nvPr>
            </p:nvSpPr>
            <p:spPr>
              <a:xfrm>
                <a:off x="838200" y="947253"/>
                <a:ext cx="10496550" cy="5282097"/>
              </a:xfrm>
              <a:blipFill>
                <a:blip r:embed="rId3"/>
                <a:stretch>
                  <a:fillRect l="-639" r="-34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6520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8EF462-D919-40A2-81A9-2A0FD8786157}"/>
                  </a:ext>
                </a:extLst>
              </p:cNvPr>
              <p:cNvSpPr>
                <a:spLocks noGrp="1"/>
              </p:cNvSpPr>
              <p:nvPr>
                <p:ph idx="1"/>
              </p:nvPr>
            </p:nvSpPr>
            <p:spPr>
              <a:xfrm>
                <a:off x="838200" y="947253"/>
                <a:ext cx="10496550" cy="5282097"/>
              </a:xfrm>
            </p:spPr>
            <p:txBody>
              <a:bodyPr>
                <a:normAutofit fontScale="92500"/>
              </a:bodyPr>
              <a:lstStyle/>
              <a:p>
                <a:pPr>
                  <a:lnSpc>
                    <a:spcPct val="150000"/>
                  </a:lnSpc>
                </a:pPr>
                <a:r>
                  <a:rPr lang="zh-CN" altLang="en-US" sz="2400" dirty="0"/>
                  <a:t>上式输出层第</a:t>
                </a:r>
                <a14:m>
                  <m:oMath xmlns:m="http://schemas.openxmlformats.org/officeDocument/2006/math">
                    <m:r>
                      <a:rPr lang="en-US" altLang="zh-CN" sz="2400">
                        <a:latin typeface="Cambria Math" panose="02040503050406030204" pitchFamily="18" charset="0"/>
                      </a:rPr>
                      <m:t>𝑗</m:t>
                    </m:r>
                  </m:oMath>
                </a14:m>
                <a:r>
                  <a:rPr lang="zh-CN" altLang="en-US" sz="2400" dirty="0"/>
                  <a:t>个神经元输出</a:t>
                </a:r>
                <a14:m>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𝑔</m:t>
                        </m:r>
                      </m:e>
                      <m:sub>
                        <m:r>
                          <a:rPr lang="en-US" altLang="zh-CN" sz="2400">
                            <a:latin typeface="Cambria Math" panose="02040503050406030204" pitchFamily="18" charset="0"/>
                          </a:rPr>
                          <m:t>𝑗</m:t>
                        </m:r>
                      </m:sub>
                    </m:sSub>
                    <m:d>
                      <m:dPr>
                        <m:ctrlPr>
                          <a:rPr lang="en-US" altLang="zh-CN" sz="2400" i="1">
                            <a:latin typeface="Cambria Math" panose="02040503050406030204" pitchFamily="18" charset="0"/>
                          </a:rPr>
                        </m:ctrlPr>
                      </m:dPr>
                      <m:e>
                        <m:r>
                          <a:rPr lang="en-US" altLang="zh-CN" sz="2400">
                            <a:latin typeface="Cambria Math" panose="02040503050406030204" pitchFamily="18" charset="0"/>
                          </a:rPr>
                          <m:t>𝒚</m:t>
                        </m:r>
                      </m:e>
                    </m:d>
                  </m:oMath>
                </a14:m>
                <a:r>
                  <a:rPr lang="zh-CN" altLang="en-US" sz="2400" dirty="0"/>
                  <a:t>的具体取值为：</a:t>
                </a:r>
                <a:endParaRPr lang="en-US" altLang="zh-CN" sz="2400"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𝑔</m:t>
                          </m:r>
                        </m:e>
                        <m:sub>
                          <m:r>
                            <a:rPr lang="en-US" altLang="zh-CN" sz="2400">
                              <a:solidFill>
                                <a:srgbClr val="C00000"/>
                              </a:solidFill>
                              <a:latin typeface="Cambria Math" panose="02040503050406030204" pitchFamily="18" charset="0"/>
                            </a:rPr>
                            <m:t>𝑗</m:t>
                          </m:r>
                        </m:sub>
                      </m:sSub>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𝒚</m:t>
                          </m:r>
                        </m:e>
                      </m:d>
                      <m:r>
                        <a:rPr lang="en-US" altLang="zh-CN" sz="2400">
                          <a:solidFill>
                            <a:srgbClr val="C00000"/>
                          </a:solidFill>
                          <a:latin typeface="Cambria Math" panose="02040503050406030204" pitchFamily="18" charset="0"/>
                        </a:rPr>
                        <m:t>=</m:t>
                      </m:r>
                      <m:r>
                        <a:rPr lang="en-US" altLang="zh-CN" sz="2400">
                          <a:solidFill>
                            <a:srgbClr val="C00000"/>
                          </a:solidFill>
                          <a:latin typeface="Cambria Math" panose="02040503050406030204" pitchFamily="18" charset="0"/>
                        </a:rPr>
                        <m:t>𝜎</m:t>
                      </m:r>
                      <m:r>
                        <a:rPr lang="en-US" altLang="zh-CN" sz="2400">
                          <a:solidFill>
                            <a:srgbClr val="C00000"/>
                          </a:solidFill>
                          <a:latin typeface="Cambria Math" panose="02040503050406030204" pitchFamily="18" charset="0"/>
                        </a:rPr>
                        <m:t>(</m:t>
                      </m:r>
                      <m:nary>
                        <m:naryPr>
                          <m:chr m:val="∑"/>
                          <m:limLoc m:val="undOvr"/>
                          <m:ctrlPr>
                            <a:rPr lang="en-US" altLang="zh-CN" sz="2400" i="1">
                              <a:solidFill>
                                <a:srgbClr val="C00000"/>
                              </a:solidFill>
                              <a:latin typeface="Cambria Math" panose="02040503050406030204" pitchFamily="18" charset="0"/>
                            </a:rPr>
                          </m:ctrlPr>
                        </m:naryPr>
                        <m:sub>
                          <m:r>
                            <a:rPr lang="en-US" altLang="zh-CN" sz="2400">
                              <a:solidFill>
                                <a:srgbClr val="C00000"/>
                              </a:solidFill>
                              <a:latin typeface="Cambria Math" panose="02040503050406030204" pitchFamily="18" charset="0"/>
                            </a:rPr>
                            <m:t>𝑖</m:t>
                          </m:r>
                          <m:r>
                            <a:rPr lang="en-US" altLang="zh-CN" sz="2400">
                              <a:solidFill>
                                <a:srgbClr val="C00000"/>
                              </a:solidFill>
                              <a:latin typeface="Cambria Math" panose="02040503050406030204" pitchFamily="18" charset="0"/>
                            </a:rPr>
                            <m:t>=1</m:t>
                          </m:r>
                        </m:sub>
                        <m:sup>
                          <m:r>
                            <a:rPr lang="en-US" altLang="zh-CN" sz="2400">
                              <a:solidFill>
                                <a:srgbClr val="C00000"/>
                              </a:solidFill>
                              <a:latin typeface="Cambria Math" panose="02040503050406030204" pitchFamily="18" charset="0"/>
                            </a:rPr>
                            <m:t>𝑠</m:t>
                          </m:r>
                        </m:sup>
                        <m:e>
                          <m:sSubSup>
                            <m:sSubSupPr>
                              <m:ctrlPr>
                                <a:rPr lang="en-US" altLang="zh-CN" sz="2400" i="1">
                                  <a:solidFill>
                                    <a:srgbClr val="C00000"/>
                                  </a:solidFill>
                                  <a:latin typeface="Cambria Math" panose="02040503050406030204" pitchFamily="18" charset="0"/>
                                </a:rPr>
                              </m:ctrlPr>
                            </m:sSubSupPr>
                            <m:e>
                              <m:r>
                                <a:rPr lang="en-US" altLang="zh-CN" sz="2400">
                                  <a:solidFill>
                                    <a:srgbClr val="C00000"/>
                                  </a:solidFill>
                                  <a:latin typeface="Cambria Math" panose="02040503050406030204" pitchFamily="18" charset="0"/>
                                </a:rPr>
                                <m:t>𝑤</m:t>
                              </m:r>
                            </m:e>
                            <m:sub>
                              <m:r>
                                <a:rPr lang="en-US" altLang="zh-CN" sz="2400">
                                  <a:solidFill>
                                    <a:srgbClr val="C00000"/>
                                  </a:solidFill>
                                  <a:latin typeface="Cambria Math" panose="02040503050406030204" pitchFamily="18" charset="0"/>
                                </a:rPr>
                                <m:t>𝑖𝑗</m:t>
                              </m:r>
                            </m:sub>
                            <m:sup>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2</m:t>
                                  </m:r>
                                </m:e>
                              </m:d>
                            </m:sup>
                          </m:sSubSup>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𝑓</m:t>
                              </m:r>
                            </m:e>
                            <m:sub>
                              <m:r>
                                <a:rPr lang="en-US" altLang="zh-CN" sz="2400">
                                  <a:solidFill>
                                    <a:srgbClr val="C00000"/>
                                  </a:solidFill>
                                  <a:latin typeface="Cambria Math" panose="02040503050406030204" pitchFamily="18" charset="0"/>
                                </a:rPr>
                                <m:t>𝑖</m:t>
                              </m:r>
                            </m:sub>
                          </m:sSub>
                          <m:d>
                            <m:dPr>
                              <m:ctrlPr>
                                <a:rPr lang="en-US" altLang="zh-CN" sz="2400" i="1">
                                  <a:solidFill>
                                    <a:srgbClr val="C00000"/>
                                  </a:solidFill>
                                  <a:latin typeface="Cambria Math" panose="02040503050406030204" pitchFamily="18" charset="0"/>
                                </a:rPr>
                              </m:ctrlPr>
                            </m:dPr>
                            <m:e>
                              <m:r>
                                <a:rPr lang="en-US" altLang="zh-CN" sz="2400">
                                  <a:solidFill>
                                    <a:srgbClr val="C00000"/>
                                  </a:solidFill>
                                  <a:latin typeface="Cambria Math" panose="02040503050406030204" pitchFamily="18" charset="0"/>
                                </a:rPr>
                                <m:t>𝑋</m:t>
                              </m:r>
                            </m:e>
                          </m:d>
                        </m:e>
                      </m:nary>
                      <m:r>
                        <a:rPr lang="en-US" altLang="zh-CN" sz="2400">
                          <a:solidFill>
                            <a:srgbClr val="C00000"/>
                          </a:solidFill>
                          <a:latin typeface="Cambria Math" panose="02040503050406030204" pitchFamily="18" charset="0"/>
                        </a:rPr>
                        <m:t>+</m:t>
                      </m:r>
                      <m:sSubSup>
                        <m:sSubSupPr>
                          <m:ctrlPr>
                            <a:rPr lang="en-US" altLang="zh-CN" sz="2400" i="1">
                              <a:solidFill>
                                <a:srgbClr val="C00000"/>
                              </a:solidFill>
                              <a:latin typeface="Cambria Math" panose="02040503050406030204" pitchFamily="18" charset="0"/>
                            </a:rPr>
                          </m:ctrlPr>
                        </m:sSubSupPr>
                        <m:e>
                          <m:r>
                            <a:rPr lang="en-US" altLang="zh-CN" sz="2400">
                              <a:solidFill>
                                <a:srgbClr val="C00000"/>
                              </a:solidFill>
                              <a:latin typeface="Cambria Math" panose="02040503050406030204" pitchFamily="18" charset="0"/>
                            </a:rPr>
                            <m:t>𝑏</m:t>
                          </m:r>
                        </m:e>
                        <m:sub>
                          <m:r>
                            <a:rPr lang="en-US" altLang="zh-CN" sz="2400">
                              <a:solidFill>
                                <a:srgbClr val="C00000"/>
                              </a:solidFill>
                              <a:latin typeface="Cambria Math" panose="02040503050406030204" pitchFamily="18" charset="0"/>
                            </a:rPr>
                            <m:t>𝑗</m:t>
                          </m:r>
                        </m:sub>
                        <m:sup>
                          <m:r>
                            <a:rPr lang="en-US" altLang="zh-CN" sz="2400">
                              <a:solidFill>
                                <a:srgbClr val="C00000"/>
                              </a:solidFill>
                              <a:latin typeface="Cambria Math" panose="02040503050406030204" pitchFamily="18" charset="0"/>
                            </a:rPr>
                            <m:t>(3)</m:t>
                          </m:r>
                        </m:sup>
                      </m:sSubSup>
                      <m:r>
                        <a:rPr lang="en-US" altLang="zh-CN" sz="2400">
                          <a:solidFill>
                            <a:srgbClr val="C00000"/>
                          </a:solidFill>
                          <a:latin typeface="Cambria Math" panose="02040503050406030204" pitchFamily="18" charset="0"/>
                        </a:rPr>
                        <m:t>) </m:t>
                      </m:r>
                    </m:oMath>
                  </m:oMathPara>
                </a14:m>
                <a:endParaRPr lang="en-US" altLang="zh-CN" sz="2400" dirty="0">
                  <a:solidFill>
                    <a:srgbClr val="C00000"/>
                  </a:solidFill>
                </a:endParaRPr>
              </a:p>
              <a:p>
                <a:pPr>
                  <a:lnSpc>
                    <a:spcPct val="150000"/>
                  </a:lnSpc>
                </a:pPr>
                <a:r>
                  <a:rPr lang="zh-CN" altLang="en-US" sz="2400" dirty="0"/>
                  <a:t>若已经完成模型训练过程，则</a:t>
                </a:r>
                <a14:m>
                  <m:oMath xmlns:m="http://schemas.openxmlformats.org/officeDocument/2006/math">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𝑋</m:t>
                        </m:r>
                      </m:e>
                      <m:sup>
                        <m:r>
                          <a:rPr lang="en-US" altLang="zh-CN" sz="2400">
                            <a:latin typeface="Cambria Math" panose="02040503050406030204" pitchFamily="18" charset="0"/>
                          </a:rPr>
                          <m:t>′</m:t>
                        </m:r>
                      </m:sup>
                    </m:sSup>
                  </m:oMath>
                </a14:m>
                <a:r>
                  <a:rPr lang="zh-CN" altLang="en-US" sz="2400" dirty="0"/>
                  <a:t>应与数据输入</a:t>
                </a:r>
                <a14:m>
                  <m:oMath xmlns:m="http://schemas.openxmlformats.org/officeDocument/2006/math">
                    <m:r>
                      <a:rPr lang="en-US" altLang="zh-CN" sz="2400">
                        <a:latin typeface="Cambria Math" panose="02040503050406030204" pitchFamily="18" charset="0"/>
                      </a:rPr>
                      <m:t>𝑋</m:t>
                    </m:r>
                  </m:oMath>
                </a14:m>
                <a:r>
                  <a:rPr lang="zh-CN" altLang="en-US" sz="2400" dirty="0"/>
                  <a:t>差别不大。自编码器的模型训练通常使用不带标注信息的示例样本，故是一种无监督学习方式。但由于要求自编码器的输入数据与输出数据尽可能接近，故对于训练样本</a:t>
                </a:r>
                <a14:m>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𝑋</m:t>
                        </m:r>
                      </m:e>
                      <m:sub>
                        <m:r>
                          <a:rPr lang="en-US" altLang="zh-CN" sz="2400">
                            <a:latin typeface="Cambria Math" panose="02040503050406030204" pitchFamily="18" charset="0"/>
                          </a:rPr>
                          <m:t>𝑘</m:t>
                        </m:r>
                      </m:sub>
                    </m:sSub>
                  </m:oMath>
                </a14:m>
                <a:r>
                  <a:rPr lang="zh-CN" altLang="en-US" sz="2400" dirty="0"/>
                  <a:t>，若模型参数均已知，则可直接通过对比模型输入</a:t>
                </a:r>
                <a14:m>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𝑋</m:t>
                        </m:r>
                      </m:e>
                      <m:sub>
                        <m:r>
                          <a:rPr lang="en-US" altLang="zh-CN" sz="2400">
                            <a:latin typeface="Cambria Math" panose="02040503050406030204" pitchFamily="18" charset="0"/>
                          </a:rPr>
                          <m:t>𝑘</m:t>
                        </m:r>
                      </m:sub>
                    </m:sSub>
                  </m:oMath>
                </a14:m>
                <a:r>
                  <a:rPr lang="zh-CN" altLang="en-US" sz="2400" dirty="0"/>
                  <a:t>与输出</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a:latin typeface="Cambria Math" panose="02040503050406030204" pitchFamily="18" charset="0"/>
                          </a:rPr>
                          <m:t>𝑋</m:t>
                        </m:r>
                      </m:e>
                      <m:sub>
                        <m:r>
                          <a:rPr lang="en-US" altLang="zh-CN" sz="2400">
                            <a:latin typeface="Cambria Math" panose="02040503050406030204" pitchFamily="18" charset="0"/>
                          </a:rPr>
                          <m:t>𝑘</m:t>
                        </m:r>
                      </m:sub>
                      <m:sup>
                        <m:r>
                          <a:rPr lang="en-US" altLang="zh-CN" sz="2400">
                            <a:latin typeface="Cambria Math" panose="02040503050406030204" pitchFamily="18" charset="0"/>
                          </a:rPr>
                          <m:t>′</m:t>
                        </m:r>
                      </m:sup>
                    </m:sSubSup>
                  </m:oMath>
                </a14:m>
                <a:r>
                  <a:rPr lang="zh-CN" altLang="en-US" sz="2400" dirty="0"/>
                  <a:t>的差异确定</a:t>
                </a:r>
                <a:r>
                  <a:rPr lang="zh-CN" altLang="en-US" sz="2400" dirty="0">
                    <a:solidFill>
                      <a:srgbClr val="C00000"/>
                    </a:solidFill>
                  </a:rPr>
                  <a:t>损失函数</a:t>
                </a:r>
                <a14:m>
                  <m:oMath xmlns:m="http://schemas.openxmlformats.org/officeDocument/2006/math">
                    <m:r>
                      <a:rPr lang="en-US" altLang="zh-CN" sz="2400">
                        <a:solidFill>
                          <a:srgbClr val="C00000"/>
                        </a:solidFill>
                        <a:latin typeface="Cambria Math" panose="02040503050406030204" pitchFamily="18" charset="0"/>
                      </a:rPr>
                      <m:t>𝐿</m:t>
                    </m:r>
                    <m:r>
                      <a:rPr lang="en-US" altLang="zh-CN" sz="2400">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𝑋</m:t>
                        </m:r>
                      </m:e>
                      <m:sub>
                        <m:r>
                          <a:rPr lang="en-US" altLang="zh-CN" sz="2400">
                            <a:solidFill>
                              <a:srgbClr val="C00000"/>
                            </a:solidFill>
                            <a:latin typeface="Cambria Math" panose="02040503050406030204" pitchFamily="18" charset="0"/>
                          </a:rPr>
                          <m:t>𝑘</m:t>
                        </m:r>
                      </m:sub>
                    </m:sSub>
                    <m:r>
                      <a:rPr lang="en-US" altLang="zh-CN" sz="2400">
                        <a:solidFill>
                          <a:srgbClr val="C00000"/>
                        </a:solidFill>
                        <a:latin typeface="Cambria Math" panose="02040503050406030204" pitchFamily="18" charset="0"/>
                      </a:rPr>
                      <m:t>,</m:t>
                    </m:r>
                    <m:sSubSup>
                      <m:sSubSupPr>
                        <m:ctrlPr>
                          <a:rPr lang="en-US" altLang="zh-CN" sz="2400" i="1">
                            <a:solidFill>
                              <a:srgbClr val="C00000"/>
                            </a:solidFill>
                            <a:latin typeface="Cambria Math" panose="02040503050406030204" pitchFamily="18" charset="0"/>
                          </a:rPr>
                        </m:ctrlPr>
                      </m:sSubSupPr>
                      <m:e>
                        <m:r>
                          <a:rPr lang="en-US" altLang="zh-CN" sz="2400">
                            <a:solidFill>
                              <a:srgbClr val="C00000"/>
                            </a:solidFill>
                            <a:latin typeface="Cambria Math" panose="02040503050406030204" pitchFamily="18" charset="0"/>
                          </a:rPr>
                          <m:t>𝑋</m:t>
                        </m:r>
                      </m:e>
                      <m:sub>
                        <m:r>
                          <a:rPr lang="en-US" altLang="zh-CN" sz="2400">
                            <a:solidFill>
                              <a:srgbClr val="C00000"/>
                            </a:solidFill>
                            <a:latin typeface="Cambria Math" panose="02040503050406030204" pitchFamily="18" charset="0"/>
                          </a:rPr>
                          <m:t>𝑘</m:t>
                        </m:r>
                      </m:sub>
                      <m:sup>
                        <m:r>
                          <a:rPr lang="en-US" altLang="zh-CN" sz="2400">
                            <a:solidFill>
                              <a:srgbClr val="C00000"/>
                            </a:solidFill>
                            <a:latin typeface="Cambria Math" panose="02040503050406030204" pitchFamily="18" charset="0"/>
                          </a:rPr>
                          <m:t>′</m:t>
                        </m:r>
                      </m:sup>
                    </m:sSubSup>
                    <m:r>
                      <a:rPr lang="en-US" altLang="zh-CN" sz="2400">
                        <a:solidFill>
                          <a:srgbClr val="C00000"/>
                        </a:solidFill>
                        <a:latin typeface="Cambria Math" panose="02040503050406030204" pitchFamily="18" charset="0"/>
                      </a:rPr>
                      <m:t>)</m:t>
                    </m:r>
                  </m:oMath>
                </a14:m>
                <a:r>
                  <a:rPr lang="zh-CN" altLang="en-US" sz="2400" dirty="0"/>
                  <a:t>。这相当于将自编码器的训练样本集看作监督学习的</a:t>
                </a:r>
                <a:r>
                  <a:rPr lang="zh-CN" altLang="en-US" sz="2400" dirty="0">
                    <a:solidFill>
                      <a:srgbClr val="C00000"/>
                    </a:solidFill>
                  </a:rPr>
                  <a:t>训练样本集</a:t>
                </a:r>
                <a14:m>
                  <m:oMath xmlns:m="http://schemas.openxmlformats.org/officeDocument/2006/math">
                    <m:r>
                      <a:rPr lang="en-US" altLang="zh-CN" sz="2400">
                        <a:solidFill>
                          <a:srgbClr val="C00000"/>
                        </a:solidFill>
                        <a:latin typeface="Cambria Math" panose="02040503050406030204" pitchFamily="18" charset="0"/>
                      </a:rPr>
                      <m:t>{</m:t>
                    </m:r>
                    <m:d>
                      <m:dPr>
                        <m:ctrlPr>
                          <a:rPr lang="en-US" altLang="zh-CN" sz="2400" i="1">
                            <a:solidFill>
                              <a:srgbClr val="C00000"/>
                            </a:solidFill>
                            <a:latin typeface="Cambria Math" panose="02040503050406030204" pitchFamily="18" charset="0"/>
                          </a:rPr>
                        </m:ctrlPr>
                      </m:dPr>
                      <m:e>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𝑋</m:t>
                            </m:r>
                          </m:e>
                          <m:sub>
                            <m:r>
                              <a:rPr lang="en-US" altLang="zh-CN" sz="2400">
                                <a:solidFill>
                                  <a:srgbClr val="C00000"/>
                                </a:solidFill>
                                <a:latin typeface="Cambria Math" panose="02040503050406030204" pitchFamily="18" charset="0"/>
                              </a:rPr>
                              <m:t>1</m:t>
                            </m:r>
                          </m:sub>
                        </m:sSub>
                        <m:r>
                          <a:rPr lang="en-US" altLang="zh-CN" sz="2400">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𝑋</m:t>
                            </m:r>
                          </m:e>
                          <m:sub>
                            <m:r>
                              <a:rPr lang="en-US" altLang="zh-CN" sz="2400">
                                <a:solidFill>
                                  <a:srgbClr val="C00000"/>
                                </a:solidFill>
                                <a:latin typeface="Cambria Math" panose="02040503050406030204" pitchFamily="18" charset="0"/>
                              </a:rPr>
                              <m:t>1</m:t>
                            </m:r>
                          </m:sub>
                        </m:sSub>
                      </m:e>
                    </m:d>
                    <m:r>
                      <a:rPr lang="en-US" altLang="zh-CN" sz="2400">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𝑋</m:t>
                        </m:r>
                      </m:e>
                      <m:sub>
                        <m:r>
                          <a:rPr lang="en-US" altLang="zh-CN" sz="2400">
                            <a:solidFill>
                              <a:srgbClr val="C00000"/>
                            </a:solidFill>
                            <a:latin typeface="Cambria Math" panose="02040503050406030204" pitchFamily="18" charset="0"/>
                          </a:rPr>
                          <m:t>2</m:t>
                        </m:r>
                      </m:sub>
                    </m:sSub>
                    <m:r>
                      <a:rPr lang="en-US" altLang="zh-CN" sz="2400">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𝑋</m:t>
                        </m:r>
                      </m:e>
                      <m:sub>
                        <m:r>
                          <a:rPr lang="en-US" altLang="zh-CN" sz="2400">
                            <a:solidFill>
                              <a:srgbClr val="C00000"/>
                            </a:solidFill>
                            <a:latin typeface="Cambria Math" panose="02040503050406030204" pitchFamily="18" charset="0"/>
                          </a:rPr>
                          <m:t>2</m:t>
                        </m:r>
                      </m:sub>
                    </m:sSub>
                    <m:r>
                      <a:rPr lang="en-US" altLang="zh-CN" sz="2400">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𝑋</m:t>
                        </m:r>
                      </m:e>
                      <m:sub>
                        <m:r>
                          <a:rPr lang="en-US" altLang="zh-CN" sz="2400">
                            <a:solidFill>
                              <a:srgbClr val="C00000"/>
                            </a:solidFill>
                            <a:latin typeface="Cambria Math" panose="02040503050406030204" pitchFamily="18" charset="0"/>
                          </a:rPr>
                          <m:t>𝑛</m:t>
                        </m:r>
                      </m:sub>
                    </m:sSub>
                    <m:r>
                      <a:rPr lang="en-US" altLang="zh-CN" sz="2400">
                        <a:solidFill>
                          <a:srgbClr val="C00000"/>
                        </a:solidFill>
                        <a:latin typeface="Cambria Math" panose="02040503050406030204" pitchFamily="18" charset="0"/>
                      </a:rPr>
                      <m:t>,</m:t>
                    </m:r>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𝑋</m:t>
                        </m:r>
                      </m:e>
                      <m:sub>
                        <m:r>
                          <a:rPr lang="en-US" altLang="zh-CN" sz="2400">
                            <a:solidFill>
                              <a:srgbClr val="C00000"/>
                            </a:solidFill>
                            <a:latin typeface="Cambria Math" panose="02040503050406030204" pitchFamily="18" charset="0"/>
                          </a:rPr>
                          <m:t>𝑛</m:t>
                        </m:r>
                      </m:sub>
                    </m:sSub>
                    <m:r>
                      <a:rPr lang="en-US" altLang="zh-CN" sz="2400">
                        <a:solidFill>
                          <a:srgbClr val="C00000"/>
                        </a:solidFill>
                        <a:latin typeface="Cambria Math" panose="02040503050406030204" pitchFamily="18" charset="0"/>
                      </a:rPr>
                      <m:t>)}</m:t>
                    </m:r>
                  </m:oMath>
                </a14:m>
                <a:r>
                  <a:rPr lang="zh-CN" altLang="en-US" sz="2400" dirty="0"/>
                  <a:t>，即根据自编码器的特点将</a:t>
                </a:r>
                <a:r>
                  <a:rPr lang="zh-CN" altLang="en-US" sz="2400" dirty="0">
                    <a:solidFill>
                      <a:schemeClr val="accent6"/>
                    </a:solidFill>
                  </a:rPr>
                  <a:t>无监督学习方式转化为监督学习方式。</a:t>
                </a:r>
                <a:endParaRPr lang="en-US" altLang="zh-CN" sz="2400" dirty="0">
                  <a:solidFill>
                    <a:schemeClr val="accent6"/>
                  </a:solidFill>
                </a:endParaRPr>
              </a:p>
              <a:p>
                <a:pPr marL="0" indent="0">
                  <a:buNone/>
                </a:pPr>
                <a:endParaRPr lang="en-US" altLang="zh-CN" sz="2400" dirty="0"/>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a:p>
                <a:pPr marL="0" indent="0">
                  <a:buNone/>
                </a:pPr>
                <a:endParaRPr lang="en-US" altLang="zh-CN" sz="2400" b="1" dirty="0">
                  <a:solidFill>
                    <a:srgbClr val="002060"/>
                  </a:solidFill>
                </a:endParaRPr>
              </a:p>
            </p:txBody>
          </p:sp>
        </mc:Choice>
        <mc:Fallback xmlns="">
          <p:sp>
            <p:nvSpPr>
              <p:cNvPr id="3" name="内容占位符 2">
                <a:extLst>
                  <a:ext uri="{FF2B5EF4-FFF2-40B4-BE49-F238E27FC236}">
                    <a16:creationId xmlns="" xmlns:a16="http://schemas.microsoft.com/office/drawing/2014/main" xmlns:a14="http://schemas.microsoft.com/office/drawing/2010/main" id="{4A8EF462-D919-40A2-81A9-2A0FD8786157}"/>
                  </a:ext>
                </a:extLst>
              </p:cNvPr>
              <p:cNvSpPr>
                <a:spLocks noGrp="1" noRot="1" noChangeAspect="1" noMove="1" noResize="1" noEditPoints="1" noAdjustHandles="1" noChangeArrowheads="1" noChangeShapeType="1" noTextEdit="1"/>
              </p:cNvSpPr>
              <p:nvPr>
                <p:ph idx="1"/>
              </p:nvPr>
            </p:nvSpPr>
            <p:spPr>
              <a:xfrm>
                <a:off x="838200" y="947253"/>
                <a:ext cx="10496550" cy="5282097"/>
              </a:xfrm>
              <a:blipFill rotWithShape="1">
                <a:blip r:embed="rId3"/>
                <a:stretch>
                  <a:fillRect l="-639" r="-7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273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275-AB6D-43D0-A5E7-FEB59E015A5A}"/>
              </a:ext>
            </a:extLst>
          </p:cNvPr>
          <p:cNvSpPr>
            <a:spLocks noGrp="1"/>
          </p:cNvSpPr>
          <p:nvPr>
            <p:ph type="title"/>
          </p:nvPr>
        </p:nvSpPr>
        <p:spPr/>
        <p:txBody>
          <a:bodyPr/>
          <a:lstStyle/>
          <a:p>
            <a:r>
              <a:rPr lang="zh-CN" altLang="en-US" dirty="0"/>
              <a:t>自编码器</a:t>
            </a:r>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4762C673-7C03-437C-B772-5ADBABFFB2E3}"/>
                  </a:ext>
                </a:extLst>
              </p:cNvPr>
              <p:cNvSpPr/>
              <p:nvPr/>
            </p:nvSpPr>
            <p:spPr>
              <a:xfrm>
                <a:off x="759023" y="1031402"/>
                <a:ext cx="10849205" cy="5614486"/>
              </a:xfrm>
              <a:prstGeom prst="rect">
                <a:avLst/>
              </a:prstGeom>
            </p:spPr>
            <p:txBody>
              <a:bodyPr wrap="square">
                <a:spAutoFit/>
              </a:bodyPr>
              <a:lstStyle/>
              <a:p>
                <a:pPr>
                  <a:lnSpc>
                    <a:spcPct val="150000"/>
                  </a:lnSpc>
                  <a:spcAft>
                    <a:spcPts val="1200"/>
                  </a:spcAft>
                </a:pPr>
                <a:r>
                  <a:rPr lang="zh-CN" altLang="en-US" sz="2400" dirty="0">
                    <a:solidFill>
                      <a:schemeClr val="tx1"/>
                    </a:solidFill>
                    <a:latin typeface="微软雅黑" pitchFamily="34" charset="-122"/>
                    <a:ea typeface="微软雅黑" pitchFamily="34" charset="-122"/>
                  </a:rPr>
                  <a:t>可得自编码器模型优化目标函数：</a:t>
                </a:r>
                <a:endParaRPr lang="en-US" altLang="zh-CN" sz="2400" dirty="0">
                  <a:solidFill>
                    <a:schemeClr val="tx1"/>
                  </a:solidFill>
                  <a:latin typeface="微软雅黑" pitchFamily="34" charset="-122"/>
                  <a:ea typeface="微软雅黑" pitchFamily="34" charset="-122"/>
                </a:endParaRPr>
              </a:p>
              <a:p>
                <a:pPr>
                  <a:lnSpc>
                    <a:spcPct val="150000"/>
                  </a:lnSpc>
                  <a:spcAft>
                    <a:spcPts val="1200"/>
                  </a:spcAft>
                </a:pPr>
                <a14:m>
                  <m:oMathPara xmlns:m="http://schemas.openxmlformats.org/officeDocument/2006/math">
                    <m:oMathParaPr>
                      <m:jc m:val="centerGroup"/>
                    </m:oMathParaPr>
                    <m:oMath xmlns:m="http://schemas.openxmlformats.org/officeDocument/2006/math">
                      <m:r>
                        <a:rPr lang="en-US" sz="2400" i="1" smtClean="0">
                          <a:solidFill>
                            <a:srgbClr val="C00000"/>
                          </a:solidFill>
                          <a:latin typeface="Cambria Math" panose="02040503050406030204" pitchFamily="18" charset="0"/>
                        </a:rPr>
                        <m:t>𝐽</m:t>
                      </m:r>
                      <m:d>
                        <m:dPr>
                          <m:ctrlPr>
                            <a:rPr lang="en-US" sz="2400" i="1">
                              <a:solidFill>
                                <a:srgbClr val="C00000"/>
                              </a:solidFill>
                              <a:latin typeface="Cambria Math" panose="02040503050406030204" pitchFamily="18" charset="0"/>
                            </a:rPr>
                          </m:ctrlPr>
                        </m:dPr>
                        <m:e>
                          <m:r>
                            <a:rPr lang="en-US" sz="2400" b="1" i="1">
                              <a:solidFill>
                                <a:srgbClr val="C00000"/>
                              </a:solidFill>
                              <a:latin typeface="Cambria Math" panose="02040503050406030204" pitchFamily="18" charset="0"/>
                            </a:rPr>
                            <m:t>𝑾</m:t>
                          </m:r>
                        </m:e>
                      </m:d>
                      <m:r>
                        <a:rPr lang="en-US" sz="2400" i="1">
                          <a:solidFill>
                            <a:srgbClr val="C00000"/>
                          </a:solidFill>
                          <a:latin typeface="Cambria Math" panose="02040503050406030204" pitchFamily="18" charset="0"/>
                        </a:rPr>
                        <m:t>=</m:t>
                      </m:r>
                      <m:f>
                        <m:fPr>
                          <m:ctrlPr>
                            <a:rPr lang="en-US" sz="2400" i="1">
                              <a:solidFill>
                                <a:srgbClr val="C00000"/>
                              </a:solidFill>
                              <a:latin typeface="Cambria Math" panose="02040503050406030204" pitchFamily="18" charset="0"/>
                            </a:rPr>
                          </m:ctrlPr>
                        </m:fPr>
                        <m:num>
                          <m:r>
                            <a:rPr lang="en-US" sz="2400" i="1">
                              <a:solidFill>
                                <a:srgbClr val="C00000"/>
                              </a:solidFill>
                              <a:latin typeface="Cambria Math" panose="02040503050406030204" pitchFamily="18" charset="0"/>
                            </a:rPr>
                            <m:t>1</m:t>
                          </m:r>
                        </m:num>
                        <m:den>
                          <m:r>
                            <a:rPr lang="en-US" sz="2400" i="1">
                              <a:solidFill>
                                <a:srgbClr val="C00000"/>
                              </a:solidFill>
                              <a:latin typeface="Cambria Math" panose="02040503050406030204" pitchFamily="18" charset="0"/>
                            </a:rPr>
                            <m:t>𝑛</m:t>
                          </m:r>
                        </m:den>
                      </m:f>
                      <m:nary>
                        <m:naryPr>
                          <m:chr m:val="∑"/>
                          <m:limLoc m:val="undOvr"/>
                          <m:ctrlPr>
                            <a:rPr lang="en-US" sz="2400" i="1">
                              <a:solidFill>
                                <a:srgbClr val="C00000"/>
                              </a:solidFill>
                              <a:latin typeface="Cambria Math" panose="02040503050406030204" pitchFamily="18" charset="0"/>
                            </a:rPr>
                          </m:ctrlPr>
                        </m:naryPr>
                        <m:sub>
                          <m:r>
                            <a:rPr lang="en-US" sz="2400" i="1">
                              <a:solidFill>
                                <a:srgbClr val="C00000"/>
                              </a:solidFill>
                              <a:latin typeface="Cambria Math" panose="02040503050406030204" pitchFamily="18" charset="0"/>
                            </a:rPr>
                            <m:t>𝑘</m:t>
                          </m:r>
                          <m:r>
                            <a:rPr lang="en-US" sz="2400" i="1">
                              <a:solidFill>
                                <a:srgbClr val="C00000"/>
                              </a:solidFill>
                              <a:latin typeface="Cambria Math" panose="02040503050406030204" pitchFamily="18" charset="0"/>
                            </a:rPr>
                            <m:t>=1</m:t>
                          </m:r>
                        </m:sub>
                        <m:sup>
                          <m:r>
                            <a:rPr lang="en-US" sz="2400" i="1">
                              <a:solidFill>
                                <a:srgbClr val="C00000"/>
                              </a:solidFill>
                              <a:latin typeface="Cambria Math" panose="02040503050406030204" pitchFamily="18" charset="0"/>
                            </a:rPr>
                            <m:t>𝑛</m:t>
                          </m:r>
                        </m:sup>
                        <m:e>
                          <m:r>
                            <a:rPr lang="en-US" sz="2400" i="1">
                              <a:solidFill>
                                <a:srgbClr val="C00000"/>
                              </a:solidFill>
                              <a:latin typeface="Cambria Math" panose="02040503050406030204" pitchFamily="18" charset="0"/>
                            </a:rPr>
                            <m:t>𝐿</m:t>
                          </m:r>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𝑘</m:t>
                              </m:r>
                            </m:sub>
                          </m:sSub>
                          <m:r>
                            <a:rPr lang="en-US" sz="2400" i="1">
                              <a:solidFill>
                                <a:srgbClr val="C00000"/>
                              </a:solidFill>
                              <a:latin typeface="Cambria Math" panose="02040503050406030204" pitchFamily="18" charset="0"/>
                            </a:rPr>
                            <m:t>,</m:t>
                          </m:r>
                          <m:sSubSup>
                            <m:sSubSupPr>
                              <m:ctrlPr>
                                <a:rPr lang="en-US" sz="2400" i="1">
                                  <a:solidFill>
                                    <a:srgbClr val="C00000"/>
                                  </a:solidFill>
                                  <a:latin typeface="Cambria Math" panose="02040503050406030204" pitchFamily="18" charset="0"/>
                                </a:rPr>
                              </m:ctrlPr>
                            </m:sSubSup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𝑘</m:t>
                              </m:r>
                            </m:sub>
                            <m:sup>
                              <m:r>
                                <a:rPr lang="en-US" sz="2400" i="1">
                                  <a:solidFill>
                                    <a:srgbClr val="C00000"/>
                                  </a:solidFill>
                                  <a:latin typeface="Cambria Math" panose="02040503050406030204" pitchFamily="18" charset="0"/>
                                </a:rPr>
                                <m:t>′</m:t>
                              </m:r>
                            </m:sup>
                          </m:sSubSup>
                          <m:r>
                            <a:rPr lang="en-US" sz="2400" i="1">
                              <a:solidFill>
                                <a:srgbClr val="C00000"/>
                              </a:solidFill>
                              <a:latin typeface="Cambria Math" panose="02040503050406030204" pitchFamily="18" charset="0"/>
                            </a:rPr>
                            <m:t>)</m:t>
                          </m:r>
                        </m:e>
                      </m:nary>
                    </m:oMath>
                  </m:oMathPara>
                </a14:m>
                <a:endParaRPr lang="en-US" sz="2400" dirty="0">
                  <a:solidFill>
                    <a:srgbClr val="C00000"/>
                  </a:solidFill>
                  <a:latin typeface="微软雅黑" pitchFamily="34" charset="-122"/>
                  <a:ea typeface="微软雅黑" pitchFamily="34" charset="-122"/>
                </a:endParaRPr>
              </a:p>
              <a:p>
                <a:pPr>
                  <a:lnSpc>
                    <a:spcPct val="150000"/>
                  </a:lnSpc>
                  <a:spcAft>
                    <a:spcPts val="1200"/>
                  </a:spcAft>
                </a:pPr>
                <a:r>
                  <a:rPr lang="zh-CN" altLang="en-US" sz="2400" dirty="0">
                    <a:solidFill>
                      <a:schemeClr val="tx1"/>
                    </a:solidFill>
                    <a:latin typeface="微软雅黑" pitchFamily="34" charset="-122"/>
                    <a:ea typeface="微软雅黑" pitchFamily="34" charset="-122"/>
                  </a:rPr>
                  <a:t>其中</a:t>
                </a:r>
                <a14:m>
                  <m:oMath xmlns:m="http://schemas.openxmlformats.org/officeDocument/2006/math">
                    <m:r>
                      <a:rPr lang="en-US" sz="2400">
                        <a:solidFill>
                          <a:schemeClr val="tx1"/>
                        </a:solidFill>
                        <a:latin typeface="Cambria Math" panose="02040503050406030204" pitchFamily="18" charset="0"/>
                      </a:rPr>
                      <m:t>𝑾</m:t>
                    </m:r>
                  </m:oMath>
                </a14:m>
                <a:r>
                  <a:rPr lang="zh-CN" altLang="en-US" sz="2400" dirty="0">
                    <a:solidFill>
                      <a:schemeClr val="tx1"/>
                    </a:solidFill>
                    <a:latin typeface="微软雅黑" pitchFamily="34" charset="-122"/>
                    <a:ea typeface="微软雅黑" pitchFamily="34" charset="-122"/>
                  </a:rPr>
                  <a:t>为自编码器的参数向量。</a:t>
                </a:r>
                <a:endParaRPr lang="en-US" altLang="zh-CN" sz="2400" dirty="0">
                  <a:solidFill>
                    <a:schemeClr val="tx1"/>
                  </a:solidFill>
                  <a:latin typeface="微软雅黑" pitchFamily="34" charset="-122"/>
                  <a:ea typeface="微软雅黑" pitchFamily="34" charset="-122"/>
                </a:endParaRPr>
              </a:p>
              <a:p>
                <a:pPr>
                  <a:lnSpc>
                    <a:spcPct val="150000"/>
                  </a:lnSpc>
                  <a:spcAft>
                    <a:spcPts val="1200"/>
                  </a:spcAft>
                </a:pPr>
                <a:r>
                  <a:rPr lang="zh-CN" altLang="en-US" sz="2400" dirty="0">
                    <a:solidFill>
                      <a:schemeClr val="tx1"/>
                    </a:solidFill>
                    <a:latin typeface="微软雅黑" pitchFamily="34" charset="-122"/>
                    <a:ea typeface="微软雅黑" pitchFamily="34" charset="-122"/>
                  </a:rPr>
                  <a:t>损失函数</a:t>
                </a:r>
                <a14:m>
                  <m:oMath xmlns:m="http://schemas.openxmlformats.org/officeDocument/2006/math">
                    <m:r>
                      <a:rPr lang="en-US" sz="2400">
                        <a:solidFill>
                          <a:schemeClr val="tx1"/>
                        </a:solidFill>
                        <a:latin typeface="Cambria Math" panose="02040503050406030204" pitchFamily="18" charset="0"/>
                      </a:rPr>
                      <m:t>𝐿</m:t>
                    </m:r>
                  </m:oMath>
                </a14:m>
                <a:r>
                  <a:rPr lang="zh-CN" altLang="en-US" sz="2400" dirty="0">
                    <a:solidFill>
                      <a:schemeClr val="tx1"/>
                    </a:solidFill>
                    <a:latin typeface="微软雅黑" pitchFamily="34" charset="-122"/>
                    <a:ea typeface="微软雅黑" pitchFamily="34" charset="-122"/>
                  </a:rPr>
                  <a:t>通常采用</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a:solidFill>
                              <a:schemeClr val="tx1"/>
                            </a:solidFill>
                            <a:latin typeface="Cambria Math" panose="02040503050406030204" pitchFamily="18" charset="0"/>
                          </a:rPr>
                          <m:t>𝑋</m:t>
                        </m:r>
                      </m:e>
                      <m:sub>
                        <m:r>
                          <a:rPr lang="en-US" sz="2400">
                            <a:solidFill>
                              <a:schemeClr val="tx1"/>
                            </a:solidFill>
                            <a:latin typeface="Cambria Math" panose="02040503050406030204" pitchFamily="18" charset="0"/>
                          </a:rPr>
                          <m:t>𝑘</m:t>
                        </m:r>
                      </m:sub>
                    </m:sSub>
                    <m:r>
                      <a:rPr lang="en-US" sz="2400">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r>
                          <a:rPr lang="en-US" sz="2400">
                            <a:solidFill>
                              <a:schemeClr val="tx1"/>
                            </a:solidFill>
                            <a:latin typeface="Cambria Math" panose="02040503050406030204" pitchFamily="18" charset="0"/>
                          </a:rPr>
                          <m:t>𝑋</m:t>
                        </m:r>
                      </m:e>
                      <m:sub>
                        <m:r>
                          <a:rPr lang="en-US" sz="2400">
                            <a:solidFill>
                              <a:schemeClr val="tx1"/>
                            </a:solidFill>
                            <a:latin typeface="Cambria Math" panose="02040503050406030204" pitchFamily="18" charset="0"/>
                          </a:rPr>
                          <m:t>𝑘</m:t>
                        </m:r>
                      </m:sub>
                      <m:sup>
                        <m:r>
                          <a:rPr lang="en-US" sz="2400">
                            <a:solidFill>
                              <a:schemeClr val="tx1"/>
                            </a:solidFill>
                            <a:latin typeface="Cambria Math" panose="02040503050406030204" pitchFamily="18" charset="0"/>
                          </a:rPr>
                          <m:t>′</m:t>
                        </m:r>
                      </m:sup>
                    </m:sSubSup>
                  </m:oMath>
                </a14:m>
                <a:r>
                  <a:rPr lang="zh-CN" altLang="en-US" sz="2400" dirty="0">
                    <a:solidFill>
                      <a:schemeClr val="tx1"/>
                    </a:solidFill>
                    <a:latin typeface="微软雅黑" pitchFamily="34" charset="-122"/>
                    <a:ea typeface="微软雅黑" pitchFamily="34" charset="-122"/>
                  </a:rPr>
                  <a:t>之间欧式距离的平方，即</a:t>
                </a:r>
                <a14:m>
                  <m:oMath xmlns:m="http://schemas.openxmlformats.org/officeDocument/2006/math">
                    <m:r>
                      <a:rPr lang="en-US" sz="2400" i="1" smtClean="0">
                        <a:solidFill>
                          <a:srgbClr val="C00000"/>
                        </a:solidFill>
                        <a:latin typeface="Cambria Math" panose="02040503050406030204" pitchFamily="18" charset="0"/>
                      </a:rPr>
                      <m:t>𝐿</m:t>
                    </m:r>
                    <m:d>
                      <m:dPr>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𝑘</m:t>
                            </m:r>
                          </m:sub>
                        </m:sSub>
                        <m:r>
                          <a:rPr lang="en-US" sz="2400" i="1">
                            <a:solidFill>
                              <a:srgbClr val="C00000"/>
                            </a:solidFill>
                            <a:latin typeface="Cambria Math" panose="02040503050406030204" pitchFamily="18" charset="0"/>
                          </a:rPr>
                          <m:t>,</m:t>
                        </m:r>
                        <m:sSubSup>
                          <m:sSubSupPr>
                            <m:ctrlPr>
                              <a:rPr lang="en-US" sz="2400" i="1">
                                <a:solidFill>
                                  <a:srgbClr val="C00000"/>
                                </a:solidFill>
                                <a:latin typeface="Cambria Math" panose="02040503050406030204" pitchFamily="18" charset="0"/>
                              </a:rPr>
                            </m:ctrlPr>
                          </m:sSubSup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𝑘</m:t>
                            </m:r>
                          </m:sub>
                          <m:sup>
                            <m:r>
                              <a:rPr lang="en-US" sz="2400" i="1">
                                <a:solidFill>
                                  <a:srgbClr val="C00000"/>
                                </a:solidFill>
                                <a:latin typeface="Cambria Math" panose="02040503050406030204" pitchFamily="18" charset="0"/>
                              </a:rPr>
                              <m:t>′</m:t>
                            </m:r>
                          </m:sup>
                        </m:sSubSup>
                      </m:e>
                    </m:d>
                    <m:r>
                      <a:rPr lang="en-US" sz="2400" i="1">
                        <a:solidFill>
                          <a:srgbClr val="C00000"/>
                        </a:solidFill>
                        <a:latin typeface="Cambria Math" panose="02040503050406030204" pitchFamily="18" charset="0"/>
                      </a:rPr>
                      <m:t>=</m:t>
                    </m:r>
                    <m:r>
                      <a:rPr lang="en-US" sz="2400">
                        <a:solidFill>
                          <a:srgbClr val="C00000"/>
                        </a:solidFill>
                        <a:latin typeface="Cambria Math" panose="02040503050406030204" pitchFamily="18" charset="0"/>
                      </a:rPr>
                      <m:t>|</m:t>
                    </m:r>
                    <m:d>
                      <m:dPr>
                        <m:begChr m:val="|"/>
                        <m:endChr m:val="|"/>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𝑘</m:t>
                            </m:r>
                          </m:sub>
                        </m:sSub>
                        <m:r>
                          <a:rPr lang="en-US" sz="2400" i="1">
                            <a:solidFill>
                              <a:srgbClr val="C00000"/>
                            </a:solidFill>
                            <a:latin typeface="Cambria Math" panose="02040503050406030204" pitchFamily="18" charset="0"/>
                          </a:rPr>
                          <m:t>−</m:t>
                        </m:r>
                        <m:sSubSup>
                          <m:sSubSupPr>
                            <m:ctrlPr>
                              <a:rPr lang="en-US" sz="2400" i="1">
                                <a:solidFill>
                                  <a:srgbClr val="C00000"/>
                                </a:solidFill>
                                <a:latin typeface="Cambria Math" panose="02040503050406030204" pitchFamily="18" charset="0"/>
                              </a:rPr>
                            </m:ctrlPr>
                          </m:sSubSup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𝑘</m:t>
                            </m:r>
                          </m:sub>
                          <m:sup>
                            <m:r>
                              <a:rPr lang="en-US" sz="2400" i="1">
                                <a:solidFill>
                                  <a:srgbClr val="C00000"/>
                                </a:solidFill>
                                <a:latin typeface="Cambria Math" panose="02040503050406030204" pitchFamily="18" charset="0"/>
                              </a:rPr>
                              <m:t>′</m:t>
                            </m:r>
                          </m:sup>
                        </m:sSubSup>
                      </m:e>
                    </m:d>
                    <m:sSubSup>
                      <m:sSubSupPr>
                        <m:ctrlPr>
                          <a:rPr lang="en-US" sz="2400" i="1">
                            <a:solidFill>
                              <a:srgbClr val="C00000"/>
                            </a:solidFill>
                            <a:latin typeface="Cambria Math" panose="02040503050406030204" pitchFamily="18" charset="0"/>
                          </a:rPr>
                        </m:ctrlPr>
                      </m:sSubSupPr>
                      <m:e>
                        <m:d>
                          <m:dPr>
                            <m:begChr m:val=""/>
                            <m:endChr m:val="|"/>
                            <m:ctrlPr>
                              <a:rPr lang="en-US" sz="2400" i="1">
                                <a:solidFill>
                                  <a:srgbClr val="C00000"/>
                                </a:solidFill>
                                <a:latin typeface="Cambria Math" panose="02040503050406030204" pitchFamily="18" charset="0"/>
                              </a:rPr>
                            </m:ctrlPr>
                          </m:dPr>
                          <m:e>
                            <m:r>
                              <a:rPr lang="en-US" sz="2400" i="1">
                                <a:solidFill>
                                  <a:srgbClr val="C00000"/>
                                </a:solidFill>
                                <a:latin typeface="Cambria Math" panose="02040503050406030204" pitchFamily="18" charset="0"/>
                              </a:rPr>
                              <m:t>​</m:t>
                            </m:r>
                          </m:e>
                        </m:d>
                      </m:e>
                      <m:sub>
                        <m:r>
                          <a:rPr lang="en-US" sz="2400" i="1">
                            <a:solidFill>
                              <a:srgbClr val="C00000"/>
                            </a:solidFill>
                            <a:latin typeface="Cambria Math" panose="02040503050406030204" pitchFamily="18" charset="0"/>
                          </a:rPr>
                          <m:t>2</m:t>
                        </m:r>
                      </m:sub>
                      <m:sup>
                        <m:r>
                          <a:rPr lang="en-US" sz="2400">
                            <a:solidFill>
                              <a:srgbClr val="C00000"/>
                            </a:solidFill>
                            <a:latin typeface="Cambria Math" panose="02040503050406030204" pitchFamily="18" charset="0"/>
                          </a:rPr>
                          <m:t>2</m:t>
                        </m:r>
                      </m:sup>
                    </m:sSubSup>
                  </m:oMath>
                </a14:m>
                <a:r>
                  <a:rPr lang="zh-CN" altLang="en-US" sz="2400" dirty="0">
                    <a:solidFill>
                      <a:schemeClr val="tx1"/>
                    </a:solidFill>
                    <a:latin typeface="微软雅黑" pitchFamily="34" charset="-122"/>
                    <a:ea typeface="微软雅黑" pitchFamily="34" charset="-122"/>
                  </a:rPr>
                  <a:t>。由此可得目标函数的具体形式为</a:t>
                </a:r>
                <a:endParaRPr lang="en-US" altLang="zh-CN" sz="2400" dirty="0">
                  <a:solidFill>
                    <a:schemeClr val="tx1"/>
                  </a:solidFill>
                  <a:latin typeface="微软雅黑" pitchFamily="34" charset="-122"/>
                  <a:ea typeface="微软雅黑" pitchFamily="34" charset="-122"/>
                </a:endParaRPr>
              </a:p>
              <a:p>
                <a:pPr>
                  <a:spcAft>
                    <a:spcPts val="1200"/>
                  </a:spcAft>
                </a:pPr>
                <a14:m>
                  <m:oMathPara xmlns:m="http://schemas.openxmlformats.org/officeDocument/2006/math">
                    <m:oMathParaPr>
                      <m:jc m:val="centerGroup"/>
                    </m:oMathParaPr>
                    <m:oMath xmlns:m="http://schemas.openxmlformats.org/officeDocument/2006/math">
                      <m:r>
                        <a:rPr lang="en-US" sz="2400" i="1" smtClean="0">
                          <a:solidFill>
                            <a:srgbClr val="C00000"/>
                          </a:solidFill>
                          <a:latin typeface="Cambria Math" panose="02040503050406030204" pitchFamily="18" charset="0"/>
                        </a:rPr>
                        <m:t>𝐽</m:t>
                      </m:r>
                      <m:d>
                        <m:dPr>
                          <m:ctrlPr>
                            <a:rPr lang="en-US" sz="2400" i="1">
                              <a:solidFill>
                                <a:srgbClr val="C00000"/>
                              </a:solidFill>
                              <a:latin typeface="Cambria Math" panose="02040503050406030204" pitchFamily="18" charset="0"/>
                            </a:rPr>
                          </m:ctrlPr>
                        </m:dPr>
                        <m:e>
                          <m:r>
                            <a:rPr lang="en-US" sz="2400" b="1" i="1">
                              <a:solidFill>
                                <a:srgbClr val="C00000"/>
                              </a:solidFill>
                              <a:latin typeface="Cambria Math" panose="02040503050406030204" pitchFamily="18" charset="0"/>
                            </a:rPr>
                            <m:t>𝑾</m:t>
                          </m:r>
                        </m:e>
                      </m:d>
                      <m:r>
                        <a:rPr lang="en-US" sz="2400" i="1">
                          <a:solidFill>
                            <a:srgbClr val="C00000"/>
                          </a:solidFill>
                          <a:latin typeface="Cambria Math" panose="02040503050406030204" pitchFamily="18" charset="0"/>
                        </a:rPr>
                        <m:t>=</m:t>
                      </m:r>
                      <m:f>
                        <m:fPr>
                          <m:ctrlPr>
                            <a:rPr lang="en-US" sz="2400" i="1">
                              <a:solidFill>
                                <a:srgbClr val="C00000"/>
                              </a:solidFill>
                              <a:latin typeface="Cambria Math" panose="02040503050406030204" pitchFamily="18" charset="0"/>
                            </a:rPr>
                          </m:ctrlPr>
                        </m:fPr>
                        <m:num>
                          <m:r>
                            <a:rPr lang="en-US" sz="2400" i="1">
                              <a:solidFill>
                                <a:srgbClr val="C00000"/>
                              </a:solidFill>
                              <a:latin typeface="Cambria Math" panose="02040503050406030204" pitchFamily="18" charset="0"/>
                            </a:rPr>
                            <m:t>1</m:t>
                          </m:r>
                        </m:num>
                        <m:den>
                          <m:r>
                            <a:rPr lang="en-US" sz="2400" i="1">
                              <a:solidFill>
                                <a:srgbClr val="C00000"/>
                              </a:solidFill>
                              <a:latin typeface="Cambria Math" panose="02040503050406030204" pitchFamily="18" charset="0"/>
                            </a:rPr>
                            <m:t>𝑛</m:t>
                          </m:r>
                        </m:den>
                      </m:f>
                      <m:nary>
                        <m:naryPr>
                          <m:chr m:val="∑"/>
                          <m:limLoc m:val="undOvr"/>
                          <m:ctrlPr>
                            <a:rPr lang="en-US" sz="2400" i="1">
                              <a:solidFill>
                                <a:srgbClr val="C00000"/>
                              </a:solidFill>
                              <a:latin typeface="Cambria Math" panose="02040503050406030204" pitchFamily="18" charset="0"/>
                            </a:rPr>
                          </m:ctrlPr>
                        </m:naryPr>
                        <m:sub>
                          <m:r>
                            <a:rPr lang="en-US" sz="2400" i="1">
                              <a:solidFill>
                                <a:srgbClr val="C00000"/>
                              </a:solidFill>
                              <a:latin typeface="Cambria Math" panose="02040503050406030204" pitchFamily="18" charset="0"/>
                            </a:rPr>
                            <m:t>𝑘</m:t>
                          </m:r>
                          <m:r>
                            <a:rPr lang="en-US" sz="2400" i="1">
                              <a:solidFill>
                                <a:srgbClr val="C00000"/>
                              </a:solidFill>
                              <a:latin typeface="Cambria Math" panose="02040503050406030204" pitchFamily="18" charset="0"/>
                            </a:rPr>
                            <m:t>=1</m:t>
                          </m:r>
                        </m:sub>
                        <m:sup>
                          <m:r>
                            <a:rPr lang="en-US" sz="2400" i="1">
                              <a:solidFill>
                                <a:srgbClr val="C00000"/>
                              </a:solidFill>
                              <a:latin typeface="Cambria Math" panose="02040503050406030204" pitchFamily="18" charset="0"/>
                            </a:rPr>
                            <m:t>𝑛</m:t>
                          </m:r>
                        </m:sup>
                        <m:e>
                          <m:r>
                            <a:rPr lang="en-US" sz="2400">
                              <a:solidFill>
                                <a:srgbClr val="C00000"/>
                              </a:solidFill>
                              <a:latin typeface="Cambria Math" panose="02040503050406030204" pitchFamily="18" charset="0"/>
                            </a:rPr>
                            <m:t>|</m:t>
                          </m:r>
                          <m:d>
                            <m:dPr>
                              <m:begChr m:val="|"/>
                              <m:endChr m:val="|"/>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𝑘</m:t>
                                  </m:r>
                                </m:sub>
                              </m:sSub>
                              <m:r>
                                <a:rPr lang="en-US" sz="2400" i="1">
                                  <a:solidFill>
                                    <a:srgbClr val="C00000"/>
                                  </a:solidFill>
                                  <a:latin typeface="Cambria Math" panose="02040503050406030204" pitchFamily="18" charset="0"/>
                                </a:rPr>
                                <m:t>−</m:t>
                              </m:r>
                              <m:sSubSup>
                                <m:sSubSupPr>
                                  <m:ctrlPr>
                                    <a:rPr lang="en-US" sz="2400" i="1">
                                      <a:solidFill>
                                        <a:srgbClr val="C00000"/>
                                      </a:solidFill>
                                      <a:latin typeface="Cambria Math" panose="02040503050406030204" pitchFamily="18" charset="0"/>
                                    </a:rPr>
                                  </m:ctrlPr>
                                </m:sSubSup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𝑘</m:t>
                                  </m:r>
                                </m:sub>
                                <m:sup>
                                  <m:r>
                                    <a:rPr lang="en-US" sz="2400" i="1">
                                      <a:solidFill>
                                        <a:srgbClr val="C00000"/>
                                      </a:solidFill>
                                      <a:latin typeface="Cambria Math" panose="02040503050406030204" pitchFamily="18" charset="0"/>
                                    </a:rPr>
                                    <m:t>′</m:t>
                                  </m:r>
                                </m:sup>
                              </m:sSubSup>
                            </m:e>
                          </m:d>
                          <m:sSubSup>
                            <m:sSubSupPr>
                              <m:ctrlPr>
                                <a:rPr lang="en-US" sz="2400" i="1">
                                  <a:solidFill>
                                    <a:srgbClr val="C00000"/>
                                  </a:solidFill>
                                  <a:latin typeface="Cambria Math" panose="02040503050406030204" pitchFamily="18" charset="0"/>
                                </a:rPr>
                              </m:ctrlPr>
                            </m:sSubSupPr>
                            <m:e>
                              <m:d>
                                <m:dPr>
                                  <m:begChr m:val=""/>
                                  <m:endChr m:val="|"/>
                                  <m:ctrlPr>
                                    <a:rPr lang="en-US" sz="2400" i="1">
                                      <a:solidFill>
                                        <a:srgbClr val="C00000"/>
                                      </a:solidFill>
                                      <a:latin typeface="Cambria Math" panose="02040503050406030204" pitchFamily="18" charset="0"/>
                                    </a:rPr>
                                  </m:ctrlPr>
                                </m:dPr>
                                <m:e>
                                  <m:r>
                                    <a:rPr lang="en-US" sz="2400" i="1">
                                      <a:solidFill>
                                        <a:srgbClr val="C00000"/>
                                      </a:solidFill>
                                      <a:latin typeface="Cambria Math" panose="02040503050406030204" pitchFamily="18" charset="0"/>
                                    </a:rPr>
                                    <m:t>​</m:t>
                                  </m:r>
                                </m:e>
                              </m:d>
                            </m:e>
                            <m:sub>
                              <m:r>
                                <a:rPr lang="en-US" sz="2400" i="1">
                                  <a:solidFill>
                                    <a:srgbClr val="C00000"/>
                                  </a:solidFill>
                                  <a:latin typeface="Cambria Math" panose="02040503050406030204" pitchFamily="18" charset="0"/>
                                </a:rPr>
                                <m:t>2</m:t>
                              </m:r>
                            </m:sub>
                            <m:sup>
                              <m:r>
                                <a:rPr lang="en-US" sz="2400">
                                  <a:solidFill>
                                    <a:srgbClr val="C00000"/>
                                  </a:solidFill>
                                  <a:latin typeface="Cambria Math" panose="02040503050406030204" pitchFamily="18" charset="0"/>
                                </a:rPr>
                                <m:t>2</m:t>
                              </m:r>
                            </m:sup>
                          </m:sSubSup>
                        </m:e>
                      </m:nary>
                    </m:oMath>
                  </m:oMathPara>
                </a14:m>
                <a:endParaRPr lang="en-US" sz="2400" dirty="0">
                  <a:latin typeface="微软雅黑" pitchFamily="34" charset="-122"/>
                  <a:ea typeface="微软雅黑" pitchFamily="34" charset="-122"/>
                </a:endParaRPr>
              </a:p>
            </p:txBody>
          </p:sp>
        </mc:Choice>
        <mc:Fallback xmlns="">
          <p:sp>
            <p:nvSpPr>
              <p:cNvPr id="5" name="Rectangle 1">
                <a:extLst>
                  <a:ext uri="{FF2B5EF4-FFF2-40B4-BE49-F238E27FC236}">
                    <a16:creationId xmlns:a16="http://schemas.microsoft.com/office/drawing/2014/main" xmlns="" xmlns:a14="http://schemas.microsoft.com/office/drawing/2010/main" id="{4762C673-7C03-437C-B772-5ADBABFFB2E3}"/>
                  </a:ext>
                </a:extLst>
              </p:cNvPr>
              <p:cNvSpPr>
                <a:spLocks noRot="1" noChangeAspect="1" noMove="1" noResize="1" noEditPoints="1" noAdjustHandles="1" noChangeArrowheads="1" noChangeShapeType="1" noTextEdit="1"/>
              </p:cNvSpPr>
              <p:nvPr/>
            </p:nvSpPr>
            <p:spPr>
              <a:xfrm>
                <a:off x="759023" y="1031402"/>
                <a:ext cx="10849205" cy="5614486"/>
              </a:xfrm>
              <a:prstGeom prst="rect">
                <a:avLst/>
              </a:prstGeom>
              <a:blipFill rotWithShape="1">
                <a:blip r:embed="rId3"/>
                <a:stretch>
                  <a:fillRect l="-8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79358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TotalTime>
  <Words>2106</Words>
  <Application>Microsoft Office PowerPoint</Application>
  <PresentationFormat>宽屏</PresentationFormat>
  <Paragraphs>144</Paragraphs>
  <Slides>24</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FZZhengHeiS-DB-GB</vt:lpstr>
      <vt:lpstr>等线</vt:lpstr>
      <vt:lpstr>等线 Light</vt:lpstr>
      <vt:lpstr>黑体</vt:lpstr>
      <vt:lpstr>微软雅黑</vt:lpstr>
      <vt:lpstr>Arial</vt:lpstr>
      <vt:lpstr>Cambria Math</vt:lpstr>
      <vt:lpstr>Wingdings</vt:lpstr>
      <vt:lpstr>Office 主题​​</vt:lpstr>
      <vt:lpstr>自编码器</vt:lpstr>
      <vt:lpstr>自编码器</vt:lpstr>
      <vt:lpstr>自编码器</vt:lpstr>
      <vt:lpstr>自编码器</vt:lpstr>
      <vt:lpstr>自编码器</vt:lpstr>
      <vt:lpstr>自编码器</vt:lpstr>
      <vt:lpstr>自编码器</vt:lpstr>
      <vt:lpstr>自编码器</vt:lpstr>
      <vt:lpstr>自编码器</vt:lpstr>
      <vt:lpstr>自编码器-稀疏编码</vt:lpstr>
      <vt:lpstr>自编码器-稀疏编码</vt:lpstr>
      <vt:lpstr>自编码器-稀疏编码</vt:lpstr>
      <vt:lpstr>自编码器-稀疏编码</vt:lpstr>
      <vt:lpstr>自编码器-深度聚类</vt:lpstr>
      <vt:lpstr>PowerPoint 演示文稿</vt:lpstr>
      <vt:lpstr>PowerPoint 演示文稿</vt:lpstr>
      <vt:lpstr>PowerPoint 演示文稿</vt:lpstr>
      <vt:lpstr>自编码器-降噪自编码器</vt:lpstr>
      <vt:lpstr>自编码器-降噪自编码器</vt:lpstr>
      <vt:lpstr>自编码器-降噪自编码器</vt:lpstr>
      <vt:lpstr>自编码器-降噪自编码器</vt:lpstr>
      <vt:lpstr>自编码器-降噪自编码器</vt:lpstr>
      <vt:lpstr>自编码器-降噪自编码器</vt:lpstr>
      <vt:lpstr>自编码器-降噪自编码器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 Linda</dc:creator>
  <cp:lastModifiedBy>Zong Linda</cp:lastModifiedBy>
  <cp:revision>59</cp:revision>
  <dcterms:created xsi:type="dcterms:W3CDTF">2020-02-03T08:46:02Z</dcterms:created>
  <dcterms:modified xsi:type="dcterms:W3CDTF">2021-03-29T08:00:12Z</dcterms:modified>
</cp:coreProperties>
</file>