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2005" r:id="rId3"/>
    <p:sldId id="2011" r:id="rId4"/>
    <p:sldId id="2012" r:id="rId5"/>
    <p:sldId id="2013" r:id="rId6"/>
    <p:sldId id="2019" r:id="rId7"/>
    <p:sldId id="2006" r:id="rId8"/>
    <p:sldId id="1972" r:id="rId9"/>
    <p:sldId id="1974" r:id="rId10"/>
    <p:sldId id="1975" r:id="rId11"/>
    <p:sldId id="2014" r:id="rId12"/>
    <p:sldId id="2015" r:id="rId13"/>
    <p:sldId id="2020" r:id="rId14"/>
    <p:sldId id="2010" r:id="rId15"/>
    <p:sldId id="2055" r:id="rId16"/>
    <p:sldId id="1978" r:id="rId17"/>
    <p:sldId id="2017" r:id="rId18"/>
    <p:sldId id="2056" r:id="rId19"/>
    <p:sldId id="2057" r:id="rId20"/>
    <p:sldId id="2059" r:id="rId21"/>
    <p:sldId id="2060" r:id="rId22"/>
    <p:sldId id="1979" r:id="rId23"/>
    <p:sldId id="2061" r:id="rId24"/>
    <p:sldId id="2062" r:id="rId25"/>
    <p:sldId id="2063" r:id="rId26"/>
    <p:sldId id="2064" r:id="rId27"/>
    <p:sldId id="2065" r:id="rId28"/>
    <p:sldId id="1984" r:id="rId29"/>
    <p:sldId id="2018" r:id="rId30"/>
    <p:sldId id="2068" r:id="rId31"/>
    <p:sldId id="2072" r:id="rId32"/>
    <p:sldId id="2070" r:id="rId33"/>
    <p:sldId id="2069"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59" autoAdjust="0"/>
  </p:normalViewPr>
  <p:slideViewPr>
    <p:cSldViewPr snapToGrid="0">
      <p:cViewPr varScale="1">
        <p:scale>
          <a:sx n="68" d="100"/>
          <a:sy n="68" d="100"/>
        </p:scale>
        <p:origin x="80" y="128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4-05T01:28:52.451"/>
    </inkml:context>
    <inkml:brush xml:id="br0">
      <inkml:brushProperty name="width" value="0.05292" units="cm"/>
      <inkml:brushProperty name="height" value="0.05292" units="cm"/>
      <inkml:brushProperty name="color" value="#FF0000"/>
    </inkml:brush>
  </inkml:definitions>
  <inkml:trace contextRef="#ctx0" brushRef="#br0">23816 8847 403 0,'0'0'36'0,"0"0"-36"0,0 0 0 0,0 0 0 15,0 0 76-15,0 0 8 0,0 0 1 0,0 0 1 16,0 0-12-16,0 0-2 0,0 0-1 0,0 0 0 16,0 0-12-16,0 0-3 0,0 0 0 0,0 0 0 15,0 0-3-15,0 0-1 0,0 0 0 0,0 0 0 16,0 0-9-16,0 0-3 0,0 0 0 0,0 0 0 16,0 0 0-16,0 0-1 0,0 0 0 0,0 0 0 15,0 0 1-15,0 0 1 0,0 0 0 0,0 0 0 16,0 0-22-16,0 0-5 0,0 0-1 0,0 0 0 15,0 0 3-15,0 0 1 0,0 0 0 0,0 0 0 0,0 0-7 0,7 10-2 16,0-4 0-16,-3-3 0 0,-1 6-8 0,1 1 12 16,-1-4-12-16,1 3 12 0,3-5 8 0,-4 11 1 15,1-5 1-15,-1 5 0 0,1-5-22 0,-1-1 0 16,-3 1 0-16,0 5 0 0,4-2 0 0,0 2 0 16,-1-5 0-16,-3 9 0 0,4-10 0 0,-4 7 14 15,0-7-3-15,3 10-1 0,1-10-10 0,-1 1 12 16,-3 6-12-16,7-7 12 0,-7 0-12 0,0 1 12 15,4-1-12-15,-4 1 12 0,3-4-4 0,1 3 0 16,-4-2 0-16,3-4 0 0,-3-3 4 0,0 0 1 16,0 9 0-16,0-9 0 0,0 0-1 0,0 0-1 15,0 0 0-15,0 0 0 0,0 0 1 0,4 9 0 0,-4-9 0 0,0 0 0 16,0 0 0-16,0 0 1 0,0 0 0 0,0 0 0 16,0 0 10-16,0 0 1 0,0 0 1 0,0 0 0 15,0 0-9-15,0 0-1 0,0 0-1 0,0 0 0 16,0 0-14-16,0 0 9 0,0 0-9 0,7-9 8 15,-4 6-8-15,1-3 0 0,0-4 9 0,-1 4-9 16,1-3 8-16,-4 5-8 0,0-2 8 0,0 6-8 16,7-9 10-16,-7 6-2 0,0-4-8 0,0-2 12 15,0 0-2-15,3 2-1 0,1-2 0 0,-1-1 0 16,-3 1-9-16,0 6 10 0,0-7-10 0,0-2 10 16,4 3-10-16,-4-1 12 0,0 7-12 0,3-6 12 15,1 2-12-15,-1-2 0 0,1-1 0 0,-4 4 8 16,3-3-8-16,-3 9 0 0,0 0 0 0,4-3 8 15,-1-7-8-15,1 1 12 0,-1 3-12 0,1-4 12 0,-4 4-12 0,0-3 0 16,4 5 0-16,-4-2 0 0,0 6 0 0,0-9 12 16,3-1-12-16,-3 7 12 0,0 3-12 0,4-6 0 15,-4-4 9-15,3 4-9 0,-6 3 0 0,3 3 9 16,0 0-9-16,0-6 0 0,0-4 9 0,0 10-9 16,0 0 0-16,0 0 9 0,3-3-9 0,-3 3 0 15,0 0 0-15,0-6 8 0,4-3 0 0,-4 9 0 16,0 0 0-16,0 0 0 0,0 0-8 0,0 0 0 15,0 0 0-15,0 0 0 0,0 0 0 0,0 0 0 16,0 0 0-16,0 0 0 0,0 0 0 0,0 0 0 0,0 0 0 16,0 0 0-16,0 0 0 0,0 0 0 15,0 0 0-15,0 0 0 0,0 0 0 0,0 0 0 0,0 0 0 16,0 0 0-16,0 0 0 0,0 0 0 0,0 0 0 16,0 0 0-16,0 0 0 0,0 0 0 0,0 0 0 15,0 0 0-15,0 0 0 0,0 0 0 0,0 0 0 0,0 0 0 16,0 0 0-16,0 0 0 0,0 0 0 0,0 0 0 15,0 0 0-15,0 0 0 0,0 0 0 0,0 0 0 16,0 0 0-16,0 0 0 0,0 0 0 0,0 0-11 31,0 0-88-31,0-10-17 0,0 10-4 0</inkml:trace>
  <inkml:trace contextRef="#ctx0" brushRef="#br0" timeOffset="3751.96">23587 11255 288 0,'0'0'12'0,"0"0"4"0,0 0-16 0,0 0 0 0,0 0 0 0,0 0 0 16,0 0 136-16,0 0 24 0,0-6 4 0,0 6 2 15,0 0-84-15,0 0-17 0,0 0-3 0,0 0-1 16,3-9-28-16,-3 9-5 0,4-3-2 0,-4 3 0 15,0 0-6-15,0 0-2 0,0 0 0 0,0 0 0 16,3-7-6-16,-3 7-2 0,0 0 0 0,0 0 0 16,11 7-2-16,-4-4 0 0,0 6 0 0,0-3 0 15,0 4 0-15,-3-1 0 0,-1 1 0 0,4-1 0 16,-3 0-8-16,3 7 12 0,-4-6-12 0,1-1 12 16,-1 7-12-16,1-4 8 0,-1-2-8 0,1 5 8 0,0-5 0 15,-1 5-8-15,1-2 12 0,3 3-4 0,-4-1 0 0,1-2 0 16,-1-4 0-16,1 1 0 0,-1-1-8 15,1 0 12-15,3 4-12 0,-4-4 12 0,1 1-12 0,3-1 10 16,-4-6-10-16,1 4 10 0,-4-4 10 0,4 3 1 16,-4-6 1-16,7 6 0 0,-4-3-22 0,-3-3 0 15,0 0 0-15,0 0 0 0,7 0 20 0,0-9 4 16,-7 9 0-16,7-6 0 0,0 3 13 0,4-13 3 16,-4 7 1-16,0-4 0 0,0-3-26 0,4 7-6 15,-4-7-1-15,-4-3 0 0,1 4-8 0,-4 2 0 16,3-2 9-16,4-4-9 0,-3 9 10 0,-1-5-2 0,1 2-8 0,-1-3 12 15,1 1-12-15,3 5 8 0,-7 1-8 16,4-4 0-16,-4-2 13 0,3 5-3 0,-3 1-1 0,4-1 0 16,-1 4-9-16,-3-3 10 0,-3 9-10 0,3 0 10 15,0-10-10-15,0 10 0 0,0-3 9 0,0 3-9 16,0-6 0-16,0 6 8 0,0 0-8 0,0 0 0 16,0 0 0-16,0 0 0 0,0 0 0 0,0 0-8 15,0 0 8-15,0 0 0 0,0 0 0 0,0 0 0 16,10 9-8-16,-3 1 8 0,-3-1-8 0,3 1 8 15,0-1 0-15,-4 0 0 0,5 4 0 0,-1-1-8 16,0 4 8-16,0-6 0 0,0-1 0 0,-4 0 0 16,8 7 0-16,-4-7 0 0,-4-5 0 0,4 5 0 15,-3 7 0-15,7-7 0 0,-8 1 0 0,4-4 0 16,0 3 0-16,0-6 0 0,-7-3 0 0,7 7 0 16,0-4 0-16,0 3 0 0,-3 0 0 0,-4-6 0 0,7 3 0 0,-7-3 0 15,7 7 0-15,-7-7 0 16,4 3 0-16,-4-3 12 0,7 0-4 15,-4 6 0-15,-3-6 12 0,7 0 2 0,-7 0 1 0,7 0 0 0,-7 0-7 0,7 3-2 16,-7-3 0-16,7-3 0 0,-7 3 15 0,7-6 3 16,1 6 1-16,-8 0 0 0,7-10 0 0,-4 10 0 15,4-9 0-15,-3 3 0 0,-1-4-6 0,1 7-2 16,-4-6 0-16,3 3 0 0,1-4-6 0,-4 1-2 16,3-7 0-16,-3 7 0 0,4-4 0 0,-4-3 0 15,0 1 0-15,0 2 0 0,0-3-4 0,0 7-1 16,0-7 0-16,0 7 0 0,0-4-4 0,0 4 0 0,-4 0-8 15,4-1 12-15,4-2-12 0,-4 2 0 0,-4 7 0 16,4-6 0-16,0-1 0 0,0 4 0 0,0-3 0 16,0 9 0-1,-3-10-88-15,3 10-16 0,0-6-4 0,-4-3-931 0</inkml:trace>
  <inkml:trace contextRef="#ctx0" brushRef="#br0" timeOffset="7332.39">22084 10622 518 0,'0'0'23'0,"0"0"5"0,0 0-28 0,0 0 0 0,7 0 0 0,0-6 0 15,-7 6 18-15,0 0-2 0,0 0 0 0,0 0 0 16,7-3 22-16,-7 3 4 0,0 0 1 0,4-7 0 15,6 4 20-15,-10 3 4 0,0 0 1 0,0 0 0 0,0 0-10 0,0 0-2 16,0 0 0-16,0 0 0 0,0 0-22 0,0 0-5 16,0 0-1-16,0 0 0 0,0 0-6 0,0 0-2 15,0 0 0-15,4 3 0 0,-4 7 1 0,0-1 0 16,3 7 0-16,1-7 0 0,-4 10-3 0,3-3-1 16,-3-7 0-16,7 10 0 0,-3 0-5 0,3-4-2 15,-7 4 0-15,0-9 0 0,3 8 8 0,-3-2 2 16,4 0 0-16,-4-4 0 0,0 4-12 0,4-7-8 15,-1 7 12-15,1-3-12 0,-4-4 14 0,0 1-4 16,7-1-1-16,-4 0 0 0,-6 4 0 0,-1-10 0 16,11 6 0-16,-3 1 0 0,-4-10-1 0,7 6-8 15,-4-3 12-15,4 4-4 0,4-7 14 0,-4 3 2 16,-7-3 1-16,0 0 0 0,11 0-25 0,-4-3 0 0,-7 3 0 16,3-7 0-16,8 4 0 0,-4-6 8 0,-4 2-8 0,1-5 0 15,-4-1 12-15,7 4-2 0,0 0-1 0,-4-1 0 16,-3 1-1-16,0-4 0 0,8 1 0 0,-1 2 0 15,-11 1 0-15,4-1-8 0,4 1 12 0,-1 0-4 16,-3-1 0-16,4 1-8 0,-1-1 12 0,1 1-4 16,3 0 1-16,-4-1 0 0,-6-2 0 0,-1 2 0 15,8 1 2-15,-1 6 0 0,-10-7 0 0,7 4 0 16,0-3-2-16,0-1 0 0,0 4 0 0,-3-4 0 16,3 10-9-16,0-9 12 0,0 6-12 0,0 3 12 15,-4-6-4-15,1-4-8 0,6 7 12 0,-3 3-4 16,-3-6-8-16,3 6 10 0,-4-10-10 0,4 10 10 15,0 0-1-15,0 0 0 0,0 0 0 0,0 0 0 16,7-6 2-16,-7 6 0 0,-3-3 0 0,3 3 0 16,7-6-1-16,-7 6 0 0,-4-3 0 0,4 3 0 15,0 0-10-15,0 0 12 0,0 0-12 0,0 0 12 0,-14-7-12 16,14 7 0-16,0 0 0 0,0 0 8 0,0 0-8 16,0 0 0-16,0 0 0 0,0 0 0 0,0 0 0 0,0 0 0 15,0 0 0-15,4 10 0 0,-4-10 0 0,3 9 0 16,-6-3 9-16,3-6-9 0,10 10 0 0,-6-1 9 15,-4 1-9-15,3-1 0 0,4 0 9 0,-3 1-9 16,-4-1 0-16,0 7 9 0,3-7-9 0,1 1 8 16,-1-1-8-16,1 1 8 0,-8-4-8 0,8 10 10 15,3-13-10-15,0 6 10 0,-7 0-10 0,4 1 0 16,3-1 9-16,3 4-9 0,-3-4 0 0,0 1 9 0,0-7-9 16,0 6 0-16,8 1 12 0,-5-4-12 0,-10 3 12 15,4 1-12-15,6-4 12 0,-6-3-12 16,-4-3 12-16,3 10-12 0,4-1 12 0,-3-9-12 0,-4 0 12 15,3 6-12-15,1 4 10 0,-4-10-10 0,0 0 8 16,0 0-8-16,0 9 12 0,0-9-4 0,3 0 0 16,-3 0 0-16,0 0 0 0,0 0 0 0,0 0 0 0,0 0 0 15,0 0 4-15,0 0 1 0,0 0 0 0,0 0 0 16,0 0-1-16,0 0 0 0,0 0 0 0,0 0 0 16,0 0-12-16,0 0 8 0,0 0-8 0,0 0 0 15,0 0 0-15,0 0 0 0,0 0 0 0,0 0 0 16,-10 6-106-16,10-6-24 15,0 0-5-15,-4 3-858 0</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4-05T01:29:29.172"/>
    </inkml:context>
    <inkml:brush xml:id="br0">
      <inkml:brushProperty name="width" value="0.05292" units="cm"/>
      <inkml:brushProperty name="height" value="0.05292" units="cm"/>
      <inkml:brushProperty name="color" value="#FF0000"/>
    </inkml:brush>
  </inkml:definitions>
  <inkml:trace contextRef="#ctx0" brushRef="#br0">23110 8813 288 0,'0'0'25'0,"0"0"-25"0,0 0 0 0,0 0 0 15,0 0 104-15,0 0 15 0,0 0 3 0,0 0 1 16,0 0-59-16,0 0-12 0,0-10-3 0,0 10 0 16,0 0-3-16,0 0-1 0,0 0 0 0,0 0 0 15,0 0-1-15,4-3 0 0,-4 3 0 0,0 0 0 16,0 0-6-16,0 0-2 0,0 0 0 0,0 0 0 16,0 0-10-16,0 0-2 0,0 0-1 0,0 0 0 0,0 0 8 15,7 3 1-15,0 7 1 0,-3-4 0 0,-4-6-18 0,3 12-4 16,1-2-1-16,-1 6 0 0,1-1 14 0,-1-2 4 15,1 2 0-15,-4 4 0 0,3 0 4 0,1-3 0 16,-1 3 1-16,-3-1 0 0,4 7-1 0,-4-6-1 16,0 6 0-16,0-6 0 0,0 0-7 0,3-3-2 15,1 3 0-15,-4-4 0 0,0-2-6 0,0-4 0 16,0 7-1-16,0-7 0 0,0 1 0 0,4-1 0 16,-4 0 0-16,0-9 0 0,0 0 1 0,0 0 0 0,3 10 0 15,-3-10 0-15,0 6-4 0,0-6 0 16,0 0 0-16,0 0 0 0,0 0 2 0,0 0 0 0,0 0 0 0,0 0 0 15,0 0-6-15,0 0-8 0,-3-6 11 0,3 6-11 16,-8 0 8-16,8 0-8 0,-3-10 0 0,-1 7 0 16,1-3 8-16,-1-3-8 0,4 9 0 0,-3-3 0 15,3-4 0-15,-4-2 0 0,4 3 0 0,0-4 0 16,0 1 0-16,0-1 0 0,0 7 0 0,0-9 0 16,0 9 0-16,4-4 0 0,-4 7 0 0,0-9 0 15,0 9 0-15,7-3 0 0,-7-7-8 0,0 10 8 16,0 0 0-16,7-6 0 0,-4-3 0 0,1 5-9 15,-4 4 9-15,7-6 0 0,-3 0-9 0,3 3 9 16,-4-3 0-16,-3 6 0 0,7 0-9 0,4 0 9 16,-4 0 0-16,0 0 0 0,3 0 0 0,-2 6 0 0,-1-6-8 15,0 0 8-15,3 0 0 0,-3 0 0 0,4 0 0 16,-4 3 0-16,4-3 0 0,-1 0 0 0,-3 6 0 0,0-6 0 16,0 0 0-16,-7 0 0 0,0 0 0 0,7 10 0 15,-7-10 0-15,7 6 0 16,-3-3 0-16,-4-3 11 0,7 9-11 0,-7-9 10 0,-4 10-10 0,4-1 12 15,0-2-12-15,0 2 12 0,-3-3 0 0,-1 4 1 16,-3-1 0-16,4-6 0 0,-1 7-3 0,1-4-1 16,-1 3 0-16,-3 1 0 0,0-1 0 0,0-3 0 15,0-3 0-15,0 7 0 0,-4-4 11 0,4-3 1 16,0 4 1-16,0 2 0 0,0-9-22 0,0 9-15 16,0-9 3-16,0 7 0 0,0-7 12 0,0 0 15 15,0 0-3-15,0 0-1 0,0 0-11 0,0 0-11 16,0 0 3-16,0-7 0 0,7 7-12 0,0 0-1 0,0 0-1 0,0 0 0 31,0 0-92-31,0 0-18 0,0 0-4 0,0 0-784 0</inkml:trace>
  <inkml:trace contextRef="#ctx0" brushRef="#br0" timeOffset="1102.08">23396 9045 345 0,'0'0'31'0,"0"0"-31"0,0 0 0 0,0 0 0 16,0 0 98-16,0 0 14 0,0 0 2 0,0 0 1 16,0 0-15-16,0 0-4 0,0 0 0 0,0 0 0 15,0 0-51-15,0 0-10 0,0 0-3 0,0 0 0 16,0 0 0-16,0 0 0 0,0 0 0 0,0 0 0 15,0 0-8-15,0 0-1 0,0 9-1 0,0 1 0 16,0-4-11-16,-3 3-3 0,3 1 0 0,0-1 0 16,-4 0 25-16,4 1 5 0,0-4 1 0,0-6 0 15,0 10-20-15,4-1-4 0,-1 0-1 0,1 1 0 16,-4-10-4-16,0 0-1 0,3 9 0 0,4 1 0 16,-7-10-1-16,7 0 0 0,-7 0 0 0,7 6 0 15,-7-6-8-15,8 3 10 0,-1-3-10 0,3 6 10 0,-10-6-10 0,7 0 10 16,-7 0-10-16,7-6 10 0,0 3-10 0,-7 3 12 15,7 0-12-15,0-6 12 0,0 2-12 0,1-2 0 16,-5 3 9-16,4-3-9 0,-3 3 8 16,-1-4-8-16,1-2 8 0,-1 0-8 0,1 2 0 0,3 4 8 15,-7-6-8-15,3 2 0 0,1-2 0 0,-1 6 0 16,-3-3 0-16,0-4 8 0,4 1-8 0,-4 3 0 16,0 6 0-16,0 0 0 0,-4-4 0 0,4 4 8 15,0-6-8-15,0 6 8 0,0 0-8 0,0 0 0 16,0 0 0-16,0 0 8 0,0 0-8 0,0 0 0 15,0 0 0-15,0 0 0 0,0 0 0 0,0 0 0 16,0 0 0-16,0 0 0 0,0 0 0 0,0 0 0 16,0 0 0-16,0 0 0 0,0 0 8 0,0 0-8 15,0 0 8-15,0 0-8 0,0 0 12 0,0 0-3 0,0 0 0 0,0 0 0 16,0 0-1-16,0 6-8 0,0-6 12 16,-3 10-4-16,3-1 4 0,0 1 1 0,-4-1 0 0,1-3 0 15,3 4 3-15,-4 2 1 0,4-5 0 0,0 2 0 16,0 0 3-16,0 7 0 0,0-7 0 0,0 1 0 15,0-1-3-15,4 1 0 0,-4-1 0 0,0 0 0 16,3 1-4-16,-3-1-1 0,0-2 0 0,0 8 0 16,0-5-4-16,0-1 0 0,4 0-8 0,-1 1 12 15,-3-1-1-15,0 1-1 0,0-1 0 0,0 0 0 16,0 1 2-16,0 6 0 0,0-13 0 0,0 9 0 16,0-2-3-16,0-7 0 0,0 6 0 0,0 1 0 15,-3-4 3-15,3-6 0 0,-4 3 0 0,4 3 0 0,-3 4-2 16,-4-4 0-16,3-3 0 0,1 7 0 15,-4-4-1-15,3-3 0 0,-6-3 0 0,2 0 0 0,1 6 0 16,-3-3 0-16,-1-3 0 0,1 0 0 0,3 7 0 0,-4-7 0 16,-3 0 0-16,3 0 0 0,1 0-9 0,-1 0 12 15,1 0-12-15,-5 0 12 0,5 0-12 0,-1 0 0 16,4 0 9-16,0-7-9 0,4 7 0 0,3 0 0 16,0 0 0-16,0 0 0 15,0 0 0-15,-4-9 0 0,4 9 0 0,0 0 0 16,-3-9-135-16,6 5-21 0,-3-2-5 0,4-3-791 0</inkml:trace>
  <inkml:trace contextRef="#ctx0" brushRef="#br0" timeOffset="1880.48">23668 9274 345 0,'0'0'31'15,"0"0"-31"-15,0 0 0 0,0 0 0 16,0 0 111-16,0 0 16 16,0 0 3-16,0 0 1 0,0 0-58 0,0 0-11 0,0 0-2 0,0 0-1 0,0 0-3 15,0 0-1-15,0 0 0 0,0 0 0 16,0 0-3-16,0 0-1 0,0 0 0 0,0 0 0 0,0 0-13 15,0 0-2-15,0 0-1 0,0 0 0 0,0 0-9 0,0 0-2 16,0 0 0-16,0 0 0 0,0 0 1 0,0 0 0 16,0 0 0-16,0 0 0 0,0 0 0 0,0 0 0 15,0 0 0-15,0 0 0 0,0 0-3 0,0 0-1 16,0 0 0-16,7 3 0 0,-7-3-5 0,0 0 0 16,0 9-1-16,0-9 0 0,3 6-5 0,-3-6-1 15,0 0 0-15,0 4 0 16,4 2-9-16,-4 3 0 0,-4 1 9 0,4-1-9 0,0 0 0 0,-3 1-15 15,-1-1 3-15,1-2 0 16,-4 2-148-16,0 7-28 0</inkml:trace>
  <inkml:trace contextRef="#ctx0" brushRef="#br0" timeOffset="11707.34">22715 11008 892 0,'22'15'40'0,"-22"-15"8"0,0 0-39 0,0 0-9 0,0 0 0 15,0 0 0-15,0 0 72 0,0 0 12 16,0 0 2-16,0 0 1 0,14 0-9 0,-14 0-2 16,0 0 0-16,0 0 0 0,3-6-17 0,-3 6-4 0,0 0-1 0,0 0 0 15,0 0-10-15,0 0-3 0,0 0 0 0,0 0 0 16,0 0-21-16,0 0-5 16,0 0-1-16,0 10 0 0,-7-10 0 0,7 0 0 0,0 0 0 0,0 9 0 15,0 0-3-15,0 7-1 0,0 0 0 0,0 3 0 16,7-1-10-16,-3 1 0 0,-8 0 0 0,4 12 0 15,11-9 0-15,-8 3 0 0,-10 0 0 0,4-6 0 16,13 0 0-16,-10 0 0 0,-3-3 0 0,3-1 0 16,-4-2 0-16,4 2 0 0,0-5 0 0,-3-1 0 15,-4 1 33-15,0-1 5 0,7 1 1 0,0-4 0 16,-11 3-25-16,7-6-5 0,4-3-1 0,0 0 0 16,0 0 4-16,0 0 0 0,0 0 0 0,0 0 0 15,0 0-12-15,0 0 10 0,0 0-10 0,0 0 10 0,0 0-10 0,0 0 0 16,0 0 0-16,0 0 0 0,0 0 0 0,0 0 0 15,0 0 0-15,-3-3 0 0,3-3 31 0,0 6 4 16,7-9 1-16,-7-1 0 0,-7 7-36 0,7-3 0 16,7-4 0-16,0 4 0 15,-10-3-24-15,6 5-9 0,1-2-2 0,6-3 0 0,-6-1 56 0,-1 1 11 16,-6 3 3-16,6-4 0 0,11 7-35 0,-7-3 0 16,-7 6 0-16,4-10 0 0,10 7 0 0,-3-3 0 15,-11 6 0-15,0 0 0 0,10-3 0 0,-3-3 0 16,-7 6 0-16,7 0 0 0,0 0 0 0,0 0 0 15,4 0-10-15,-11 0 10 0,0 0 0 0,4 9 0 16,6 0-9-16,1-2 9 0,-8-4 0 0,4 6 0 16,0-2 0-16,0-4 0 0,4 3 0 0,-7 3 0 15,-4-9 0-15,7 10 0 0,0-4 0 0,-7-3 0 0,-4 7 0 0,4-10 0 16,4 6 8-16,-4-6-8 0,-7 3 11 0,3 6-11 16,-3-2 20-16,3 2-2 0,-3-3-1 15,0-2 0-15,-3 2 4 0,-1-3 1 0,1 6 0 16,-1-9 0-16,-3 7 2 0,3-4 0 0,4 3 0 0,-3-6 0 15,-1 6-1-15,1-6 0 0,6 3 0 0,-3-3 0 16,3 0-13-16,-6 0-2 0,-4-3-8 0,3-3 12 16,8 6 8-16,-8-6 2 0,-3 3 0 0,3 3 0 15,8-7-35-15,-8 4-7 0,1-3-2 0,3 3 0 16,0 3 22-16,7 0 0 0,0 0 0 0,0 0 0 16,-8-6 0-16,8 6 0 0,8-4 10 0,-8 4-798 15,0 0-159-15</inkml:trace>
  <inkml:trace contextRef="#ctx0" brushRef="#br0" timeOffset="12731.57">23054 11042 946 0,'0'0'42'0,"0"0"9"0,0 0-41 16,0 0-10-16,0 0 0 0,0 0 0 0,0 0 79 0,0 0 13 15,0 0 4-15,0 0 0 0,0 0-32 0,7 0-7 16,-7 0-1-16,4 10 0 0,-4-10-19 0,0 0-4 16,0 0-1-16,3 6 0 0,-3 3-8 0,4 1-1 15,-1 2-1-15,-3-2 0 0,0 5-9 0,0 1-1 16,4-3-1-16,-4 12 0 0,0-7-1 0,-4 8 0 15,4-8 0-15,0 1 0 0,0 0 2 0,0 3 1 16,0-3 0-16,0 0 0 0,0-4-2 0,0-2-1 16,0 6 0-16,0-10 0 0,0 7 2 0,0-7 0 15,0 1 0-15,0-1 0 0,0 0-2 0,0 1 0 0,0-4 0 0,0 3 0 16,-3 1 3-16,3-10 1 0,0 0 0 0,0 0 0 16,0 9 3-16,0-9 1 0,0 0 0 0,0 0 0 15,0 0 8-15,0 0 2 0,0 0 0 0,0 0 0 16,0 0-3-16,0 0 0 0,0 0 0 0,0 0 0 15,-4-9-10-15,1 6-3 0,3-4 0 0,-4-2 0 16,4 3-12-16,0 3 11 0,0-4-11 0,0-2 10 16,0 6-10-16,0-3 0 0,4-4 0 0,-4 7 0 15,3-3 0-15,1-4 0 0,-1 4 0 0,1 3 0 16,-4 3 0-16,3-10 0 0,1 1 0 0,-1 3 0 16,1-4 0-16,-4 1 0 0,3 3 0 0,1 3 0 15,-4-4-19-15,0 7-9 0,3-9-1 0,-3 9-1 16,4-3 47-16,-4 3 10 0,3-7 1 0,-3 7 1 0,0 0-29 15,0 0 0-15,4-9 0 0,-4 9 0 0,0 0 0 0,4 0 0 16,-1-9 0-16,-3 9 0 0,0 0 0 0,0 0 0 16,0 0 0-16,0 0 0 15,0 0-17-15,7 0-10 0,-7 0-1 0,0 0-1 0,0 0 46 0,7 6 10 16,-7-6 1-16,4 9 1 0,-1-6-21 0,-3 7-8 16,0-10 0-16,4 9 9 0,-4 1-9 0,0 5 0 15,0-5 9-15,0-1-9 0,0 1 9 0,0-1-9 16,0-3 12-16,0 4-12 0,0-1 18 0,3 1-3 15,-3-4-1-15,0 3 0 0,4 1-1 0,-4-10 0 16,0 3 0-16,0-3 0 0,0 12-5 0,3-9 0 16,-3-3-8-16,0 0 12 0,0 0-12 0,4 10-15 15,-4-10 3-15,3 6 1 0,-3-6 25 0,0 0 5 0,7 3 1 0,-7-3 0 16,8 0-32-16,-1-3-7 0,-7 3-1 16,10 0 0-16,-6-6 38 0,-4 6 7 0,7 0 2 15,-4-10 0-15,-3 10-40 0,7 0-8 0,-3-3-2 0,-4 3 0 31,7-6-117-31,-7 6-24 0,0 0-5 0</inkml:trace>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4-05T07:32:24.276"/>
    </inkml:context>
    <inkml:brush xml:id="br0">
      <inkml:brushProperty name="width" value="0.05292" units="cm"/>
      <inkml:brushProperty name="height" value="0.05292" units="cm"/>
      <inkml:brushProperty name="color" value="#FF0000"/>
    </inkml:brush>
  </inkml:definitions>
  <inkml:trace contextRef="#ctx0" brushRef="#br0">3443 8107 1036 0,'0'0'23'0,"0"0"5"0,0 0 0 0,0 0 1 0,0 0-29 0,0 0 0 16,0 0 0-16,0 0 0 0,0 0 57 0,0 0 6 15,-7 0 1-15,7 0 0 0,0 0-9 0,0 0-2 16,0 0 0-16,0 0 0 0,0 0-19 0,0 0-4 15,-11 0-1-15,11 0 0 0,0 0 7 0,0 0 0 16,0 0 1-16,0 0 0 0,0 0-7 0,0 0-2 16,0 0 0-16,0 0 0 0,0 0-5 0,0 10-2 15,0 5 0-15,0-5 0 0,4-1-9 0,3 7-1 16,-7-4-1-16,4 4 0 0,-1-7-1 0,4 10 0 16,-3-9 0-16,3 8 0 0,3-8-1 0,-10 5 0 15,7 4 0-15,0 0 0 0,-3-3-8 0,3 3 0 16,-3-4 0-16,6 4 0 0,-10-3 0 0,11 3 8 0,-11-7 2 15,3 4 0-15,4-1-10 0,-3-2 0 0,-4-4 0 0,3 7 8 16,4-7-8-16,-7 1 0 0,0-4 9 0,0-3-9 16,0-3 0-16,0 0 9 0,0 0-9 0,0 0 0 15,0 0 13-15,0 0-4 0,0 0-1 0,0 0 0 16,-7-3-27 0,0-3-5-16,0-4-2 0,4 1 0 0,3 0 47 0,-7 2 10 0,3-5 1 0,4-4 1 15,-7 7-33-15,7-1 0 0,0-5 0 0,0 5 0 16,7 1 0-16,-7-4 0 0,0 1 0 0,0 2 0 15,4-2-27-15,3 2-2 16,-7-5-1-16,3 5 0 0,4 4 45 0,-3-3 9 0,6 6 1 0,-10-4 1 16,4-2-26-16,3 9 0 0,0-10 0 0,0 10 0 15,-7 0-16-15,4 0-8 0,3-3-1 16,3-3-1-16,-3 6 43 0,0 6 9 0,4-3 2 0,-7-3 0 16,6 7-45-16,1-4-9 0,-8 3-2 0,4-3 0 15,-7-3 68-15,4 7 14 0,-1-4 2 0,4 6 1 0,-7-3-28 0,4 4-5 16,3-1-2-16,-4 1 0 0,-3-4-1 0,0 3 0 15,0-6 0-15,0 7 0 0,0 2-2 0,0-2-1 16,-3-1 0-16,3 4 0 0,0-4-6 0,-7-3-2 16,3 4 0-16,-3-1 0 0,7 7-2 0,-3-7-8 15,-1-6 12-15,-3 7-4 0,4-4-8 0,3 3 0 16,-7 1 9-16,3-10-9 0,4 0 0 0,-7 6 0 16,7-6 0-16,0 0 0 15,-3 3-34-15,3-3-2 0,0 0 0 0,0 0 0 16,0 0-122-16,0 0-25 0,0-9-5 0,0-1-652 0</inkml:trace>
  <inkml:trace contextRef="#ctx0" brushRef="#br0" timeOffset="749.0599">3701 8204 925 0,'0'0'40'0,"0"0"10"0,0 0-40 0,0 0-10 16,0 0 0-16,0 0 0 0,0 0 77 0,3 3 14 16,-3-3 2-16,7 13 1 0,-7-10-22 0,0 7-5 15,0-1-1-15,4 0 0 0,-1-2-23 0,4 2-5 16,-7 0-1-16,4 1 0 0,-4-1-3 0,7 1-1 15,-7-1 0-15,3-3 0 0,1 4-33 0,3-4 0 16,-3-3-10-16,-4-3 10 0,0 0 44 0,7 10 16 16,-4-4 3-16,-3-6 1 0,0 0-64 0,0 0-26 15,0 0 2-15,7 3 0 0,-7-3 24 0,14 0 0 16,-14 0 0-16,4-3 8 0,-4 3-8 0,7-6 0 16,-4-4 0-16,1 7 0 0,3-10 20 0,-3 10-1 15,-4-3 0-15,0-3 0 0,0-1-19 0,0 7 0 0,0-3 0 0,0-4 0 16,-4 1-10-16,4 3-6 0,0-4 0 0,0 10-1 15,-7-9 17-15,7 9 0 0,0 0 0 0,-4-3 0 16,4-3 0-16,0 6 0 0,0 0 0 0,0 0 0 16,-3-10 0-16,3 10 0 0,0 0 0 0,0 0 0 15,0 0 0-15,0 0 8 0,0 0-8 0,0 0 0 16,0 0 10-16,0 0-10 0,0 0 10 0,0 0-10 16,0 0 10-16,0 0-10 0,0 0 10 0,0 0-10 15,0 10 8-15,3-4-8 0,-3 3 0 0,4-6 0 16,3 7 0-16,-3-4 0 0,3 10 0 0,-7-7 0 15,3 1 0-15,4-1 0 0,-3 0 0 0,6 7 0 16,1-3 0-16,-4-4 0 0,0 7 0 0,4 2 0 16,-1-2 0-16,-6-3 0 0,-1 2 0 0,4 4 0 15,-3-3 37-15,3-4 2 0,-7 4 0 0,3-7 0 16,1 7-27-16,-4-3-12 0,7-4 10 0,-7 7-10 0,0-7 10 0,-7 1-10 16,7-4 10-16,0 6-10 0,-4-5 12 15,1 2-3-15,3-3-1 0,-7-2 0 0,3 5-8 0,-3-3 12 16,4 4-12-16,-1-7 12 0,-3-3-12 0,7 0 0 15,-3 0 0-15,3 0 0 0,-11 0 0 0,4 0 0 16,0 0 0-16,0 0 0 0,3-3 0 0,-6-4 0 16,6 7 0-16,-6-3 0 0,10 3 18 0,0 0-2 15,0-9 0-15,-7 3 0 0,3-4-25 0,4 4-6 16,0 6-1-16,0-10 0 16,0 7-38-16,4-6-8 0,3-1-2 0,-7 1 0 15,3 3-153-15,4-4-31 0,-3-5-7 0,6 2-1 0</inkml:trace>
  <inkml:trace contextRef="#ctx0" brushRef="#br0" timeOffset="1013.71">4053 8295 633 0,'0'0'56'0,"0"0"-44"0,0 0-12 0,0 0 0 15,0 0 169-15,0 0 32 0,0 0 7 0,0 0 0 0,7 10-94 0,-7-10-19 16,0 9-4-16,4-3-1 0,-4 4-37 0,0-4-7 16,0-3-2-16,0 7 0 0,0-1-24 0,4-3-4 15,-4-3-2-15,0 7 0 0,0-10-2 0,0 6-1 16,0 3 0-16,0-2 0 15,-4-4-55-15,4-3-10 0,0 0-2 0,-4 9-758 16</inkml:trace>
  <inkml:trace contextRef="#ctx0" brushRef="#br0" timeOffset="1598.05">4053 8091 518 0,'0'0'46'0,"0"0"-37"0,0 0-9 0,0 0 0 15,0 0 128-15,0 0 23 0,0 0 5 0,0 0 0 16,0 0-62-16,0 0-13 0,0 0-2 0,0 0-1 15,0 0-33-15,11 7-6 0,0-7-2 0,-11 0 0 16,0 0 22-16,10 9 4 0,-6-9 1 0,3 10 0 16,0-1-39-16,0 0-7 0,3 1-2 0,-2 2 0 15,-1 1 19-15,3-4 3 0,1 7 1 0,-4-7 0 16,0 7-2-16,3-3 0 0,-6-4 0 0,7 7 0 16,-1-7-8-16,-6 0-1 0,3-2-1 0,-4 2 0 0,8-6-4 15,-8 7-1-15,4-10 0 0,-7 0 0 0,0 0 2 0,4 9 0 16,-4-9 0-16,0 0 0 0,0 0 2 0,0 0 1 15,3-9 0-15,5 6 0 0,-8-4 19 0,3-2 4 16,-3-1 1-16,0 1 0 0,0 0-31 0,0-7-5 16,0 3-2-16,0-2 0 0,0-4-13 0,0 0 0 15,0 3 0-15,0-2 0 0,-3-7 0 0,3 6 0 16,0-6 0-16,0-4 0 0,-8 4 32 0,8-3 4 16,0 3 1-16,-3-3 0 0,3 3-8 0,0 6-1 15,-4 0-1-15,4 0 0 0,0 4-27 0,0 2 0 16,0-3 0-16,0 7 0 0,0 3 0 0,0 3 0 15,0 3 0-15,0-7 0 0,0 7 0 0,0 0 0 16,0 0 0-16,0 0 0 0,0 0 0 0,0 0 0 16,0 0 0-16,0 0 0 0,0 0 0 0,0 0 0 0,0 0 0 0,0 0 0 15,0 0 0-15,0 0 0 0,0 0 0 0,0 0 0 32,0 0-46-32,0 0-14 0,0 0-4 0,0 0 0 15,0 0-51-15,4 7-10 0,-1 2-3 0,-3 0-921 0</inkml:trace>
  <inkml:trace contextRef="#ctx0" brushRef="#br0" timeOffset="4137.35">2177 9822 1242 0,'0'0'27'0,"0"0"5"0,0 0 2 0,0 0 2 0,0 0-36 0,0 0 0 0,0 0 0 0,0 0 0 16,0 0 64-16,0 0 5 0,0 0 2 0,0 0 0 16,0 0-27-16,0 0-6 0,0 10-1 0,-7-4 0 15,7-6-13-15,0 9-2 0,0 1-1 0,0 6 0 16,0-4-11-16,7 10-2 0,-7 0-8 0,0 3 12 0,10 3-12 0,-10-3 0 15,4 13 0-15,3-7 0 0,-4 1 0 16,1-7 0-16,3 3 0 0,-4-3 0 0,8 0 0 16,-7-6 0-16,3 0 0 0,-4 0 0 0,4-4 0 15,-3-5 0-15,3-1 0 0,-4 1 0 0,-3-10 0 0,4 6 0 16,6-3 0-16,-10-3 0 0,0 0 0 0,0 0 0 16,0 0 0-16,11 6 9 0,0-12-9 0,-8 6 0 15,-3 0 0-15,7-9 8 0,0 5-8 0,0-2 10 16,4-3-10-16,-1-1 10 0,-6 1-10 0,0-7-14 15,3 7 3-15,-4-7 1 0,4 7 23 0,-3-4 5 16,-1-2 1-16,-3-4 0 0,7 9-8 0,-7-5-2 16,4-4 0-16,-4 0 0 0,7 3 0 0,-7-2 0 15,0-1 0-15,3 3 0 0,4-3-1 0,-7 0 0 16,0 4 0-16,0 2 0 0,4-2 9 0,-4-1 2 0,0 3 0 16,0 4 0-16,0-1-19 0,0 1-12 0,0-7 1 15,0 7 1-15,3 3 10 0,-3 3 9 0,0-4-1 0,0-2-8 16,0 6 17-16,0 3-3 0,0-7-1 0,0-2 0 15,0 9 3-15,0 0 0 0,-3-6 0 0,3 6 0 16,0-3 1-16,0 3 1 0,0 0 0 0,0 0 0 16,0 0-4-16,0 0-1 0,0 0 0 0,0 0 0 15,0 0-4-15,0 0-1 0,0 0 0 0,0 0 0 16,0 0-8-16,0 0 0 0,0 0 0 0,0 0 0 16,0 9 9-16,3 0-9 0,5 7 10 0,-8-6-10 15,3-1 10-15,4 10-10 0,0-4 10 0,0 4-10 16,-3 0 14-16,3 0-3 0,3 0-1 0,-6 6 0 15,7 0 2-15,-8-6 1 0,4 6 0 0,0-3 0 16,0-7 0-16,4 4 0 0,-8 0 0 0,4-3 0 0,-3-7-3 16,-1 10-1-16,4-10 0 0,-3 1 0 0,3-1-9 0,-7-3 8 15,4 4-8-15,-1-1 8 0,-3-9-8 0,7 7 12 16,-7-7-12-16,0 3 12 0,0-3-12 0,0 0 0 16,0 0 9-16,0 0-9 0,0 0 8 0,0 0-8 15,0 0 8-15,0 0-8 0,0 0 8 0,0 0-8 16,0 0 8-16,0 0-8 0,0 0-14 0,0 0-7 15,0 0-2-15,0 0-695 16,0 0-139-16</inkml:trace>
  <inkml:trace contextRef="#ctx0" brushRef="#br0" timeOffset="6048.55">2956 10302 1242 0,'0'0'27'16,"0"0"5"-16,-7-3 2 0,7 3 2 0,0 0-36 0,0 0 0 0,0 0 0 0,0 0 0 15,0 0 78-15,0 0 9 0,-3-6 1 0,-4 6 1 0,7 0-21 16,0 0-4-16,0 0 0 0,0 0-1 16,0 0-23-16,0 0-4 0,0 0 0 0,0 0-1 0,0 0-19 0,0 0-3 15,0 9-1-15,7 1 0 0,3-1 4 0,-6 7 1 16,6-4 0-16,1 10 0 0,0 0-6 0,-4 3-2 15,3 3 0-15,1 7 0 0,-1-1 1 0,1 4 0 16,0-3 0-16,-4 2 0 0,0-5-2 0,3-4 0 16,1-3 0-16,-8-3 0 0,1 3 3 0,3-6 0 15,4-1 0-15,-8-2 0 0,-3 3 0 0,4-10 0 16,3 1 0-16,-4-1 0 0,4-3-1 0,-7-6 0 16,0 0 0-16,0 10 0 0,0-10 0 0,0 0 0 15,0 0 0-15,0 0 0 0,0 0 13 0,0 0 2 16,0 0 1-16,0 0 0 0,0-10-8 0,-7 1-2 0,7 0 0 15,-3-1 0-15,3-5-16 0,0 5 0 0,-7 1 0 0,7-1 0 16,-4-5 0-16,4 5 0 0,0 1 0 0,0-1 0 16,0 1 0-16,0 0 0 0,4 2 0 0,-4-2 0 15,7 0 0-15,-7-1 0 0,0 1 0 0,3-1 0 16,4 1 0-16,-7 3 0 0,0-4 0 16,4 1 0-16,3-1 0 0,-4 4 0 0,1-3 0 0,3-1 0 15,-7 1 0-15,3 6 0 0,4-3 0 0,1-1 0 16,-8 7 0-16,7 0 0 0,3 0 0 0,1 7 0 15,-8-7 0-15,8 9 0 0,-1-3 0 0,-2 4 0 16,-1-1 0-16,3 0 0 0,1 1 0 0,-8-1 0 16,8 7 25-16,-8-4 2 0,4-2 0 0,-3 6 0 15,-1-7-13-15,5 7-2 0,-16-7-1 0,8 0 0 0,8 1-3 16,-8 6 0-16,-8-7 0 0,8 0 0 0,-3 4 0 16,-1-7-8-16,-3 4 12 0,4-1-4 0,-8 0-8 0,8 1 8 15,-4-1-8-15,-4-3 8 0,8-2-8 0,-12 2 0 16,8 3 0-16,-3-2 0 0,3-4 10 0,-4-3-10 15,1 6 12-15,-1-3-12 16,7-3-30-16,-6 0-13 0,3 0-2 0,7 0-1 16,0 0-5-16,0 0-1 0,-4 6 0 0,4-6 0 15,0 0-160-15,0 0-33 0</inkml:trace>
  <inkml:trace contextRef="#ctx0" brushRef="#br0" timeOffset="6694.39">3284 10465 1497 0,'0'0'32'0,"0"0"8"0,0 0 0 0,0 0 4 0,0 0-36 0,0 0-8 0,0 0 0 0,0 0 0 15,0 0 53-15,0 0 9 0,0 0 2 0,0 0 0 16,0 0-44-16,0 0-8 0,0 0-1 0,7 7-1 16,0 2 27-16,1 0 6 0,-5-2 1 0,4 5 0 15,-3-2-28-15,6 5-4 0,-6 1-2 0,3 3 0 16,3 0 27-16,-6-1 6 0,7 1 1 0,-8-3 0 0,8 3-19 0,-4-1-3 16,-4-2-1-16,-3 0 0 0,4-4-5 0,3-2-2 15,-7-1 0-15,0 1 0 0,0-4 2 0,0-6 1 16,0 0 0-16,0 0 0 0,0 0-4 0,0 0-1 15,0 0 0-15,0 0 0 0,0 0 2 0,0 0 0 16,0 0 0-16,0 0 0 0,0 0 2 0,0 0 0 16,0-6 0-16,-7 2 0 0,3-5-16 0,4 0 0 15,-3-1 0-15,-4-5 0 0,7 5 0 0,0 1 0 16,0-7 0-16,0 7 0 0,0-1 0 0,0-5 0 16,0 5 0-16,0 1 0 0,0-1 0 0,7 1-13 15,-7 0 2-15,3-1 1 0,-3 4 10 0,4 6 9 16,3-10-1-16,-7 10-8 0,0 0 0 0,0 0 0 15,0 0 0-15,0 0 0 0,10 0 0 0,-10 0 0 0,0 0 0 0,14 7 0 16,-10-4 0-16,3-3 0 0,-7 0 0 16,7 6 0-16,0 4 9 0,4-4-1 0,-11-3-8 0,10 6 12 15,-10 1 0-15,4-1-1 0,6 1 0 0,-10 5 0 16,4-5 1-16,3-1 0 0,-3 0 0 0,-1 1 0 16,4-1-2-16,-3-2 0 0,-4 2 0 0,7 0 0 15,-7-9-2-15,0 7-8 0,3-4 12 0,-3-3-4 16,0 0-8-16,7 9 10 0,-7-9-10 0,0 0 10 15,0 0-10-15,0 0 0 0,0 0 9 0,0 0-9 16,0 0 0-16,0 0 0 0,0 0 0 0,0 0 0 16,0 0-10-16,0 0 0 0,0 0 0 0,0 0 0 15,0 0-31-15,0 0-7 0,0 0 0 0,0 0-1 16,0 0-115-16,0 0-22 0,0 0-5 0</inkml:trace>
  <inkml:trace contextRef="#ctx0" brushRef="#br0" timeOffset="8547.17">3863 10462 961 0,'0'0'42'0,"0"0"10"0,0 0-42 0,0 0-10 16,0 0 0-16,0 0 0 0,0 0 70 0,0 0 12 0,0 0 2 0,-4 0 1 15,1-6 29-15,3 6 6 0,0 0 0 0,0 0 1 16,0 0-53-16,0 0-12 0,0 0-1 0,0 0-1 16,3 6-30-16,8 4-5 0,0-1-2 0,-1 7 0 15,-6-4 0-15,-1 4 0 0,4 3 0 0,-3-1 0 16,3-2-3-16,0 3-1 0,0 6 0 0,4-12 0 15,-1 9 0-15,-6-10 0 0,-1 7 0 0,4-10 0 16,4 4 3-16,-8-4 1 0,1 1 0 0,3-7 0 16,-4 6-17-16,5-9 10 0,-5 6-10 0,-3-6 8 15,0 0-8-15,0 0 0 0,11 4 0 0,-11-4 0 16,0 0 33-16,0 0 5 0,0 0 1 0,0 0 0 16,0-4-11-16,3-5-1 0,4 0-1 0,-7-7 0 15,4-3-10-15,-4 3-1 0,0-2-1 0,7-1 0 0,-7 3-14 16,0-3 11-16,0 1-11 0,0-1 10 15,3 3-10-15,1 3 0 0,3-2 9 0,-7 5-9 0,0 4 0 16,3-3 0-16,-3 6 0 0,0 3 8 0,0 0-8 0,0 0 0 16,11 0 0-16,0 3 0 0,-8 3 0 15,4 3 0-15,4 1-9 0,-8-1 9 0,8 10 0 0,-1-3 0 16,-6-4 0-16,7 4 0 0,-1 3-20 0,-6-10 0 16,3 7 0-16,0-7 0 0,3 7 33 0,-3-7 7 15,0-6 2-15,1 7 0 0,-5-4-35 0,4-6-7 16,4 3-2-16,-11-3 0 0,0 0 42 0,0 0 8 15,7-3 1-15,0 3 1 0,3-6-8 0,-6 3-2 16,-1-4 0-16,5-2 0 0,2 0 4 0,-6-4 0 16,3-3 0-16,-4 1 0 0,8 5 1 0,-11-8 1 15,3 2 0-15,4-3 0 0,-7 0-2 0,4 4-1 16,-1 2 0-16,4-3 0 0,-7 4 0 0,0-4 0 0,0 0 0 16,0 7 0-16,-7 0-5 0,7-4-1 0,-3 1 0 15,3 2 0-15,-4 1-6 0,-3-1-2 0,4 1 0 0,3 6 0 16,0-4-9-16,-7-2 0 0,7 9 0 0,0 0 8 15,-4 0-8-15,4 0 0 0,0 0 0 0,0 0 0 16,0 0-13-16,0 0-2 0,0 0 0 0,0 0 0 16,0 0-89-16,0 0-19 15,0 0-3-15,0 0-1075 0</inkml:trace>
  <inkml:trace contextRef="#ctx0" brushRef="#br0" timeOffset="11345.62">14609 7750 889 0,'0'15'39'0,"0"-15"9"0,0 0-39 0,0 0-9 0,0 0 0 0,0 0 0 16,0 0 72-16,0 0 13 0,0 0 3 0,0 0 0 15,0 0-20-15,0 0-4 0,0 0-1 0,0 0 0 16,-4-6-13-16,4 6-2 0,0 0-1 0,0 0 0 16,0 0-11-16,0 0-1 0,0 0-1 0,0 0 0 0,7 6-15 15,-3 7-3-15,-4 3-1 0,3-7 0 0,1 10 1 0,-1 0 0 16,1 6 0-16,-1 3 0 0,1-3 4 0,-1 9 0 16,-3-5 1-16,4 15 0 0,-4-7 3 15,0-9 0-15,0 4 0 0,3-4 0 0,-3-9-12 0,0 6-1 16,0-6-1-16,0 0 0 0,4-1-25 0,-4-2-5 15,3-7 0-15,-3 7-1 0,4-3 45 0,-4-4 8 16,0-9 3-16,0 6 0 0,3-3-19 0,-3 4-3 16,0 2-1-16,0-9 0 0,0-3 4 0,0 3 1 15,0 0 0-15,0 0 0 0,-3-13-17 0,-1 10 0 16,-3-3 0-16,4-3 0 0,-1-4 0 0,1-3 0 16,-1 7 0-16,4-7 0 0,-7 7 55 15,7 0 7-15,-3-4 2 0,3-3 0 0,0 10-64 16,0-3-18-16,0-4-1 0,3 7 0 0,4-4 31 0,-3 1 5 0,3 0 2 15,-4 2 0-15,4 7-28 0,0-9-6 16,4 6-1-16,-4-3 0 0,4 6 16 0,-4-4 0 0,-7 4 0 16,10-6 0-16,4 6 0 0,1 0 0 0,-5 0 0 15,4 0 0-15,-3 6 0 0,3-2 0 0,0-4 0 16,0 9 0-16,-7-3 0 0,4-3 10 0,-1 7-10 0,1-4 12 16,0 3-3-16,-8 1 0 0,4-4 0 0,-3 7 0 15,-4-4 6-15,0-3 1 0,0 4 0 0,-4-1 0 16,-3 1-4-16,4-1-1 0,-5 0 0 0,1 1 0 15,-3 5-11-15,-1-5 10 0,1-1-10 0,-1 1 10 16,-3-1-10-16,0-3 8 0,3 4-8 0,-3-4 8 16,0-3-8-16,3 3 0 0,4-2 0 0,-3 2 0 15,-1-6-27-15,1 0-7 0,-1-6-2 0,4 2 0 16,-4-2-22-16,8 6-5 0,-4-3-1 16,3-3 0-16,4-4-167 0,0 4-33 0,4-3-8 0,-1-4 0 15</inkml:trace>
  <inkml:trace contextRef="#ctx0" brushRef="#br0" timeOffset="12089.42">14926 8082 403 0,'0'0'17'0,"0"0"5"0,0 0-22 0,0 0 0 0,0 0 0 15,0 0 0-15,0 0 194 0,0 6 34 0,0-3 8 0,0 10 0 16,4-10-141-16,-4 7-29 0,3-1-6 0,-3 0 0 16,4-2-19-16,-4 2-3 0,3 0-1 0,-3 1 0 15,0-10-1-15,4 16-1 0,-1-7 0 0,1-6 0 16,-4-3-10-16,0 0-1 0,0 9-1 0,3 4 0 16,-3-13-7-16,0 0 0 0,0 0-1 0,0 0 0 15,0 0 5-15,0 0 0 0,0 0 1 0,0 0 0 16,7-6 1-16,0 6 0 0,-3-10 0 0,3 4 0 15,-4 3-13-15,1-3-9 0,0-4 12 0,-1 1-12 16,4-1 12-16,-7 1-4 0,4-7 0 0,-1 7-8 16,1 0 20-16,-4-1-2 0,3-6-1 0,1 7 0 15,-4 0 0-15,3-1 0 0,-3 1 0 0,0 6 0 16,0-4 7-16,0 7 2 0,0-9 0 0,0 9 0 0,4-6-8 16,-4 6-2-16,0 0 0 0,0 0 0 0,0 0 0 0,0 0 0 15,0 0 0-15,0 0 0 0,0 0-5 0,-4 12-2 16,1-9 0-16,3 7 0 0,0-1-9 15,0 1 12-15,0-1-12 0,0-3 12 0,0 4-12 0,0-1 0 16,0 1 0-16,3 5 0 0,-3-5 0 0,4 5 0 16,-1-2 0-16,1 3 0 0,-4-4 8 0,3 4-8 15,1-1 0-15,-1 4 8 0,1-6-8 0,3 9 0 16,-3-3 0-16,-1-1 0 0,4 1 0 0,-3-3 0 16,-4-4 0-16,3 4 0 0,1 3 0 0,-1-3-17 15,-3 2 2-15,0 1 1 0,4 0 26 0,-4 0 4 16,-4 6 2-16,4-9 0 0,-3-4-29 0,-1 4-5 15,1 3-2-15,-4-10 0 0,3 7 36 0,-3-7 7 16,0 1 2-16,3-1 0 0,-6-3-18 0,3-3-9 0,0-3 10 16,0 7-10-16,-4-7 12 0,4 0-4 0,-4-7-8 15,1 7 12-15,3-3-4 0,-4-3 0 0,4 3-8 0,-3-3 12 16,-1-4-12-16,4 4 8 0,-4 3-8 0,1-4 0 16,3 4 0-16,3-6 0 0,-3 3 0 0,4-4 0 15,-1 7 0-15,4-3 0 0,4-4-10 0,-1 1 10 16,1 0-11-16,-1-1 11 0,4 1-13 0,4-7 5 15,-4 7 8-15,0 2 0 0,0-5 0 0,4 2 0 16,-1 1-15-16,-3 3 3 0,0-4 0 0,0 4 0 16,0-3-12-16,0 6-3 15,-3-4 0-15,3-2 0 0,-3 9-13 0,-4 0-4 0,0 0 0 0,3-3 0 16,-3 3-15-16,0 0-3 0,0 0-1 0,0 0 0 16,0 0-108-16,0 0-21 0,7-7-5 0</inkml:trace>
  <inkml:trace contextRef="#ctx0" brushRef="#br0" timeOffset="12559.83">15300 8311 518 0,'0'0'46'0,"0"0"-37"0,0 0-9 0,0 0 0 0,0 0 117 0,0 0 22 15,0 0 4-15,0 0 1 0,0 3-59 0,0-3-11 16,0 9-2-16,0-9-1 0,0 0-44 0,-4 7-9 16,-3 2-2-16,4-3-408 15,3-6-83-15</inkml:trace>
  <inkml:trace contextRef="#ctx0" brushRef="#br0" timeOffset="13250.22">15385 7972 1267 0,'0'0'28'0,"0"0"5"0,0 0 2 0,0 0 1 0,0 0-36 16,0 0 0-16,0 0 0 0,0 0 0 0,0 0 88 0,0 0 10 15,0 0 2-15,0 0 1 0,0 0-44 0,0 0-9 16,0 0-1-16,0 0-1 0,0 0-16 0,7 10-3 16,0-1-1-16,0 0 0 0,-4-2-4 0,4 2-1 15,-3 1 0-15,3 5 0 0,-3-5-1 0,3 2 0 16,-4 4 0-16,4-4 0 0,0 4 4 0,0-6 0 16,-3 5 0-16,3-5 0 0,-4 5-4 0,1-2 0 15,3-4 0-15,-4 1 0 0,1 5 4 0,0-5 0 16,3-4 0-16,-4 3 0 0,1 1 0 0,-4-10 1 15,0 0 0-15,3 9 0 0,-3-9-4 0,0 0-1 16,0 0 0-16,4 3 0 0,-4-3-1 0,0 0-1 16,0 0 0-16,0 0 0 0,0 0 2 0,0 0 1 0,0 0 0 15,0 0 0-15,0 0 11 0,0 0 1 0,0 0 1 16,7-3 0-16,0-3-2 0,-4 3 0 16,-3-7 0-16,4 1 0 0,-4-7-4 0,0 1 0 15,3 2-1-15,-3-3 0 0,0-9-6 16,4 7-1-16,-4-1 0 0,0-6 0 0,3 6-6 15,-3-6-2-15,4 6 0 0,0-3 0 0,-4 0-12 0,3 3 9 0,-3 0-9 16,4 1 8-16,3 2-8 0,-7 6 10 0,0 7-10 0,0-3 10 16,3-3-10-16,-3 9 8 0,0 0-8 0,4-10 8 15,-4 4-8-15,0 6 0 0,0 0 0 0,0 0 0 16,0 0 0-16,0 0 0 0,0 0 0 0,0 0 0 16,0 0 0-16,0 0-11 0,0 0 3 0,0 0 0 15,0 0-17-15,0 0-3 16,0 0-1-16,-4 6 0 0,4-6-75 15,-3 10-16-15,-4-1-2 0,7-9-1066 0</inkml:trace>
  <inkml:trace contextRef="#ctx0" brushRef="#br0" timeOffset="20466.95">15431 10318 691 0,'0'0'61'0,"0"0"-49"0,0 0-12 0,0 0 0 16,0 0 160-16,0 0 28 0,0 0 7 0,0 0 1 15,0 0-76-15,0 0-14 0,0 0-3 0,0 0-1 16,0 0-38-16,0 0-8 0,0 0-2 0,7 9 0 15,-4 1-30-15,1-1-5 0,-1 0-2 0,1 1 0 16,-1 6-1-16,1-4 0 0,-1-2 0 0,1 5 0 16,-1-5 2-16,1 8 0 0,-1-2 0 0,1 0 0 15,-1-4-7-15,1 7-2 0,-1-3 0 0,1-1 0 16,0-2-9-16,-1-4 12 0,-3 1-12 0,4-1 12 16,-4 4-12-16,3-10 0 0,1 6 0 0,-4-9 8 15,0 0-8-15,0 0 0 0,0 0 0 0,0 0-11 16,0 0 19-16,0 0 4 0,3-3 1 0,4-6 0 15,-7-7-13-15,4 7-18 0,-4-7 4 0,3-3 1 16,1 4 13-16,-4-4 0 0,0 0 0 0,0 0 0 16,3 0 24-16,-3 4 7 0,4 2 1 0,-4-3 1 15,7 7-53-15,-7-7-10 16,3 13-2-16,1-3-1 0,0-4 52 0,-1 4 10 0,1 3 3 0,-4 3 0 16,0 0-52-16,0 0-9 0,3-6-3 0,-3 6 0 15,0 0 32-15,0 0 0 0,7 6 0 0,0-3 0 0,0 3 0 16,0 4 0-16,0-4 0 0,0 4 0 0,4-7 0 15,-7 6 0-15,3 7 0 0,3-7 0 0,1 7 0 0,-4-4 0 16,0-2 0-16,3 6 0 0,1-7 22 0,0 10 10 16,-1-10 3-16,1 7 0 0,-8-7-5 0,4 7-1 15,4-13 0-15,0 6 0 0,-4-2-29 16,-7-7 0-16,7 0 0 0,-7 0 0 0,0 0 0 0,0 0 0 16,3-10 0-16,4 1 0 0,-3-1 57 0,-1-5 6 15,1-1 1-15,-4 7 0 0,3-10-11 0,-3 0-1 16,0 3-1-16,0 4 0 0,0-13-15 0,0 9-4 15,0-3 0-15,0 7 0 0,-3-10-10 0,3 9-2 16,0-6-1-16,0 4 0 0,0 5-11 0,-4-5-8 16,4 5 9-16,0 1-9 0,0-1 0 0,0 4 0 0,-3 3 0 0,3-3 0 15,0 6 0-15,0 0 0 0,0 0 0 0,0-10 0 16,-4 10-9-16,4 0-8 0,0 0-2 0,0 0 0 16,0-9-106-1,0 9-22-15,0 0-4 0</inkml:trace>
  <inkml:trace contextRef="#ctx0" brushRef="#br0" timeOffset="24262.32">13712 9706 1015 0,'0'0'44'0,"0"0"11"0,0 0-44 0,0 0-11 16,0 0 0-16,0 0 0 0,0 0 93 0,0 0 17 15,0 0 3-15,0 0 1 0,0 0-30 0,0 0-5 16,0 0-2-16,0 0 0 0,0 0-22 0,0 7-5 16,0-7-1-16,0 0 0 0,0 15-16 0,-3-5-3 15,3-7-1-15,0 6 0 0,0 7-15 0,0-7-3 16,-4 1-1-16,4 5 0 0,4-2-10 0,-4 3 0 15,-4-1 9-15,8-2-9 0,-4 6 0 0,3-4 9 16,-3 4-9-16,4 0 0 0,0 6 8 0,-1-6-8 16,1 0 0-16,-1-4 0 0,1 10 9 0,-1-12-9 15,4 3 0-15,-3 3 9 0,-1-4-9 0,4-2 0 16,-3-7 0-16,3 3 8 0,-4 1-8 0,1-10 0 0,-4 0 0 16,7 6 0-16,-7-6 8 0,7 0-8 0,0 0 8 0,0-6-8 15,0 3 10-15,0-10-10 0,0 4 12 0,0-1-12 16,0-2 11-16,-3-4-11 0,0-3 10 0,3 4-10 15,-4-4 8-15,4-6-8 0,-3 6 0 0,-1 0 9 16,4 3-9-16,-3 4 10 0,-1-7-10 0,1 3 10 16,-4 1-10-16,0 5 10 0,3 1-10 0,1-1 10 15,-4 1-10-15,3 0 0 0,-3 2 9 0,0-2-9 16,0 0 0-16,0-1 8 0,0 10-8 0,0-3 0 16,0-13 19-16,4 10-1 0,-4 6 0 0,0 0 0 15,0-9-2-15,0 6-1 0,-4-4 0 0,4 7 0 0,0 0-3 16,0 0-1-16,0-3 0 0,0 3 0 0,0 0-11 15,0 0 10-15,0 0-10 0,0 0 10 0,0 0-1 0,0 0 0 16,0 0 0-16,0 0 0 0,0 0-9 0,0 0 0 16,0 0 9-16,0 0-9 0,0 0 0 0,0 0 8 15,0 0-8-15,0 0 0 0,0 0 0 0,0 0 0 16,0 13 0-16,0-4 0 0,4 4 0 0,0-4 8 16,-1 0-8-16,1 4 0 0,-4-4 0 0,3 7 9 15,-3-7-9-15,4 7 0 0,-1 3 12 0,1-10-12 16,-4 10 12-16,0-3-12 0,3-4 15 15,-3 4-4-15,7 0-1 0,-7-4 0 0,4 4 1 0,-4-7 0 16,0 10 0-16,3-9 0 0,1-1-1 0,-4 7 0 0,3-7 0 16,-3 1 0-16,0-4-10 0,4 3 12 0,-4-6-12 15,0-3 12-15,0 0-12 0,0 0 12 0,0 0-12 0,0 10 12 16,0-10-12-16,0 0 10 0,0 0-10 0,0 0 10 16,0 0-2-16,0 0 0 0,0 0 0 0,0 0 0 15,0 0-8-15,0 0 8 0,0 0-8 0,0 0 8 16,0 0-18-16,0 0-4 0,0 0-1 0,0 0 0 15,0 0-141 1,0 0-29-16,0 0-6 0</inkml:trace>
  <inkml:trace contextRef="#ctx0" brushRef="#br0" timeOffset="25566.03">14647 10089 1418 0,'0'0'31'0,"0"0"6"0,0 0 2 0,0 0 1 0,0 0-32 0,0 0-8 0,0 0 0 0,0 0 0 15,0 0 54-15,0 9 9 0,0 1 1 0,0-4 1 0,4 10-24 16,-4-4-5-16,3 4 0 0,1-4-1 0,-1 4 1 0,1 3 0 16,0 0 0-16,-1 3 0 0,-3-10-3 0,4 7 0 15,-1 3 0-15,1-3 0 0,-4-7-2 0,3 7-1 16,1-3 0-16,-1 3 0 0,-3-4-6 0,0 4-2 16,0-3 0-16,0-4 0 0,0 4-8 0,0-6-2 15,0 8 0-15,4-8 0 0,-4-1-1 0,0-3-1 16,0-2 0-16,0-4 0 0,0 0 0 0,0 0 0 15,0 0 0-15,0 0 0 0,0 0 5 0,0 0 1 16,0 0 0-16,0 0 0 0,0-4-5 0,0-5-1 16,3 0 0-16,-3-1 0 0,4-5-10 0,-1 5 0 15,-3 4 0-15,0-7 0 0,0 4 0 0,0 3 8 0,0-4-8 16,4 1 12-16,3-1-12 0,-4 1 0 0,4 3 0 16,1-4 0-16,-1 7 0 0,0-3 0 0,3-4 0 15,-3 10 0-15,4-9-9 0,-1 9 9 0,-2-6 0 16,2 6 0-16,1 0-8 0,-1 0 8 0,-3 6 0 0,0-6 0 15,4 9-8-15,-4-2 8 0,0-4 0 0,0 6 0 16,0 1 0-16,-3-1 0 0,-1 1 0 0,1 2 0 16,-4-3 0-16,0 4 11 0,3-4-3 0,-6 7-8 15,-1 0 16-15,1-4-3 0,-1 4-1 0,-3-3 0 16,0 2 5-16,-4 1 1 0,4-7 0 0,0 4 0 16,0-7 3-16,-3 4 1 0,-1-4 0 0,-3-3 0 15,3 3-7-15,1-3-2 0,-1-3 0 0,1 0 0 16,3 0-13-16,0 0-8 0,-4-3 8 0,4-3-13 15,0 6 13-15,0-3 0 0,3-3 0 0,-3 6 0 0,4-7 0 0,3 7 0 16,0 0 0-16,0 0 0 16,0 0-56-16,0 0-9 0,0-3-2 0,7-3 0 15,0-4-149-15,3 7-29 0,1-6-7 0,0-1-565 16</inkml:trace>
  <inkml:trace contextRef="#ctx0" brushRef="#br0" timeOffset="26258.44">14990 10277 403 0,'0'0'36'0,"0"0"-36"0,0 0 0 0,0 0 0 16,0 0 195-16,0 0 32 0,0 0 6 0,0 0 2 15,0 0-120-15,0 0-24 0,0 0-5 0,0 0-1 16,0 0-29-16,0 0-7 0,0 0-1 0,0 0 0 16,3 9 11-16,-3-2 1 0,4 2 1 0,-1 7 0 15,-3-7-21-15,7 1-5 0,-7-1-1 0,4 7 0 16,-4-4-4-16,3-2-1 0,-3 5 0 0,0 4 0 16,0-3-7-16,0-4-2 0,0 4 0 0,0 3 0 15,0-3-28-15,0-4-7 0,0 4-1 0,0-1 0 16,0-2 47-16,0-4 9 0,-3 7 1 0,3-6 1 15,0-1-28-15,-4-3-6 0,4-6 0 0,0 0-8 16,0 0 14-16,0 0-4 0,0 0-1 0,0 0 0 16,0 0 5-16,0 0 1 0,0 0 0 0,0 0 0 0,-3-6-1 15,-1-3 0-15,4-1 0 0,0 4 0 0,-3-7-14 16,3 4 9-16,0-7-9 0,0 7 8 0,0-7-8 0,3 7 0 16,-3-1 0-16,4 1 0 15,-1 0-20-15,1-1-5 0,-4 4-2 16,7-4 0-16,-4 7 42 0,1-3 8 0,-4 6 1 0,3-9 1 0,1 5-40 0,-4 4-8 15,3-6-1-15,4 3-1 0,-7 3 25 0,0 0 0 16,8-6 0-16,-5 6 0 0,-3 0 13 0,0 0 8 16,7-6 2-16,-7 6 0 0,0 0-37 0,7 0-7 15,-7 0-2-15,7-4 0 0,0 4 70 0,-7 0 13 16,0 0 4-16,0 0 0 16,11 4-76-16,-11-4-14 0,0 0-3 0,0 0-1 0,7 6 30 0,0 3 0 0,-7-9 0 15,7 10 10-15,-7-10-2 0,0 9 0 0,4 0 0 16,-1 1 0-16,1-1 3 0,-4 7 0 15,3-7 0-15,-3 7 0 0,0-7-2 0,0 10 0 16,0-9 0-16,0 5 0 0,0-5-1 0,0-1-8 0,0 7 12 0,0-4-4 16,0-2-8-16,0-1-14 0,0 1 3 0,0 2 1 15,0-2 21-15,0-7 4 0,0-3 1 0,0 0 0 16,0 0-16-16,0 6 9 0,0 3-9 0,0-9 8 16,0 0-8-16,0 0 0 0,0 0 0 0,0 0 8 15,0 0-8-15,0 0 0 0,0 0 0 0,0 0-11 16,0 0-29-16,0 0-7 0,0 0-1 15,0 0-727-15,0 0-145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7CA38E-1C45-47D4-98D4-90B74EAA8426}" type="datetimeFigureOut">
              <a:rPr lang="zh-CN" altLang="en-US" smtClean="0"/>
              <a:t>2021/4/8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9F34B2-0EB1-4476-BA4D-E8F77C841D6B}" type="slidenum">
              <a:rPr lang="zh-CN" altLang="en-US" smtClean="0"/>
              <a:t>‹#›</a:t>
            </a:fld>
            <a:endParaRPr lang="zh-CN" altLang="en-US"/>
          </a:p>
        </p:txBody>
      </p:sp>
    </p:spTree>
    <p:extLst>
      <p:ext uri="{BB962C8B-B14F-4D97-AF65-F5344CB8AC3E}">
        <p14:creationId xmlns:p14="http://schemas.microsoft.com/office/powerpoint/2010/main" val="1203366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3</a:t>
            </a:fld>
            <a:endParaRPr lang="zh-CN" altLang="en-US"/>
          </a:p>
        </p:txBody>
      </p:sp>
    </p:spTree>
    <p:extLst>
      <p:ext uri="{BB962C8B-B14F-4D97-AF65-F5344CB8AC3E}">
        <p14:creationId xmlns:p14="http://schemas.microsoft.com/office/powerpoint/2010/main" val="2862842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cs typeface="Times New Roman" panose="02020603050405020304" pitchFamily="18" charset="0"/>
                  </a:rPr>
                  <a:t>为有效解决</a:t>
                </a:r>
                <a:r>
                  <a:rPr lang="en-US" altLang="zh-CN" dirty="0" smtClean="0">
                    <a:solidFill>
                      <a:schemeClr val="tx1"/>
                    </a:solidFill>
                    <a:cs typeface="Times New Roman" panose="02020603050405020304" pitchFamily="18" charset="0"/>
                  </a:rPr>
                  <a:t>RNN</a:t>
                </a:r>
                <a:r>
                  <a:rPr lang="zh-CN" altLang="en-US" dirty="0" smtClean="0">
                    <a:solidFill>
                      <a:schemeClr val="tx1"/>
                    </a:solidFill>
                    <a:cs typeface="Times New Roman" panose="02020603050405020304" pitchFamily="18" charset="0"/>
                  </a:rPr>
                  <a:t>的收敛问题以及长期依赖问题，依据上述原理提出了一种</a:t>
                </a:r>
                <a:r>
                  <a:rPr lang="en-US" altLang="zh-CN" dirty="0" smtClean="0">
                    <a:solidFill>
                      <a:schemeClr val="tx1"/>
                    </a:solidFill>
                    <a:cs typeface="Times New Roman" panose="02020603050405020304" pitchFamily="18" charset="0"/>
                  </a:rPr>
                  <a:t>RNN</a:t>
                </a:r>
                <a:r>
                  <a:rPr lang="zh-CN" altLang="en-US" dirty="0" smtClean="0">
                    <a:solidFill>
                      <a:schemeClr val="tx1"/>
                    </a:solidFill>
                    <a:cs typeface="Times New Roman" panose="02020603050405020304" pitchFamily="18" charset="0"/>
                  </a:rPr>
                  <a:t>变体形式</a:t>
                </a:r>
                <a:r>
                  <a:rPr lang="en-US" altLang="zh-CN" dirty="0" smtClean="0">
                    <a:solidFill>
                      <a:schemeClr val="tx1"/>
                    </a:solidFill>
                    <a:cs typeface="Times New Roman" panose="02020603050405020304" pitchFamily="18" charset="0"/>
                  </a:rPr>
                  <a:t>——</a:t>
                </a:r>
                <a:r>
                  <a:rPr lang="zh-CN" altLang="en-US" dirty="0" smtClean="0">
                    <a:solidFill>
                      <a:schemeClr val="accent6"/>
                    </a:solidFill>
                    <a:cs typeface="Times New Roman" panose="02020603050405020304" pitchFamily="18" charset="0"/>
                  </a:rPr>
                  <a:t>长短时记忆神经网络</a:t>
                </a:r>
                <a:r>
                  <a:rPr lang="zh-CN" altLang="en-US" dirty="0" smtClean="0">
                    <a:solidFill>
                      <a:schemeClr val="tx1"/>
                    </a:solidFill>
                    <a:cs typeface="Times New Roman" panose="02020603050405020304" pitchFamily="18" charset="0"/>
                  </a:rPr>
                  <a:t>（</a:t>
                </a:r>
                <a:r>
                  <a:rPr lang="en-US" altLang="zh-CN" dirty="0" smtClean="0">
                    <a:solidFill>
                      <a:schemeClr val="tx1"/>
                    </a:solidFill>
                    <a:cs typeface="Times New Roman" panose="02020603050405020304" pitchFamily="18" charset="0"/>
                  </a:rPr>
                  <a:t>Long short-term memory neural network</a:t>
                </a:r>
                <a:r>
                  <a:rPr lang="zh-CN" altLang="en-US" dirty="0" smtClean="0">
                    <a:solidFill>
                      <a:schemeClr val="tx1"/>
                    </a:solidFill>
                    <a:cs typeface="Times New Roman" panose="02020603050405020304" pitchFamily="18" charset="0"/>
                  </a:rPr>
                  <a:t>，</a:t>
                </a:r>
                <a:r>
                  <a:rPr lang="en-US" altLang="zh-CN" dirty="0" smtClean="0">
                    <a:solidFill>
                      <a:schemeClr val="tx1"/>
                    </a:solidFill>
                    <a:cs typeface="Times New Roman" panose="02020603050405020304" pitchFamily="18" charset="0"/>
                  </a:rPr>
                  <a:t>LSTM</a:t>
                </a:r>
                <a:r>
                  <a:rPr lang="zh-CN" altLang="en-US" dirty="0" smtClean="0">
                    <a:solidFill>
                      <a:schemeClr val="tx1"/>
                    </a:solidFill>
                    <a:cs typeface="Times New Roman" panose="02020603050405020304" pitchFamily="18" charset="0"/>
                  </a:rPr>
                  <a:t>）。</a:t>
                </a:r>
                <a:r>
                  <a:rPr lang="en-US" altLang="zh-CN" dirty="0" smtClean="0">
                    <a:solidFill>
                      <a:schemeClr val="tx1"/>
                    </a:solidFill>
                    <a:cs typeface="Times New Roman" panose="02020603050405020304" pitchFamily="18" charset="0"/>
                  </a:rPr>
                  <a:t>LSTM </a:t>
                </a:r>
                <a:r>
                  <a:rPr lang="zh-CN" altLang="en-US" dirty="0" smtClean="0">
                    <a:solidFill>
                      <a:schemeClr val="tx1"/>
                    </a:solidFill>
                    <a:cs typeface="Times New Roman" panose="02020603050405020304" pitchFamily="18" charset="0"/>
                  </a:rPr>
                  <a:t>是对</a:t>
                </a:r>
                <a:r>
                  <a:rPr lang="en-US" altLang="zh-CN" dirty="0" smtClean="0">
                    <a:solidFill>
                      <a:schemeClr val="tx1"/>
                    </a:solidFill>
                    <a:cs typeface="Times New Roman" panose="02020603050405020304" pitchFamily="18" charset="0"/>
                  </a:rPr>
                  <a:t>RNN</a:t>
                </a:r>
                <a:r>
                  <a:rPr lang="zh-CN" altLang="en-US" dirty="0" smtClean="0">
                    <a:solidFill>
                      <a:schemeClr val="tx1"/>
                    </a:solidFill>
                    <a:cs typeface="Times New Roman" panose="02020603050405020304" pitchFamily="18" charset="0"/>
                  </a:rPr>
                  <a:t>的改良，通过引入</a:t>
                </a:r>
                <a:r>
                  <a:rPr lang="zh-CN" altLang="en-US" dirty="0" smtClean="0">
                    <a:solidFill>
                      <a:schemeClr val="accent6"/>
                    </a:solidFill>
                    <a:cs typeface="Times New Roman" panose="02020603050405020304" pitchFamily="18" charset="0"/>
                  </a:rPr>
                  <a:t>门限机制</a:t>
                </a:r>
                <a:r>
                  <a:rPr lang="zh-CN" altLang="en-US" dirty="0" smtClean="0">
                    <a:solidFill>
                      <a:schemeClr val="tx1"/>
                    </a:solidFill>
                    <a:cs typeface="Times New Roman" panose="02020603050405020304" pitchFamily="18" charset="0"/>
                  </a:rPr>
                  <a:t>来控制信息的累计速度，并可以选择遗忘之前的累计信息。</a:t>
                </a:r>
                <a:r>
                  <a:rPr lang="en-US" altLang="zh-CN" dirty="0" smtClean="0">
                    <a:solidFill>
                      <a:schemeClr val="tx1"/>
                    </a:solidFill>
                    <a:cs typeface="Times New Roman" panose="02020603050405020304" pitchFamily="18" charset="0"/>
                  </a:rPr>
                  <a:t>LSTM </a:t>
                </a:r>
                <a:r>
                  <a:rPr lang="zh-CN" altLang="en-US" dirty="0" smtClean="0">
                    <a:solidFill>
                      <a:schemeClr val="tx1"/>
                    </a:solidFill>
                    <a:cs typeface="Times New Roman" panose="02020603050405020304" pitchFamily="18" charset="0"/>
                  </a:rPr>
                  <a:t>通过刻意设计的门限结构来避免长期依赖问题，记住长期的信息在实践中是</a:t>
                </a:r>
                <a:r>
                  <a:rPr lang="en-US" altLang="zh-CN" dirty="0" smtClean="0">
                    <a:solidFill>
                      <a:schemeClr val="tx1"/>
                    </a:solidFill>
                    <a:cs typeface="Times New Roman" panose="02020603050405020304" pitchFamily="18" charset="0"/>
                  </a:rPr>
                  <a:t>LSTM</a:t>
                </a:r>
                <a:r>
                  <a:rPr lang="zh-CN" altLang="en-US" dirty="0" smtClean="0">
                    <a:solidFill>
                      <a:schemeClr val="tx1"/>
                    </a:solidFill>
                    <a:cs typeface="Times New Roman" panose="02020603050405020304" pitchFamily="18" charset="0"/>
                  </a:rPr>
                  <a:t>的默认行为，而非需要付出很大代价才能获得的能力。</a:t>
                </a:r>
                <a:endParaRPr lang="zh-CN" altLang="zh-CN" dirty="0" smtClean="0">
                  <a:solidFill>
                    <a:schemeClr val="tx1"/>
                  </a:solidFill>
                  <a:cs typeface="Times New Roman" panose="02020603050405020304" pitchFamily="18" charset="0"/>
                </a:endParaRPr>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solidFill>
                      <a:schemeClr val="accent6"/>
                    </a:solidFill>
                    <a:cs typeface="Times New Roman" panose="02020603050405020304" pitchFamily="18" charset="0"/>
                  </a:rPr>
                  <a:t>标准的</a:t>
                </a:r>
                <a:r>
                  <a:rPr lang="en-US" altLang="zh-CN" dirty="0">
                    <a:solidFill>
                      <a:schemeClr val="accent6"/>
                    </a:solidFill>
                    <a:cs typeface="Times New Roman" panose="02020603050405020304" pitchFamily="18" charset="0"/>
                  </a:rPr>
                  <a:t>RNN</a:t>
                </a:r>
                <a:r>
                  <a:rPr lang="zh-CN" altLang="zh-CN" dirty="0">
                    <a:solidFill>
                      <a:schemeClr val="tx1"/>
                    </a:solidFill>
                    <a:cs typeface="Times New Roman" panose="02020603050405020304" pitchFamily="18" charset="0"/>
                  </a:rPr>
                  <a:t>每一步的隐藏单元只是执行一个简单的</a:t>
                </a:r>
                <a14:m>
                  <m:oMath xmlns:m="http://schemas.openxmlformats.org/officeDocument/2006/math">
                    <m:r>
                      <a:rPr lang="en-US" altLang="zh-CN" i="1">
                        <a:solidFill>
                          <a:schemeClr val="tx1"/>
                        </a:solidFill>
                        <a:latin typeface="Cambria Math" panose="02040503050406030204" pitchFamily="18" charset="0"/>
                        <a:ea typeface="宋体" panose="02010600030101010101" pitchFamily="2" charset="-122"/>
                        <a:cs typeface="Times New Roman" panose="02020603050405020304" pitchFamily="18" charset="0"/>
                      </a:rPr>
                      <m:t>𝑡𝑎𝑛h</m:t>
                    </m:r>
                  </m:oMath>
                </a14:m>
                <a:r>
                  <a:rPr lang="zh-CN" altLang="zh-CN" dirty="0">
                    <a:solidFill>
                      <a:schemeClr val="tx1"/>
                    </a:solidFill>
                    <a:cs typeface="Times New Roman" panose="02020603050405020304" pitchFamily="18" charset="0"/>
                  </a:rPr>
                  <a:t>或</a:t>
                </a:r>
                <a14:m>
                  <m:oMath xmlns:m="http://schemas.openxmlformats.org/officeDocument/2006/math">
                    <m:r>
                      <a:rPr lang="en-US" altLang="zh-CN" i="1">
                        <a:solidFill>
                          <a:schemeClr val="tx1"/>
                        </a:solidFill>
                        <a:latin typeface="Cambria Math" panose="02040503050406030204" pitchFamily="18" charset="0"/>
                        <a:ea typeface="宋体" panose="02010600030101010101" pitchFamily="2" charset="-122"/>
                        <a:cs typeface="Times New Roman" panose="02020603050405020304" pitchFamily="18" charset="0"/>
                      </a:rPr>
                      <m:t>𝑅𝑒𝐿𝑈</m:t>
                    </m:r>
                  </m:oMath>
                </a14:m>
                <a:r>
                  <a:rPr lang="zh-CN" altLang="zh-CN" dirty="0">
                    <a:solidFill>
                      <a:schemeClr val="tx1"/>
                    </a:solidFill>
                    <a:cs typeface="Times New Roman" panose="02020603050405020304" pitchFamily="18" charset="0"/>
                  </a:rPr>
                  <a:t>操作，如</a:t>
                </a:r>
                <a:r>
                  <a:rPr lang="zh-CN" altLang="en-US" dirty="0">
                    <a:solidFill>
                      <a:schemeClr val="tx1"/>
                    </a:solidFill>
                    <a:cs typeface="Times New Roman" panose="02020603050405020304" pitchFamily="18" charset="0"/>
                  </a:rPr>
                  <a:t>上图（左）</a:t>
                </a:r>
                <a:r>
                  <a:rPr lang="zh-CN" altLang="zh-CN" dirty="0">
                    <a:solidFill>
                      <a:schemeClr val="tx1"/>
                    </a:solidFill>
                    <a:cs typeface="Times New Roman" panose="02020603050405020304" pitchFamily="18" charset="0"/>
                  </a:rPr>
                  <a:t>所示。而</a:t>
                </a:r>
                <a:r>
                  <a:rPr lang="en-US" altLang="zh-CN" dirty="0">
                    <a:solidFill>
                      <a:schemeClr val="accent6"/>
                    </a:solidFill>
                    <a:cs typeface="Times New Roman" panose="02020603050405020304" pitchFamily="18" charset="0"/>
                  </a:rPr>
                  <a:t>LSTM</a:t>
                </a:r>
                <a:r>
                  <a:rPr lang="zh-CN" altLang="zh-CN" dirty="0">
                    <a:solidFill>
                      <a:schemeClr val="tx1"/>
                    </a:solidFill>
                    <a:cs typeface="Times New Roman" panose="02020603050405020304" pitchFamily="18" charset="0"/>
                  </a:rPr>
                  <a:t>中的单元状态通过三个控制函数进行自身的更新，在设计的网络结构中，三个控制函数是通过三个“门”结构实现的，如</a:t>
                </a:r>
                <a:r>
                  <a:rPr lang="zh-CN" altLang="en-US" dirty="0">
                    <a:solidFill>
                      <a:schemeClr val="tx1"/>
                    </a:solidFill>
                    <a:cs typeface="Times New Roman" panose="02020603050405020304" pitchFamily="18" charset="0"/>
                  </a:rPr>
                  <a:t>上图（右）</a:t>
                </a:r>
                <a:r>
                  <a:rPr lang="zh-CN" altLang="zh-CN" dirty="0">
                    <a:solidFill>
                      <a:schemeClr val="tx1"/>
                    </a:solidFill>
                    <a:cs typeface="Times New Roman" panose="02020603050405020304" pitchFamily="18" charset="0"/>
                  </a:rPr>
                  <a:t>所示是</a:t>
                </a:r>
                <a:r>
                  <a:rPr lang="en-US" altLang="zh-CN" dirty="0">
                    <a:solidFill>
                      <a:schemeClr val="tx1"/>
                    </a:solidFill>
                    <a:cs typeface="Times New Roman" panose="02020603050405020304" pitchFamily="18" charset="0"/>
                  </a:rPr>
                  <a:t>LSTM</a:t>
                </a:r>
                <a:r>
                  <a:rPr lang="zh-CN" altLang="zh-CN" dirty="0">
                    <a:solidFill>
                      <a:schemeClr val="tx1"/>
                    </a:solidFill>
                    <a:cs typeface="Times New Roman" panose="02020603050405020304" pitchFamily="18" charset="0"/>
                  </a:rPr>
                  <a:t>网络模型。</a:t>
                </a:r>
                <a:endParaRPr lang="zh-CN" altLang="en-US" dirty="0">
                  <a:solidFill>
                    <a:schemeClr val="tx1"/>
                  </a:solidFill>
                </a:endParaRPr>
              </a:p>
              <a:p>
                <a:endParaRPr lang="zh-CN" altLang="en-US" dirty="0"/>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cs typeface="Times New Roman" panose="02020603050405020304" pitchFamily="18" charset="0"/>
                  </a:rPr>
                  <a:t>为有效解决</a:t>
                </a:r>
                <a:r>
                  <a:rPr lang="en-US" altLang="zh-CN" dirty="0" smtClean="0">
                    <a:solidFill>
                      <a:schemeClr val="tx1"/>
                    </a:solidFill>
                    <a:cs typeface="Times New Roman" panose="02020603050405020304" pitchFamily="18" charset="0"/>
                  </a:rPr>
                  <a:t>RNN</a:t>
                </a:r>
                <a:r>
                  <a:rPr lang="zh-CN" altLang="en-US" dirty="0" smtClean="0">
                    <a:solidFill>
                      <a:schemeClr val="tx1"/>
                    </a:solidFill>
                    <a:cs typeface="Times New Roman" panose="02020603050405020304" pitchFamily="18" charset="0"/>
                  </a:rPr>
                  <a:t>的收敛问题以及长期依赖问题，依据上述原理提出了一种</a:t>
                </a:r>
                <a:r>
                  <a:rPr lang="en-US" altLang="zh-CN" dirty="0" smtClean="0">
                    <a:solidFill>
                      <a:schemeClr val="tx1"/>
                    </a:solidFill>
                    <a:cs typeface="Times New Roman" panose="02020603050405020304" pitchFamily="18" charset="0"/>
                  </a:rPr>
                  <a:t>RNN</a:t>
                </a:r>
                <a:r>
                  <a:rPr lang="zh-CN" altLang="en-US" dirty="0" smtClean="0">
                    <a:solidFill>
                      <a:schemeClr val="tx1"/>
                    </a:solidFill>
                    <a:cs typeface="Times New Roman" panose="02020603050405020304" pitchFamily="18" charset="0"/>
                  </a:rPr>
                  <a:t>变体形式</a:t>
                </a:r>
                <a:r>
                  <a:rPr lang="en-US" altLang="zh-CN" dirty="0" smtClean="0">
                    <a:solidFill>
                      <a:schemeClr val="tx1"/>
                    </a:solidFill>
                    <a:cs typeface="Times New Roman" panose="02020603050405020304" pitchFamily="18" charset="0"/>
                  </a:rPr>
                  <a:t>——</a:t>
                </a:r>
                <a:r>
                  <a:rPr lang="zh-CN" altLang="en-US" dirty="0" smtClean="0">
                    <a:solidFill>
                      <a:schemeClr val="accent6"/>
                    </a:solidFill>
                    <a:cs typeface="Times New Roman" panose="02020603050405020304" pitchFamily="18" charset="0"/>
                  </a:rPr>
                  <a:t>长短时记忆神经网络</a:t>
                </a:r>
                <a:r>
                  <a:rPr lang="zh-CN" altLang="en-US" dirty="0" smtClean="0">
                    <a:solidFill>
                      <a:schemeClr val="tx1"/>
                    </a:solidFill>
                    <a:cs typeface="Times New Roman" panose="02020603050405020304" pitchFamily="18" charset="0"/>
                  </a:rPr>
                  <a:t>（</a:t>
                </a:r>
                <a:r>
                  <a:rPr lang="en-US" altLang="zh-CN" dirty="0" smtClean="0">
                    <a:solidFill>
                      <a:schemeClr val="tx1"/>
                    </a:solidFill>
                    <a:cs typeface="Times New Roman" panose="02020603050405020304" pitchFamily="18" charset="0"/>
                  </a:rPr>
                  <a:t>Long short-term memory neural network</a:t>
                </a:r>
                <a:r>
                  <a:rPr lang="zh-CN" altLang="en-US" dirty="0" smtClean="0">
                    <a:solidFill>
                      <a:schemeClr val="tx1"/>
                    </a:solidFill>
                    <a:cs typeface="Times New Roman" panose="02020603050405020304" pitchFamily="18" charset="0"/>
                  </a:rPr>
                  <a:t>，</a:t>
                </a:r>
                <a:r>
                  <a:rPr lang="en-US" altLang="zh-CN" dirty="0" smtClean="0">
                    <a:solidFill>
                      <a:schemeClr val="tx1"/>
                    </a:solidFill>
                    <a:cs typeface="Times New Roman" panose="02020603050405020304" pitchFamily="18" charset="0"/>
                  </a:rPr>
                  <a:t>LSTM</a:t>
                </a:r>
                <a:r>
                  <a:rPr lang="zh-CN" altLang="en-US" dirty="0" smtClean="0">
                    <a:solidFill>
                      <a:schemeClr val="tx1"/>
                    </a:solidFill>
                    <a:cs typeface="Times New Roman" panose="02020603050405020304" pitchFamily="18" charset="0"/>
                  </a:rPr>
                  <a:t>）。</a:t>
                </a:r>
                <a:r>
                  <a:rPr lang="en-US" altLang="zh-CN" dirty="0" smtClean="0">
                    <a:solidFill>
                      <a:schemeClr val="tx1"/>
                    </a:solidFill>
                    <a:cs typeface="Times New Roman" panose="02020603050405020304" pitchFamily="18" charset="0"/>
                  </a:rPr>
                  <a:t>LSTM </a:t>
                </a:r>
                <a:r>
                  <a:rPr lang="zh-CN" altLang="en-US" dirty="0" smtClean="0">
                    <a:solidFill>
                      <a:schemeClr val="tx1"/>
                    </a:solidFill>
                    <a:cs typeface="Times New Roman" panose="02020603050405020304" pitchFamily="18" charset="0"/>
                  </a:rPr>
                  <a:t>是对</a:t>
                </a:r>
                <a:r>
                  <a:rPr lang="en-US" altLang="zh-CN" dirty="0" smtClean="0">
                    <a:solidFill>
                      <a:schemeClr val="tx1"/>
                    </a:solidFill>
                    <a:cs typeface="Times New Roman" panose="02020603050405020304" pitchFamily="18" charset="0"/>
                  </a:rPr>
                  <a:t>RNN</a:t>
                </a:r>
                <a:r>
                  <a:rPr lang="zh-CN" altLang="en-US" dirty="0" smtClean="0">
                    <a:solidFill>
                      <a:schemeClr val="tx1"/>
                    </a:solidFill>
                    <a:cs typeface="Times New Roman" panose="02020603050405020304" pitchFamily="18" charset="0"/>
                  </a:rPr>
                  <a:t>的改良，通过引入</a:t>
                </a:r>
                <a:r>
                  <a:rPr lang="zh-CN" altLang="en-US" dirty="0" smtClean="0">
                    <a:solidFill>
                      <a:schemeClr val="accent6"/>
                    </a:solidFill>
                    <a:cs typeface="Times New Roman" panose="02020603050405020304" pitchFamily="18" charset="0"/>
                  </a:rPr>
                  <a:t>门限机制</a:t>
                </a:r>
                <a:r>
                  <a:rPr lang="zh-CN" altLang="en-US" dirty="0" smtClean="0">
                    <a:solidFill>
                      <a:schemeClr val="tx1"/>
                    </a:solidFill>
                    <a:cs typeface="Times New Roman" panose="02020603050405020304" pitchFamily="18" charset="0"/>
                  </a:rPr>
                  <a:t>来控制信息的累计速度，并可以选择遗忘之前的累计信息。</a:t>
                </a:r>
                <a:r>
                  <a:rPr lang="en-US" altLang="zh-CN" dirty="0" smtClean="0">
                    <a:solidFill>
                      <a:schemeClr val="tx1"/>
                    </a:solidFill>
                    <a:cs typeface="Times New Roman" panose="02020603050405020304" pitchFamily="18" charset="0"/>
                  </a:rPr>
                  <a:t>LSTM </a:t>
                </a:r>
                <a:r>
                  <a:rPr lang="zh-CN" altLang="en-US" dirty="0" smtClean="0">
                    <a:solidFill>
                      <a:schemeClr val="tx1"/>
                    </a:solidFill>
                    <a:cs typeface="Times New Roman" panose="02020603050405020304" pitchFamily="18" charset="0"/>
                  </a:rPr>
                  <a:t>通过刻意设计的门限结构来避免长期依赖问题，记住长期的信息在实践中是</a:t>
                </a:r>
                <a:r>
                  <a:rPr lang="en-US" altLang="zh-CN" dirty="0" smtClean="0">
                    <a:solidFill>
                      <a:schemeClr val="tx1"/>
                    </a:solidFill>
                    <a:cs typeface="Times New Roman" panose="02020603050405020304" pitchFamily="18" charset="0"/>
                  </a:rPr>
                  <a:t>LSTM</a:t>
                </a:r>
                <a:r>
                  <a:rPr lang="zh-CN" altLang="en-US" dirty="0" smtClean="0">
                    <a:solidFill>
                      <a:schemeClr val="tx1"/>
                    </a:solidFill>
                    <a:cs typeface="Times New Roman" panose="02020603050405020304" pitchFamily="18" charset="0"/>
                  </a:rPr>
                  <a:t>的默认行为，而非需要付出很大代价才能获得的能力。</a:t>
                </a:r>
                <a:endParaRPr lang="zh-CN" altLang="zh-CN" dirty="0" smtClean="0">
                  <a:solidFill>
                    <a:schemeClr val="tx1"/>
                  </a:solidFill>
                  <a:cs typeface="Times New Roman" panose="02020603050405020304" pitchFamily="18" charset="0"/>
                </a:endParaRPr>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solidFill>
                      <a:schemeClr val="accent6"/>
                    </a:solidFill>
                    <a:cs typeface="Times New Roman" panose="02020603050405020304" pitchFamily="18" charset="0"/>
                  </a:rPr>
                  <a:t>标准的</a:t>
                </a:r>
                <a:r>
                  <a:rPr lang="en-US" altLang="zh-CN" dirty="0">
                    <a:solidFill>
                      <a:schemeClr val="accent6"/>
                    </a:solidFill>
                    <a:cs typeface="Times New Roman" panose="02020603050405020304" pitchFamily="18" charset="0"/>
                  </a:rPr>
                  <a:t>RNN</a:t>
                </a:r>
                <a:r>
                  <a:rPr lang="zh-CN" altLang="zh-CN" dirty="0">
                    <a:solidFill>
                      <a:schemeClr val="tx1"/>
                    </a:solidFill>
                    <a:cs typeface="Times New Roman" panose="02020603050405020304" pitchFamily="18" charset="0"/>
                  </a:rPr>
                  <a:t>每一步的隐藏单元只是执行一个简单的</a:t>
                </a:r>
                <a:r>
                  <a:rPr lang="en-US" altLang="zh-CN" i="0">
                    <a:solidFill>
                      <a:schemeClr val="tx1"/>
                    </a:solidFill>
                    <a:latin typeface="Cambria Math" panose="02040503050406030204" pitchFamily="18" charset="0"/>
                    <a:ea typeface="宋体" panose="02010600030101010101" pitchFamily="2" charset="-122"/>
                    <a:cs typeface="Times New Roman" panose="02020603050405020304" pitchFamily="18" charset="0"/>
                  </a:rPr>
                  <a:t>𝑡𝑎𝑛ℎ</a:t>
                </a:r>
                <a:r>
                  <a:rPr lang="zh-CN" altLang="zh-CN" dirty="0">
                    <a:solidFill>
                      <a:schemeClr val="tx1"/>
                    </a:solidFill>
                    <a:cs typeface="Times New Roman" panose="02020603050405020304" pitchFamily="18" charset="0"/>
                  </a:rPr>
                  <a:t>或</a:t>
                </a:r>
                <a:r>
                  <a:rPr lang="en-US" altLang="zh-CN" i="0">
                    <a:solidFill>
                      <a:schemeClr val="tx1"/>
                    </a:solidFill>
                    <a:latin typeface="Cambria Math" panose="02040503050406030204" pitchFamily="18" charset="0"/>
                    <a:ea typeface="宋体" panose="02010600030101010101" pitchFamily="2" charset="-122"/>
                    <a:cs typeface="Times New Roman" panose="02020603050405020304" pitchFamily="18" charset="0"/>
                  </a:rPr>
                  <a:t>𝑅𝑒𝐿𝑈</a:t>
                </a:r>
                <a:r>
                  <a:rPr lang="zh-CN" altLang="zh-CN" dirty="0">
                    <a:solidFill>
                      <a:schemeClr val="tx1"/>
                    </a:solidFill>
                    <a:cs typeface="Times New Roman" panose="02020603050405020304" pitchFamily="18" charset="0"/>
                  </a:rPr>
                  <a:t>操作，如</a:t>
                </a:r>
                <a:r>
                  <a:rPr lang="zh-CN" altLang="en-US" dirty="0">
                    <a:solidFill>
                      <a:schemeClr val="tx1"/>
                    </a:solidFill>
                    <a:cs typeface="Times New Roman" panose="02020603050405020304" pitchFamily="18" charset="0"/>
                  </a:rPr>
                  <a:t>上图（左）</a:t>
                </a:r>
                <a:r>
                  <a:rPr lang="zh-CN" altLang="zh-CN" dirty="0">
                    <a:solidFill>
                      <a:schemeClr val="tx1"/>
                    </a:solidFill>
                    <a:cs typeface="Times New Roman" panose="02020603050405020304" pitchFamily="18" charset="0"/>
                  </a:rPr>
                  <a:t>所示。而</a:t>
                </a:r>
                <a:r>
                  <a:rPr lang="en-US" altLang="zh-CN" dirty="0">
                    <a:solidFill>
                      <a:schemeClr val="accent6"/>
                    </a:solidFill>
                    <a:cs typeface="Times New Roman" panose="02020603050405020304" pitchFamily="18" charset="0"/>
                  </a:rPr>
                  <a:t>LSTM</a:t>
                </a:r>
                <a:r>
                  <a:rPr lang="zh-CN" altLang="zh-CN" dirty="0">
                    <a:solidFill>
                      <a:schemeClr val="tx1"/>
                    </a:solidFill>
                    <a:cs typeface="Times New Roman" panose="02020603050405020304" pitchFamily="18" charset="0"/>
                  </a:rPr>
                  <a:t>中的单元状态通过三个控制函数进行自身的更新，在设计的网络结构中，三个控制函数是通过三个“门”结构实现的，如</a:t>
                </a:r>
                <a:r>
                  <a:rPr lang="zh-CN" altLang="en-US" dirty="0">
                    <a:solidFill>
                      <a:schemeClr val="tx1"/>
                    </a:solidFill>
                    <a:cs typeface="Times New Roman" panose="02020603050405020304" pitchFamily="18" charset="0"/>
                  </a:rPr>
                  <a:t>上图（右）</a:t>
                </a:r>
                <a:r>
                  <a:rPr lang="zh-CN" altLang="zh-CN" dirty="0">
                    <a:solidFill>
                      <a:schemeClr val="tx1"/>
                    </a:solidFill>
                    <a:cs typeface="Times New Roman" panose="02020603050405020304" pitchFamily="18" charset="0"/>
                  </a:rPr>
                  <a:t>所示是</a:t>
                </a:r>
                <a:r>
                  <a:rPr lang="en-US" altLang="zh-CN" dirty="0">
                    <a:solidFill>
                      <a:schemeClr val="tx1"/>
                    </a:solidFill>
                    <a:cs typeface="Times New Roman" panose="02020603050405020304" pitchFamily="18" charset="0"/>
                  </a:rPr>
                  <a:t>LSTM</a:t>
                </a:r>
                <a:r>
                  <a:rPr lang="zh-CN" altLang="zh-CN" dirty="0">
                    <a:solidFill>
                      <a:schemeClr val="tx1"/>
                    </a:solidFill>
                    <a:cs typeface="Times New Roman" panose="02020603050405020304" pitchFamily="18" charset="0"/>
                  </a:rPr>
                  <a:t>网络模型。</a:t>
                </a:r>
                <a:endParaRPr lang="zh-CN" altLang="en-US" dirty="0">
                  <a:solidFill>
                    <a:schemeClr val="tx1"/>
                  </a:solidFill>
                </a:endParaRPr>
              </a:p>
              <a:p>
                <a:endParaRPr lang="zh-CN" altLang="en-US" dirty="0"/>
              </a:p>
            </p:txBody>
          </p:sp>
        </mc:Fallback>
      </mc:AlternateContent>
      <p:sp>
        <p:nvSpPr>
          <p:cNvPr id="4" name="灯片编号占位符 3"/>
          <p:cNvSpPr>
            <a:spLocks noGrp="1"/>
          </p:cNvSpPr>
          <p:nvPr>
            <p:ph type="sldNum" sz="quarter" idx="5"/>
          </p:nvPr>
        </p:nvSpPr>
        <p:spPr/>
        <p:txBody>
          <a:bodyPr/>
          <a:lstStyle/>
          <a:p>
            <a:fld id="{589F34B2-0EB1-4476-BA4D-E8F77C841D6B}" type="slidenum">
              <a:rPr lang="zh-CN" altLang="en-US" smtClean="0"/>
              <a:t>17</a:t>
            </a:fld>
            <a:endParaRPr lang="zh-CN" altLang="en-US"/>
          </a:p>
        </p:txBody>
      </p:sp>
    </p:spTree>
    <p:extLst>
      <p:ext uri="{BB962C8B-B14F-4D97-AF65-F5344CB8AC3E}">
        <p14:creationId xmlns:p14="http://schemas.microsoft.com/office/powerpoint/2010/main" val="441074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18</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19</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更新细胞状态，调整之前的细胞状态到当前的细胞状态。细胞状态用𝐶𝑡表示，它是由当前的细胞状态点乘遗忘门的输出，再把输入门的两个输出做点乘操作，然后将两个乘积加和得到的。这样</a:t>
            </a:r>
            <a:r>
              <a:rPr lang="en-US" altLang="zh-CN" sz="1200" b="0" i="0" u="none" strike="noStrike" kern="1200" baseline="0" dirty="0" smtClean="0">
                <a:solidFill>
                  <a:schemeClr val="tx1"/>
                </a:solidFill>
                <a:latin typeface="+mn-lt"/>
                <a:ea typeface="+mn-ea"/>
                <a:cs typeface="+mn-cs"/>
              </a:rPr>
              <a:t>LSTM</a:t>
            </a:r>
            <a:r>
              <a:rPr lang="zh-CN" altLang="en-US" sz="1200" b="0" i="0" u="none" strike="noStrike" kern="1200" baseline="0" dirty="0" smtClean="0">
                <a:solidFill>
                  <a:schemeClr val="tx1"/>
                </a:solidFill>
                <a:latin typeface="+mn-lt"/>
                <a:ea typeface="+mn-ea"/>
                <a:cs typeface="+mn-cs"/>
              </a:rPr>
              <a:t>就能够将之前的记忆状态和当前的记忆状态结合到一起，形成了新的细胞状态。由于有遗忘门的控制，细胞中可以保存很久之前的信息，也就是长期记忆，而由于有输入门的控制，又可以调整当前进入记忆的内容，避免当前无关紧要的内容进入记忆。 </a:t>
            </a:r>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20</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21</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a:spcBef>
                    <a:spcPts val="1200"/>
                  </a:spcBef>
                </a:pPr>
                <a:r>
                  <a:rPr lang="zh-CN" altLang="zh-CN" dirty="0" smtClean="0">
                    <a:solidFill>
                      <a:schemeClr val="tx1"/>
                    </a:solidFill>
                  </a:rPr>
                  <a:t>新增的单元状态</a:t>
                </a:r>
                <a14:m>
                  <m:oMath xmlns:m="http://schemas.openxmlformats.org/officeDocument/2006/math">
                    <m:r>
                      <a:rPr lang="en-US" altLang="zh-CN" i="1">
                        <a:solidFill>
                          <a:schemeClr val="tx1"/>
                        </a:solidFill>
                        <a:latin typeface="Cambria Math" panose="02040503050406030204" pitchFamily="18" charset="0"/>
                      </a:rPr>
                      <m:t>𝑐</m:t>
                    </m:r>
                  </m:oMath>
                </a14:m>
                <a:r>
                  <a:rPr lang="zh-CN" altLang="zh-CN" dirty="0">
                    <a:solidFill>
                      <a:schemeClr val="tx1"/>
                    </a:solidFill>
                  </a:rPr>
                  <a:t>对</a:t>
                </a:r>
                <a:r>
                  <a:rPr lang="en-US" altLang="zh-CN" dirty="0">
                    <a:solidFill>
                      <a:schemeClr val="tx1"/>
                    </a:solidFill>
                  </a:rPr>
                  <a:t>RNN</a:t>
                </a:r>
                <a:r>
                  <a:rPr lang="zh-CN" altLang="zh-CN" dirty="0">
                    <a:solidFill>
                      <a:schemeClr val="tx1"/>
                    </a:solidFill>
                  </a:rPr>
                  <a:t>每一时刻输入输出都加以严格控制，包括以下三点：</a:t>
                </a:r>
              </a:p>
              <a:p>
                <a:pPr>
                  <a:spcBef>
                    <a:spcPts val="1200"/>
                  </a:spcBef>
                </a:pPr>
                <a:r>
                  <a:rPr lang="zh-CN" altLang="zh-CN" dirty="0">
                    <a:solidFill>
                      <a:schemeClr val="tx1"/>
                    </a:solidFill>
                  </a:rPr>
                  <a:t>一是它对上一时刻的输入增加控制函数，表示并不完全接受上一时刻的信息，只接受那些需要的，即通过</a:t>
                </a:r>
                <a:r>
                  <a:rPr lang="zh-CN" altLang="zh-CN" dirty="0">
                    <a:solidFill>
                      <a:schemeClr val="accent6"/>
                    </a:solidFill>
                  </a:rPr>
                  <a:t>遗忘门</a:t>
                </a:r>
                <a:r>
                  <a:rPr lang="zh-CN" altLang="zh-CN" dirty="0">
                    <a:solidFill>
                      <a:schemeClr val="tx1"/>
                    </a:solidFill>
                  </a:rPr>
                  <a:t>确定</a:t>
                </a:r>
                <a14:m>
                  <m:oMath xmlns:m="http://schemas.openxmlformats.org/officeDocument/2006/math">
                    <m:sSup>
                      <m:sSupPr>
                        <m:ctrlPr>
                          <a:rPr lang="zh-CN" altLang="zh-CN" i="1">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𝑐</m:t>
                        </m:r>
                      </m:e>
                      <m:sup>
                        <m:d>
                          <m:dPr>
                            <m:ctrlPr>
                              <a:rPr lang="zh-CN"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𝑡</m:t>
                            </m:r>
                            <m:r>
                              <a:rPr lang="zh-CN" altLang="en-US"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1</m:t>
                            </m:r>
                          </m:e>
                        </m:d>
                      </m:sup>
                    </m:sSup>
                  </m:oMath>
                </a14:m>
                <a:r>
                  <a:rPr lang="zh-CN" altLang="zh-CN" dirty="0">
                    <a:solidFill>
                      <a:schemeClr val="tx1"/>
                    </a:solidFill>
                  </a:rPr>
                  <a:t>有多少成分保留在</a:t>
                </a:r>
                <a14:m>
                  <m:oMath xmlns:m="http://schemas.openxmlformats.org/officeDocument/2006/math">
                    <m:sSup>
                      <m:sSupPr>
                        <m:ctrlPr>
                          <a:rPr lang="zh-CN" altLang="zh-CN" i="1">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𝑐</m:t>
                        </m:r>
                      </m:e>
                      <m:sup>
                        <m:d>
                          <m:dPr>
                            <m:ctrlPr>
                              <a:rPr lang="zh-CN"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𝑡</m:t>
                            </m:r>
                          </m:e>
                        </m:d>
                      </m:sup>
                    </m:sSup>
                  </m:oMath>
                </a14:m>
                <a:r>
                  <a:rPr lang="zh-CN" altLang="zh-CN" dirty="0">
                    <a:solidFill>
                      <a:schemeClr val="tx1"/>
                    </a:solidFill>
                  </a:rPr>
                  <a:t>中。</a:t>
                </a:r>
              </a:p>
              <a:p>
                <a:pPr>
                  <a:spcBef>
                    <a:spcPts val="1200"/>
                  </a:spcBef>
                </a:pPr>
                <a:r>
                  <a:rPr lang="zh-CN" altLang="zh-CN" dirty="0">
                    <a:solidFill>
                      <a:schemeClr val="tx1"/>
                    </a:solidFill>
                  </a:rPr>
                  <a:t>二是对当前时刻的输入增加控制函数表示只接受当前需要或者是重要的信息，即通过</a:t>
                </a:r>
                <a:r>
                  <a:rPr lang="zh-CN" altLang="zh-CN" dirty="0">
                    <a:solidFill>
                      <a:schemeClr val="accent6"/>
                    </a:solidFill>
                  </a:rPr>
                  <a:t>输入门</a:t>
                </a:r>
                <a:r>
                  <a:rPr lang="zh-CN" altLang="zh-CN" dirty="0">
                    <a:solidFill>
                      <a:schemeClr val="tx1"/>
                    </a:solidFill>
                  </a:rPr>
                  <a:t>确定</a:t>
                </a:r>
                <a14:m>
                  <m:oMath xmlns:m="http://schemas.openxmlformats.org/officeDocument/2006/math">
                    <m:sSup>
                      <m:sSupPr>
                        <m:ctrlPr>
                          <a:rPr lang="zh-CN" altLang="zh-CN" i="1">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𝑥</m:t>
                        </m:r>
                      </m:e>
                      <m:sup>
                        <m:d>
                          <m:dPr>
                            <m:ctrlPr>
                              <a:rPr lang="zh-CN"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𝑡</m:t>
                            </m:r>
                          </m:e>
                        </m:d>
                      </m:sup>
                    </m:sSup>
                  </m:oMath>
                </a14:m>
                <a:r>
                  <a:rPr lang="zh-CN" altLang="zh-CN" dirty="0">
                    <a:solidFill>
                      <a:schemeClr val="tx1"/>
                    </a:solidFill>
                  </a:rPr>
                  <a:t>中有多少成分保留在</a:t>
                </a:r>
                <a14:m>
                  <m:oMath xmlns:m="http://schemas.openxmlformats.org/officeDocument/2006/math">
                    <m:sSup>
                      <m:sSupPr>
                        <m:ctrlPr>
                          <a:rPr lang="zh-CN" altLang="zh-CN" i="1">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𝑐</m:t>
                        </m:r>
                      </m:e>
                      <m:sup>
                        <m:d>
                          <m:dPr>
                            <m:ctrlPr>
                              <a:rPr lang="zh-CN"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𝑡</m:t>
                            </m:r>
                          </m:e>
                        </m:d>
                      </m:sup>
                    </m:sSup>
                  </m:oMath>
                </a14:m>
                <a:r>
                  <a:rPr lang="zh-CN" altLang="zh-CN" dirty="0">
                    <a:solidFill>
                      <a:schemeClr val="tx1"/>
                    </a:solidFill>
                  </a:rPr>
                  <a:t>中。</a:t>
                </a:r>
              </a:p>
              <a:p>
                <a:pPr>
                  <a:spcBef>
                    <a:spcPts val="1200"/>
                  </a:spcBef>
                </a:pPr>
                <a:r>
                  <a:rPr lang="zh-CN" altLang="zh-CN" dirty="0">
                    <a:solidFill>
                      <a:schemeClr val="tx1"/>
                    </a:solidFill>
                  </a:rPr>
                  <a:t>三是对当前时刻的输出增加控制函数表示只输出下一时刻需要或者是重要的信息，即</a:t>
                </a:r>
                <a:r>
                  <a:rPr lang="zh-CN" altLang="zh-CN" dirty="0">
                    <a:solidFill>
                      <a:schemeClr val="accent6"/>
                    </a:solidFill>
                  </a:rPr>
                  <a:t>输出门</a:t>
                </a:r>
                <a:r>
                  <a:rPr lang="zh-CN" altLang="zh-CN" dirty="0">
                    <a:solidFill>
                      <a:schemeClr val="tx1"/>
                    </a:solidFill>
                  </a:rPr>
                  <a:t>确定控制单元</a:t>
                </a:r>
                <a14:m>
                  <m:oMath xmlns:m="http://schemas.openxmlformats.org/officeDocument/2006/math">
                    <m:sSup>
                      <m:sSupPr>
                        <m:ctrlPr>
                          <a:rPr lang="zh-CN" altLang="zh-CN" i="1">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𝑐</m:t>
                        </m:r>
                      </m:e>
                      <m:sup>
                        <m:d>
                          <m:dPr>
                            <m:ctrlPr>
                              <a:rPr lang="zh-CN"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𝑡</m:t>
                            </m:r>
                          </m:e>
                        </m:d>
                      </m:sup>
                    </m:sSup>
                  </m:oMath>
                </a14:m>
                <a:r>
                  <a:rPr lang="zh-CN" altLang="zh-CN" dirty="0">
                    <a:solidFill>
                      <a:schemeClr val="tx1"/>
                    </a:solidFill>
                  </a:rPr>
                  <a:t>确定输出</a:t>
                </a:r>
                <a14:m>
                  <m:oMath xmlns:m="http://schemas.openxmlformats.org/officeDocument/2006/math">
                    <m:sSup>
                      <m:sSupPr>
                        <m:ctrlPr>
                          <a:rPr lang="zh-CN" altLang="zh-CN" i="1">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𝑜</m:t>
                        </m:r>
                      </m:e>
                      <m:sup>
                        <m:d>
                          <m:dPr>
                            <m:ctrlPr>
                              <a:rPr lang="zh-CN"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𝑡</m:t>
                            </m:r>
                          </m:e>
                        </m:d>
                      </m:sup>
                    </m:sSup>
                  </m:oMath>
                </a14:m>
                <a:r>
                  <a:rPr lang="zh-CN" altLang="zh-CN" dirty="0">
                    <a:solidFill>
                      <a:schemeClr val="tx1"/>
                    </a:solidFill>
                  </a:rPr>
                  <a:t>中有多少成分输出到</a:t>
                </a:r>
                <a14:m>
                  <m:oMath xmlns:m="http://schemas.openxmlformats.org/officeDocument/2006/math">
                    <m:sSup>
                      <m:sSupPr>
                        <m:ctrlPr>
                          <a:rPr lang="zh-CN" altLang="zh-CN" i="1">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𝑠</m:t>
                        </m:r>
                      </m:e>
                      <m:sup>
                        <m:d>
                          <m:dPr>
                            <m:ctrlPr>
                              <a:rPr lang="zh-CN"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𝑡</m:t>
                            </m:r>
                          </m:e>
                        </m:d>
                      </m:sup>
                    </m:sSup>
                  </m:oMath>
                </a14:m>
                <a:r>
                  <a:rPr lang="zh-CN" altLang="zh-CN" dirty="0">
                    <a:solidFill>
                      <a:schemeClr val="tx1"/>
                    </a:solidFill>
                  </a:rPr>
                  <a:t>中。</a:t>
                </a:r>
              </a:p>
              <a:p>
                <a:endParaRPr lang="zh-CN" altLang="en-US" dirty="0"/>
              </a:p>
            </p:txBody>
          </p:sp>
        </mc:Choice>
        <mc:Fallback xmlns="">
          <p:sp>
            <p:nvSpPr>
              <p:cNvPr id="3" name="备注占位符 2"/>
              <p:cNvSpPr>
                <a:spLocks noGrp="1"/>
              </p:cNvSpPr>
              <p:nvPr>
                <p:ph type="body" idx="1"/>
              </p:nvPr>
            </p:nvSpPr>
            <p:spPr/>
            <p:txBody>
              <a:bodyPr/>
              <a:lstStyle/>
              <a:p>
                <a:pPr>
                  <a:spcBef>
                    <a:spcPts val="1200"/>
                  </a:spcBef>
                </a:pPr>
                <a:r>
                  <a:rPr lang="zh-CN" altLang="zh-CN" dirty="0" smtClean="0">
                    <a:solidFill>
                      <a:schemeClr val="tx1"/>
                    </a:solidFill>
                  </a:rPr>
                  <a:t>新增的单元状态</a:t>
                </a:r>
                <a:r>
                  <a:rPr lang="en-US" altLang="zh-CN" i="0">
                    <a:solidFill>
                      <a:schemeClr val="tx1"/>
                    </a:solidFill>
                    <a:latin typeface="Cambria Math" panose="02040503050406030204" pitchFamily="18" charset="0"/>
                  </a:rPr>
                  <a:t>𝑐</a:t>
                </a:r>
                <a:r>
                  <a:rPr lang="zh-CN" altLang="zh-CN" dirty="0">
                    <a:solidFill>
                      <a:schemeClr val="tx1"/>
                    </a:solidFill>
                  </a:rPr>
                  <a:t>对</a:t>
                </a:r>
                <a:r>
                  <a:rPr lang="en-US" altLang="zh-CN" dirty="0">
                    <a:solidFill>
                      <a:schemeClr val="tx1"/>
                    </a:solidFill>
                  </a:rPr>
                  <a:t>RNN</a:t>
                </a:r>
                <a:r>
                  <a:rPr lang="zh-CN" altLang="zh-CN" dirty="0">
                    <a:solidFill>
                      <a:schemeClr val="tx1"/>
                    </a:solidFill>
                  </a:rPr>
                  <a:t>每一时刻输入输出都加以严格控制，包括以下三点：</a:t>
                </a:r>
              </a:p>
              <a:p>
                <a:pPr>
                  <a:spcBef>
                    <a:spcPts val="1200"/>
                  </a:spcBef>
                </a:pPr>
                <a:r>
                  <a:rPr lang="zh-CN" altLang="zh-CN" dirty="0">
                    <a:solidFill>
                      <a:schemeClr val="tx1"/>
                    </a:solidFill>
                  </a:rPr>
                  <a:t>一是它对上一时刻的输入增加控制函数，表示并不完全接受上一时刻的信息，只接受那些需要的，即通过</a:t>
                </a:r>
                <a:r>
                  <a:rPr lang="zh-CN" altLang="zh-CN" dirty="0">
                    <a:solidFill>
                      <a:schemeClr val="accent6"/>
                    </a:solidFill>
                  </a:rPr>
                  <a:t>遗忘门</a:t>
                </a:r>
                <a:r>
                  <a:rPr lang="zh-CN" altLang="zh-CN" dirty="0">
                    <a:solidFill>
                      <a:schemeClr val="tx1"/>
                    </a:solidFill>
                  </a:rPr>
                  <a:t>确定</a:t>
                </a:r>
                <a:r>
                  <a:rPr lang="en-US" altLang="zh-CN" i="0">
                    <a:solidFill>
                      <a:schemeClr val="tx1"/>
                    </a:solidFill>
                    <a:latin typeface="Cambria Math" panose="02040503050406030204" pitchFamily="18" charset="0"/>
                  </a:rPr>
                  <a:t>𝑐</a:t>
                </a:r>
                <a:r>
                  <a:rPr lang="zh-CN" altLang="zh-CN" i="0">
                    <a:solidFill>
                      <a:schemeClr val="tx1"/>
                    </a:solidFill>
                    <a:latin typeface="Cambria Math"/>
                  </a:rPr>
                  <a:t>^((</a:t>
                </a:r>
                <a:r>
                  <a:rPr lang="en-US" altLang="zh-CN" i="0">
                    <a:solidFill>
                      <a:schemeClr val="tx1"/>
                    </a:solidFill>
                    <a:latin typeface="Cambria Math" panose="02040503050406030204" pitchFamily="18" charset="0"/>
                  </a:rPr>
                  <a:t>𝑡</a:t>
                </a:r>
                <a:r>
                  <a:rPr lang="zh-CN" altLang="en-US" i="0">
                    <a:solidFill>
                      <a:schemeClr val="tx1"/>
                    </a:solidFill>
                    <a:latin typeface="Cambria Math" panose="02040503050406030204" pitchFamily="18" charset="0"/>
                  </a:rPr>
                  <a:t>−</a:t>
                </a:r>
                <a:r>
                  <a:rPr lang="en-US" altLang="zh-CN" i="0">
                    <a:solidFill>
                      <a:schemeClr val="tx1"/>
                    </a:solidFill>
                    <a:latin typeface="Cambria Math" panose="02040503050406030204" pitchFamily="18" charset="0"/>
                  </a:rPr>
                  <a:t>1</a:t>
                </a:r>
                <a:r>
                  <a:rPr lang="en-US" altLang="zh-CN" i="0">
                    <a:solidFill>
                      <a:schemeClr val="tx1"/>
                    </a:solidFill>
                    <a:latin typeface="Cambria Math"/>
                  </a:rPr>
                  <a:t>) </a:t>
                </a:r>
                <a:r>
                  <a:rPr lang="zh-CN" altLang="zh-CN" i="0">
                    <a:solidFill>
                      <a:schemeClr val="tx1"/>
                    </a:solidFill>
                    <a:latin typeface="Cambria Math"/>
                  </a:rPr>
                  <a:t>)</a:t>
                </a:r>
                <a:r>
                  <a:rPr lang="zh-CN" altLang="zh-CN" dirty="0">
                    <a:solidFill>
                      <a:schemeClr val="tx1"/>
                    </a:solidFill>
                  </a:rPr>
                  <a:t>有多少成分保留在</a:t>
                </a:r>
                <a:r>
                  <a:rPr lang="en-US" altLang="zh-CN" i="0">
                    <a:solidFill>
                      <a:schemeClr val="tx1"/>
                    </a:solidFill>
                    <a:latin typeface="Cambria Math" panose="02040503050406030204" pitchFamily="18" charset="0"/>
                  </a:rPr>
                  <a:t>𝑐</a:t>
                </a:r>
                <a:r>
                  <a:rPr lang="zh-CN" altLang="zh-CN" i="0">
                    <a:solidFill>
                      <a:schemeClr val="tx1"/>
                    </a:solidFill>
                    <a:latin typeface="Cambria Math"/>
                  </a:rPr>
                  <a:t>^((</a:t>
                </a:r>
                <a:r>
                  <a:rPr lang="en-US" altLang="zh-CN" i="0">
                    <a:solidFill>
                      <a:schemeClr val="tx1"/>
                    </a:solidFill>
                    <a:latin typeface="Cambria Math" panose="02040503050406030204" pitchFamily="18" charset="0"/>
                  </a:rPr>
                  <a:t>𝑡</a:t>
                </a:r>
                <a:r>
                  <a:rPr lang="en-US" altLang="zh-CN" i="0">
                    <a:solidFill>
                      <a:schemeClr val="tx1"/>
                    </a:solidFill>
                    <a:latin typeface="Cambria Math"/>
                  </a:rPr>
                  <a:t>) </a:t>
                </a:r>
                <a:r>
                  <a:rPr lang="zh-CN" altLang="zh-CN" i="0">
                    <a:solidFill>
                      <a:schemeClr val="tx1"/>
                    </a:solidFill>
                    <a:latin typeface="Cambria Math"/>
                  </a:rPr>
                  <a:t>)</a:t>
                </a:r>
                <a:r>
                  <a:rPr lang="zh-CN" altLang="zh-CN" dirty="0">
                    <a:solidFill>
                      <a:schemeClr val="tx1"/>
                    </a:solidFill>
                  </a:rPr>
                  <a:t>中。</a:t>
                </a:r>
              </a:p>
              <a:p>
                <a:pPr>
                  <a:spcBef>
                    <a:spcPts val="1200"/>
                  </a:spcBef>
                </a:pPr>
                <a:r>
                  <a:rPr lang="zh-CN" altLang="zh-CN" dirty="0">
                    <a:solidFill>
                      <a:schemeClr val="tx1"/>
                    </a:solidFill>
                  </a:rPr>
                  <a:t>二是对当前时刻的输入增加控制函数表示只接受当前需要或者是重要的信息，即通过</a:t>
                </a:r>
                <a:r>
                  <a:rPr lang="zh-CN" altLang="zh-CN" dirty="0">
                    <a:solidFill>
                      <a:schemeClr val="accent6"/>
                    </a:solidFill>
                  </a:rPr>
                  <a:t>输入门</a:t>
                </a:r>
                <a:r>
                  <a:rPr lang="zh-CN" altLang="zh-CN" dirty="0">
                    <a:solidFill>
                      <a:schemeClr val="tx1"/>
                    </a:solidFill>
                  </a:rPr>
                  <a:t>确定</a:t>
                </a:r>
                <a:r>
                  <a:rPr lang="en-US" altLang="zh-CN" i="0">
                    <a:solidFill>
                      <a:schemeClr val="tx1"/>
                    </a:solidFill>
                    <a:latin typeface="Cambria Math" panose="02040503050406030204" pitchFamily="18" charset="0"/>
                  </a:rPr>
                  <a:t>𝑥</a:t>
                </a:r>
                <a:r>
                  <a:rPr lang="zh-CN" altLang="zh-CN" i="0">
                    <a:solidFill>
                      <a:schemeClr val="tx1"/>
                    </a:solidFill>
                    <a:latin typeface="Cambria Math"/>
                  </a:rPr>
                  <a:t>^((</a:t>
                </a:r>
                <a:r>
                  <a:rPr lang="en-US" altLang="zh-CN" i="0">
                    <a:solidFill>
                      <a:schemeClr val="tx1"/>
                    </a:solidFill>
                    <a:latin typeface="Cambria Math" panose="02040503050406030204" pitchFamily="18" charset="0"/>
                  </a:rPr>
                  <a:t>𝑡</a:t>
                </a:r>
                <a:r>
                  <a:rPr lang="en-US" altLang="zh-CN" i="0">
                    <a:solidFill>
                      <a:schemeClr val="tx1"/>
                    </a:solidFill>
                    <a:latin typeface="Cambria Math"/>
                  </a:rPr>
                  <a:t>) </a:t>
                </a:r>
                <a:r>
                  <a:rPr lang="zh-CN" altLang="zh-CN" i="0">
                    <a:solidFill>
                      <a:schemeClr val="tx1"/>
                    </a:solidFill>
                    <a:latin typeface="Cambria Math"/>
                  </a:rPr>
                  <a:t>)</a:t>
                </a:r>
                <a:r>
                  <a:rPr lang="zh-CN" altLang="zh-CN" dirty="0">
                    <a:solidFill>
                      <a:schemeClr val="tx1"/>
                    </a:solidFill>
                  </a:rPr>
                  <a:t>中有多少成分保留在</a:t>
                </a:r>
                <a:r>
                  <a:rPr lang="en-US" altLang="zh-CN" i="0">
                    <a:solidFill>
                      <a:schemeClr val="tx1"/>
                    </a:solidFill>
                    <a:latin typeface="Cambria Math" panose="02040503050406030204" pitchFamily="18" charset="0"/>
                  </a:rPr>
                  <a:t>𝑐</a:t>
                </a:r>
                <a:r>
                  <a:rPr lang="zh-CN" altLang="zh-CN" i="0">
                    <a:solidFill>
                      <a:schemeClr val="tx1"/>
                    </a:solidFill>
                    <a:latin typeface="Cambria Math"/>
                  </a:rPr>
                  <a:t>^((</a:t>
                </a:r>
                <a:r>
                  <a:rPr lang="en-US" altLang="zh-CN" i="0">
                    <a:solidFill>
                      <a:schemeClr val="tx1"/>
                    </a:solidFill>
                    <a:latin typeface="Cambria Math" panose="02040503050406030204" pitchFamily="18" charset="0"/>
                  </a:rPr>
                  <a:t>𝑡</a:t>
                </a:r>
                <a:r>
                  <a:rPr lang="en-US" altLang="zh-CN" i="0">
                    <a:solidFill>
                      <a:schemeClr val="tx1"/>
                    </a:solidFill>
                    <a:latin typeface="Cambria Math"/>
                  </a:rPr>
                  <a:t>) </a:t>
                </a:r>
                <a:r>
                  <a:rPr lang="zh-CN" altLang="zh-CN" i="0">
                    <a:solidFill>
                      <a:schemeClr val="tx1"/>
                    </a:solidFill>
                    <a:latin typeface="Cambria Math"/>
                  </a:rPr>
                  <a:t>)</a:t>
                </a:r>
                <a:r>
                  <a:rPr lang="zh-CN" altLang="zh-CN" dirty="0">
                    <a:solidFill>
                      <a:schemeClr val="tx1"/>
                    </a:solidFill>
                  </a:rPr>
                  <a:t>中。</a:t>
                </a:r>
              </a:p>
              <a:p>
                <a:pPr>
                  <a:spcBef>
                    <a:spcPts val="1200"/>
                  </a:spcBef>
                </a:pPr>
                <a:r>
                  <a:rPr lang="zh-CN" altLang="zh-CN" dirty="0">
                    <a:solidFill>
                      <a:schemeClr val="tx1"/>
                    </a:solidFill>
                  </a:rPr>
                  <a:t>三是对当前时刻的输出增加控制函数表示只输出下一时刻需要或者是重要的信息，即</a:t>
                </a:r>
                <a:r>
                  <a:rPr lang="zh-CN" altLang="zh-CN" dirty="0">
                    <a:solidFill>
                      <a:schemeClr val="accent6"/>
                    </a:solidFill>
                  </a:rPr>
                  <a:t>输出门</a:t>
                </a:r>
                <a:r>
                  <a:rPr lang="zh-CN" altLang="zh-CN" dirty="0">
                    <a:solidFill>
                      <a:schemeClr val="tx1"/>
                    </a:solidFill>
                  </a:rPr>
                  <a:t>确定控制单元</a:t>
                </a:r>
                <a:r>
                  <a:rPr lang="en-US" altLang="zh-CN" i="0">
                    <a:solidFill>
                      <a:schemeClr val="tx1"/>
                    </a:solidFill>
                    <a:latin typeface="Cambria Math" panose="02040503050406030204" pitchFamily="18" charset="0"/>
                  </a:rPr>
                  <a:t>𝑐</a:t>
                </a:r>
                <a:r>
                  <a:rPr lang="zh-CN" altLang="zh-CN" i="0">
                    <a:solidFill>
                      <a:schemeClr val="tx1"/>
                    </a:solidFill>
                    <a:latin typeface="Cambria Math"/>
                  </a:rPr>
                  <a:t>^((</a:t>
                </a:r>
                <a:r>
                  <a:rPr lang="en-US" altLang="zh-CN" i="0">
                    <a:solidFill>
                      <a:schemeClr val="tx1"/>
                    </a:solidFill>
                    <a:latin typeface="Cambria Math" panose="02040503050406030204" pitchFamily="18" charset="0"/>
                  </a:rPr>
                  <a:t>𝑡</a:t>
                </a:r>
                <a:r>
                  <a:rPr lang="en-US" altLang="zh-CN" i="0">
                    <a:solidFill>
                      <a:schemeClr val="tx1"/>
                    </a:solidFill>
                    <a:latin typeface="Cambria Math"/>
                  </a:rPr>
                  <a:t>) </a:t>
                </a:r>
                <a:r>
                  <a:rPr lang="zh-CN" altLang="zh-CN" i="0">
                    <a:solidFill>
                      <a:schemeClr val="tx1"/>
                    </a:solidFill>
                    <a:latin typeface="Cambria Math"/>
                  </a:rPr>
                  <a:t>)</a:t>
                </a:r>
                <a:r>
                  <a:rPr lang="zh-CN" altLang="zh-CN" dirty="0">
                    <a:solidFill>
                      <a:schemeClr val="tx1"/>
                    </a:solidFill>
                  </a:rPr>
                  <a:t>确定输出</a:t>
                </a:r>
                <a:r>
                  <a:rPr lang="en-US" altLang="zh-CN" i="0">
                    <a:solidFill>
                      <a:schemeClr val="tx1"/>
                    </a:solidFill>
                    <a:latin typeface="Cambria Math" panose="02040503050406030204" pitchFamily="18" charset="0"/>
                  </a:rPr>
                  <a:t>𝑜</a:t>
                </a:r>
                <a:r>
                  <a:rPr lang="zh-CN" altLang="zh-CN" i="0">
                    <a:solidFill>
                      <a:schemeClr val="tx1"/>
                    </a:solidFill>
                    <a:latin typeface="Cambria Math"/>
                  </a:rPr>
                  <a:t>^((</a:t>
                </a:r>
                <a:r>
                  <a:rPr lang="en-US" altLang="zh-CN" i="0">
                    <a:solidFill>
                      <a:schemeClr val="tx1"/>
                    </a:solidFill>
                    <a:latin typeface="Cambria Math" panose="02040503050406030204" pitchFamily="18" charset="0"/>
                  </a:rPr>
                  <a:t>𝑡</a:t>
                </a:r>
                <a:r>
                  <a:rPr lang="en-US" altLang="zh-CN" i="0">
                    <a:solidFill>
                      <a:schemeClr val="tx1"/>
                    </a:solidFill>
                    <a:latin typeface="Cambria Math"/>
                  </a:rPr>
                  <a:t>) </a:t>
                </a:r>
                <a:r>
                  <a:rPr lang="zh-CN" altLang="zh-CN" i="0">
                    <a:solidFill>
                      <a:schemeClr val="tx1"/>
                    </a:solidFill>
                    <a:latin typeface="Cambria Math"/>
                  </a:rPr>
                  <a:t>)</a:t>
                </a:r>
                <a:r>
                  <a:rPr lang="zh-CN" altLang="zh-CN" dirty="0">
                    <a:solidFill>
                      <a:schemeClr val="tx1"/>
                    </a:solidFill>
                  </a:rPr>
                  <a:t>中有多少成分输出到</a:t>
                </a:r>
                <a:r>
                  <a:rPr lang="en-US" altLang="zh-CN" i="0">
                    <a:solidFill>
                      <a:schemeClr val="tx1"/>
                    </a:solidFill>
                    <a:latin typeface="Cambria Math" panose="02040503050406030204" pitchFamily="18" charset="0"/>
                  </a:rPr>
                  <a:t>𝑠</a:t>
                </a:r>
                <a:r>
                  <a:rPr lang="zh-CN" altLang="zh-CN" i="0">
                    <a:solidFill>
                      <a:schemeClr val="tx1"/>
                    </a:solidFill>
                    <a:latin typeface="Cambria Math"/>
                  </a:rPr>
                  <a:t>^((</a:t>
                </a:r>
                <a:r>
                  <a:rPr lang="en-US" altLang="zh-CN" i="0">
                    <a:solidFill>
                      <a:schemeClr val="tx1"/>
                    </a:solidFill>
                    <a:latin typeface="Cambria Math" panose="02040503050406030204" pitchFamily="18" charset="0"/>
                  </a:rPr>
                  <a:t>𝑡</a:t>
                </a:r>
                <a:r>
                  <a:rPr lang="en-US" altLang="zh-CN" i="0">
                    <a:solidFill>
                      <a:schemeClr val="tx1"/>
                    </a:solidFill>
                    <a:latin typeface="Cambria Math"/>
                  </a:rPr>
                  <a:t>) </a:t>
                </a:r>
                <a:r>
                  <a:rPr lang="zh-CN" altLang="zh-CN" i="0">
                    <a:solidFill>
                      <a:schemeClr val="tx1"/>
                    </a:solidFill>
                    <a:latin typeface="Cambria Math"/>
                  </a:rPr>
                  <a:t>)</a:t>
                </a:r>
                <a:r>
                  <a:rPr lang="zh-CN" altLang="zh-CN" dirty="0">
                    <a:solidFill>
                      <a:schemeClr val="tx1"/>
                    </a:solidFill>
                  </a:rPr>
                  <a:t>中。</a:t>
                </a:r>
              </a:p>
              <a:p>
                <a:endParaRPr lang="zh-CN" altLang="en-US" dirty="0"/>
              </a:p>
            </p:txBody>
          </p:sp>
        </mc:Fallback>
      </mc:AlternateContent>
      <p:sp>
        <p:nvSpPr>
          <p:cNvPr id="4" name="灯片编号占位符 3"/>
          <p:cNvSpPr>
            <a:spLocks noGrp="1"/>
          </p:cNvSpPr>
          <p:nvPr>
            <p:ph type="sldNum" sz="quarter" idx="5"/>
          </p:nvPr>
        </p:nvSpPr>
        <p:spPr/>
        <p:txBody>
          <a:bodyPr/>
          <a:lstStyle/>
          <a:p>
            <a:fld id="{589F34B2-0EB1-4476-BA4D-E8F77C841D6B}" type="slidenum">
              <a:rPr lang="zh-CN" altLang="en-US" smtClean="0"/>
              <a:t>22</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23</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24</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25</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26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他</a:t>
            </a:r>
            <a:r>
              <a:rPr lang="en-US" altLang="zh-CN" sz="1200" kern="1200" dirty="0" smtClean="0">
                <a:solidFill>
                  <a:schemeClr val="tx1"/>
                </a:solidFill>
                <a:effectLst/>
                <a:latin typeface="+mn-lt"/>
                <a:ea typeface="+mn-ea"/>
                <a:cs typeface="+mn-cs"/>
              </a:rPr>
              <a:t>(r</a:t>
            </a:r>
            <a:r>
              <a:rPr lang="zh-CN" altLang="zh-CN" sz="1200" kern="1200" dirty="0" smtClean="0">
                <a:solidFill>
                  <a:schemeClr val="tx1"/>
                </a:solidFill>
                <a:effectLst/>
                <a:latin typeface="+mn-lt"/>
                <a:ea typeface="+mn-ea"/>
                <a:cs typeface="+mn-cs"/>
              </a:rPr>
              <a:t>，代词</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向</a:t>
            </a:r>
            <a:r>
              <a:rPr lang="en-US" altLang="zh-CN" sz="1200" kern="1200" dirty="0" smtClean="0">
                <a:solidFill>
                  <a:schemeClr val="tx1"/>
                </a:solidFill>
                <a:effectLst/>
                <a:latin typeface="+mn-lt"/>
                <a:ea typeface="+mn-ea"/>
                <a:cs typeface="+mn-cs"/>
              </a:rPr>
              <a:t>(p</a:t>
            </a:r>
            <a:r>
              <a:rPr lang="zh-CN" altLang="zh-CN" sz="1200" kern="1200" dirty="0" smtClean="0">
                <a:solidFill>
                  <a:schemeClr val="tx1"/>
                </a:solidFill>
                <a:effectLst/>
                <a:latin typeface="+mn-lt"/>
                <a:ea typeface="+mn-ea"/>
                <a:cs typeface="+mn-cs"/>
              </a:rPr>
              <a:t>，介词</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我</a:t>
            </a:r>
            <a:r>
              <a:rPr lang="en-US" altLang="zh-CN" sz="1200" kern="1200" dirty="0" smtClean="0">
                <a:solidFill>
                  <a:schemeClr val="tx1"/>
                </a:solidFill>
                <a:effectLst/>
                <a:latin typeface="+mn-lt"/>
                <a:ea typeface="+mn-ea"/>
                <a:cs typeface="+mn-cs"/>
              </a:rPr>
              <a:t>(r</a:t>
            </a:r>
            <a:r>
              <a:rPr lang="zh-CN" altLang="zh-CN" sz="1200" kern="1200" dirty="0" smtClean="0">
                <a:solidFill>
                  <a:schemeClr val="tx1"/>
                </a:solidFill>
                <a:effectLst/>
                <a:latin typeface="+mn-lt"/>
                <a:ea typeface="+mn-ea"/>
                <a:cs typeface="+mn-cs"/>
              </a:rPr>
              <a:t>，代词</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表白</a:t>
            </a:r>
            <a:r>
              <a:rPr lang="en-US" altLang="zh-CN" sz="1200" kern="1200" dirty="0" smtClean="0">
                <a:solidFill>
                  <a:schemeClr val="tx1"/>
                </a:solidFill>
                <a:effectLst/>
                <a:latin typeface="+mn-lt"/>
                <a:ea typeface="+mn-ea"/>
                <a:cs typeface="+mn-cs"/>
              </a:rPr>
              <a:t>(v)</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我</a:t>
            </a:r>
            <a:r>
              <a:rPr lang="en-US" altLang="zh-CN" sz="1200" kern="1200" dirty="0" smtClean="0">
                <a:solidFill>
                  <a:schemeClr val="tx1"/>
                </a:solidFill>
                <a:effectLst/>
                <a:latin typeface="+mn-lt"/>
                <a:ea typeface="+mn-ea"/>
                <a:cs typeface="+mn-cs"/>
              </a:rPr>
              <a:t>(r)</a:t>
            </a:r>
            <a:r>
              <a:rPr lang="zh-CN" altLang="zh-CN" sz="1200" kern="1200" dirty="0" smtClean="0">
                <a:solidFill>
                  <a:schemeClr val="tx1"/>
                </a:solidFill>
                <a:effectLst/>
                <a:latin typeface="+mn-lt"/>
                <a:ea typeface="+mn-ea"/>
                <a:cs typeface="+mn-cs"/>
              </a:rPr>
              <a:t>觉得</a:t>
            </a:r>
            <a:r>
              <a:rPr lang="en-US" altLang="zh-CN" sz="1200" kern="1200" dirty="0" smtClean="0">
                <a:solidFill>
                  <a:schemeClr val="tx1"/>
                </a:solidFill>
                <a:effectLst/>
                <a:latin typeface="+mn-lt"/>
                <a:ea typeface="+mn-ea"/>
                <a:cs typeface="+mn-cs"/>
              </a:rPr>
              <a:t>(v)</a:t>
            </a:r>
            <a:r>
              <a:rPr lang="zh-CN" altLang="zh-CN" sz="1200" kern="1200" dirty="0" smtClean="0">
                <a:solidFill>
                  <a:schemeClr val="tx1"/>
                </a:solidFill>
                <a:effectLst/>
                <a:latin typeface="+mn-lt"/>
                <a:ea typeface="+mn-ea"/>
                <a:cs typeface="+mn-cs"/>
              </a:rPr>
              <a:t>他</a:t>
            </a:r>
            <a:r>
              <a:rPr lang="en-US" altLang="zh-CN" sz="1200" kern="1200" dirty="0" smtClean="0">
                <a:solidFill>
                  <a:schemeClr val="tx1"/>
                </a:solidFill>
                <a:effectLst/>
                <a:latin typeface="+mn-lt"/>
                <a:ea typeface="+mn-ea"/>
                <a:cs typeface="+mn-cs"/>
              </a:rPr>
              <a:t>(r)</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，助词</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表白</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不</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，副词</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够</a:t>
            </a:r>
            <a:r>
              <a:rPr lang="en-US" altLang="zh-CN" sz="1200" kern="1200" dirty="0" smtClean="0">
                <a:solidFill>
                  <a:schemeClr val="tx1"/>
                </a:solidFill>
                <a:effectLst/>
                <a:latin typeface="+mn-lt"/>
                <a:ea typeface="+mn-ea"/>
                <a:cs typeface="+mn-cs"/>
              </a:rPr>
              <a:t>(v)</a:t>
            </a:r>
            <a:r>
              <a:rPr lang="zh-CN" altLang="zh-CN" sz="1200" kern="1200" dirty="0" smtClean="0">
                <a:solidFill>
                  <a:schemeClr val="tx1"/>
                </a:solidFill>
                <a:effectLst/>
                <a:latin typeface="+mn-lt"/>
                <a:ea typeface="+mn-ea"/>
                <a:cs typeface="+mn-cs"/>
              </a:rPr>
              <a:t>真诚</a:t>
            </a:r>
            <a:r>
              <a:rPr lang="en-US" altLang="zh-CN" sz="1200" kern="1200" dirty="0" smtClean="0">
                <a:solidFill>
                  <a:schemeClr val="tx1"/>
                </a:solidFill>
                <a:effectLst/>
                <a:latin typeface="+mn-lt"/>
                <a:ea typeface="+mn-ea"/>
                <a:cs typeface="+mn-cs"/>
              </a:rPr>
              <a:t>(a)</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4</a:t>
            </a:fld>
            <a:endParaRPr lang="zh-CN" altLang="en-US"/>
          </a:p>
        </p:txBody>
      </p:sp>
    </p:spTree>
    <p:extLst>
      <p:ext uri="{BB962C8B-B14F-4D97-AF65-F5344CB8AC3E}">
        <p14:creationId xmlns:p14="http://schemas.microsoft.com/office/powerpoint/2010/main" val="2813896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27</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28</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https://mp.weixin.qq.com/s/Y6v6XSkMuYiGphFC4q-g2g</a:t>
            </a:r>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30</a:t>
            </a:fld>
            <a:endParaRPr lang="zh-CN" altLang="en-US"/>
          </a:p>
        </p:txBody>
      </p:sp>
    </p:spTree>
    <p:extLst>
      <p:ext uri="{BB962C8B-B14F-4D97-AF65-F5344CB8AC3E}">
        <p14:creationId xmlns:p14="http://schemas.microsoft.com/office/powerpoint/2010/main" val="1893167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14:m>
                  <m:oMath xmlns:m="http://schemas.openxmlformats.org/officeDocument/2006/math">
                    <m:r>
                      <a:rPr lang="en-US" altLang="zh-CN" sz="1200" i="1" kern="1200" smtClean="0">
                        <a:solidFill>
                          <a:schemeClr val="tx1"/>
                        </a:solidFill>
                        <a:effectLst/>
                        <a:latin typeface="Cambria Math" panose="02040503050406030204" pitchFamily="18" charset="0"/>
                        <a:ea typeface="+mn-ea"/>
                        <a:cs typeface="+mn-cs"/>
                      </a:rPr>
                      <m:t>𝑓</m:t>
                    </m:r>
                  </m:oMath>
                </a14:m>
                <a:r>
                  <a:rPr lang="zh-CN" altLang="zh-CN" sz="1200" kern="1200" dirty="0">
                    <a:solidFill>
                      <a:schemeClr val="tx1"/>
                    </a:solidFill>
                    <a:effectLst/>
                    <a:latin typeface="+mn-lt"/>
                    <a:ea typeface="+mn-ea"/>
                    <a:cs typeface="+mn-cs"/>
                  </a:rPr>
                  <a:t>是隐藏层的激活函数，一般来说会选择</a:t>
                </a:r>
                <a:r>
                  <a:rPr lang="en-US" altLang="zh-CN" sz="1200" kern="1200" dirty="0" err="1">
                    <a:solidFill>
                      <a:schemeClr val="tx1"/>
                    </a:solidFill>
                    <a:effectLst/>
                    <a:latin typeface="+mn-lt"/>
                    <a:ea typeface="+mn-ea"/>
                    <a:cs typeface="+mn-cs"/>
                  </a:rPr>
                  <a:t>tanh</a:t>
                </a:r>
                <a:r>
                  <a:rPr lang="zh-CN" altLang="zh-CN" sz="1200" kern="1200" dirty="0">
                    <a:solidFill>
                      <a:schemeClr val="tx1"/>
                    </a:solidFill>
                    <a:effectLst/>
                    <a:latin typeface="+mn-lt"/>
                    <a:ea typeface="+mn-ea"/>
                    <a:cs typeface="+mn-cs"/>
                  </a:rPr>
                  <a:t>函数</a:t>
                </a:r>
                <a:endParaRPr lang="en-US" altLang="zh-CN" sz="1200" i="1" kern="1200" dirty="0" smtClean="0">
                  <a:solidFill>
                    <a:schemeClr val="tx1"/>
                  </a:solidFill>
                  <a:effectLst/>
                  <a:latin typeface="+mn-lt"/>
                  <a:ea typeface="+mn-ea"/>
                  <a:cs typeface="+mn-cs"/>
                </a:endParaRPr>
              </a:p>
              <a:p>
                <a14:m>
                  <m:oMath xmlns:m="http://schemas.openxmlformats.org/officeDocument/2006/math">
                    <m:r>
                      <a:rPr lang="en-US" altLang="zh-CN" sz="1200" i="1" kern="1200" smtClean="0">
                        <a:solidFill>
                          <a:schemeClr val="tx1"/>
                        </a:solidFill>
                        <a:effectLst/>
                        <a:latin typeface="Cambria Math" panose="02040503050406030204" pitchFamily="18" charset="0"/>
                        <a:ea typeface="+mn-ea"/>
                        <a:cs typeface="+mn-cs"/>
                      </a:rPr>
                      <m:t>𝑔</m:t>
                    </m:r>
                  </m:oMath>
                </a14:m>
                <a:r>
                  <a:rPr lang="zh-CN" altLang="zh-CN" sz="1200" kern="1200" dirty="0">
                    <a:solidFill>
                      <a:schemeClr val="tx1"/>
                    </a:solidFill>
                    <a:effectLst/>
                    <a:latin typeface="+mn-lt"/>
                    <a:ea typeface="+mn-ea"/>
                    <a:cs typeface="+mn-cs"/>
                  </a:rPr>
                  <a:t>是输出层的激活函数</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一般用</a:t>
                </a:r>
                <a:r>
                  <a:rPr lang="en-US" altLang="zh-CN" sz="1200" kern="1200" dirty="0" err="1">
                    <a:solidFill>
                      <a:schemeClr val="tx1"/>
                    </a:solidFill>
                    <a:effectLst/>
                    <a:latin typeface="+mn-lt"/>
                    <a:ea typeface="+mn-ea"/>
                    <a:cs typeface="+mn-cs"/>
                  </a:rPr>
                  <a:t>softmax</a:t>
                </a:r>
                <a:r>
                  <a:rPr lang="zh-CN" altLang="zh-CN" sz="1200" kern="1200" dirty="0">
                    <a:solidFill>
                      <a:schemeClr val="tx1"/>
                    </a:solidFill>
                    <a:effectLst/>
                    <a:latin typeface="+mn-lt"/>
                    <a:ea typeface="+mn-ea"/>
                    <a:cs typeface="+mn-cs"/>
                  </a:rPr>
                  <a:t>函数。</a:t>
                </a:r>
                <a:endParaRPr lang="zh-CN" altLang="en-US" dirty="0"/>
              </a:p>
            </p:txBody>
          </p:sp>
        </mc:Choice>
        <mc:Fallback xmlns="">
          <p:sp>
            <p:nvSpPr>
              <p:cNvPr id="3" name="备注占位符 2"/>
              <p:cNvSpPr>
                <a:spLocks noGrp="1"/>
              </p:cNvSpPr>
              <p:nvPr>
                <p:ph type="body" idx="1"/>
              </p:nvPr>
            </p:nvSpPr>
            <p:spPr/>
            <p:txBody>
              <a:bodyPr/>
              <a:lstStyle/>
              <a:p>
                <a:r>
                  <a:rPr lang="en-US" altLang="zh-CN" sz="1200" i="0" kern="1200" smtClean="0">
                    <a:solidFill>
                      <a:schemeClr val="tx1"/>
                    </a:solidFill>
                    <a:effectLst/>
                    <a:latin typeface="+mn-lt"/>
                    <a:ea typeface="+mn-ea"/>
                    <a:cs typeface="+mn-cs"/>
                  </a:rPr>
                  <a:t>𝑓</a:t>
                </a:r>
                <a:r>
                  <a:rPr lang="zh-CN" altLang="zh-CN" sz="1200" kern="1200" dirty="0">
                    <a:solidFill>
                      <a:schemeClr val="tx1"/>
                    </a:solidFill>
                    <a:effectLst/>
                    <a:latin typeface="+mn-lt"/>
                    <a:ea typeface="+mn-ea"/>
                    <a:cs typeface="+mn-cs"/>
                  </a:rPr>
                  <a:t>是隐藏层的激活函数，一般来说会选择</a:t>
                </a:r>
                <a:r>
                  <a:rPr lang="en-US" altLang="zh-CN" sz="1200" kern="1200" dirty="0" err="1">
                    <a:solidFill>
                      <a:schemeClr val="tx1"/>
                    </a:solidFill>
                    <a:effectLst/>
                    <a:latin typeface="+mn-lt"/>
                    <a:ea typeface="+mn-ea"/>
                    <a:cs typeface="+mn-cs"/>
                  </a:rPr>
                  <a:t>tanh</a:t>
                </a:r>
                <a:r>
                  <a:rPr lang="zh-CN" altLang="zh-CN" sz="1200" kern="1200" dirty="0">
                    <a:solidFill>
                      <a:schemeClr val="tx1"/>
                    </a:solidFill>
                    <a:effectLst/>
                    <a:latin typeface="+mn-lt"/>
                    <a:ea typeface="+mn-ea"/>
                    <a:cs typeface="+mn-cs"/>
                  </a:rPr>
                  <a:t>函数</a:t>
                </a:r>
                <a:endParaRPr lang="en-US" altLang="zh-CN" sz="1200" i="1" kern="1200" dirty="0" smtClean="0">
                  <a:solidFill>
                    <a:schemeClr val="tx1"/>
                  </a:solidFill>
                  <a:effectLst/>
                  <a:latin typeface="+mn-lt"/>
                  <a:ea typeface="+mn-ea"/>
                  <a:cs typeface="+mn-cs"/>
                </a:endParaRPr>
              </a:p>
              <a:p>
                <a:r>
                  <a:rPr lang="en-US" altLang="zh-CN" sz="1200" i="0" kern="1200" smtClean="0">
                    <a:solidFill>
                      <a:schemeClr val="tx1"/>
                    </a:solidFill>
                    <a:effectLst/>
                    <a:latin typeface="+mn-lt"/>
                    <a:ea typeface="+mn-ea"/>
                    <a:cs typeface="+mn-cs"/>
                  </a:rPr>
                  <a:t>𝑔</a:t>
                </a:r>
                <a:r>
                  <a:rPr lang="zh-CN" altLang="zh-CN" sz="1200" kern="1200" dirty="0">
                    <a:solidFill>
                      <a:schemeClr val="tx1"/>
                    </a:solidFill>
                    <a:effectLst/>
                    <a:latin typeface="+mn-lt"/>
                    <a:ea typeface="+mn-ea"/>
                    <a:cs typeface="+mn-cs"/>
                  </a:rPr>
                  <a:t>是输出层的激活函数</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一般用</a:t>
                </a:r>
                <a:r>
                  <a:rPr lang="en-US" altLang="zh-CN" sz="1200" kern="1200" dirty="0" err="1">
                    <a:solidFill>
                      <a:schemeClr val="tx1"/>
                    </a:solidFill>
                    <a:effectLst/>
                    <a:latin typeface="+mn-lt"/>
                    <a:ea typeface="+mn-ea"/>
                    <a:cs typeface="+mn-cs"/>
                  </a:rPr>
                  <a:t>softmax</a:t>
                </a:r>
                <a:r>
                  <a:rPr lang="zh-CN" altLang="zh-CN" sz="1200" kern="1200" dirty="0">
                    <a:solidFill>
                      <a:schemeClr val="tx1"/>
                    </a:solidFill>
                    <a:effectLst/>
                    <a:latin typeface="+mn-lt"/>
                    <a:ea typeface="+mn-ea"/>
                    <a:cs typeface="+mn-cs"/>
                  </a:rPr>
                  <a:t>函数。</a:t>
                </a:r>
                <a:endParaRPr lang="zh-CN" altLang="en-US" dirty="0"/>
              </a:p>
            </p:txBody>
          </p:sp>
        </mc:Fallback>
      </mc:AlternateContent>
      <p:sp>
        <p:nvSpPr>
          <p:cNvPr id="4" name="灯片编号占位符 3"/>
          <p:cNvSpPr>
            <a:spLocks noGrp="1"/>
          </p:cNvSpPr>
          <p:nvPr>
            <p:ph type="sldNum" sz="quarter" idx="5"/>
          </p:nvPr>
        </p:nvSpPr>
        <p:spPr/>
        <p:txBody>
          <a:bodyPr/>
          <a:lstStyle/>
          <a:p>
            <a:fld id="{589F34B2-0EB1-4476-BA4D-E8F77C841D6B}" type="slidenum">
              <a:rPr lang="zh-CN" altLang="en-US" smtClean="0"/>
              <a:t>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10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11</a:t>
            </a:fld>
            <a:endParaRPr lang="zh-CN" altLang="en-US"/>
          </a:p>
        </p:txBody>
      </p:sp>
    </p:spTree>
    <p:extLst>
      <p:ext uri="{BB962C8B-B14F-4D97-AF65-F5344CB8AC3E}">
        <p14:creationId xmlns:p14="http://schemas.microsoft.com/office/powerpoint/2010/main" val="3034050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12</a:t>
            </a:fld>
            <a:endParaRPr lang="zh-CN" altLang="en-US"/>
          </a:p>
        </p:txBody>
      </p:sp>
    </p:spTree>
    <p:extLst>
      <p:ext uri="{BB962C8B-B14F-4D97-AF65-F5344CB8AC3E}">
        <p14:creationId xmlns:p14="http://schemas.microsoft.com/office/powerpoint/2010/main" val="45336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15</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cs typeface="Times New Roman" panose="02020603050405020304" pitchFamily="18" charset="0"/>
              </a:rPr>
              <a:t>从上述深度循环网络模型的构建中不难看出，我们可以搭建</a:t>
            </a:r>
            <a:r>
              <a:rPr lang="zh-CN" altLang="en-US" dirty="0" smtClean="0">
                <a:solidFill>
                  <a:schemeClr val="accent6"/>
                </a:solidFill>
                <a:cs typeface="Times New Roman" panose="02020603050405020304" pitchFamily="18" charset="0"/>
              </a:rPr>
              <a:t>任意深度</a:t>
            </a:r>
            <a:r>
              <a:rPr lang="zh-CN" altLang="en-US" dirty="0" smtClean="0">
                <a:solidFill>
                  <a:schemeClr val="tx1"/>
                </a:solidFill>
                <a:cs typeface="Times New Roman" panose="02020603050405020304" pitchFamily="18" charset="0"/>
              </a:rPr>
              <a:t>的循环神经网络。在理论上，在层数逐渐增加的情况下，网络的性能会有所提高。不过这样随着网络层数的过高，传统的标准形式</a:t>
            </a:r>
            <a:r>
              <a:rPr lang="en-US" altLang="zh-CN" dirty="0" smtClean="0">
                <a:solidFill>
                  <a:schemeClr val="tx1"/>
                </a:solidFill>
                <a:cs typeface="Times New Roman" panose="02020603050405020304" pitchFamily="18" charset="0"/>
              </a:rPr>
              <a:t>RNN</a:t>
            </a:r>
            <a:r>
              <a:rPr lang="zh-CN" altLang="en-US" dirty="0" smtClean="0">
                <a:solidFill>
                  <a:schemeClr val="tx1"/>
                </a:solidFill>
                <a:cs typeface="Times New Roman" panose="02020603050405020304" pitchFamily="18" charset="0"/>
              </a:rPr>
              <a:t>是难以收敛的，非常容易出现</a:t>
            </a:r>
            <a:r>
              <a:rPr lang="zh-CN" altLang="en-US" dirty="0" smtClean="0">
                <a:solidFill>
                  <a:schemeClr val="accent6"/>
                </a:solidFill>
                <a:cs typeface="Times New Roman" panose="02020603050405020304" pitchFamily="18" charset="0"/>
              </a:rPr>
              <a:t>梯度弥散</a:t>
            </a:r>
            <a:r>
              <a:rPr lang="zh-CN" altLang="en-US" dirty="0" smtClean="0">
                <a:solidFill>
                  <a:schemeClr val="tx1"/>
                </a:solidFill>
                <a:cs typeface="Times New Roman" panose="02020603050405020304" pitchFamily="18" charset="0"/>
              </a:rPr>
              <a:t>或</a:t>
            </a:r>
            <a:r>
              <a:rPr lang="zh-CN" altLang="en-US" dirty="0" smtClean="0">
                <a:solidFill>
                  <a:schemeClr val="accent6"/>
                </a:solidFill>
                <a:cs typeface="Times New Roman" panose="02020603050405020304" pitchFamily="18" charset="0"/>
              </a:rPr>
              <a:t>梯度爆炸</a:t>
            </a:r>
            <a:r>
              <a:rPr lang="zh-CN" altLang="en-US" dirty="0" smtClean="0">
                <a:solidFill>
                  <a:schemeClr val="tx1"/>
                </a:solidFill>
                <a:cs typeface="Times New Roman" panose="02020603050405020304" pitchFamily="18" charset="0"/>
              </a:rPr>
              <a:t>问题。同时，标准的</a:t>
            </a:r>
            <a:r>
              <a:rPr lang="en-US" altLang="zh-CN" dirty="0" smtClean="0">
                <a:solidFill>
                  <a:schemeClr val="tx1"/>
                </a:solidFill>
                <a:cs typeface="Times New Roman" panose="02020603050405020304" pitchFamily="18" charset="0"/>
              </a:rPr>
              <a:t>RNN</a:t>
            </a:r>
            <a:r>
              <a:rPr lang="zh-CN" altLang="en-US" dirty="0" smtClean="0">
                <a:solidFill>
                  <a:schemeClr val="tx1"/>
                </a:solidFill>
                <a:cs typeface="Times New Roman" panose="02020603050405020304" pitchFamily="18" charset="0"/>
              </a:rPr>
              <a:t>网络获取上下文信息的范围有限，隐藏层的输入对</a:t>
            </a:r>
            <a:r>
              <a:rPr lang="en-US" altLang="zh-CN" dirty="0" smtClean="0">
                <a:solidFill>
                  <a:schemeClr val="tx1"/>
                </a:solidFill>
                <a:cs typeface="Times New Roman" panose="02020603050405020304" pitchFamily="18" charset="0"/>
              </a:rPr>
              <a:t>RNN</a:t>
            </a:r>
            <a:r>
              <a:rPr lang="zh-CN" altLang="en-US" dirty="0" smtClean="0">
                <a:solidFill>
                  <a:schemeClr val="tx1"/>
                </a:solidFill>
                <a:cs typeface="Times New Roman" panose="02020603050405020304" pitchFamily="18" charset="0"/>
              </a:rPr>
              <a:t>模型的输出的影响随着网络层数的增加而逐渐递减。这样在时间间隔较大的情况下，</a:t>
            </a:r>
            <a:r>
              <a:rPr lang="en-US" altLang="zh-CN" dirty="0" smtClean="0">
                <a:solidFill>
                  <a:schemeClr val="tx1"/>
                </a:solidFill>
                <a:cs typeface="Times New Roman" panose="02020603050405020304" pitchFamily="18" charset="0"/>
              </a:rPr>
              <a:t>RNN</a:t>
            </a:r>
            <a:r>
              <a:rPr lang="zh-CN" altLang="en-US" dirty="0" smtClean="0">
                <a:solidFill>
                  <a:schemeClr val="tx1"/>
                </a:solidFill>
                <a:cs typeface="Times New Roman" panose="02020603050405020304" pitchFamily="18" charset="0"/>
              </a:rPr>
              <a:t>会丧失学习到连接如此远的信息的能力，这种情况被称为</a:t>
            </a:r>
            <a:r>
              <a:rPr lang="zh-CN" altLang="en-US" dirty="0" smtClean="0">
                <a:solidFill>
                  <a:schemeClr val="accent6"/>
                </a:solidFill>
                <a:cs typeface="Times New Roman" panose="02020603050405020304" pitchFamily="18" charset="0"/>
              </a:rPr>
              <a:t>长期依赖问题</a:t>
            </a:r>
            <a:r>
              <a:rPr lang="zh-CN" altLang="en-US" dirty="0" smtClean="0">
                <a:solidFill>
                  <a:schemeClr val="tx1"/>
                </a:solidFill>
                <a:cs typeface="Times New Roman" panose="02020603050405020304" pitchFamily="18" charset="0"/>
              </a:rPr>
              <a:t>，同样也是</a:t>
            </a:r>
            <a:r>
              <a:rPr lang="en-US" altLang="zh-CN" dirty="0" smtClean="0">
                <a:solidFill>
                  <a:schemeClr val="tx1"/>
                </a:solidFill>
                <a:cs typeface="Times New Roman" panose="02020603050405020304" pitchFamily="18" charset="0"/>
              </a:rPr>
              <a:t>RNN</a:t>
            </a:r>
            <a:r>
              <a:rPr lang="zh-CN" altLang="en-US" dirty="0" smtClean="0">
                <a:solidFill>
                  <a:schemeClr val="tx1"/>
                </a:solidFill>
                <a:cs typeface="Times New Roman" panose="02020603050405020304" pitchFamily="18" charset="0"/>
              </a:rPr>
              <a:t>中无法解决的一个问题。</a:t>
            </a:r>
            <a:endParaRPr lang="zh-CN" altLang="zh-CN" dirty="0" smtClean="0">
              <a:solidFill>
                <a:schemeClr val="tx1"/>
              </a:solidFill>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16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469246" y="2044975"/>
            <a:ext cx="9144000" cy="1358112"/>
          </a:xfrm>
        </p:spPr>
        <p:txBody>
          <a:bodyPr anchor="b">
            <a:normAutofit/>
          </a:bodyPr>
          <a:lstStyle>
            <a:lvl1pPr algn="ctr">
              <a:defRPr sz="5400">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副标题 2"/>
          <p:cNvSpPr>
            <a:spLocks noGrp="1"/>
          </p:cNvSpPr>
          <p:nvPr>
            <p:ph type="subTitle" idx="1"/>
          </p:nvPr>
        </p:nvSpPr>
        <p:spPr>
          <a:xfrm>
            <a:off x="1469246" y="3965002"/>
            <a:ext cx="9144000" cy="1655762"/>
          </a:xfrm>
        </p:spPr>
        <p:txBody>
          <a:bodyPr>
            <a:normAutofit/>
          </a:bodyPr>
          <a:lstStyle>
            <a:lvl1pPr marL="0" indent="0" algn="ctr">
              <a:buNone/>
              <a:defRPr sz="2800">
                <a:latin typeface="黑体" panose="02010609060101010101" pitchFamily="49" charset="-122"/>
                <a:ea typeface="黑体" panose="020106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grpSp>
        <p:nvGrpSpPr>
          <p:cNvPr id="27" name="组合 26"/>
          <p:cNvGrpSpPr/>
          <p:nvPr userDrawn="1"/>
        </p:nvGrpSpPr>
        <p:grpSpPr>
          <a:xfrm>
            <a:off x="10545808" y="5640454"/>
            <a:ext cx="516743" cy="519420"/>
            <a:chOff x="7555106" y="742200"/>
            <a:chExt cx="516743" cy="519420"/>
          </a:xfrm>
        </p:grpSpPr>
        <p:sp>
          <p:nvSpPr>
            <p:cNvPr id="28" name="椭圆 27"/>
            <p:cNvSpPr/>
            <p:nvPr/>
          </p:nvSpPr>
          <p:spPr>
            <a:xfrm>
              <a:off x="7555106" y="742200"/>
              <a:ext cx="516743" cy="519420"/>
            </a:xfrm>
            <a:prstGeom prst="ellipse">
              <a:avLst/>
            </a:prstGeom>
            <a:solidFill>
              <a:schemeClr val="bg1">
                <a:lumMod val="95000"/>
              </a:schemeClr>
            </a:solidFill>
            <a:ln w="22225">
              <a:solidFill>
                <a:schemeClr val="bg1"/>
              </a:solidFill>
            </a:ln>
            <a:effectLst>
              <a:outerShdw blurRad="419100" dist="419100" dir="3600000" algn="tl" rotWithShape="0">
                <a:schemeClr val="accent2">
                  <a:lumMod val="50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29" name="图片 28"/>
            <p:cNvPicPr>
              <a:picLocks noChangeAspect="1"/>
            </p:cNvPicPr>
            <p:nvPr/>
          </p:nvPicPr>
          <p:blipFill>
            <a:blip r:embed="rId2" cstate="print">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7581005" y="767836"/>
              <a:ext cx="490844" cy="493784"/>
            </a:xfrm>
            <a:prstGeom prst="ellipse">
              <a:avLst/>
            </a:prstGeom>
          </p:spPr>
        </p:pic>
      </p:grpSp>
      <p:sp>
        <p:nvSpPr>
          <p:cNvPr id="31" name="椭圆 30"/>
          <p:cNvSpPr/>
          <p:nvPr userDrawn="1"/>
        </p:nvSpPr>
        <p:spPr>
          <a:xfrm>
            <a:off x="2169669" y="4503756"/>
            <a:ext cx="853282" cy="857702"/>
          </a:xfrm>
          <a:prstGeom prst="ellipse">
            <a:avLst/>
          </a:prstGeom>
          <a:solidFill>
            <a:schemeClr val="bg1">
              <a:lumMod val="95000"/>
            </a:schemeClr>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2" name="椭圆 31"/>
          <p:cNvSpPr/>
          <p:nvPr userDrawn="1"/>
        </p:nvSpPr>
        <p:spPr>
          <a:xfrm>
            <a:off x="1166821" y="1504907"/>
            <a:ext cx="496644" cy="499218"/>
          </a:xfrm>
          <a:prstGeom prst="ellipse">
            <a:avLst/>
          </a:prstGeom>
          <a:gradFill>
            <a:gsLst>
              <a:gs pos="78000">
                <a:schemeClr val="accent1"/>
              </a:gs>
              <a:gs pos="46000">
                <a:schemeClr val="accent4"/>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3" name="椭圆 32"/>
          <p:cNvSpPr/>
          <p:nvPr userDrawn="1"/>
        </p:nvSpPr>
        <p:spPr>
          <a:xfrm>
            <a:off x="10497170" y="3023637"/>
            <a:ext cx="360040" cy="361906"/>
          </a:xfrm>
          <a:prstGeom prst="ellipse">
            <a:avLst/>
          </a:prstGeom>
          <a:gradFill>
            <a:gsLst>
              <a:gs pos="27000">
                <a:schemeClr val="accent1"/>
              </a:gs>
              <a:gs pos="76000">
                <a:schemeClr val="accent4"/>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4" name="椭圆 33"/>
          <p:cNvSpPr/>
          <p:nvPr userDrawn="1"/>
        </p:nvSpPr>
        <p:spPr>
          <a:xfrm>
            <a:off x="8674940" y="1092898"/>
            <a:ext cx="261737" cy="263094"/>
          </a:xfrm>
          <a:prstGeom prst="ellipse">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45" name="图片 44"/>
          <p:cNvPicPr>
            <a:picLocks noChangeAspect="1"/>
          </p:cNvPicPr>
          <p:nvPr userDrawn="1"/>
        </p:nvPicPr>
        <p:blipFill>
          <a:blip r:embed="rId4" cstate="print">
            <a:duotone>
              <a:prstClr val="black"/>
              <a:schemeClr val="accent2">
                <a:tint val="45000"/>
                <a:satMod val="400000"/>
              </a:schemeClr>
            </a:duotone>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129449" y="5722693"/>
            <a:ext cx="789101" cy="793827"/>
          </a:xfrm>
          <a:prstGeom prst="ellipse">
            <a:avLst/>
          </a:prstGeom>
        </p:spPr>
      </p:pic>
      <p:grpSp>
        <p:nvGrpSpPr>
          <p:cNvPr id="46" name="组合 45"/>
          <p:cNvGrpSpPr/>
          <p:nvPr userDrawn="1"/>
        </p:nvGrpSpPr>
        <p:grpSpPr>
          <a:xfrm>
            <a:off x="8488139" y="4483739"/>
            <a:ext cx="853282" cy="857702"/>
            <a:chOff x="6234662" y="3806093"/>
            <a:chExt cx="853282" cy="857702"/>
          </a:xfrm>
        </p:grpSpPr>
        <p:sp>
          <p:nvSpPr>
            <p:cNvPr id="47" name="椭圆 46"/>
            <p:cNvSpPr/>
            <p:nvPr/>
          </p:nvSpPr>
          <p:spPr>
            <a:xfrm>
              <a:off x="6234662" y="3806093"/>
              <a:ext cx="853282" cy="857702"/>
            </a:xfrm>
            <a:prstGeom prst="ellipse">
              <a:avLst/>
            </a:prstGeom>
            <a:solidFill>
              <a:schemeClr val="bg1">
                <a:lumMod val="95000"/>
              </a:schemeClr>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48" name="图片 47"/>
            <p:cNvPicPr>
              <a:picLocks noChangeAspect="1"/>
            </p:cNvPicPr>
            <p:nvPr/>
          </p:nvPicPr>
          <p:blipFill>
            <a:blip r:embed="rId4" cstate="print">
              <a:duotone>
                <a:prstClr val="black"/>
                <a:schemeClr val="accent2">
                  <a:tint val="45000"/>
                  <a:satMod val="400000"/>
                </a:schemeClr>
              </a:duotone>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6266752" y="3849689"/>
              <a:ext cx="789101" cy="793827"/>
            </a:xfrm>
            <a:prstGeom prst="ellipse">
              <a:avLst/>
            </a:prstGeom>
          </p:spPr>
        </p:pic>
      </p:grpSp>
      <p:grpSp>
        <p:nvGrpSpPr>
          <p:cNvPr id="49" name="组合 48"/>
          <p:cNvGrpSpPr/>
          <p:nvPr userDrawn="1"/>
        </p:nvGrpSpPr>
        <p:grpSpPr>
          <a:xfrm>
            <a:off x="9371083" y="554895"/>
            <a:ext cx="516743" cy="519420"/>
            <a:chOff x="7555106" y="742200"/>
            <a:chExt cx="516743" cy="519420"/>
          </a:xfrm>
        </p:grpSpPr>
        <p:sp>
          <p:nvSpPr>
            <p:cNvPr id="50" name="椭圆 49"/>
            <p:cNvSpPr/>
            <p:nvPr/>
          </p:nvSpPr>
          <p:spPr>
            <a:xfrm>
              <a:off x="7555106" y="742200"/>
              <a:ext cx="516743" cy="519420"/>
            </a:xfrm>
            <a:prstGeom prst="ellipse">
              <a:avLst/>
            </a:prstGeom>
            <a:solidFill>
              <a:schemeClr val="bg1">
                <a:lumMod val="95000"/>
              </a:schemeClr>
            </a:solidFill>
            <a:ln w="22225">
              <a:solidFill>
                <a:schemeClr val="bg1"/>
              </a:solidFill>
            </a:ln>
            <a:effectLst>
              <a:outerShdw blurRad="419100" dist="419100" dir="3600000" algn="tl" rotWithShape="0">
                <a:schemeClr val="accent2">
                  <a:lumMod val="50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51" name="图片 50"/>
            <p:cNvPicPr>
              <a:picLocks noChangeAspect="1"/>
            </p:cNvPicPr>
            <p:nvPr/>
          </p:nvPicPr>
          <p:blipFill>
            <a:blip r:embed="rId2" cstate="print">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7581005" y="767836"/>
              <a:ext cx="490844" cy="493784"/>
            </a:xfrm>
            <a:prstGeom prst="ellipse">
              <a:avLst/>
            </a:prstGeom>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6197644-823E-4D3C-9320-92CB9599F165}" type="datetimeFigureOut">
              <a:rPr lang="zh-CN" altLang="en-US" smtClean="0"/>
              <a:t>2021/4/8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12C64D-6E60-4048-B6AD-0F1699C15E8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6197644-823E-4D3C-9320-92CB9599F165}" type="datetimeFigureOut">
              <a:rPr lang="zh-CN" altLang="en-US" smtClean="0"/>
              <a:t>2021/4/8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12C64D-6E60-4048-B6AD-0F1699C15E8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4" name="内容占位符 3"/>
          <p:cNvSpPr>
            <a:spLocks noGrp="1"/>
          </p:cNvSpPr>
          <p:nvPr>
            <p:ph sz="half" idx="2"/>
          </p:nvPr>
        </p:nvSpPr>
        <p:spPr>
          <a:xfrm>
            <a:off x="3918955" y="919657"/>
            <a:ext cx="7498341" cy="5169042"/>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21" name="内容占位符 3"/>
          <p:cNvSpPr>
            <a:spLocks noGrp="1"/>
          </p:cNvSpPr>
          <p:nvPr>
            <p:ph sz="half" idx="10"/>
          </p:nvPr>
        </p:nvSpPr>
        <p:spPr>
          <a:xfrm>
            <a:off x="375428" y="919657"/>
            <a:ext cx="2762004" cy="5169042"/>
          </a:xfrm>
        </p:spPr>
        <p:txBody>
          <a:bodyPr/>
          <a:lstStyle>
            <a:lvl1pPr>
              <a:defRPr b="0">
                <a:latin typeface="黑体" panose="02010609060101010101" pitchFamily="49" charset="-122"/>
                <a:ea typeface="黑体" panose="02010609060101010101" pitchFamily="49" charset="-122"/>
              </a:defRPr>
            </a:lvl1pPr>
            <a:lvl2pPr>
              <a:defRPr b="0">
                <a:latin typeface="黑体" panose="02010609060101010101" pitchFamily="49" charset="-122"/>
                <a:ea typeface="黑体" panose="02010609060101010101" pitchFamily="49" charset="-122"/>
              </a:defRPr>
            </a:lvl2pPr>
            <a:lvl3pPr>
              <a:defRPr b="0">
                <a:latin typeface="黑体" panose="02010609060101010101" pitchFamily="49" charset="-122"/>
                <a:ea typeface="黑体" panose="02010609060101010101" pitchFamily="49" charset="-122"/>
              </a:defRPr>
            </a:lvl3pPr>
            <a:lvl4pPr>
              <a:defRPr b="0">
                <a:latin typeface="黑体" panose="02010609060101010101" pitchFamily="49" charset="-122"/>
                <a:ea typeface="黑体" panose="02010609060101010101" pitchFamily="49" charset="-122"/>
              </a:defRPr>
            </a:lvl4pPr>
            <a:lvl5pPr>
              <a:defRPr b="0">
                <a:latin typeface="黑体" panose="02010609060101010101" pitchFamily="49" charset="-122"/>
                <a:ea typeface="黑体" panose="02010609060101010101" pitchFamily="49"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4857" y="96886"/>
            <a:ext cx="7172382" cy="618693"/>
          </a:xfrm>
        </p:spPr>
        <p:txBody>
          <a:bodyPr>
            <a:noAutofit/>
          </a:bodyPr>
          <a:lstStyle>
            <a:lvl1pPr>
              <a:defRPr sz="3600">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hasCustomPrompt="1"/>
          </p:nvPr>
        </p:nvSpPr>
        <p:spPr>
          <a:xfrm>
            <a:off x="838200" y="947253"/>
            <a:ext cx="10515600" cy="5229711"/>
          </a:xfrm>
        </p:spPr>
        <p:txBody>
          <a:bodyPr/>
          <a:lstStyle>
            <a:lvl1pPr marL="228600" indent="-228600">
              <a:buFont typeface="Wingdings" panose="05000000000000000000" pitchFamily="2" charset="2"/>
              <a:buChar char="u"/>
              <a:defRPr>
                <a:latin typeface="微软雅黑" panose="020B0503020204020204" pitchFamily="34" charset="-122"/>
                <a:ea typeface="微软雅黑" panose="020B0503020204020204" pitchFamily="34" charset="-122"/>
              </a:defRPr>
            </a:lvl1pPr>
            <a:lvl2pPr marL="685800" indent="-228600">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marL="1143000" indent="-228600">
              <a:buFont typeface="Wingdings" panose="05000000000000000000" pitchFamily="2" charset="2"/>
              <a:buChar char="ü"/>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 单击此处编辑母版文本样式</a:t>
            </a:r>
          </a:p>
          <a:p>
            <a:pPr lvl="1"/>
            <a:r>
              <a:rPr lang="zh-CN" altLang="en-US" dirty="0"/>
              <a:t> 二级</a:t>
            </a:r>
          </a:p>
          <a:p>
            <a:pPr lvl="2"/>
            <a:r>
              <a:rPr lang="zh-CN" altLang="en-US" dirty="0"/>
              <a:t> 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p:txBody>
          <a:bodyPr/>
          <a:lstStyle/>
          <a:p>
            <a:fld id="{A6197644-823E-4D3C-9320-92CB9599F165}" type="datetimeFigureOut">
              <a:rPr lang="zh-CN" altLang="en-US" smtClean="0"/>
              <a:t>2021/4/8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12C64D-6E60-4048-B6AD-0F1699C15E8B}" type="slidenum">
              <a:rPr lang="zh-CN" altLang="en-US" smtClean="0"/>
              <a:t>‹#›</a:t>
            </a:fld>
            <a:endParaRPr lang="zh-CN" altLang="en-US"/>
          </a:p>
        </p:txBody>
      </p:sp>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r="62661"/>
          <a:stretch>
            <a:fillRect/>
          </a:stretch>
        </p:blipFill>
        <p:spPr>
          <a:xfrm>
            <a:off x="77115" y="69312"/>
            <a:ext cx="837742" cy="673842"/>
          </a:xfrm>
          <a:prstGeom prst="rect">
            <a:avLst/>
          </a:prstGeom>
        </p:spPr>
      </p:pic>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408550" y="0"/>
            <a:ext cx="858879" cy="777511"/>
          </a:xfrm>
          <a:prstGeom prst="rect">
            <a:avLst/>
          </a:prstGeom>
        </p:spPr>
      </p:pic>
      <p:cxnSp>
        <p:nvCxnSpPr>
          <p:cNvPr id="15" name="直接连接符 14"/>
          <p:cNvCxnSpPr/>
          <p:nvPr userDrawn="1"/>
        </p:nvCxnSpPr>
        <p:spPr>
          <a:xfrm flipV="1">
            <a:off x="0" y="804893"/>
            <a:ext cx="12192000" cy="1"/>
          </a:xfrm>
          <a:prstGeom prst="line">
            <a:avLst/>
          </a:prstGeom>
          <a:ln w="57150">
            <a:solidFill>
              <a:srgbClr val="C00000"/>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6197644-823E-4D3C-9320-92CB9599F165}" type="datetimeFigureOut">
              <a:rPr lang="zh-CN" altLang="en-US" smtClean="0"/>
              <a:t>2021/4/8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12C64D-6E60-4048-B6AD-0F1699C15E8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A6197644-823E-4D3C-9320-92CB9599F165}" type="datetimeFigureOut">
              <a:rPr lang="zh-CN" altLang="en-US" smtClean="0"/>
              <a:t>2021/4/8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612C64D-6E60-4048-B6AD-0F1699C15E8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6197644-823E-4D3C-9320-92CB9599F165}" type="datetimeFigureOut">
              <a:rPr lang="zh-CN" altLang="en-US" smtClean="0"/>
              <a:t>2021/4/8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612C64D-6E60-4048-B6AD-0F1699C15E8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6197644-823E-4D3C-9320-92CB9599F165}" type="datetimeFigureOut">
              <a:rPr lang="zh-CN" altLang="en-US" smtClean="0"/>
              <a:t>2021/4/8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612C64D-6E60-4048-B6AD-0F1699C15E8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6197644-823E-4D3C-9320-92CB9599F165}" type="datetimeFigureOut">
              <a:rPr lang="zh-CN" altLang="en-US" smtClean="0"/>
              <a:t>2021/4/8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12C64D-6E60-4048-B6AD-0F1699C15E8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6197644-823E-4D3C-9320-92CB9599F165}" type="datetimeFigureOut">
              <a:rPr lang="zh-CN" altLang="en-US" smtClean="0"/>
              <a:t>2021/4/8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12C64D-6E60-4048-B6AD-0F1699C15E8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97644-823E-4D3C-9320-92CB9599F165}" type="datetimeFigureOut">
              <a:rPr lang="zh-CN" altLang="en-US" smtClean="0"/>
              <a:t>2021/4/8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12C64D-6E60-4048-B6AD-0F1699C15E8B}" type="slidenum">
              <a:rPr lang="zh-CN" altLang="en-US" smtClean="0"/>
              <a:t>‹#›</a:t>
            </a:fld>
            <a:endParaRPr lang="zh-CN" altLang="en-US"/>
          </a:p>
        </p:txBody>
      </p:sp>
      <p:pic>
        <p:nvPicPr>
          <p:cNvPr id="8" name="图片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08550" y="0"/>
            <a:ext cx="858879" cy="77751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3" Type="http://schemas.openxmlformats.org/officeDocument/2006/relationships/image" Target="../media/image24.emf"/><Relationship Id="rId18" Type="http://schemas.openxmlformats.org/officeDocument/2006/relationships/image" Target="../media/image23.png"/><Relationship Id="rId3" Type="http://schemas.openxmlformats.org/officeDocument/2006/relationships/image" Target="../media/image16.png"/><Relationship Id="rId7" Type="http://schemas.openxmlformats.org/officeDocument/2006/relationships/customXml" Target="../ink/ink1.xml"/><Relationship Id="rId12" Type="http://schemas.openxmlformats.org/officeDocument/2006/relationships/customXml" Target="../ink/ink2.xml"/><Relationship Id="rId17" Type="http://schemas.openxmlformats.org/officeDocument/2006/relationships/image" Target="../media/image22.png"/><Relationship Id="rId2" Type="http://schemas.openxmlformats.org/officeDocument/2006/relationships/notesSlide" Target="../notesSlides/notesSlide6.xml"/><Relationship Id="rId16"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19.png"/><Relationship Id="rId11" Type="http://schemas.openxmlformats.org/officeDocument/2006/relationships/image" Target="../media/image23.emf"/><Relationship Id="rId5" Type="http://schemas.openxmlformats.org/officeDocument/2006/relationships/image" Target="../media/image18.png"/><Relationship Id="rId15" Type="http://schemas.openxmlformats.org/officeDocument/2006/relationships/image" Target="../media/image20.emf"/><Relationship Id="rId19" Type="http://schemas.openxmlformats.org/officeDocument/2006/relationships/image" Target="../media/image24.png"/><Relationship Id="rId4" Type="http://schemas.openxmlformats.org/officeDocument/2006/relationships/image" Target="../media/image17.png"/><Relationship Id="rId14" Type="http://schemas.openxmlformats.org/officeDocument/2006/relationships/customXml" Target="../ink/ink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46.png"/><Relationship Id="rId5" Type="http://schemas.openxmlformats.org/officeDocument/2006/relationships/image" Target="../media/image33.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8.png"/><Relationship Id="rId7"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53.png"/></Relationships>
</file>

<file path=ppt/slides/_rels/slide22.xml.rels><?xml version="1.0" encoding="UTF-8" standalone="yes"?>
<Relationships xmlns="http://schemas.openxmlformats.org/package/2006/relationships"><Relationship Id="rId8" Type="http://schemas.openxmlformats.org/officeDocument/2006/relationships/image" Target="../media/image330.png"/><Relationship Id="rId13" Type="http://schemas.openxmlformats.org/officeDocument/2006/relationships/image" Target="../media/image40.png"/><Relationship Id="rId3" Type="http://schemas.openxmlformats.org/officeDocument/2006/relationships/image" Target="../media/image37.png"/><Relationship Id="rId7" Type="http://schemas.openxmlformats.org/officeDocument/2006/relationships/image" Target="../media/image320.png"/><Relationship Id="rId12" Type="http://schemas.openxmlformats.org/officeDocument/2006/relationships/image" Target="../media/image370.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39.png"/><Relationship Id="rId11" Type="http://schemas.openxmlformats.org/officeDocument/2006/relationships/image" Target="../media/image360.png"/><Relationship Id="rId5" Type="http://schemas.openxmlformats.org/officeDocument/2006/relationships/image" Target="../media/image34.png"/><Relationship Id="rId10" Type="http://schemas.openxmlformats.org/officeDocument/2006/relationships/image" Target="../media/image350.png"/><Relationship Id="rId4" Type="http://schemas.openxmlformats.org/officeDocument/2006/relationships/image" Target="../media/image38.png"/><Relationship Id="rId9" Type="http://schemas.openxmlformats.org/officeDocument/2006/relationships/image" Target="../media/image340.png"/></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2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61.png"/><Relationship Id="rId4" Type="http://schemas.openxmlformats.org/officeDocument/2006/relationships/image" Target="../media/image42.jpeg"/></Relationships>
</file>

<file path=ppt/slides/_rels/slide26.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45.png"/><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54.png"/><Relationship Id="rId5" Type="http://schemas.openxmlformats.org/officeDocument/2006/relationships/image" Target="../media/image52.png"/><Relationship Id="rId4" Type="http://schemas.openxmlformats.org/officeDocument/2006/relationships/image" Target="../media/image64.png"/></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循环神经网络</a:t>
            </a:r>
          </a:p>
        </p:txBody>
      </p:sp>
      <p:sp>
        <p:nvSpPr>
          <p:cNvPr id="3" name="副标题 2"/>
          <p:cNvSpPr>
            <a:spLocks noGrp="1"/>
          </p:cNvSpPr>
          <p:nvPr>
            <p:ph type="subTitle" idx="1"/>
          </p:nvPr>
        </p:nvSpPr>
        <p:spPr/>
        <p:txBody>
          <a:bodyPr/>
          <a:lstStyle/>
          <a:p>
            <a:r>
              <a:rPr lang="zh-CN" altLang="en-US" dirty="0"/>
              <a:t>宗林林</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5035" y="97155"/>
            <a:ext cx="8135620" cy="618490"/>
          </a:xfrm>
        </p:spPr>
        <p:txBody>
          <a:bodyPr/>
          <a:lstStyle/>
          <a:p>
            <a:r>
              <a:rPr lang="zh-CN" altLang="en-US" dirty="0">
                <a:latin typeface="微软雅黑" panose="020B0503020204020204" pitchFamily="34" charset="-122"/>
                <a:ea typeface="微软雅黑" panose="020B0503020204020204" pitchFamily="34" charset="-122"/>
                <a:sym typeface="+mn-ea"/>
              </a:rPr>
              <a:t>简单循环神经网络</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a:xfrm>
                <a:off x="915035" y="1032119"/>
                <a:ext cx="10515600" cy="5229711"/>
              </a:xfrm>
            </p:spPr>
            <p:txBody>
              <a:bodyPr/>
              <a:lstStyle/>
              <a:p>
                <a:r>
                  <a:rPr lang="zh-CN" altLang="en-US" dirty="0"/>
                  <a:t>随时间反向传播算法</a:t>
                </a:r>
                <a:endParaRPr lang="en-US" altLang="zh-CN" dirty="0"/>
              </a:p>
              <a:p>
                <a:pPr lvl="1"/>
                <a:r>
                  <a:rPr lang="zh-CN" altLang="en-US" dirty="0"/>
                  <a:t>根据前向传播得到每个神经元的输出值作为预测，对比预测和真实值得到误差项，将误差沿输出到输入的路径进行反向传播，同时沿时间轴进行传播。最后使用随机梯度下降算法更新权重的值。</a:t>
                </a:r>
                <a:endParaRPr lang="en-US" altLang="zh-CN" dirty="0"/>
              </a:p>
              <a:p>
                <a:pPr lvl="1"/>
                <a:endParaRPr lang="zh-CN" altLang="en-US" dirty="0"/>
              </a:p>
              <a:p>
                <a:pPr lvl="1"/>
                <a:r>
                  <a:rPr lang="zh-CN" altLang="en-US" dirty="0"/>
                  <a:t>给定一个训练样本</a:t>
                </a:r>
                <a14:m>
                  <m:oMath xmlns:m="http://schemas.openxmlformats.org/officeDocument/2006/math">
                    <m:r>
                      <a:rPr lang="en-US" altLang="zh-CN" i="1" dirty="0" smtClean="0">
                        <a:latin typeface="Cambria Math" panose="02040503050406030204" pitchFamily="18" charset="0"/>
                      </a:rPr>
                      <m:t>(</m:t>
                    </m:r>
                    <m:r>
                      <a:rPr lang="en-US" altLang="zh-CN" b="0" i="1" dirty="0" err="1">
                        <a:latin typeface="Cambria Math" panose="02040503050406030204" pitchFamily="18" charset="0"/>
                      </a:rPr>
                      <m:t>𝑥</m:t>
                    </m:r>
                    <m:r>
                      <a:rPr lang="en-US" altLang="zh-CN" b="0" i="1" dirty="0" err="1">
                        <a:latin typeface="Cambria Math" panose="02040503050406030204" pitchFamily="18" charset="0"/>
                      </a:rPr>
                      <m:t>,</m:t>
                    </m:r>
                    <m:r>
                      <a:rPr lang="en-US" altLang="zh-CN" b="0" i="1" dirty="0" err="1">
                        <a:latin typeface="Cambria Math" panose="02040503050406030204" pitchFamily="18" charset="0"/>
                      </a:rPr>
                      <m:t>𝑦</m:t>
                    </m:r>
                    <m:r>
                      <a:rPr lang="en-US" altLang="zh-CN" b="0" i="1" dirty="0" smtClean="0">
                        <a:latin typeface="Cambria Math" panose="02040503050406030204" pitchFamily="18" charset="0"/>
                      </a:rPr>
                      <m:t>′</m:t>
                    </m:r>
                    <m:r>
                      <a:rPr lang="en-US" altLang="zh-CN" i="1" dirty="0">
                        <a:latin typeface="Cambria Math" panose="02040503050406030204" pitchFamily="18" charset="0"/>
                      </a:rPr>
                      <m:t>)</m:t>
                    </m:r>
                  </m:oMath>
                </a14:m>
                <a:r>
                  <a:rPr lang="zh-CN" altLang="en-US" dirty="0"/>
                  <a:t>，其中</a:t>
                </a:r>
                <a:endParaRPr lang="en-US" altLang="zh-CN" dirty="0"/>
              </a:p>
              <a:p>
                <a:pPr lvl="2"/>
                <a14:m>
                  <m:oMath xmlns:m="http://schemas.openxmlformats.org/officeDocument/2006/math">
                    <m:r>
                      <a:rPr lang="en-US" altLang="zh-CN" b="0" i="1" dirty="0" smtClean="0">
                        <a:latin typeface="Cambria Math" panose="02040503050406030204" pitchFamily="18" charset="0"/>
                      </a:rPr>
                      <m:t>𝑥</m:t>
                    </m:r>
                    <m:r>
                      <a:rPr lang="en-US" altLang="zh-CN" b="0" i="1" dirty="0">
                        <a:latin typeface="Cambria Math" panose="02040503050406030204" pitchFamily="18" charset="0"/>
                      </a:rPr>
                      <m:t> = (</m:t>
                    </m:r>
                    <m:r>
                      <a:rPr lang="en-US" altLang="zh-CN" b="0" i="1" dirty="0">
                        <a:latin typeface="Cambria Math" panose="02040503050406030204" pitchFamily="18" charset="0"/>
                      </a:rPr>
                      <m:t>𝑥</m:t>
                    </m:r>
                    <m:r>
                      <a:rPr lang="en-US" altLang="zh-CN" b="0" i="1" baseline="-25000" dirty="0">
                        <a:latin typeface="Cambria Math" panose="02040503050406030204" pitchFamily="18" charset="0"/>
                      </a:rPr>
                      <m:t>1</m:t>
                    </m:r>
                    <m:r>
                      <a:rPr lang="en-US" altLang="zh-CN" b="0" i="1" dirty="0">
                        <a:latin typeface="Cambria Math" panose="02040503050406030204" pitchFamily="18" charset="0"/>
                      </a:rPr>
                      <m:t> ,… ,</m:t>
                    </m:r>
                    <m:r>
                      <a:rPr lang="en-US" altLang="zh-CN" b="0" i="1" dirty="0" err="1">
                        <a:latin typeface="Cambria Math" panose="02040503050406030204" pitchFamily="18" charset="0"/>
                      </a:rPr>
                      <m:t>𝑥</m:t>
                    </m:r>
                    <m:r>
                      <a:rPr lang="en-US" altLang="zh-CN" b="0" i="1" baseline="-25000" dirty="0" err="1">
                        <a:latin typeface="Cambria Math" panose="02040503050406030204" pitchFamily="18" charset="0"/>
                      </a:rPr>
                      <m:t>𝑇</m:t>
                    </m:r>
                    <m:r>
                      <a:rPr lang="en-US" altLang="zh-CN" b="0" i="1" dirty="0">
                        <a:latin typeface="Cambria Math" panose="02040503050406030204" pitchFamily="18" charset="0"/>
                      </a:rPr>
                      <m:t> )</m:t>
                    </m:r>
                  </m:oMath>
                </a14:m>
                <a:r>
                  <a:rPr lang="zh-CN" altLang="en-US" dirty="0"/>
                  <a:t>为长度是</a:t>
                </a:r>
                <a:r>
                  <a:rPr lang="en-US" altLang="zh-CN" dirty="0"/>
                  <a:t>T </a:t>
                </a:r>
                <a:r>
                  <a:rPr lang="zh-CN" altLang="en-US" dirty="0"/>
                  <a:t>的输入序列，</a:t>
                </a:r>
                <a:endParaRPr lang="en-US" altLang="zh-CN" dirty="0"/>
              </a:p>
              <a:p>
                <a:pPr lvl="2"/>
                <a14:m>
                  <m:oMath xmlns:m="http://schemas.openxmlformats.org/officeDocument/2006/math">
                    <m:r>
                      <a:rPr lang="en-US" altLang="zh-CN" b="0" i="1" dirty="0" smtClean="0">
                        <a:latin typeface="Cambria Math" panose="02040503050406030204" pitchFamily="18" charset="0"/>
                      </a:rPr>
                      <m:t>𝑦</m:t>
                    </m:r>
                    <m:r>
                      <a:rPr lang="en-US" altLang="zh-CN" b="0" i="1" dirty="0" smtClean="0">
                        <a:latin typeface="Cambria Math" panose="02040503050406030204" pitchFamily="18" charset="0"/>
                      </a:rPr>
                      <m:t>′ = (</m:t>
                    </m:r>
                    <m:r>
                      <a:rPr lang="en-US" altLang="zh-CN" b="0" i="1" dirty="0">
                        <a:latin typeface="Cambria Math" panose="02040503050406030204" pitchFamily="18" charset="0"/>
                      </a:rPr>
                      <m:t>𝑦</m:t>
                    </m:r>
                    <m:r>
                      <a:rPr lang="en-US" altLang="zh-CN" b="0" i="1" dirty="0" smtClean="0">
                        <a:latin typeface="Cambria Math" panose="02040503050406030204" pitchFamily="18" charset="0"/>
                      </a:rPr>
                      <m:t>′</m:t>
                    </m:r>
                    <m:r>
                      <a:rPr lang="en-US" altLang="zh-CN" b="0" i="1" baseline="-25000" dirty="0">
                        <a:latin typeface="Cambria Math" panose="02040503050406030204" pitchFamily="18" charset="0"/>
                      </a:rPr>
                      <m:t>1</m:t>
                    </m:r>
                    <m:r>
                      <a:rPr lang="en-US" altLang="zh-CN" b="0" i="1" dirty="0">
                        <a:latin typeface="Cambria Math" panose="02040503050406030204" pitchFamily="18" charset="0"/>
                      </a:rPr>
                      <m:t> ,… ,</m:t>
                    </m:r>
                    <m:r>
                      <a:rPr lang="en-US" altLang="zh-CN" b="0" i="1" dirty="0" err="1">
                        <a:latin typeface="Cambria Math" panose="02040503050406030204" pitchFamily="18" charset="0"/>
                      </a:rPr>
                      <m:t>𝑦</m:t>
                    </m:r>
                    <m:r>
                      <a:rPr lang="en-US" altLang="zh-CN" b="0" i="1" dirty="0" smtClean="0">
                        <a:latin typeface="Cambria Math" panose="02040503050406030204" pitchFamily="18" charset="0"/>
                      </a:rPr>
                      <m:t>′</m:t>
                    </m:r>
                    <m:r>
                      <a:rPr lang="en-US" altLang="zh-CN" b="0" i="1" baseline="-25000" dirty="0" err="1">
                        <a:latin typeface="Cambria Math" panose="02040503050406030204" pitchFamily="18" charset="0"/>
                      </a:rPr>
                      <m:t>𝑇</m:t>
                    </m:r>
                    <m:r>
                      <a:rPr lang="en-US" altLang="zh-CN" b="0" i="1" dirty="0">
                        <a:latin typeface="Cambria Math" panose="02040503050406030204" pitchFamily="18" charset="0"/>
                      </a:rPr>
                      <m:t> )</m:t>
                    </m:r>
                  </m:oMath>
                </a14:m>
                <a:r>
                  <a:rPr lang="zh-CN" altLang="en-US" dirty="0"/>
                  <a:t>是长度为</a:t>
                </a:r>
                <a:r>
                  <a:rPr lang="en-US" altLang="zh-CN" dirty="0"/>
                  <a:t>T </a:t>
                </a:r>
                <a:r>
                  <a:rPr lang="zh-CN" altLang="en-US" dirty="0"/>
                  <a:t>的标签序列。</a:t>
                </a:r>
                <a:endParaRPr lang="en-US" altLang="zh-CN" dirty="0"/>
              </a:p>
              <a:p>
                <a:pPr lvl="1"/>
                <a:endParaRPr lang="en-US" altLang="zh-CN" dirty="0"/>
              </a:p>
              <a:p>
                <a:pPr lvl="1"/>
                <a:r>
                  <a:rPr lang="zh-CN" altLang="en-US" dirty="0"/>
                  <a:t>时刻</a:t>
                </a:r>
                <a:r>
                  <a:rPr lang="en-US" altLang="zh-CN" dirty="0"/>
                  <a:t>t</a:t>
                </a:r>
                <a:r>
                  <a:rPr lang="zh-CN" altLang="en-US" dirty="0"/>
                  <a:t>的</a:t>
                </a:r>
                <a:r>
                  <a:rPr lang="zh-CN" altLang="en-US" dirty="0">
                    <a:solidFill>
                      <a:srgbClr val="FF0000"/>
                    </a:solidFill>
                  </a:rPr>
                  <a:t>瞬时损失函数</a:t>
                </a:r>
                <a:r>
                  <a:rPr lang="zh-CN" altLang="en-US" dirty="0"/>
                  <a:t>为</a:t>
                </a:r>
                <a:endParaRPr lang="en-US" altLang="zh-CN" dirty="0"/>
              </a:p>
              <a:p>
                <a:pPr lvl="1"/>
                <a:endParaRPr lang="en-US" altLang="zh-CN" dirty="0"/>
              </a:p>
              <a:p>
                <a:pPr lvl="1"/>
                <a:endParaRPr lang="en-US" altLang="zh-CN" dirty="0"/>
              </a:p>
              <a:p>
                <a:pPr lvl="1"/>
                <a:r>
                  <a:rPr lang="zh-CN" altLang="en-US" dirty="0">
                    <a:solidFill>
                      <a:srgbClr val="FF0000"/>
                    </a:solidFill>
                  </a:rPr>
                  <a:t>总损失函数</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xfrm>
                <a:off x="915035" y="1032119"/>
                <a:ext cx="10515600" cy="5229711"/>
              </a:xfrm>
              <a:blipFill>
                <a:blip r:embed="rId3"/>
                <a:stretch>
                  <a:fillRect l="-986" t="-19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47B90921-58E0-4E07-B6DF-D21C1443342F}"/>
                  </a:ext>
                </a:extLst>
              </p:cNvPr>
              <p:cNvSpPr/>
              <p:nvPr/>
            </p:nvSpPr>
            <p:spPr>
              <a:xfrm>
                <a:off x="4959951" y="4362921"/>
                <a:ext cx="2352247" cy="461665"/>
              </a:xfrm>
              <a:prstGeom prst="rect">
                <a:avLst/>
              </a:prstGeom>
            </p:spPr>
            <p:txBody>
              <a:bodyPr wrap="none">
                <a:spAutoFit/>
              </a:bodyPr>
              <a:lstStyle/>
              <a:p>
                <a14:m>
                  <m:oMath xmlns:m="http://schemas.openxmlformats.org/officeDocument/2006/math">
                    <m:sSub>
                      <m:sSubPr>
                        <m:ctrlPr>
                          <a:rPr lang="zh-CN" altLang="en-US" sz="2400" i="1" smtClean="0">
                            <a:solidFill>
                              <a:srgbClr val="C00000"/>
                            </a:solidFill>
                            <a:latin typeface="Cambria Math" panose="02040503050406030204" pitchFamily="18" charset="0"/>
                          </a:rPr>
                        </m:ctrlPr>
                      </m:sSubPr>
                      <m:e>
                        <m:r>
                          <a:rPr lang="en-US" altLang="zh-CN" sz="2400" b="0" i="1" smtClean="0">
                            <a:solidFill>
                              <a:srgbClr val="C00000"/>
                            </a:solidFill>
                            <a:latin typeface="Cambria Math" panose="02040503050406030204" pitchFamily="18" charset="0"/>
                          </a:rPr>
                          <m:t>𝐿</m:t>
                        </m:r>
                      </m:e>
                      <m:sub>
                        <m:r>
                          <a:rPr lang="zh-CN" altLang="en-US" sz="2400" i="1">
                            <a:solidFill>
                              <a:srgbClr val="C00000"/>
                            </a:solidFill>
                            <a:latin typeface="Cambria Math" panose="02040503050406030204" pitchFamily="18" charset="0"/>
                          </a:rPr>
                          <m:t>𝑡</m:t>
                        </m:r>
                      </m:sub>
                    </m:sSub>
                    <m:r>
                      <a:rPr lang="zh-CN" altLang="en-US" sz="2400">
                        <a:solidFill>
                          <a:srgbClr val="C00000"/>
                        </a:solidFill>
                        <a:latin typeface="Cambria Math" panose="02040503050406030204" pitchFamily="18" charset="0"/>
                      </a:rPr>
                      <m:t>=</m:t>
                    </m:r>
                    <m:r>
                      <m:rPr>
                        <m:sty m:val="p"/>
                      </m:rPr>
                      <a:rPr lang="en-US" altLang="zh-CN" sz="2400" b="0" i="0" smtClean="0">
                        <a:solidFill>
                          <a:srgbClr val="C00000"/>
                        </a:solidFill>
                        <a:latin typeface="Cambria Math" panose="02040503050406030204" pitchFamily="18" charset="0"/>
                      </a:rPr>
                      <m:t>loss</m:t>
                    </m:r>
                    <m:r>
                      <a:rPr lang="zh-CN" altLang="en-US" sz="2400">
                        <a:solidFill>
                          <a:srgbClr val="C00000"/>
                        </a:solidFill>
                        <a:latin typeface="Cambria Math" panose="02040503050406030204" pitchFamily="18" charset="0"/>
                      </a:rPr>
                      <m:t>(</m:t>
                    </m:r>
                    <m:sSub>
                      <m:sSubPr>
                        <m:ctrlPr>
                          <a:rPr lang="en-US" altLang="zh-CN" sz="2400" b="0" i="1" smtClean="0">
                            <a:solidFill>
                              <a:srgbClr val="C00000"/>
                            </a:solidFill>
                            <a:latin typeface="Cambria Math" panose="02040503050406030204" pitchFamily="18" charset="0"/>
                          </a:rPr>
                        </m:ctrlPr>
                      </m:sSubPr>
                      <m:e>
                        <m:r>
                          <a:rPr lang="en-US" altLang="zh-CN" sz="2400" b="0" i="1" smtClean="0">
                            <a:solidFill>
                              <a:srgbClr val="C00000"/>
                            </a:solidFill>
                            <a:latin typeface="Cambria Math" panose="02040503050406030204" pitchFamily="18" charset="0"/>
                          </a:rPr>
                          <m:t>𝑦</m:t>
                        </m:r>
                      </m:e>
                      <m:sub>
                        <m:r>
                          <a:rPr lang="en-US" altLang="zh-CN" sz="2400" b="0" i="1" smtClean="0">
                            <a:solidFill>
                              <a:srgbClr val="C00000"/>
                            </a:solidFill>
                            <a:latin typeface="Cambria Math" panose="02040503050406030204" pitchFamily="18" charset="0"/>
                          </a:rPr>
                          <m:t>𝑡</m:t>
                        </m:r>
                      </m:sub>
                    </m:sSub>
                    <m:r>
                      <a:rPr lang="en-US" altLang="zh-CN" sz="2400" b="0" i="1" smtClean="0">
                        <a:solidFill>
                          <a:srgbClr val="C00000"/>
                        </a:solidFill>
                        <a:latin typeface="Cambria Math" panose="02040503050406030204" pitchFamily="18" charset="0"/>
                      </a:rPr>
                      <m:t>,</m:t>
                    </m:r>
                    <m:sSub>
                      <m:sSubPr>
                        <m:ctrlPr>
                          <a:rPr lang="en-US" altLang="zh-CN" sz="2400" b="0" i="1" smtClean="0">
                            <a:solidFill>
                              <a:srgbClr val="C00000"/>
                            </a:solidFill>
                            <a:latin typeface="Cambria Math" panose="02040503050406030204" pitchFamily="18" charset="0"/>
                          </a:rPr>
                        </m:ctrlPr>
                      </m:sSubPr>
                      <m:e>
                        <m:r>
                          <a:rPr lang="en-US" altLang="zh-CN" sz="2400" i="1" smtClean="0">
                            <a:solidFill>
                              <a:srgbClr val="C00000"/>
                            </a:solidFill>
                            <a:latin typeface="Cambria Math" panose="02040503050406030204" pitchFamily="18" charset="0"/>
                          </a:rPr>
                          <m:t>𝑦</m:t>
                        </m:r>
                        <m:r>
                          <a:rPr lang="en-US" altLang="zh-CN" sz="2400" b="0" i="1" smtClean="0">
                            <a:solidFill>
                              <a:srgbClr val="C00000"/>
                            </a:solidFill>
                            <a:latin typeface="Cambria Math" panose="02040503050406030204" pitchFamily="18" charset="0"/>
                          </a:rPr>
                          <m:t>′</m:t>
                        </m:r>
                      </m:e>
                      <m:sub>
                        <m:r>
                          <a:rPr lang="en-US" altLang="zh-CN" sz="2400" b="0" i="1" smtClean="0">
                            <a:solidFill>
                              <a:srgbClr val="C00000"/>
                            </a:solidFill>
                            <a:latin typeface="Cambria Math" panose="02040503050406030204" pitchFamily="18" charset="0"/>
                          </a:rPr>
                          <m:t>𝑡</m:t>
                        </m:r>
                      </m:sub>
                    </m:sSub>
                  </m:oMath>
                </a14:m>
                <a:r>
                  <a:rPr lang="en-US" altLang="zh-CN" sz="2400" dirty="0"/>
                  <a:t>)</a:t>
                </a:r>
                <a:endParaRPr lang="zh-CN" altLang="en-US" sz="2400" dirty="0"/>
              </a:p>
            </p:txBody>
          </p:sp>
        </mc:Choice>
        <mc:Fallback xmlns="">
          <p:sp>
            <p:nvSpPr>
              <p:cNvPr id="10" name="矩形 9">
                <a:extLst>
                  <a:ext uri="{FF2B5EF4-FFF2-40B4-BE49-F238E27FC236}">
                    <a16:creationId xmlns:a16="http://schemas.microsoft.com/office/drawing/2014/main" id="{47B90921-58E0-4E07-B6DF-D21C1443342F}"/>
                  </a:ext>
                </a:extLst>
              </p:cNvPr>
              <p:cNvSpPr>
                <a:spLocks noRot="1" noChangeAspect="1" noMove="1" noResize="1" noEditPoints="1" noAdjustHandles="1" noChangeArrowheads="1" noChangeShapeType="1" noTextEdit="1"/>
              </p:cNvSpPr>
              <p:nvPr/>
            </p:nvSpPr>
            <p:spPr>
              <a:xfrm>
                <a:off x="4959951" y="4362921"/>
                <a:ext cx="2352247" cy="461665"/>
              </a:xfrm>
              <a:prstGeom prst="rect">
                <a:avLst/>
              </a:prstGeom>
              <a:blipFill>
                <a:blip r:embed="rId4"/>
                <a:stretch>
                  <a:fillRect l="-777" t="-9333" r="-3368" b="-3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2E11800B-2AA1-462B-9A80-D3B3C849984E}"/>
                  </a:ext>
                </a:extLst>
              </p:cNvPr>
              <p:cNvSpPr/>
              <p:nvPr/>
            </p:nvSpPr>
            <p:spPr>
              <a:xfrm>
                <a:off x="3372187" y="5531322"/>
                <a:ext cx="1789401" cy="468013"/>
              </a:xfrm>
              <a:prstGeom prst="rect">
                <a:avLst/>
              </a:prstGeom>
            </p:spPr>
            <p:txBody>
              <a:bodyPr wrap="none">
                <a:spAutoFit/>
              </a:bodyPr>
              <a:lstStyle/>
              <a:p>
                <a14:m>
                  <m:oMath xmlns:m="http://schemas.openxmlformats.org/officeDocument/2006/math">
                    <m:r>
                      <a:rPr lang="en-US" altLang="zh-CN" sz="2400" i="1" smtClean="0">
                        <a:solidFill>
                          <a:srgbClr val="C00000"/>
                        </a:solidFill>
                        <a:latin typeface="Cambria Math" panose="02040503050406030204" pitchFamily="18" charset="0"/>
                      </a:rPr>
                      <m:t>𝐿</m:t>
                    </m:r>
                    <m:r>
                      <a:rPr lang="en-US" altLang="zh-CN" sz="2400" b="0" i="1" smtClean="0">
                        <a:solidFill>
                          <a:srgbClr val="C00000"/>
                        </a:solidFill>
                        <a:latin typeface="Cambria Math" panose="02040503050406030204" pitchFamily="18" charset="0"/>
                      </a:rPr>
                      <m:t>=</m:t>
                    </m:r>
                    <m:nary>
                      <m:naryPr>
                        <m:chr m:val="∑"/>
                        <m:ctrlPr>
                          <a:rPr lang="en-US" altLang="zh-CN" sz="2400" b="0" i="1" smtClean="0">
                            <a:solidFill>
                              <a:srgbClr val="C00000"/>
                            </a:solidFill>
                            <a:latin typeface="Cambria Math" panose="02040503050406030204" pitchFamily="18" charset="0"/>
                          </a:rPr>
                        </m:ctrlPr>
                      </m:naryPr>
                      <m:sub>
                        <m:r>
                          <a:rPr lang="en-US" altLang="zh-CN" sz="2400" b="0" i="1" smtClean="0">
                            <a:solidFill>
                              <a:srgbClr val="C00000"/>
                            </a:solidFill>
                            <a:latin typeface="Cambria Math" panose="02040503050406030204" pitchFamily="18" charset="0"/>
                          </a:rPr>
                          <m:t>𝑡</m:t>
                        </m:r>
                        <m:r>
                          <a:rPr lang="en-US" altLang="zh-CN" sz="2400" b="0" i="1" smtClean="0">
                            <a:solidFill>
                              <a:srgbClr val="C00000"/>
                            </a:solidFill>
                            <a:latin typeface="Cambria Math" panose="02040503050406030204" pitchFamily="18" charset="0"/>
                          </a:rPr>
                          <m:t>=1</m:t>
                        </m:r>
                      </m:sub>
                      <m:sup>
                        <m:r>
                          <a:rPr lang="en-US" altLang="zh-CN" sz="2400" b="0" i="1" smtClean="0">
                            <a:solidFill>
                              <a:srgbClr val="C00000"/>
                            </a:solidFill>
                            <a:latin typeface="Cambria Math" panose="02040503050406030204" pitchFamily="18" charset="0"/>
                          </a:rPr>
                          <m:t>𝑇</m:t>
                        </m:r>
                      </m:sup>
                      <m:e>
                        <m:sSub>
                          <m:sSubPr>
                            <m:ctrlPr>
                              <a:rPr lang="en-US" altLang="zh-CN" sz="2400" b="0" i="1" smtClean="0">
                                <a:solidFill>
                                  <a:srgbClr val="C00000"/>
                                </a:solidFill>
                                <a:latin typeface="Cambria Math" panose="02040503050406030204" pitchFamily="18" charset="0"/>
                              </a:rPr>
                            </m:ctrlPr>
                          </m:sSubPr>
                          <m:e>
                            <m:r>
                              <a:rPr lang="en-US" altLang="zh-CN" sz="2400" b="0" i="1" smtClean="0">
                                <a:solidFill>
                                  <a:srgbClr val="C00000"/>
                                </a:solidFill>
                                <a:latin typeface="Cambria Math" panose="02040503050406030204" pitchFamily="18" charset="0"/>
                              </a:rPr>
                              <m:t>𝐿</m:t>
                            </m:r>
                          </m:e>
                          <m:sub>
                            <m:r>
                              <a:rPr lang="en-US" altLang="zh-CN" sz="2400" b="0" i="1" smtClean="0">
                                <a:solidFill>
                                  <a:srgbClr val="C00000"/>
                                </a:solidFill>
                                <a:latin typeface="Cambria Math" panose="02040503050406030204" pitchFamily="18" charset="0"/>
                              </a:rPr>
                              <m:t>𝑡</m:t>
                            </m:r>
                          </m:sub>
                        </m:sSub>
                      </m:e>
                    </m:nary>
                  </m:oMath>
                </a14:m>
                <a:r>
                  <a:rPr lang="en-US" altLang="zh-CN" sz="2400" dirty="0">
                    <a:solidFill>
                      <a:srgbClr val="C00000"/>
                    </a:solidFill>
                  </a:rPr>
                  <a:t> </a:t>
                </a:r>
                <a:endParaRPr lang="zh-CN" altLang="en-US" sz="2400" dirty="0"/>
              </a:p>
            </p:txBody>
          </p:sp>
        </mc:Choice>
        <mc:Fallback xmlns="">
          <p:sp>
            <p:nvSpPr>
              <p:cNvPr id="11" name="矩形 10">
                <a:extLst>
                  <a:ext uri="{FF2B5EF4-FFF2-40B4-BE49-F238E27FC236}">
                    <a16:creationId xmlns:a16="http://schemas.microsoft.com/office/drawing/2014/main" id="{2E11800B-2AA1-462B-9A80-D3B3C849984E}"/>
                  </a:ext>
                </a:extLst>
              </p:cNvPr>
              <p:cNvSpPr>
                <a:spLocks noRot="1" noChangeAspect="1" noMove="1" noResize="1" noEditPoints="1" noAdjustHandles="1" noChangeArrowheads="1" noChangeShapeType="1" noTextEdit="1"/>
              </p:cNvSpPr>
              <p:nvPr/>
            </p:nvSpPr>
            <p:spPr>
              <a:xfrm>
                <a:off x="3372187" y="5531322"/>
                <a:ext cx="1789401" cy="468013"/>
              </a:xfrm>
              <a:prstGeom prst="rect">
                <a:avLst/>
              </a:prstGeom>
              <a:blipFill>
                <a:blip r:embed="rId5"/>
                <a:stretch>
                  <a:fillRect l="-680" t="-127273" r="-10544" b="-192208"/>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D116D0D9-06A2-4241-853C-FEEC420BB528}"/>
              </a:ext>
            </a:extLst>
          </p:cNvPr>
          <p:cNvPicPr>
            <a:picLocks noChangeAspect="1"/>
          </p:cNvPicPr>
          <p:nvPr/>
        </p:nvPicPr>
        <p:blipFill>
          <a:blip r:embed="rId3"/>
          <a:stretch>
            <a:fillRect/>
          </a:stretch>
        </p:blipFill>
        <p:spPr>
          <a:xfrm>
            <a:off x="319416" y="2250478"/>
            <a:ext cx="6324646" cy="2143141"/>
          </a:xfrm>
          <a:prstGeom prst="rect">
            <a:avLst/>
          </a:prstGeom>
        </p:spPr>
      </p:pic>
      <p:sp>
        <p:nvSpPr>
          <p:cNvPr id="2" name="标题 1"/>
          <p:cNvSpPr>
            <a:spLocks noGrp="1"/>
          </p:cNvSpPr>
          <p:nvPr>
            <p:ph type="title"/>
          </p:nvPr>
        </p:nvSpPr>
        <p:spPr>
          <a:xfrm>
            <a:off x="915035" y="97155"/>
            <a:ext cx="8135620" cy="618490"/>
          </a:xfrm>
        </p:spPr>
        <p:txBody>
          <a:bodyPr/>
          <a:lstStyle/>
          <a:p>
            <a:r>
              <a:rPr lang="zh-CN" altLang="en-US" dirty="0">
                <a:latin typeface="微软雅黑" panose="020B0503020204020204" pitchFamily="34" charset="-122"/>
                <a:ea typeface="微软雅黑" panose="020B0503020204020204" pitchFamily="34" charset="-122"/>
                <a:sym typeface="+mn-ea"/>
              </a:rPr>
              <a:t>简单循环神经网络</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内容占位符 2"/>
          <p:cNvSpPr>
            <a:spLocks noGrp="1"/>
          </p:cNvSpPr>
          <p:nvPr>
            <p:ph sz="quarter" idx="1"/>
          </p:nvPr>
        </p:nvSpPr>
        <p:spPr>
          <a:xfrm>
            <a:off x="915035" y="1032119"/>
            <a:ext cx="4965812" cy="5229711"/>
          </a:xfrm>
        </p:spPr>
        <p:txBody>
          <a:bodyPr/>
          <a:lstStyle/>
          <a:p>
            <a:r>
              <a:rPr lang="zh-CN" altLang="en-US" dirty="0"/>
              <a:t>随时间反向传播算法</a:t>
            </a:r>
            <a:endParaRPr lang="en-US" altLang="zh-CN" dirty="0"/>
          </a:p>
          <a:p>
            <a:pPr lvl="1"/>
            <a:r>
              <a:rPr lang="zh-CN" altLang="en-US" dirty="0"/>
              <a:t> 求解各个权重的梯度</a:t>
            </a:r>
            <a:endParaRPr lang="en-US" altLang="zh-CN" dirty="0"/>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5C52325D-7D60-40A5-A81E-25A347EC64D5}"/>
                  </a:ext>
                </a:extLst>
              </p:cNvPr>
              <p:cNvSpPr/>
              <p:nvPr/>
            </p:nvSpPr>
            <p:spPr>
              <a:xfrm>
                <a:off x="7980595" y="2575970"/>
                <a:ext cx="2924262" cy="87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00B0F0"/>
                              </a:solidFill>
                              <a:latin typeface="Cambria Math" panose="02040503050406030204" pitchFamily="18" charset="0"/>
                            </a:rPr>
                          </m:ctrlPr>
                        </m:fPr>
                        <m:num>
                          <m:r>
                            <a:rPr lang="zh-CN" altLang="en-US">
                              <a:solidFill>
                                <a:srgbClr val="00B0F0"/>
                              </a:solidFill>
                              <a:latin typeface="Cambria Math" panose="02040503050406030204" pitchFamily="18" charset="0"/>
                            </a:rPr>
                            <m:t>𝜕</m:t>
                          </m:r>
                          <m:r>
                            <a:rPr lang="zh-CN" altLang="en-US" i="1">
                              <a:solidFill>
                                <a:srgbClr val="00B0F0"/>
                              </a:solidFill>
                              <a:latin typeface="Cambria Math" panose="02040503050406030204" pitchFamily="18" charset="0"/>
                            </a:rPr>
                            <m:t>𝐿</m:t>
                          </m:r>
                        </m:num>
                        <m:den>
                          <m:r>
                            <a:rPr lang="zh-CN" altLang="en-US" i="0">
                              <a:solidFill>
                                <a:srgbClr val="00B0F0"/>
                              </a:solidFill>
                              <a:latin typeface="Cambria Math" panose="02040503050406030204" pitchFamily="18" charset="0"/>
                            </a:rPr>
                            <m:t>𝜕</m:t>
                          </m:r>
                          <m:r>
                            <m:rPr>
                              <m:sty m:val="p"/>
                            </m:rPr>
                            <a:rPr lang="zh-CN" altLang="en-US" i="0">
                              <a:solidFill>
                                <a:srgbClr val="00B0F0"/>
                              </a:solidFill>
                              <a:latin typeface="Cambria Math" panose="02040503050406030204" pitchFamily="18" charset="0"/>
                            </a:rPr>
                            <m:t>V</m:t>
                          </m:r>
                        </m:den>
                      </m:f>
                      <m:r>
                        <a:rPr lang="zh-CN" altLang="en-US" i="0">
                          <a:solidFill>
                            <a:srgbClr val="00B0F0"/>
                          </a:solidFill>
                          <a:latin typeface="Cambria Math" panose="02040503050406030204" pitchFamily="18" charset="0"/>
                        </a:rPr>
                        <m:t>=</m:t>
                      </m:r>
                      <m:nary>
                        <m:naryPr>
                          <m:chr m:val="∑"/>
                          <m:limLoc m:val="undOvr"/>
                          <m:ctrlPr>
                            <a:rPr lang="zh-CN" altLang="en-US" i="1">
                              <a:solidFill>
                                <a:srgbClr val="00B0F0"/>
                              </a:solidFill>
                              <a:latin typeface="Cambria Math" panose="02040503050406030204" pitchFamily="18" charset="0"/>
                            </a:rPr>
                          </m:ctrlPr>
                        </m:naryPr>
                        <m:sub>
                          <m:r>
                            <a:rPr lang="zh-CN" altLang="en-US" i="1">
                              <a:solidFill>
                                <a:srgbClr val="00B0F0"/>
                              </a:solidFill>
                              <a:latin typeface="Cambria Math" panose="02040503050406030204" pitchFamily="18" charset="0"/>
                            </a:rPr>
                            <m:t>𝑡</m:t>
                          </m:r>
                          <m:r>
                            <a:rPr lang="zh-CN" altLang="en-US" i="0">
                              <a:solidFill>
                                <a:srgbClr val="00B0F0"/>
                              </a:solidFill>
                              <a:latin typeface="Cambria Math" panose="02040503050406030204" pitchFamily="18" charset="0"/>
                            </a:rPr>
                            <m:t>=1</m:t>
                          </m:r>
                        </m:sub>
                        <m:sup>
                          <m:r>
                            <a:rPr lang="zh-CN" altLang="en-US" i="1">
                              <a:solidFill>
                                <a:srgbClr val="00B0F0"/>
                              </a:solidFill>
                              <a:latin typeface="Cambria Math" panose="02040503050406030204" pitchFamily="18" charset="0"/>
                            </a:rPr>
                            <m:t>𝑇</m:t>
                          </m:r>
                        </m:sup>
                        <m:e>
                          <m:f>
                            <m:fPr>
                              <m:ctrlPr>
                                <a:rPr lang="zh-CN" altLang="en-US" i="1">
                                  <a:solidFill>
                                    <a:srgbClr val="00B0F0"/>
                                  </a:solidFill>
                                  <a:latin typeface="Cambria Math" panose="02040503050406030204" pitchFamily="18" charset="0"/>
                                </a:rPr>
                              </m:ctrlPr>
                            </m:fPr>
                            <m:num>
                              <m:r>
                                <a:rPr lang="zh-CN" altLang="en-US" i="0">
                                  <a:solidFill>
                                    <a:srgbClr val="00B0F0"/>
                                  </a:solidFill>
                                  <a:latin typeface="Cambria Math" panose="02040503050406030204" pitchFamily="18" charset="0"/>
                                </a:rPr>
                                <m:t>𝜕</m:t>
                              </m:r>
                              <m:sSub>
                                <m:sSubPr>
                                  <m:ctrlPr>
                                    <a:rPr lang="zh-CN" altLang="en-US" i="1">
                                      <a:solidFill>
                                        <a:srgbClr val="00B0F0"/>
                                      </a:solidFill>
                                      <a:latin typeface="Cambria Math" panose="02040503050406030204" pitchFamily="18" charset="0"/>
                                    </a:rPr>
                                  </m:ctrlPr>
                                </m:sSubPr>
                                <m:e>
                                  <m:r>
                                    <a:rPr lang="zh-CN" altLang="en-US" i="1">
                                      <a:solidFill>
                                        <a:srgbClr val="00B0F0"/>
                                      </a:solidFill>
                                      <a:latin typeface="Cambria Math" panose="02040503050406030204" pitchFamily="18" charset="0"/>
                                    </a:rPr>
                                    <m:t>𝐿</m:t>
                                  </m:r>
                                </m:e>
                                <m:sub>
                                  <m:r>
                                    <a:rPr lang="zh-CN" altLang="en-US" i="1">
                                      <a:solidFill>
                                        <a:srgbClr val="00B0F0"/>
                                      </a:solidFill>
                                      <a:latin typeface="Cambria Math" panose="02040503050406030204" pitchFamily="18" charset="0"/>
                                    </a:rPr>
                                    <m:t>𝑡</m:t>
                                  </m:r>
                                </m:sub>
                              </m:sSub>
                            </m:num>
                            <m:den>
                              <m:r>
                                <a:rPr lang="zh-CN" altLang="en-US" i="0">
                                  <a:solidFill>
                                    <a:srgbClr val="00B0F0"/>
                                  </a:solidFill>
                                  <a:latin typeface="Cambria Math" panose="02040503050406030204" pitchFamily="18" charset="0"/>
                                </a:rPr>
                                <m:t>𝜕</m:t>
                              </m:r>
                              <m:r>
                                <m:rPr>
                                  <m:sty m:val="p"/>
                                </m:rPr>
                                <a:rPr lang="zh-CN" altLang="en-US" i="0">
                                  <a:solidFill>
                                    <a:srgbClr val="00B0F0"/>
                                  </a:solidFill>
                                  <a:latin typeface="Cambria Math" panose="02040503050406030204" pitchFamily="18" charset="0"/>
                                </a:rPr>
                                <m:t>V</m:t>
                              </m:r>
                            </m:den>
                          </m:f>
                        </m:e>
                      </m:nary>
                      <m:r>
                        <a:rPr lang="zh-CN" altLang="en-US" i="0">
                          <a:solidFill>
                            <a:srgbClr val="00B0F0"/>
                          </a:solidFill>
                          <a:latin typeface="Cambria Math" panose="02040503050406030204" pitchFamily="18" charset="0"/>
                        </a:rPr>
                        <m:t>=</m:t>
                      </m:r>
                      <m:nary>
                        <m:naryPr>
                          <m:chr m:val="∑"/>
                          <m:limLoc m:val="undOvr"/>
                          <m:ctrlPr>
                            <a:rPr lang="zh-CN" altLang="en-US" i="1">
                              <a:solidFill>
                                <a:srgbClr val="00B0F0"/>
                              </a:solidFill>
                              <a:latin typeface="Cambria Math" panose="02040503050406030204" pitchFamily="18" charset="0"/>
                            </a:rPr>
                          </m:ctrlPr>
                        </m:naryPr>
                        <m:sub>
                          <m:r>
                            <a:rPr lang="zh-CN" altLang="en-US" i="1">
                              <a:solidFill>
                                <a:srgbClr val="00B0F0"/>
                              </a:solidFill>
                              <a:latin typeface="Cambria Math" panose="02040503050406030204" pitchFamily="18" charset="0"/>
                            </a:rPr>
                            <m:t>𝑡</m:t>
                          </m:r>
                          <m:r>
                            <a:rPr lang="zh-CN" altLang="en-US" i="0">
                              <a:solidFill>
                                <a:srgbClr val="00B0F0"/>
                              </a:solidFill>
                              <a:latin typeface="Cambria Math" panose="02040503050406030204" pitchFamily="18" charset="0"/>
                            </a:rPr>
                            <m:t>=1</m:t>
                          </m:r>
                        </m:sub>
                        <m:sup>
                          <m:r>
                            <a:rPr lang="zh-CN" altLang="en-US" i="1">
                              <a:solidFill>
                                <a:srgbClr val="00B0F0"/>
                              </a:solidFill>
                              <a:latin typeface="Cambria Math" panose="02040503050406030204" pitchFamily="18" charset="0"/>
                            </a:rPr>
                            <m:t>𝑇</m:t>
                          </m:r>
                        </m:sup>
                        <m:e>
                          <m:f>
                            <m:fPr>
                              <m:ctrlPr>
                                <a:rPr lang="zh-CN" altLang="en-US" i="1">
                                  <a:solidFill>
                                    <a:srgbClr val="00B0F0"/>
                                  </a:solidFill>
                                  <a:latin typeface="Cambria Math" panose="02040503050406030204" pitchFamily="18" charset="0"/>
                                </a:rPr>
                              </m:ctrlPr>
                            </m:fPr>
                            <m:num>
                              <m:r>
                                <a:rPr lang="zh-CN" altLang="en-US" i="0">
                                  <a:solidFill>
                                    <a:srgbClr val="00B0F0"/>
                                  </a:solidFill>
                                  <a:latin typeface="Cambria Math" panose="02040503050406030204" pitchFamily="18" charset="0"/>
                                </a:rPr>
                                <m:t>𝜕</m:t>
                              </m:r>
                              <m:sSub>
                                <m:sSubPr>
                                  <m:ctrlPr>
                                    <a:rPr lang="zh-CN" altLang="en-US" i="1">
                                      <a:solidFill>
                                        <a:srgbClr val="00B0F0"/>
                                      </a:solidFill>
                                      <a:latin typeface="Cambria Math" panose="02040503050406030204" pitchFamily="18" charset="0"/>
                                    </a:rPr>
                                  </m:ctrlPr>
                                </m:sSubPr>
                                <m:e>
                                  <m:r>
                                    <a:rPr lang="zh-CN" altLang="en-US" i="1">
                                      <a:solidFill>
                                        <a:srgbClr val="00B0F0"/>
                                      </a:solidFill>
                                      <a:latin typeface="Cambria Math" panose="02040503050406030204" pitchFamily="18" charset="0"/>
                                    </a:rPr>
                                    <m:t>𝐿</m:t>
                                  </m:r>
                                </m:e>
                                <m:sub>
                                  <m:r>
                                    <a:rPr lang="zh-CN" altLang="en-US" i="1">
                                      <a:solidFill>
                                        <a:srgbClr val="00B0F0"/>
                                      </a:solidFill>
                                      <a:latin typeface="Cambria Math" panose="02040503050406030204" pitchFamily="18" charset="0"/>
                                    </a:rPr>
                                    <m:t>𝑡</m:t>
                                  </m:r>
                                </m:sub>
                              </m:sSub>
                            </m:num>
                            <m:den>
                              <m:r>
                                <a:rPr lang="zh-CN" altLang="en-US" i="0">
                                  <a:solidFill>
                                    <a:srgbClr val="00B0F0"/>
                                  </a:solidFill>
                                  <a:latin typeface="Cambria Math" panose="02040503050406030204" pitchFamily="18" charset="0"/>
                                </a:rPr>
                                <m:t>𝜕</m:t>
                              </m:r>
                              <m:sSub>
                                <m:sSubPr>
                                  <m:ctrlPr>
                                    <a:rPr lang="en-US" altLang="zh-CN" i="1" smtClean="0">
                                      <a:solidFill>
                                        <a:srgbClr val="00B0F0"/>
                                      </a:solidFill>
                                      <a:latin typeface="Cambria Math" panose="02040503050406030204" pitchFamily="18" charset="0"/>
                                    </a:rPr>
                                  </m:ctrlPr>
                                </m:sSubPr>
                                <m:e>
                                  <m:r>
                                    <a:rPr lang="en-US" altLang="zh-CN" b="0" i="1" smtClean="0">
                                      <a:solidFill>
                                        <a:srgbClr val="00B0F0"/>
                                      </a:solidFill>
                                      <a:latin typeface="Cambria Math" panose="02040503050406030204" pitchFamily="18" charset="0"/>
                                    </a:rPr>
                                    <m:t>𝑦</m:t>
                                  </m:r>
                                </m:e>
                                <m:sub>
                                  <m:r>
                                    <a:rPr lang="en-US" altLang="zh-CN" i="1">
                                      <a:solidFill>
                                        <a:srgbClr val="00B0F0"/>
                                      </a:solidFill>
                                      <a:latin typeface="Cambria Math" panose="02040503050406030204" pitchFamily="18" charset="0"/>
                                    </a:rPr>
                                    <m:t>𝑡</m:t>
                                  </m:r>
                                </m:sub>
                              </m:sSub>
                            </m:den>
                          </m:f>
                        </m:e>
                      </m:nary>
                      <m:f>
                        <m:fPr>
                          <m:ctrlPr>
                            <a:rPr lang="zh-CN" altLang="en-US" i="1">
                              <a:solidFill>
                                <a:srgbClr val="00B0F0"/>
                              </a:solidFill>
                              <a:latin typeface="Cambria Math" panose="02040503050406030204" pitchFamily="18" charset="0"/>
                            </a:rPr>
                          </m:ctrlPr>
                        </m:fPr>
                        <m:num>
                          <m:r>
                            <a:rPr lang="zh-CN" altLang="en-US" i="0">
                              <a:solidFill>
                                <a:srgbClr val="00B0F0"/>
                              </a:solidFill>
                              <a:latin typeface="Cambria Math" panose="02040503050406030204" pitchFamily="18" charset="0"/>
                            </a:rPr>
                            <m:t>𝜕</m:t>
                          </m:r>
                          <m:sSub>
                            <m:sSubPr>
                              <m:ctrlPr>
                                <a:rPr lang="en-US" altLang="zh-CN" i="1" smtClean="0">
                                  <a:solidFill>
                                    <a:srgbClr val="00B0F0"/>
                                  </a:solidFill>
                                  <a:latin typeface="Cambria Math" panose="02040503050406030204" pitchFamily="18" charset="0"/>
                                </a:rPr>
                              </m:ctrlPr>
                            </m:sSubPr>
                            <m:e>
                              <m:r>
                                <a:rPr lang="en-US" altLang="zh-CN" b="0" i="1" smtClean="0">
                                  <a:solidFill>
                                    <a:srgbClr val="00B0F0"/>
                                  </a:solidFill>
                                  <a:latin typeface="Cambria Math" panose="02040503050406030204" pitchFamily="18" charset="0"/>
                                </a:rPr>
                                <m:t>𝑦</m:t>
                              </m:r>
                            </m:e>
                            <m:sub>
                              <m:r>
                                <a:rPr lang="en-US" altLang="zh-CN" i="1">
                                  <a:solidFill>
                                    <a:srgbClr val="00B0F0"/>
                                  </a:solidFill>
                                  <a:latin typeface="Cambria Math" panose="02040503050406030204" pitchFamily="18" charset="0"/>
                                </a:rPr>
                                <m:t>𝑡</m:t>
                              </m:r>
                            </m:sub>
                          </m:sSub>
                        </m:num>
                        <m:den>
                          <m:r>
                            <a:rPr lang="zh-CN" altLang="en-US" i="0">
                              <a:solidFill>
                                <a:srgbClr val="00B0F0"/>
                              </a:solidFill>
                              <a:latin typeface="Cambria Math" panose="02040503050406030204" pitchFamily="18" charset="0"/>
                            </a:rPr>
                            <m:t>𝜕</m:t>
                          </m:r>
                          <m:r>
                            <m:rPr>
                              <m:sty m:val="p"/>
                            </m:rPr>
                            <a:rPr lang="zh-CN" altLang="en-US" i="0">
                              <a:solidFill>
                                <a:srgbClr val="00B0F0"/>
                              </a:solidFill>
                              <a:latin typeface="Cambria Math" panose="02040503050406030204" pitchFamily="18" charset="0"/>
                            </a:rPr>
                            <m:t>V</m:t>
                          </m:r>
                        </m:den>
                      </m:f>
                    </m:oMath>
                  </m:oMathPara>
                </a14:m>
                <a:endParaRPr lang="zh-CN" altLang="en-US" dirty="0"/>
              </a:p>
            </p:txBody>
          </p:sp>
        </mc:Choice>
        <mc:Fallback xmlns="">
          <p:sp>
            <p:nvSpPr>
              <p:cNvPr id="13" name="矩形 12">
                <a:extLst>
                  <a:ext uri="{FF2B5EF4-FFF2-40B4-BE49-F238E27FC236}">
                    <a16:creationId xmlns:a16="http://schemas.microsoft.com/office/drawing/2014/main" id="{5C52325D-7D60-40A5-A81E-25A347EC64D5}"/>
                  </a:ext>
                </a:extLst>
              </p:cNvPr>
              <p:cNvSpPr>
                <a:spLocks noRot="1" noChangeAspect="1" noMove="1" noResize="1" noEditPoints="1" noAdjustHandles="1" noChangeArrowheads="1" noChangeShapeType="1" noTextEdit="1"/>
              </p:cNvSpPr>
              <p:nvPr/>
            </p:nvSpPr>
            <p:spPr>
              <a:xfrm>
                <a:off x="7980595" y="2575970"/>
                <a:ext cx="2924262" cy="87120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ED4E567E-BC3A-4704-B403-0D943C4F2962}"/>
                  </a:ext>
                </a:extLst>
              </p:cNvPr>
              <p:cNvSpPr/>
              <p:nvPr/>
            </p:nvSpPr>
            <p:spPr>
              <a:xfrm>
                <a:off x="1493141" y="5125008"/>
                <a:ext cx="1521699" cy="405432"/>
              </a:xfrm>
              <a:prstGeom prst="rect">
                <a:avLst/>
              </a:prstGeom>
            </p:spPr>
            <p:txBody>
              <a:bodyPr wrap="none">
                <a:spAutoFit/>
              </a:bodyPr>
              <a:lstStyle/>
              <a:p>
                <a14:m>
                  <m:oMath xmlns:m="http://schemas.openxmlformats.org/officeDocument/2006/math">
                    <m:r>
                      <a:rPr lang="en-US" altLang="zh-CN" sz="2000" i="1" smtClean="0">
                        <a:solidFill>
                          <a:srgbClr val="C00000"/>
                        </a:solidFill>
                        <a:latin typeface="Cambria Math" panose="02040503050406030204" pitchFamily="18" charset="0"/>
                      </a:rPr>
                      <m:t>𝐿</m:t>
                    </m:r>
                    <m:r>
                      <a:rPr lang="en-US" altLang="zh-CN" sz="2000" b="0" i="1" smtClean="0">
                        <a:solidFill>
                          <a:srgbClr val="C00000"/>
                        </a:solidFill>
                        <a:latin typeface="Cambria Math" panose="02040503050406030204" pitchFamily="18" charset="0"/>
                      </a:rPr>
                      <m:t>=</m:t>
                    </m:r>
                    <m:nary>
                      <m:naryPr>
                        <m:chr m:val="∑"/>
                        <m:ctrlPr>
                          <a:rPr lang="en-US" altLang="zh-CN" sz="2000" b="0" i="1" smtClean="0">
                            <a:solidFill>
                              <a:srgbClr val="C00000"/>
                            </a:solidFill>
                            <a:latin typeface="Cambria Math" panose="02040503050406030204" pitchFamily="18" charset="0"/>
                          </a:rPr>
                        </m:ctrlPr>
                      </m:naryPr>
                      <m:sub>
                        <m:r>
                          <a:rPr lang="en-US" altLang="zh-CN" sz="2000" b="0" i="1" smtClean="0">
                            <a:solidFill>
                              <a:srgbClr val="C00000"/>
                            </a:solidFill>
                            <a:latin typeface="Cambria Math" panose="02040503050406030204" pitchFamily="18" charset="0"/>
                          </a:rPr>
                          <m:t>𝑡</m:t>
                        </m:r>
                        <m:r>
                          <a:rPr lang="en-US" altLang="zh-CN" sz="2000" b="0" i="1" smtClean="0">
                            <a:solidFill>
                              <a:srgbClr val="C00000"/>
                            </a:solidFill>
                            <a:latin typeface="Cambria Math" panose="02040503050406030204" pitchFamily="18" charset="0"/>
                          </a:rPr>
                          <m:t>=1</m:t>
                        </m:r>
                      </m:sub>
                      <m:sup>
                        <m:r>
                          <a:rPr lang="en-US" altLang="zh-CN" sz="2000" b="0" i="1" smtClean="0">
                            <a:solidFill>
                              <a:srgbClr val="C00000"/>
                            </a:solidFill>
                            <a:latin typeface="Cambria Math" panose="02040503050406030204" pitchFamily="18" charset="0"/>
                          </a:rPr>
                          <m:t>𝑇</m:t>
                        </m:r>
                      </m:sup>
                      <m:e>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𝐿</m:t>
                            </m:r>
                          </m:e>
                          <m:sub>
                            <m:r>
                              <a:rPr lang="en-US" altLang="zh-CN" sz="2000" b="0" i="1" smtClean="0">
                                <a:solidFill>
                                  <a:srgbClr val="C00000"/>
                                </a:solidFill>
                                <a:latin typeface="Cambria Math" panose="02040503050406030204" pitchFamily="18" charset="0"/>
                              </a:rPr>
                              <m:t>𝑡</m:t>
                            </m:r>
                          </m:sub>
                        </m:sSub>
                      </m:e>
                    </m:nary>
                  </m:oMath>
                </a14:m>
                <a:r>
                  <a:rPr lang="en-US" altLang="zh-CN" sz="2000" dirty="0">
                    <a:solidFill>
                      <a:srgbClr val="C00000"/>
                    </a:solidFill>
                  </a:rPr>
                  <a:t> </a:t>
                </a:r>
                <a:endParaRPr lang="zh-CN" altLang="en-US" sz="2000" dirty="0"/>
              </a:p>
            </p:txBody>
          </p:sp>
        </mc:Choice>
        <mc:Fallback xmlns="">
          <p:sp>
            <p:nvSpPr>
              <p:cNvPr id="15" name="矩形 14">
                <a:extLst>
                  <a:ext uri="{FF2B5EF4-FFF2-40B4-BE49-F238E27FC236}">
                    <a16:creationId xmlns:a16="http://schemas.microsoft.com/office/drawing/2014/main" id="{ED4E567E-BC3A-4704-B403-0D943C4F2962}"/>
                  </a:ext>
                </a:extLst>
              </p:cNvPr>
              <p:cNvSpPr>
                <a:spLocks noRot="1" noChangeAspect="1" noMove="1" noResize="1" noEditPoints="1" noAdjustHandles="1" noChangeArrowheads="1" noChangeShapeType="1" noTextEdit="1"/>
              </p:cNvSpPr>
              <p:nvPr/>
            </p:nvSpPr>
            <p:spPr>
              <a:xfrm>
                <a:off x="1493141" y="5125008"/>
                <a:ext cx="1521699" cy="405432"/>
              </a:xfrm>
              <a:prstGeom prst="rect">
                <a:avLst/>
              </a:prstGeom>
              <a:blipFill>
                <a:blip r:embed="rId5"/>
                <a:stretch>
                  <a:fillRect t="-121212" r="-10400" b="-18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63B7E116-4A65-47B7-A116-C347BC531F98}"/>
                  </a:ext>
                </a:extLst>
              </p:cNvPr>
              <p:cNvSpPr/>
              <p:nvPr/>
            </p:nvSpPr>
            <p:spPr>
              <a:xfrm>
                <a:off x="3114179" y="5125008"/>
                <a:ext cx="1925014" cy="400110"/>
              </a:xfrm>
              <a:prstGeom prst="rect">
                <a:avLst/>
              </a:prstGeom>
            </p:spPr>
            <p:txBody>
              <a:bodyPr wrap="none">
                <a:spAutoFit/>
              </a:bodyPr>
              <a:lstStyle/>
              <a:p>
                <a14:m>
                  <m:oMath xmlns:m="http://schemas.openxmlformats.org/officeDocument/2006/math">
                    <m:sSub>
                      <m:sSubPr>
                        <m:ctrlPr>
                          <a:rPr lang="zh-CN" altLang="en-US" sz="200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𝐿</m:t>
                        </m:r>
                      </m:e>
                      <m:sub>
                        <m:r>
                          <a:rPr lang="zh-CN" altLang="en-US" sz="2000" i="1">
                            <a:solidFill>
                              <a:srgbClr val="C00000"/>
                            </a:solidFill>
                            <a:latin typeface="Cambria Math" panose="02040503050406030204" pitchFamily="18" charset="0"/>
                          </a:rPr>
                          <m:t>𝑡</m:t>
                        </m:r>
                      </m:sub>
                    </m:sSub>
                    <m:r>
                      <a:rPr lang="zh-CN" altLang="en-US" sz="2000">
                        <a:solidFill>
                          <a:srgbClr val="C00000"/>
                        </a:solidFill>
                        <a:latin typeface="Cambria Math" panose="02040503050406030204" pitchFamily="18" charset="0"/>
                      </a:rPr>
                      <m:t>=</m:t>
                    </m:r>
                    <m:r>
                      <m:rPr>
                        <m:sty m:val="p"/>
                      </m:rPr>
                      <a:rPr lang="en-US" altLang="zh-CN" sz="2000" b="0" i="0" smtClean="0">
                        <a:solidFill>
                          <a:srgbClr val="C00000"/>
                        </a:solidFill>
                        <a:latin typeface="Cambria Math" panose="02040503050406030204" pitchFamily="18" charset="0"/>
                      </a:rPr>
                      <m:t>loss</m:t>
                    </m:r>
                    <m:r>
                      <a:rPr lang="zh-CN" altLang="en-US" sz="2000">
                        <a:solidFill>
                          <a:srgbClr val="C00000"/>
                        </a:solidFill>
                        <a:latin typeface="Cambria Math" panose="02040503050406030204" pitchFamily="18" charset="0"/>
                      </a:rPr>
                      <m:t>(</m:t>
                    </m:r>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𝑦</m:t>
                        </m:r>
                      </m:e>
                      <m:sub>
                        <m:r>
                          <a:rPr lang="en-US" altLang="zh-CN" sz="2000" b="0" i="1" smtClean="0">
                            <a:solidFill>
                              <a:srgbClr val="C00000"/>
                            </a:solidFill>
                            <a:latin typeface="Cambria Math" panose="02040503050406030204" pitchFamily="18" charset="0"/>
                          </a:rPr>
                          <m:t>𝑡</m:t>
                        </m:r>
                      </m:sub>
                    </m:sSub>
                    <m:r>
                      <a:rPr lang="en-US" altLang="zh-CN" sz="2000" b="0" i="1" smtClean="0">
                        <a:solidFill>
                          <a:srgbClr val="C00000"/>
                        </a:solidFill>
                        <a:latin typeface="Cambria Math" panose="02040503050406030204" pitchFamily="18" charset="0"/>
                      </a:rPr>
                      <m:t>,</m:t>
                    </m:r>
                    <m:sSubSup>
                      <m:sSubSupPr>
                        <m:ctrlPr>
                          <a:rPr lang="en-US" altLang="zh-CN" sz="2000" b="0" i="1" smtClean="0">
                            <a:solidFill>
                              <a:srgbClr val="C00000"/>
                            </a:solidFill>
                            <a:latin typeface="Cambria Math" panose="02040503050406030204" pitchFamily="18" charset="0"/>
                          </a:rPr>
                        </m:ctrlPr>
                      </m:sSubSupPr>
                      <m:e>
                        <m:r>
                          <a:rPr lang="en-US" altLang="zh-CN" sz="2000" i="1" smtClean="0">
                            <a:solidFill>
                              <a:srgbClr val="C00000"/>
                            </a:solidFill>
                            <a:latin typeface="Cambria Math" panose="02040503050406030204" pitchFamily="18" charset="0"/>
                          </a:rPr>
                          <m:t>𝑦</m:t>
                        </m:r>
                      </m:e>
                      <m:sub>
                        <m:r>
                          <a:rPr lang="en-US" altLang="zh-CN" sz="2000" b="0" i="1" smtClean="0">
                            <a:solidFill>
                              <a:srgbClr val="C00000"/>
                            </a:solidFill>
                            <a:latin typeface="Cambria Math" panose="02040503050406030204" pitchFamily="18" charset="0"/>
                          </a:rPr>
                          <m:t>𝑡</m:t>
                        </m:r>
                      </m:sub>
                      <m:sup>
                        <m:r>
                          <a:rPr lang="en-US" altLang="zh-CN" sz="2000" b="0" i="1" smtClean="0">
                            <a:solidFill>
                              <a:srgbClr val="C00000"/>
                            </a:solidFill>
                            <a:latin typeface="Cambria Math" panose="02040503050406030204" pitchFamily="18" charset="0"/>
                          </a:rPr>
                          <m:t>′</m:t>
                        </m:r>
                      </m:sup>
                    </m:sSubSup>
                  </m:oMath>
                </a14:m>
                <a:r>
                  <a:rPr lang="en-US" altLang="zh-CN" sz="2000" dirty="0"/>
                  <a:t>)</a:t>
                </a:r>
                <a:endParaRPr lang="zh-CN" altLang="en-US" sz="2000" dirty="0"/>
              </a:p>
            </p:txBody>
          </p:sp>
        </mc:Choice>
        <mc:Fallback xmlns="">
          <p:sp>
            <p:nvSpPr>
              <p:cNvPr id="16" name="矩形 15">
                <a:extLst>
                  <a:ext uri="{FF2B5EF4-FFF2-40B4-BE49-F238E27FC236}">
                    <a16:creationId xmlns:a16="http://schemas.microsoft.com/office/drawing/2014/main" id="{63B7E116-4A65-47B7-A116-C347BC531F98}"/>
                  </a:ext>
                </a:extLst>
              </p:cNvPr>
              <p:cNvSpPr>
                <a:spLocks noRot="1" noChangeAspect="1" noMove="1" noResize="1" noEditPoints="1" noAdjustHandles="1" noChangeArrowheads="1" noChangeShapeType="1" noTextEdit="1"/>
              </p:cNvSpPr>
              <p:nvPr/>
            </p:nvSpPr>
            <p:spPr>
              <a:xfrm>
                <a:off x="3114179" y="5125008"/>
                <a:ext cx="1925014" cy="400110"/>
              </a:xfrm>
              <a:prstGeom prst="rect">
                <a:avLst/>
              </a:prstGeom>
              <a:blipFill>
                <a:blip r:embed="rId6"/>
                <a:stretch>
                  <a:fillRect t="-9231" r="-1899" b="-27692"/>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p14:bwMode="auto" r:id="rId7">
            <p14:nvContentPartPr>
              <p14:cNvPr id="7" name="墨迹 6">
                <a:extLst>
                  <a:ext uri="{FF2B5EF4-FFF2-40B4-BE49-F238E27FC236}">
                    <a16:creationId xmlns:a16="http://schemas.microsoft.com/office/drawing/2014/main" id="{9437695F-89F7-4338-9C79-5F72FB83F6DE}"/>
                  </a:ext>
                </a:extLst>
              </p14:cNvPr>
              <p14:cNvContentPartPr/>
              <p14:nvPr/>
            </p14:nvContentPartPr>
            <p14:xfrm>
              <a:off x="2906099" y="2908448"/>
              <a:ext cx="753480" cy="983520"/>
            </p14:xfrm>
          </p:contentPart>
        </mc:Choice>
        <mc:Fallback xmlns="">
          <p:pic>
            <p:nvPicPr>
              <p:cNvPr id="7" name="墨迹 6">
                <a:extLst>
                  <a:ext uri="{FF2B5EF4-FFF2-40B4-BE49-F238E27FC236}">
                    <a16:creationId xmlns:a16="http://schemas.microsoft.com/office/drawing/2014/main" id="{9437695F-89F7-4338-9C79-5F72FB83F6DE}"/>
                  </a:ext>
                </a:extLst>
              </p:cNvPr>
              <p:cNvPicPr/>
              <p:nvPr/>
            </p:nvPicPr>
            <p:blipFill>
              <a:blip r:embed="rId11"/>
              <a:stretch>
                <a:fillRect/>
              </a:stretch>
            </p:blipFill>
            <p:spPr>
              <a:xfrm>
                <a:off x="2896739" y="2899088"/>
                <a:ext cx="772200" cy="1002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墨迹 7">
                <a:extLst>
                  <a:ext uri="{FF2B5EF4-FFF2-40B4-BE49-F238E27FC236}">
                    <a16:creationId xmlns:a16="http://schemas.microsoft.com/office/drawing/2014/main" id="{D2ED83AF-1583-4EE0-938B-FA5027137F0F}"/>
                  </a:ext>
                </a:extLst>
              </p14:cNvPr>
              <p14:cNvContentPartPr/>
              <p14:nvPr/>
            </p14:nvContentPartPr>
            <p14:xfrm>
              <a:off x="3114179" y="2891528"/>
              <a:ext cx="367560" cy="965520"/>
            </p14:xfrm>
          </p:contentPart>
        </mc:Choice>
        <mc:Fallback xmlns="">
          <p:pic>
            <p:nvPicPr>
              <p:cNvPr id="8" name="墨迹 7">
                <a:extLst>
                  <a:ext uri="{FF2B5EF4-FFF2-40B4-BE49-F238E27FC236}">
                    <a16:creationId xmlns:a16="http://schemas.microsoft.com/office/drawing/2014/main" id="{D2ED83AF-1583-4EE0-938B-FA5027137F0F}"/>
                  </a:ext>
                </a:extLst>
              </p:cNvPr>
              <p:cNvPicPr/>
              <p:nvPr/>
            </p:nvPicPr>
            <p:blipFill>
              <a:blip r:embed="rId13"/>
              <a:stretch>
                <a:fillRect/>
              </a:stretch>
            </p:blipFill>
            <p:spPr>
              <a:xfrm>
                <a:off x="3104819" y="2882168"/>
                <a:ext cx="386280" cy="984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墨迹 9">
                <a:extLst>
                  <a:ext uri="{FF2B5EF4-FFF2-40B4-BE49-F238E27FC236}">
                    <a16:creationId xmlns:a16="http://schemas.microsoft.com/office/drawing/2014/main" id="{6297DA17-5B45-4095-A419-6DB2E2BB603B}"/>
                  </a:ext>
                </a:extLst>
              </p14:cNvPr>
              <p14:cNvContentPartPr/>
              <p14:nvPr/>
            </p14:nvContentPartPr>
            <p14:xfrm>
              <a:off x="781200" y="2790000"/>
              <a:ext cx="4903560" cy="1136880"/>
            </p14:xfrm>
          </p:contentPart>
        </mc:Choice>
        <mc:Fallback xmlns="">
          <p:pic>
            <p:nvPicPr>
              <p:cNvPr id="10" name="墨迹 9">
                <a:extLst>
                  <a:ext uri="{FF2B5EF4-FFF2-40B4-BE49-F238E27FC236}">
                    <a16:creationId xmlns:a16="http://schemas.microsoft.com/office/drawing/2014/main" id="{6297DA17-5B45-4095-A419-6DB2E2BB603B}"/>
                  </a:ext>
                </a:extLst>
              </p:cNvPr>
              <p:cNvPicPr/>
              <p:nvPr/>
            </p:nvPicPr>
            <p:blipFill>
              <a:blip r:embed="rId15"/>
              <a:stretch>
                <a:fillRect/>
              </a:stretch>
            </p:blipFill>
            <p:spPr>
              <a:xfrm>
                <a:off x="771840" y="2780640"/>
                <a:ext cx="4922280" cy="1155600"/>
              </a:xfrm>
              <a:prstGeom prst="rect">
                <a:avLst/>
              </a:prstGeom>
            </p:spPr>
          </p:pic>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828CE33C-CE6C-489C-A5F4-B069627A2B40}"/>
                  </a:ext>
                </a:extLst>
              </p:cNvPr>
              <p:cNvSpPr/>
              <p:nvPr/>
            </p:nvSpPr>
            <p:spPr>
              <a:xfrm>
                <a:off x="6683605" y="4998617"/>
                <a:ext cx="5518242" cy="87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00B0F0"/>
                              </a:solidFill>
                              <a:latin typeface="Cambria Math" panose="02040503050406030204" pitchFamily="18" charset="0"/>
                            </a:rPr>
                          </m:ctrlPr>
                        </m:fPr>
                        <m:num>
                          <m:r>
                            <a:rPr lang="zh-CN" altLang="en-US">
                              <a:solidFill>
                                <a:srgbClr val="00B0F0"/>
                              </a:solidFill>
                              <a:latin typeface="Cambria Math" panose="02040503050406030204" pitchFamily="18" charset="0"/>
                            </a:rPr>
                            <m:t>𝜕</m:t>
                          </m:r>
                          <m:r>
                            <a:rPr lang="zh-CN" altLang="en-US" i="1">
                              <a:solidFill>
                                <a:srgbClr val="00B0F0"/>
                              </a:solidFill>
                              <a:latin typeface="Cambria Math" panose="02040503050406030204" pitchFamily="18" charset="0"/>
                            </a:rPr>
                            <m:t>𝐿</m:t>
                          </m:r>
                        </m:num>
                        <m:den>
                          <m:r>
                            <a:rPr lang="zh-CN" altLang="en-US" i="0">
                              <a:solidFill>
                                <a:srgbClr val="00B0F0"/>
                              </a:solidFill>
                              <a:latin typeface="Cambria Math" panose="02040503050406030204" pitchFamily="18" charset="0"/>
                            </a:rPr>
                            <m:t>𝜕</m:t>
                          </m:r>
                          <m:r>
                            <a:rPr lang="en-US" altLang="zh-CN" b="0" i="1" smtClean="0">
                              <a:solidFill>
                                <a:srgbClr val="00B0F0"/>
                              </a:solidFill>
                              <a:latin typeface="Cambria Math" panose="02040503050406030204" pitchFamily="18" charset="0"/>
                            </a:rPr>
                            <m:t>𝑊</m:t>
                          </m:r>
                        </m:den>
                      </m:f>
                      <m:r>
                        <a:rPr lang="zh-CN" altLang="en-US" i="0">
                          <a:solidFill>
                            <a:srgbClr val="00B0F0"/>
                          </a:solidFill>
                          <a:latin typeface="Cambria Math" panose="02040503050406030204" pitchFamily="18" charset="0"/>
                        </a:rPr>
                        <m:t>=</m:t>
                      </m:r>
                      <m:nary>
                        <m:naryPr>
                          <m:chr m:val="∑"/>
                          <m:limLoc m:val="undOvr"/>
                          <m:ctrlPr>
                            <a:rPr lang="zh-CN" altLang="en-US" i="1">
                              <a:solidFill>
                                <a:srgbClr val="00B0F0"/>
                              </a:solidFill>
                              <a:latin typeface="Cambria Math" panose="02040503050406030204" pitchFamily="18" charset="0"/>
                            </a:rPr>
                          </m:ctrlPr>
                        </m:naryPr>
                        <m:sub>
                          <m:r>
                            <a:rPr lang="zh-CN" altLang="en-US" i="1">
                              <a:solidFill>
                                <a:srgbClr val="00B0F0"/>
                              </a:solidFill>
                              <a:latin typeface="Cambria Math" panose="02040503050406030204" pitchFamily="18" charset="0"/>
                            </a:rPr>
                            <m:t>𝑡</m:t>
                          </m:r>
                          <m:r>
                            <a:rPr lang="zh-CN" altLang="en-US" i="0">
                              <a:solidFill>
                                <a:srgbClr val="00B0F0"/>
                              </a:solidFill>
                              <a:latin typeface="Cambria Math" panose="02040503050406030204" pitchFamily="18" charset="0"/>
                            </a:rPr>
                            <m:t>=1</m:t>
                          </m:r>
                        </m:sub>
                        <m:sup>
                          <m:r>
                            <a:rPr lang="zh-CN" altLang="en-US" i="1">
                              <a:solidFill>
                                <a:srgbClr val="00B0F0"/>
                              </a:solidFill>
                              <a:latin typeface="Cambria Math" panose="02040503050406030204" pitchFamily="18" charset="0"/>
                            </a:rPr>
                            <m:t>𝑇</m:t>
                          </m:r>
                        </m:sup>
                        <m:e>
                          <m:f>
                            <m:fPr>
                              <m:ctrlPr>
                                <a:rPr lang="zh-CN" altLang="en-US" i="1">
                                  <a:solidFill>
                                    <a:srgbClr val="00B0F0"/>
                                  </a:solidFill>
                                  <a:latin typeface="Cambria Math" panose="02040503050406030204" pitchFamily="18" charset="0"/>
                                </a:rPr>
                              </m:ctrlPr>
                            </m:fPr>
                            <m:num>
                              <m:r>
                                <a:rPr lang="zh-CN" altLang="en-US" i="0">
                                  <a:solidFill>
                                    <a:srgbClr val="00B0F0"/>
                                  </a:solidFill>
                                  <a:latin typeface="Cambria Math" panose="02040503050406030204" pitchFamily="18" charset="0"/>
                                </a:rPr>
                                <m:t>𝜕</m:t>
                              </m:r>
                              <m:sSub>
                                <m:sSubPr>
                                  <m:ctrlPr>
                                    <a:rPr lang="zh-CN" altLang="en-US" i="1">
                                      <a:solidFill>
                                        <a:srgbClr val="00B0F0"/>
                                      </a:solidFill>
                                      <a:latin typeface="Cambria Math" panose="02040503050406030204" pitchFamily="18" charset="0"/>
                                    </a:rPr>
                                  </m:ctrlPr>
                                </m:sSubPr>
                                <m:e>
                                  <m:r>
                                    <a:rPr lang="zh-CN" altLang="en-US" i="1">
                                      <a:solidFill>
                                        <a:srgbClr val="00B0F0"/>
                                      </a:solidFill>
                                      <a:latin typeface="Cambria Math" panose="02040503050406030204" pitchFamily="18" charset="0"/>
                                    </a:rPr>
                                    <m:t>𝐿</m:t>
                                  </m:r>
                                </m:e>
                                <m:sub>
                                  <m:r>
                                    <a:rPr lang="zh-CN" altLang="en-US" i="1">
                                      <a:solidFill>
                                        <a:srgbClr val="00B0F0"/>
                                      </a:solidFill>
                                      <a:latin typeface="Cambria Math" panose="02040503050406030204" pitchFamily="18" charset="0"/>
                                    </a:rPr>
                                    <m:t>𝑡</m:t>
                                  </m:r>
                                </m:sub>
                              </m:sSub>
                            </m:num>
                            <m:den>
                              <m:r>
                                <a:rPr lang="zh-CN" altLang="en-US" i="0">
                                  <a:solidFill>
                                    <a:srgbClr val="00B0F0"/>
                                  </a:solidFill>
                                  <a:latin typeface="Cambria Math" panose="02040503050406030204" pitchFamily="18" charset="0"/>
                                </a:rPr>
                                <m:t>𝜕</m:t>
                              </m:r>
                              <m:r>
                                <a:rPr lang="en-US" altLang="zh-CN" b="0" i="1" smtClean="0">
                                  <a:solidFill>
                                    <a:srgbClr val="00B0F0"/>
                                  </a:solidFill>
                                  <a:latin typeface="Cambria Math" panose="02040503050406030204" pitchFamily="18" charset="0"/>
                                </a:rPr>
                                <m:t>𝑊</m:t>
                              </m:r>
                            </m:den>
                          </m:f>
                        </m:e>
                      </m:nary>
                      <m:r>
                        <a:rPr lang="zh-CN" altLang="en-US" i="0">
                          <a:solidFill>
                            <a:srgbClr val="00B0F0"/>
                          </a:solidFill>
                          <a:latin typeface="Cambria Math" panose="02040503050406030204" pitchFamily="18" charset="0"/>
                        </a:rPr>
                        <m:t>=</m:t>
                      </m:r>
                      <m:nary>
                        <m:naryPr>
                          <m:chr m:val="∑"/>
                          <m:limLoc m:val="undOvr"/>
                          <m:ctrlPr>
                            <a:rPr lang="zh-CN" altLang="en-US" i="1">
                              <a:solidFill>
                                <a:srgbClr val="00B0F0"/>
                              </a:solidFill>
                              <a:latin typeface="Cambria Math" panose="02040503050406030204" pitchFamily="18" charset="0"/>
                            </a:rPr>
                          </m:ctrlPr>
                        </m:naryPr>
                        <m:sub>
                          <m:r>
                            <a:rPr lang="zh-CN" altLang="en-US" i="1">
                              <a:solidFill>
                                <a:srgbClr val="00B0F0"/>
                              </a:solidFill>
                              <a:latin typeface="Cambria Math" panose="02040503050406030204" pitchFamily="18" charset="0"/>
                            </a:rPr>
                            <m:t>𝑡</m:t>
                          </m:r>
                          <m:r>
                            <a:rPr lang="zh-CN" altLang="en-US" i="0">
                              <a:solidFill>
                                <a:srgbClr val="00B0F0"/>
                              </a:solidFill>
                              <a:latin typeface="Cambria Math" panose="02040503050406030204" pitchFamily="18" charset="0"/>
                            </a:rPr>
                            <m:t>=1</m:t>
                          </m:r>
                        </m:sub>
                        <m:sup>
                          <m:r>
                            <a:rPr lang="zh-CN" altLang="en-US" i="1">
                              <a:solidFill>
                                <a:srgbClr val="00B0F0"/>
                              </a:solidFill>
                              <a:latin typeface="Cambria Math" panose="02040503050406030204" pitchFamily="18" charset="0"/>
                            </a:rPr>
                            <m:t>𝑇</m:t>
                          </m:r>
                        </m:sup>
                        <m:e>
                          <m:f>
                            <m:fPr>
                              <m:ctrlPr>
                                <a:rPr lang="zh-CN" altLang="en-US" i="1">
                                  <a:solidFill>
                                    <a:srgbClr val="00B0F0"/>
                                  </a:solidFill>
                                  <a:latin typeface="Cambria Math" panose="02040503050406030204" pitchFamily="18" charset="0"/>
                                </a:rPr>
                              </m:ctrlPr>
                            </m:fPr>
                            <m:num>
                              <m:r>
                                <a:rPr lang="zh-CN" altLang="en-US" i="0">
                                  <a:solidFill>
                                    <a:srgbClr val="00B0F0"/>
                                  </a:solidFill>
                                  <a:latin typeface="Cambria Math" panose="02040503050406030204" pitchFamily="18" charset="0"/>
                                </a:rPr>
                                <m:t>𝜕</m:t>
                              </m:r>
                              <m:sSub>
                                <m:sSubPr>
                                  <m:ctrlPr>
                                    <a:rPr lang="zh-CN" altLang="en-US" i="1">
                                      <a:solidFill>
                                        <a:srgbClr val="00B0F0"/>
                                      </a:solidFill>
                                      <a:latin typeface="Cambria Math" panose="02040503050406030204" pitchFamily="18" charset="0"/>
                                    </a:rPr>
                                  </m:ctrlPr>
                                </m:sSubPr>
                                <m:e>
                                  <m:r>
                                    <a:rPr lang="zh-CN" altLang="en-US" i="1">
                                      <a:solidFill>
                                        <a:srgbClr val="00B0F0"/>
                                      </a:solidFill>
                                      <a:latin typeface="Cambria Math" panose="02040503050406030204" pitchFamily="18" charset="0"/>
                                    </a:rPr>
                                    <m:t>𝐿</m:t>
                                  </m:r>
                                </m:e>
                                <m:sub>
                                  <m:r>
                                    <a:rPr lang="zh-CN" altLang="en-US" i="1">
                                      <a:solidFill>
                                        <a:srgbClr val="00B0F0"/>
                                      </a:solidFill>
                                      <a:latin typeface="Cambria Math" panose="02040503050406030204" pitchFamily="18" charset="0"/>
                                    </a:rPr>
                                    <m:t>𝑡</m:t>
                                  </m:r>
                                </m:sub>
                              </m:sSub>
                            </m:num>
                            <m:den>
                              <m:r>
                                <a:rPr lang="zh-CN" altLang="en-US" i="0">
                                  <a:solidFill>
                                    <a:srgbClr val="00B0F0"/>
                                  </a:solidFill>
                                  <a:latin typeface="Cambria Math" panose="02040503050406030204" pitchFamily="18" charset="0"/>
                                </a:rPr>
                                <m:t>𝜕</m:t>
                              </m:r>
                              <m:sSub>
                                <m:sSubPr>
                                  <m:ctrlPr>
                                    <a:rPr lang="en-US" altLang="zh-CN" i="1" smtClean="0">
                                      <a:solidFill>
                                        <a:srgbClr val="00B0F0"/>
                                      </a:solidFill>
                                      <a:latin typeface="Cambria Math" panose="02040503050406030204" pitchFamily="18" charset="0"/>
                                    </a:rPr>
                                  </m:ctrlPr>
                                </m:sSubPr>
                                <m:e>
                                  <m:r>
                                    <a:rPr lang="en-US" altLang="zh-CN" b="0" i="1" smtClean="0">
                                      <a:solidFill>
                                        <a:srgbClr val="00B0F0"/>
                                      </a:solidFill>
                                      <a:latin typeface="Cambria Math" panose="02040503050406030204" pitchFamily="18" charset="0"/>
                                    </a:rPr>
                                    <m:t>𝑦</m:t>
                                  </m:r>
                                </m:e>
                                <m:sub>
                                  <m:r>
                                    <a:rPr lang="en-US" altLang="zh-CN" i="1">
                                      <a:solidFill>
                                        <a:srgbClr val="00B0F0"/>
                                      </a:solidFill>
                                      <a:latin typeface="Cambria Math" panose="02040503050406030204" pitchFamily="18" charset="0"/>
                                    </a:rPr>
                                    <m:t>𝑡</m:t>
                                  </m:r>
                                </m:sub>
                              </m:sSub>
                            </m:den>
                          </m:f>
                        </m:e>
                      </m:nary>
                      <m:f>
                        <m:fPr>
                          <m:ctrlPr>
                            <a:rPr lang="zh-CN" altLang="en-US" i="1">
                              <a:solidFill>
                                <a:srgbClr val="00B0F0"/>
                              </a:solidFill>
                              <a:latin typeface="Cambria Math" panose="02040503050406030204" pitchFamily="18" charset="0"/>
                            </a:rPr>
                          </m:ctrlPr>
                        </m:fPr>
                        <m:num>
                          <m:r>
                            <a:rPr lang="zh-CN" altLang="en-US" i="0">
                              <a:solidFill>
                                <a:srgbClr val="00B0F0"/>
                              </a:solidFill>
                              <a:latin typeface="Cambria Math" panose="02040503050406030204" pitchFamily="18" charset="0"/>
                            </a:rPr>
                            <m:t>𝜕</m:t>
                          </m:r>
                          <m:sSub>
                            <m:sSubPr>
                              <m:ctrlPr>
                                <a:rPr lang="en-US" altLang="zh-CN" i="1" smtClean="0">
                                  <a:solidFill>
                                    <a:srgbClr val="00B0F0"/>
                                  </a:solidFill>
                                  <a:latin typeface="Cambria Math" panose="02040503050406030204" pitchFamily="18" charset="0"/>
                                </a:rPr>
                              </m:ctrlPr>
                            </m:sSubPr>
                            <m:e>
                              <m:r>
                                <a:rPr lang="en-US" altLang="zh-CN" b="0" i="1" smtClean="0">
                                  <a:solidFill>
                                    <a:srgbClr val="00B0F0"/>
                                  </a:solidFill>
                                  <a:latin typeface="Cambria Math" panose="02040503050406030204" pitchFamily="18" charset="0"/>
                                </a:rPr>
                                <m:t>𝑦</m:t>
                              </m:r>
                            </m:e>
                            <m:sub>
                              <m:r>
                                <a:rPr lang="en-US" altLang="zh-CN" i="1">
                                  <a:solidFill>
                                    <a:srgbClr val="00B0F0"/>
                                  </a:solidFill>
                                  <a:latin typeface="Cambria Math" panose="02040503050406030204" pitchFamily="18" charset="0"/>
                                </a:rPr>
                                <m:t>𝑡</m:t>
                              </m:r>
                            </m:sub>
                          </m:sSub>
                        </m:num>
                        <m:den>
                          <m:r>
                            <a:rPr lang="zh-CN" altLang="en-US" i="0">
                              <a:solidFill>
                                <a:srgbClr val="00B0F0"/>
                              </a:solidFill>
                              <a:latin typeface="Cambria Math" panose="02040503050406030204" pitchFamily="18" charset="0"/>
                            </a:rPr>
                            <m:t>𝜕</m:t>
                          </m:r>
                          <m:sSub>
                            <m:sSubPr>
                              <m:ctrlPr>
                                <a:rPr lang="en-US" altLang="zh-CN" i="1">
                                  <a:solidFill>
                                    <a:srgbClr val="00B0F0"/>
                                  </a:solidFill>
                                  <a:latin typeface="Cambria Math" panose="02040503050406030204" pitchFamily="18" charset="0"/>
                                </a:rPr>
                              </m:ctrlPr>
                            </m:sSubPr>
                            <m:e>
                              <m:r>
                                <a:rPr lang="en-US" altLang="zh-CN" i="1">
                                  <a:solidFill>
                                    <a:srgbClr val="00B0F0"/>
                                  </a:solidFill>
                                  <a:latin typeface="Cambria Math" panose="02040503050406030204" pitchFamily="18" charset="0"/>
                                </a:rPr>
                                <m:t>h</m:t>
                              </m:r>
                            </m:e>
                            <m:sub>
                              <m:r>
                                <a:rPr lang="en-US" altLang="zh-CN" i="1">
                                  <a:solidFill>
                                    <a:srgbClr val="00B0F0"/>
                                  </a:solidFill>
                                  <a:latin typeface="Cambria Math" panose="02040503050406030204" pitchFamily="18" charset="0"/>
                                </a:rPr>
                                <m:t>𝑡</m:t>
                              </m:r>
                            </m:sub>
                          </m:sSub>
                        </m:den>
                      </m:f>
                      <m:r>
                        <a:rPr lang="en-US" altLang="zh-CN" b="0" i="1" smtClean="0">
                          <a:solidFill>
                            <a:srgbClr val="00B0F0"/>
                          </a:solidFill>
                          <a:latin typeface="Cambria Math" panose="02040503050406030204" pitchFamily="18" charset="0"/>
                        </a:rPr>
                        <m:t>(</m:t>
                      </m:r>
                      <m:f>
                        <m:fPr>
                          <m:ctrlPr>
                            <a:rPr lang="zh-CN" altLang="en-US" i="1">
                              <a:solidFill>
                                <a:srgbClr val="00B0F0"/>
                              </a:solidFill>
                              <a:latin typeface="Cambria Math" panose="02040503050406030204" pitchFamily="18" charset="0"/>
                            </a:rPr>
                          </m:ctrlPr>
                        </m:fPr>
                        <m:num>
                          <m:r>
                            <a:rPr lang="zh-CN" altLang="en-US">
                              <a:solidFill>
                                <a:srgbClr val="00B0F0"/>
                              </a:solidFill>
                              <a:latin typeface="Cambria Math" panose="02040503050406030204" pitchFamily="18" charset="0"/>
                            </a:rPr>
                            <m:t>𝜕</m:t>
                          </m:r>
                          <m:sSub>
                            <m:sSubPr>
                              <m:ctrlPr>
                                <a:rPr lang="en-US" altLang="zh-CN" i="1">
                                  <a:solidFill>
                                    <a:srgbClr val="00B0F0"/>
                                  </a:solidFill>
                                  <a:latin typeface="Cambria Math" panose="02040503050406030204" pitchFamily="18" charset="0"/>
                                </a:rPr>
                              </m:ctrlPr>
                            </m:sSubPr>
                            <m:e>
                              <m:r>
                                <a:rPr lang="en-US" altLang="zh-CN" b="0" i="1" smtClean="0">
                                  <a:solidFill>
                                    <a:srgbClr val="00B0F0"/>
                                  </a:solidFill>
                                  <a:latin typeface="Cambria Math" panose="02040503050406030204" pitchFamily="18" charset="0"/>
                                </a:rPr>
                                <m:t>h</m:t>
                              </m:r>
                            </m:e>
                            <m:sub>
                              <m:r>
                                <a:rPr lang="en-US" altLang="zh-CN" i="1">
                                  <a:solidFill>
                                    <a:srgbClr val="00B0F0"/>
                                  </a:solidFill>
                                  <a:latin typeface="Cambria Math" panose="02040503050406030204" pitchFamily="18" charset="0"/>
                                </a:rPr>
                                <m:t>𝑡</m:t>
                              </m:r>
                            </m:sub>
                          </m:sSub>
                        </m:num>
                        <m:den>
                          <m:r>
                            <a:rPr lang="zh-CN" altLang="en-US">
                              <a:solidFill>
                                <a:srgbClr val="00B0F0"/>
                              </a:solidFill>
                              <a:latin typeface="Cambria Math" panose="02040503050406030204" pitchFamily="18" charset="0"/>
                            </a:rPr>
                            <m:t>𝜕</m:t>
                          </m:r>
                          <m:r>
                            <m:rPr>
                              <m:sty m:val="p"/>
                            </m:rPr>
                            <a:rPr lang="en-US" altLang="zh-CN">
                              <a:solidFill>
                                <a:srgbClr val="00B0F0"/>
                              </a:solidFill>
                              <a:latin typeface="Cambria Math" panose="02040503050406030204" pitchFamily="18" charset="0"/>
                            </a:rPr>
                            <m:t>W</m:t>
                          </m:r>
                        </m:den>
                      </m:f>
                      <m:r>
                        <a:rPr lang="en-US" altLang="zh-CN" b="0" i="1" smtClean="0">
                          <a:solidFill>
                            <a:srgbClr val="00B0F0"/>
                          </a:solidFill>
                          <a:latin typeface="Cambria Math" panose="02040503050406030204" pitchFamily="18" charset="0"/>
                        </a:rPr>
                        <m:t>+</m:t>
                      </m:r>
                      <m:f>
                        <m:fPr>
                          <m:ctrlPr>
                            <a:rPr lang="zh-CN" altLang="en-US" i="1">
                              <a:solidFill>
                                <a:srgbClr val="00B0F0"/>
                              </a:solidFill>
                              <a:latin typeface="Cambria Math" panose="02040503050406030204" pitchFamily="18" charset="0"/>
                            </a:rPr>
                          </m:ctrlPr>
                        </m:fPr>
                        <m:num>
                          <m:r>
                            <a:rPr lang="zh-CN" altLang="en-US">
                              <a:solidFill>
                                <a:srgbClr val="00B0F0"/>
                              </a:solidFill>
                              <a:latin typeface="Cambria Math" panose="02040503050406030204" pitchFamily="18" charset="0"/>
                            </a:rPr>
                            <m:t>𝜕</m:t>
                          </m:r>
                          <m:sSub>
                            <m:sSubPr>
                              <m:ctrlPr>
                                <a:rPr lang="en-US" altLang="zh-CN" i="1">
                                  <a:solidFill>
                                    <a:srgbClr val="00B0F0"/>
                                  </a:solidFill>
                                  <a:latin typeface="Cambria Math" panose="02040503050406030204" pitchFamily="18" charset="0"/>
                                </a:rPr>
                              </m:ctrlPr>
                            </m:sSubPr>
                            <m:e>
                              <m:r>
                                <a:rPr lang="en-US" altLang="zh-CN" i="1">
                                  <a:solidFill>
                                    <a:srgbClr val="00B0F0"/>
                                  </a:solidFill>
                                  <a:latin typeface="Cambria Math" panose="02040503050406030204" pitchFamily="18" charset="0"/>
                                </a:rPr>
                                <m:t>h</m:t>
                              </m:r>
                            </m:e>
                            <m:sub>
                              <m:r>
                                <a:rPr lang="en-US" altLang="zh-CN" i="1">
                                  <a:solidFill>
                                    <a:srgbClr val="00B0F0"/>
                                  </a:solidFill>
                                  <a:latin typeface="Cambria Math" panose="02040503050406030204" pitchFamily="18" charset="0"/>
                                </a:rPr>
                                <m:t>𝑡</m:t>
                              </m:r>
                            </m:sub>
                          </m:sSub>
                        </m:num>
                        <m:den>
                          <m:r>
                            <a:rPr lang="zh-CN" altLang="en-US">
                              <a:solidFill>
                                <a:srgbClr val="00B0F0"/>
                              </a:solidFill>
                              <a:latin typeface="Cambria Math" panose="02040503050406030204" pitchFamily="18" charset="0"/>
                            </a:rPr>
                            <m:t>𝜕</m:t>
                          </m:r>
                          <m:sSub>
                            <m:sSubPr>
                              <m:ctrlPr>
                                <a:rPr lang="en-US" altLang="zh-CN" b="0" i="1" smtClean="0">
                                  <a:solidFill>
                                    <a:srgbClr val="00B0F0"/>
                                  </a:solidFill>
                                  <a:latin typeface="Cambria Math" panose="02040503050406030204" pitchFamily="18" charset="0"/>
                                </a:rPr>
                              </m:ctrlPr>
                            </m:sSubPr>
                            <m:e>
                              <m:r>
                                <a:rPr lang="en-US" altLang="zh-CN" b="0" i="1" smtClean="0">
                                  <a:solidFill>
                                    <a:srgbClr val="00B0F0"/>
                                  </a:solidFill>
                                  <a:latin typeface="Cambria Math" panose="02040503050406030204" pitchFamily="18" charset="0"/>
                                </a:rPr>
                                <m:t>h</m:t>
                              </m:r>
                            </m:e>
                            <m:sub>
                              <m:r>
                                <a:rPr lang="en-US" altLang="zh-CN" b="0" i="1" smtClean="0">
                                  <a:solidFill>
                                    <a:srgbClr val="00B0F0"/>
                                  </a:solidFill>
                                  <a:latin typeface="Cambria Math" panose="02040503050406030204" pitchFamily="18" charset="0"/>
                                </a:rPr>
                                <m:t>𝑡</m:t>
                              </m:r>
                              <m:r>
                                <a:rPr lang="en-US" altLang="zh-CN" b="0" i="1" smtClean="0">
                                  <a:solidFill>
                                    <a:srgbClr val="00B0F0"/>
                                  </a:solidFill>
                                  <a:latin typeface="Cambria Math" panose="02040503050406030204" pitchFamily="18" charset="0"/>
                                </a:rPr>
                                <m:t>−1</m:t>
                              </m:r>
                            </m:sub>
                          </m:sSub>
                        </m:den>
                      </m:f>
                      <m:f>
                        <m:fPr>
                          <m:ctrlPr>
                            <a:rPr lang="zh-CN" altLang="en-US" i="1">
                              <a:solidFill>
                                <a:srgbClr val="00B0F0"/>
                              </a:solidFill>
                              <a:latin typeface="Cambria Math" panose="02040503050406030204" pitchFamily="18" charset="0"/>
                            </a:rPr>
                          </m:ctrlPr>
                        </m:fPr>
                        <m:num>
                          <m:r>
                            <a:rPr lang="zh-CN" altLang="en-US">
                              <a:solidFill>
                                <a:srgbClr val="00B0F0"/>
                              </a:solidFill>
                              <a:latin typeface="Cambria Math" panose="02040503050406030204" pitchFamily="18" charset="0"/>
                            </a:rPr>
                            <m:t>𝜕</m:t>
                          </m:r>
                          <m:sSub>
                            <m:sSubPr>
                              <m:ctrlPr>
                                <a:rPr lang="en-US" altLang="zh-CN" i="1">
                                  <a:solidFill>
                                    <a:srgbClr val="00B0F0"/>
                                  </a:solidFill>
                                  <a:latin typeface="Cambria Math" panose="02040503050406030204" pitchFamily="18" charset="0"/>
                                </a:rPr>
                              </m:ctrlPr>
                            </m:sSubPr>
                            <m:e>
                              <m:r>
                                <a:rPr lang="en-US" altLang="zh-CN" i="1">
                                  <a:solidFill>
                                    <a:srgbClr val="00B0F0"/>
                                  </a:solidFill>
                                  <a:latin typeface="Cambria Math" panose="02040503050406030204" pitchFamily="18" charset="0"/>
                                </a:rPr>
                                <m:t>h</m:t>
                              </m:r>
                            </m:e>
                            <m:sub>
                              <m:r>
                                <a:rPr lang="en-US" altLang="zh-CN" i="1">
                                  <a:solidFill>
                                    <a:srgbClr val="00B0F0"/>
                                  </a:solidFill>
                                  <a:latin typeface="Cambria Math" panose="02040503050406030204" pitchFamily="18" charset="0"/>
                                </a:rPr>
                                <m:t>𝑡</m:t>
                              </m:r>
                              <m:r>
                                <a:rPr lang="en-US" altLang="zh-CN" b="0" i="1" smtClean="0">
                                  <a:solidFill>
                                    <a:srgbClr val="00B0F0"/>
                                  </a:solidFill>
                                  <a:latin typeface="Cambria Math" panose="02040503050406030204" pitchFamily="18" charset="0"/>
                                </a:rPr>
                                <m:t>−1</m:t>
                              </m:r>
                            </m:sub>
                          </m:sSub>
                        </m:num>
                        <m:den>
                          <m:r>
                            <a:rPr lang="zh-CN" altLang="en-US">
                              <a:solidFill>
                                <a:srgbClr val="00B0F0"/>
                              </a:solidFill>
                              <a:latin typeface="Cambria Math" panose="02040503050406030204" pitchFamily="18" charset="0"/>
                            </a:rPr>
                            <m:t>𝜕</m:t>
                          </m:r>
                          <m:r>
                            <m:rPr>
                              <m:sty m:val="p"/>
                            </m:rPr>
                            <a:rPr lang="en-US" altLang="zh-CN">
                              <a:solidFill>
                                <a:srgbClr val="00B0F0"/>
                              </a:solidFill>
                              <a:latin typeface="Cambria Math" panose="02040503050406030204" pitchFamily="18" charset="0"/>
                            </a:rPr>
                            <m:t>W</m:t>
                          </m:r>
                        </m:den>
                      </m:f>
                      <m:r>
                        <a:rPr lang="en-US" altLang="zh-CN" b="0" i="1" smtClean="0">
                          <a:solidFill>
                            <a:srgbClr val="00B0F0"/>
                          </a:solidFill>
                          <a:latin typeface="Cambria Math" panose="02040503050406030204" pitchFamily="18" charset="0"/>
                        </a:rPr>
                        <m:t>+…)</m:t>
                      </m:r>
                    </m:oMath>
                  </m:oMathPara>
                </a14:m>
                <a:endParaRPr lang="zh-CN" altLang="en-US" dirty="0"/>
              </a:p>
            </p:txBody>
          </p:sp>
        </mc:Choice>
        <mc:Fallback xmlns="">
          <p:sp>
            <p:nvSpPr>
              <p:cNvPr id="17" name="矩形 16">
                <a:extLst>
                  <a:ext uri="{FF2B5EF4-FFF2-40B4-BE49-F238E27FC236}">
                    <a16:creationId xmlns:a16="http://schemas.microsoft.com/office/drawing/2014/main" id="{828CE33C-CE6C-489C-A5F4-B069627A2B40}"/>
                  </a:ext>
                </a:extLst>
              </p:cNvPr>
              <p:cNvSpPr>
                <a:spLocks noRot="1" noChangeAspect="1" noMove="1" noResize="1" noEditPoints="1" noAdjustHandles="1" noChangeArrowheads="1" noChangeShapeType="1" noTextEdit="1"/>
              </p:cNvSpPr>
              <p:nvPr/>
            </p:nvSpPr>
            <p:spPr>
              <a:xfrm>
                <a:off x="6683605" y="4998617"/>
                <a:ext cx="5518242" cy="871201"/>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5153AC27-0807-4823-982D-782A6320AE24}"/>
                  </a:ext>
                </a:extLst>
              </p:cNvPr>
              <p:cNvSpPr/>
              <p:nvPr/>
            </p:nvSpPr>
            <p:spPr>
              <a:xfrm>
                <a:off x="7843399" y="3926880"/>
                <a:ext cx="28996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h</m:t>
                          </m:r>
                        </m:e>
                        <m:sub>
                          <m:r>
                            <a:rPr lang="en-US" altLang="zh-CN" i="1">
                              <a:solidFill>
                                <a:srgbClr val="C00000"/>
                              </a:solidFill>
                              <a:latin typeface="Cambria Math" panose="02040503050406030204" pitchFamily="18" charset="0"/>
                            </a:rPr>
                            <m:t>𝑡</m:t>
                          </m:r>
                        </m:sub>
                      </m:sSub>
                      <m:r>
                        <a:rPr lang="en-US" altLang="zh-CN" i="1">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𝑓</m:t>
                      </m:r>
                      <m:d>
                        <m:dPr>
                          <m:ctrlPr>
                            <a:rPr lang="en-US" altLang="zh-CN" i="1">
                              <a:solidFill>
                                <a:srgbClr val="C00000"/>
                              </a:solidFill>
                              <a:latin typeface="Cambria Math" panose="02040503050406030204" pitchFamily="18" charset="0"/>
                            </a:rPr>
                          </m:ctrlPr>
                        </m:dPr>
                        <m:e>
                          <m:sSub>
                            <m:sSubPr>
                              <m:ctrlPr>
                                <a:rPr lang="en-US" altLang="zh-CN" i="1" smtClean="0">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𝑈h</m:t>
                              </m:r>
                            </m:e>
                            <m:sub>
                              <m:r>
                                <a:rPr lang="en-US" altLang="zh-CN" i="1">
                                  <a:solidFill>
                                    <a:srgbClr val="C00000"/>
                                  </a:solidFill>
                                  <a:latin typeface="Cambria Math" panose="02040503050406030204" pitchFamily="18" charset="0"/>
                                </a:rPr>
                                <m:t>𝑡</m:t>
                              </m:r>
                              <m:r>
                                <a:rPr lang="en-US" altLang="zh-CN" i="1">
                                  <a:solidFill>
                                    <a:srgbClr val="C00000"/>
                                  </a:solidFill>
                                  <a:latin typeface="Cambria Math" panose="02040503050406030204" pitchFamily="18" charset="0"/>
                                </a:rPr>
                                <m:t>−1</m:t>
                              </m:r>
                            </m:sub>
                          </m:sSub>
                          <m:r>
                            <a:rPr lang="en-US" altLang="zh-CN" i="1">
                              <a:solidFill>
                                <a:srgbClr val="C00000"/>
                              </a:solidFill>
                              <a:latin typeface="Cambria Math" panose="02040503050406030204" pitchFamily="18" charset="0"/>
                            </a:rPr>
                            <m:t>+</m:t>
                          </m:r>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𝑊𝑥</m:t>
                              </m:r>
                            </m:e>
                            <m:sub>
                              <m:r>
                                <a:rPr lang="en-US" altLang="zh-CN" i="1">
                                  <a:solidFill>
                                    <a:srgbClr val="C00000"/>
                                  </a:solidFill>
                                  <a:latin typeface="Cambria Math" panose="02040503050406030204" pitchFamily="18" charset="0"/>
                                </a:rPr>
                                <m:t>𝑡</m:t>
                              </m:r>
                            </m:sub>
                          </m:sSub>
                          <m:r>
                            <a:rPr lang="en-US" altLang="zh-CN" i="1">
                              <a:solidFill>
                                <a:srgbClr val="C00000"/>
                              </a:solidFill>
                              <a:latin typeface="Cambria Math" panose="02040503050406030204" pitchFamily="18" charset="0"/>
                            </a:rPr>
                            <m:t>+</m:t>
                          </m:r>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𝑏</m:t>
                              </m:r>
                            </m:e>
                            <m:sub>
                              <m:r>
                                <a:rPr lang="en-US" altLang="zh-CN" i="1">
                                  <a:solidFill>
                                    <a:srgbClr val="C00000"/>
                                  </a:solidFill>
                                  <a:latin typeface="Cambria Math" panose="02040503050406030204" pitchFamily="18" charset="0"/>
                                </a:rPr>
                                <m:t>h</m:t>
                              </m:r>
                            </m:sub>
                          </m:sSub>
                        </m:e>
                      </m:d>
                    </m:oMath>
                  </m:oMathPara>
                </a14:m>
                <a:endParaRPr lang="zh-CN" altLang="en-US" dirty="0"/>
              </a:p>
            </p:txBody>
          </p:sp>
        </mc:Choice>
        <mc:Fallback xmlns="">
          <p:sp>
            <p:nvSpPr>
              <p:cNvPr id="19" name="矩形 18">
                <a:extLst>
                  <a:ext uri="{FF2B5EF4-FFF2-40B4-BE49-F238E27FC236}">
                    <a16:creationId xmlns:a16="http://schemas.microsoft.com/office/drawing/2014/main" id="{5153AC27-0807-4823-982D-782A6320AE24}"/>
                  </a:ext>
                </a:extLst>
              </p:cNvPr>
              <p:cNvSpPr>
                <a:spLocks noRot="1" noChangeAspect="1" noMove="1" noResize="1" noEditPoints="1" noAdjustHandles="1" noChangeArrowheads="1" noChangeShapeType="1" noTextEdit="1"/>
              </p:cNvSpPr>
              <p:nvPr/>
            </p:nvSpPr>
            <p:spPr>
              <a:xfrm>
                <a:off x="7843399" y="3926880"/>
                <a:ext cx="2899640" cy="369332"/>
              </a:xfrm>
              <a:prstGeom prst="rect">
                <a:avLst/>
              </a:prstGeom>
              <a:blipFill>
                <a:blip r:embed="rId17"/>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E5B4CC43-7A30-4F7A-B890-1D6D494BBEDB}"/>
                  </a:ext>
                </a:extLst>
              </p:cNvPr>
              <p:cNvSpPr/>
              <p:nvPr/>
            </p:nvSpPr>
            <p:spPr>
              <a:xfrm>
                <a:off x="7843399" y="4326990"/>
                <a:ext cx="333886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h</m:t>
                          </m:r>
                        </m:e>
                        <m:sub>
                          <m:r>
                            <a:rPr lang="en-US" altLang="zh-CN" i="1">
                              <a:solidFill>
                                <a:srgbClr val="C00000"/>
                              </a:solidFill>
                              <a:latin typeface="Cambria Math" panose="02040503050406030204" pitchFamily="18" charset="0"/>
                            </a:rPr>
                            <m:t>𝑡</m:t>
                          </m:r>
                          <m:r>
                            <a:rPr lang="en-US" altLang="zh-CN" b="0" i="1" smtClean="0">
                              <a:solidFill>
                                <a:srgbClr val="C00000"/>
                              </a:solidFill>
                              <a:latin typeface="Cambria Math" panose="02040503050406030204" pitchFamily="18" charset="0"/>
                            </a:rPr>
                            <m:t>−1</m:t>
                          </m:r>
                        </m:sub>
                      </m:sSub>
                      <m:r>
                        <a:rPr lang="en-US" altLang="zh-CN" i="1">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𝑓</m:t>
                      </m:r>
                      <m:d>
                        <m:dPr>
                          <m:ctrlPr>
                            <a:rPr lang="en-US" altLang="zh-CN" i="1">
                              <a:solidFill>
                                <a:srgbClr val="C00000"/>
                              </a:solidFill>
                              <a:latin typeface="Cambria Math" panose="02040503050406030204" pitchFamily="18" charset="0"/>
                            </a:rPr>
                          </m:ctrlPr>
                        </m:dPr>
                        <m:e>
                          <m:sSub>
                            <m:sSubPr>
                              <m:ctrlPr>
                                <a:rPr lang="en-US" altLang="zh-CN" i="1" smtClean="0">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𝑈h</m:t>
                              </m:r>
                            </m:e>
                            <m:sub>
                              <m:r>
                                <a:rPr lang="en-US" altLang="zh-CN" i="1">
                                  <a:solidFill>
                                    <a:srgbClr val="C00000"/>
                                  </a:solidFill>
                                  <a:latin typeface="Cambria Math" panose="02040503050406030204" pitchFamily="18" charset="0"/>
                                </a:rPr>
                                <m:t>𝑡</m:t>
                              </m:r>
                              <m:r>
                                <a:rPr lang="en-US" altLang="zh-CN" i="1">
                                  <a:solidFill>
                                    <a:srgbClr val="C00000"/>
                                  </a:solidFill>
                                  <a:latin typeface="Cambria Math" panose="02040503050406030204" pitchFamily="18" charset="0"/>
                                </a:rPr>
                                <m:t>−2</m:t>
                              </m:r>
                            </m:sub>
                          </m:sSub>
                          <m:r>
                            <a:rPr lang="en-US" altLang="zh-CN" i="1">
                              <a:solidFill>
                                <a:srgbClr val="C00000"/>
                              </a:solidFill>
                              <a:latin typeface="Cambria Math" panose="02040503050406030204" pitchFamily="18" charset="0"/>
                            </a:rPr>
                            <m:t>+</m:t>
                          </m:r>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𝑊𝑥</m:t>
                              </m:r>
                            </m:e>
                            <m:sub>
                              <m:r>
                                <a:rPr lang="en-US" altLang="zh-CN" i="1">
                                  <a:solidFill>
                                    <a:srgbClr val="C00000"/>
                                  </a:solidFill>
                                  <a:latin typeface="Cambria Math" panose="02040503050406030204" pitchFamily="18" charset="0"/>
                                </a:rPr>
                                <m:t>𝑡</m:t>
                              </m:r>
                              <m:r>
                                <a:rPr lang="en-US" altLang="zh-CN" b="0" i="1" smtClean="0">
                                  <a:solidFill>
                                    <a:srgbClr val="C00000"/>
                                  </a:solidFill>
                                  <a:latin typeface="Cambria Math" panose="02040503050406030204" pitchFamily="18" charset="0"/>
                                </a:rPr>
                                <m:t>−1</m:t>
                              </m:r>
                            </m:sub>
                          </m:sSub>
                          <m:r>
                            <a:rPr lang="en-US" altLang="zh-CN" i="1">
                              <a:solidFill>
                                <a:srgbClr val="C00000"/>
                              </a:solidFill>
                              <a:latin typeface="Cambria Math" panose="02040503050406030204" pitchFamily="18" charset="0"/>
                            </a:rPr>
                            <m:t>+</m:t>
                          </m:r>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𝑏</m:t>
                              </m:r>
                            </m:e>
                            <m:sub>
                              <m:r>
                                <a:rPr lang="en-US" altLang="zh-CN" i="1">
                                  <a:solidFill>
                                    <a:srgbClr val="C00000"/>
                                  </a:solidFill>
                                  <a:latin typeface="Cambria Math" panose="02040503050406030204" pitchFamily="18" charset="0"/>
                                </a:rPr>
                                <m:t>h</m:t>
                              </m:r>
                            </m:sub>
                          </m:sSub>
                        </m:e>
                      </m:d>
                    </m:oMath>
                  </m:oMathPara>
                </a14:m>
                <a:endParaRPr lang="zh-CN" altLang="en-US" dirty="0"/>
              </a:p>
            </p:txBody>
          </p:sp>
        </mc:Choice>
        <mc:Fallback xmlns="">
          <p:sp>
            <p:nvSpPr>
              <p:cNvPr id="22" name="矩形 21">
                <a:extLst>
                  <a:ext uri="{FF2B5EF4-FFF2-40B4-BE49-F238E27FC236}">
                    <a16:creationId xmlns:a16="http://schemas.microsoft.com/office/drawing/2014/main" id="{E5B4CC43-7A30-4F7A-B890-1D6D494BBEDB}"/>
                  </a:ext>
                </a:extLst>
              </p:cNvPr>
              <p:cNvSpPr>
                <a:spLocks noRot="1" noChangeAspect="1" noMove="1" noResize="1" noEditPoints="1" noAdjustHandles="1" noChangeArrowheads="1" noChangeShapeType="1" noTextEdit="1"/>
              </p:cNvSpPr>
              <p:nvPr/>
            </p:nvSpPr>
            <p:spPr>
              <a:xfrm>
                <a:off x="7843399" y="4326990"/>
                <a:ext cx="3338863" cy="369332"/>
              </a:xfrm>
              <a:prstGeom prst="rect">
                <a:avLst/>
              </a:prstGeom>
              <a:blipFill>
                <a:blip r:embed="rId18"/>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74CF1AF5-8DF5-4376-A400-6A2ABABC05BB}"/>
                  </a:ext>
                </a:extLst>
              </p:cNvPr>
              <p:cNvSpPr/>
              <p:nvPr/>
            </p:nvSpPr>
            <p:spPr>
              <a:xfrm>
                <a:off x="8482697" y="1971699"/>
                <a:ext cx="2144946" cy="424283"/>
              </a:xfrm>
              <a:prstGeom prst="rect">
                <a:avLst/>
              </a:prstGeom>
            </p:spPr>
            <p:txBody>
              <a:bodyPr wrap="none">
                <a:spAutoFit/>
              </a:bodyPr>
              <a:lstStyle/>
              <a:p>
                <a14:m>
                  <m:oMath xmlns:m="http://schemas.openxmlformats.org/officeDocument/2006/math">
                    <m:sSub>
                      <m:sSubPr>
                        <m:ctrlPr>
                          <a:rPr lang="en-US" altLang="zh-CN" sz="200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𝑦</m:t>
                        </m:r>
                      </m:e>
                      <m:sub>
                        <m:r>
                          <a:rPr lang="en-US" altLang="zh-CN" sz="2000" i="1">
                            <a:solidFill>
                              <a:srgbClr val="C00000"/>
                            </a:solidFill>
                            <a:latin typeface="Cambria Math" panose="02040503050406030204" pitchFamily="18" charset="0"/>
                          </a:rPr>
                          <m:t>𝑡</m:t>
                        </m:r>
                      </m:sub>
                    </m:sSub>
                    <m:r>
                      <a:rPr lang="zh-CN" altLang="en-US" sz="2000">
                        <a:solidFill>
                          <a:srgbClr val="C00000"/>
                        </a:solidFill>
                        <a:latin typeface="Cambria Math" panose="02040503050406030204" pitchFamily="18" charset="0"/>
                      </a:rPr>
                      <m:t>=</m:t>
                    </m:r>
                    <m:r>
                      <a:rPr lang="en-US" altLang="zh-CN" sz="2000" i="1">
                        <a:solidFill>
                          <a:srgbClr val="C00000"/>
                        </a:solidFill>
                        <a:latin typeface="Cambria Math" panose="02040503050406030204" pitchFamily="18" charset="0"/>
                      </a:rPr>
                      <m:t>𝑔</m:t>
                    </m:r>
                    <m:r>
                      <a:rPr lang="zh-CN" altLang="en-US" sz="2000">
                        <a:solidFill>
                          <a:srgbClr val="C00000"/>
                        </a:solidFill>
                        <a:latin typeface="Cambria Math" panose="02040503050406030204" pitchFamily="18" charset="0"/>
                      </a:rPr>
                      <m:t>(</m:t>
                    </m:r>
                    <m:r>
                      <a:rPr lang="zh-CN" altLang="en-US" sz="2000" i="1">
                        <a:solidFill>
                          <a:srgbClr val="C00000"/>
                        </a:solidFill>
                        <a:latin typeface="Cambria Math" panose="02040503050406030204" pitchFamily="18" charset="0"/>
                      </a:rPr>
                      <m:t>𝑉</m:t>
                    </m:r>
                    <m:sSub>
                      <m:sSubPr>
                        <m:ctrlPr>
                          <a:rPr lang="zh-CN" altLang="en-US" sz="2000" i="1">
                            <a:solidFill>
                              <a:srgbClr val="C00000"/>
                            </a:solidFill>
                            <a:latin typeface="Cambria Math" panose="02040503050406030204" pitchFamily="18" charset="0"/>
                          </a:rPr>
                        </m:ctrlPr>
                      </m:sSubPr>
                      <m:e>
                        <m:r>
                          <a:rPr lang="zh-CN" altLang="en-US" sz="2000" i="1">
                            <a:solidFill>
                              <a:srgbClr val="C00000"/>
                            </a:solidFill>
                            <a:latin typeface="Cambria Math" panose="02040503050406030204" pitchFamily="18" charset="0"/>
                          </a:rPr>
                          <m:t>h</m:t>
                        </m:r>
                      </m:e>
                      <m:sub>
                        <m:r>
                          <a:rPr lang="zh-CN" altLang="en-US" sz="2000" i="1">
                            <a:solidFill>
                              <a:srgbClr val="C00000"/>
                            </a:solidFill>
                            <a:latin typeface="Cambria Math" panose="02040503050406030204" pitchFamily="18" charset="0"/>
                          </a:rPr>
                          <m:t>𝑡</m:t>
                        </m:r>
                      </m:sub>
                    </m:sSub>
                    <m:r>
                      <a:rPr lang="en-US" altLang="zh-CN" sz="2000" i="1">
                        <a:solidFill>
                          <a:srgbClr val="C00000"/>
                        </a:solidFill>
                        <a:latin typeface="Cambria Math" panose="02040503050406030204" pitchFamily="18" charset="0"/>
                      </a:rPr>
                      <m:t>+</m:t>
                    </m:r>
                    <m:sSub>
                      <m:sSubPr>
                        <m:ctrlPr>
                          <a:rPr lang="en-US" altLang="zh-CN" sz="2000" i="1">
                            <a:solidFill>
                              <a:srgbClr val="C00000"/>
                            </a:solidFill>
                            <a:latin typeface="Cambria Math" panose="02040503050406030204" pitchFamily="18" charset="0"/>
                          </a:rPr>
                        </m:ctrlPr>
                      </m:sSubPr>
                      <m:e>
                        <m:r>
                          <a:rPr lang="en-US" altLang="zh-CN" sz="2000" i="1">
                            <a:solidFill>
                              <a:srgbClr val="C00000"/>
                            </a:solidFill>
                            <a:latin typeface="Cambria Math" panose="02040503050406030204" pitchFamily="18" charset="0"/>
                          </a:rPr>
                          <m:t>𝑏</m:t>
                        </m:r>
                      </m:e>
                      <m:sub>
                        <m:r>
                          <a:rPr lang="en-US" altLang="zh-CN" sz="2000" i="1">
                            <a:solidFill>
                              <a:srgbClr val="C00000"/>
                            </a:solidFill>
                            <a:latin typeface="Cambria Math" panose="02040503050406030204" pitchFamily="18" charset="0"/>
                          </a:rPr>
                          <m:t>𝑦</m:t>
                        </m:r>
                      </m:sub>
                    </m:sSub>
                  </m:oMath>
                </a14:m>
                <a:r>
                  <a:rPr lang="en-US" altLang="zh-CN" sz="2000" dirty="0">
                    <a:solidFill>
                      <a:srgbClr val="C00000"/>
                    </a:solidFill>
                  </a:rPr>
                  <a:t>) </a:t>
                </a:r>
                <a:endParaRPr lang="zh-CN" altLang="en-US" sz="2000" dirty="0">
                  <a:solidFill>
                    <a:srgbClr val="C00000"/>
                  </a:solidFill>
                </a:endParaRPr>
              </a:p>
            </p:txBody>
          </p:sp>
        </mc:Choice>
        <mc:Fallback xmlns="">
          <p:sp>
            <p:nvSpPr>
              <p:cNvPr id="23" name="矩形 22">
                <a:extLst>
                  <a:ext uri="{FF2B5EF4-FFF2-40B4-BE49-F238E27FC236}">
                    <a16:creationId xmlns:a16="http://schemas.microsoft.com/office/drawing/2014/main" id="{74CF1AF5-8DF5-4376-A400-6A2ABABC05BB}"/>
                  </a:ext>
                </a:extLst>
              </p:cNvPr>
              <p:cNvSpPr>
                <a:spLocks noRot="1" noChangeAspect="1" noMove="1" noResize="1" noEditPoints="1" noAdjustHandles="1" noChangeArrowheads="1" noChangeShapeType="1" noTextEdit="1"/>
              </p:cNvSpPr>
              <p:nvPr/>
            </p:nvSpPr>
            <p:spPr>
              <a:xfrm>
                <a:off x="8482697" y="1971699"/>
                <a:ext cx="2144946" cy="424283"/>
              </a:xfrm>
              <a:prstGeom prst="rect">
                <a:avLst/>
              </a:prstGeom>
              <a:blipFill>
                <a:blip r:embed="rId19"/>
                <a:stretch>
                  <a:fillRect t="-5714" r="-2279" b="-2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4125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arn(inVertic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arn(inVertical)">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down)">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19" grpId="0"/>
      <p:bldP spid="22"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5035" y="97155"/>
            <a:ext cx="8135620" cy="618490"/>
          </a:xfrm>
        </p:spPr>
        <p:txBody>
          <a:bodyPr/>
          <a:lstStyle/>
          <a:p>
            <a:r>
              <a:rPr lang="zh-CN" altLang="en-US" dirty="0"/>
              <a:t>循环神经网络结构</a:t>
            </a:r>
          </a:p>
        </p:txBody>
      </p:sp>
      <p:sp>
        <p:nvSpPr>
          <p:cNvPr id="3" name="内容占位符 2"/>
          <p:cNvSpPr>
            <a:spLocks noGrp="1"/>
          </p:cNvSpPr>
          <p:nvPr>
            <p:ph sz="quarter" idx="1"/>
          </p:nvPr>
        </p:nvSpPr>
        <p:spPr>
          <a:xfrm>
            <a:off x="843317" y="1217389"/>
            <a:ext cx="4965812" cy="5229711"/>
          </a:xfrm>
        </p:spPr>
        <p:txBody>
          <a:bodyPr>
            <a:normAutofit lnSpcReduction="10000"/>
          </a:bodyPr>
          <a:lstStyle/>
          <a:p>
            <a:pPr>
              <a:lnSpc>
                <a:spcPct val="110000"/>
              </a:lnSpc>
            </a:pPr>
            <a:r>
              <a:rPr lang="zh-CN" altLang="zh-CN" dirty="0"/>
              <a:t>一对一</a:t>
            </a:r>
            <a:endParaRPr lang="en-US" altLang="zh-CN" dirty="0"/>
          </a:p>
          <a:p>
            <a:pPr>
              <a:lnSpc>
                <a:spcPct val="110000"/>
              </a:lnSpc>
            </a:pPr>
            <a:r>
              <a:rPr lang="zh-CN" altLang="zh-CN" dirty="0"/>
              <a:t>多对一</a:t>
            </a:r>
            <a:endParaRPr lang="en-US" altLang="zh-CN" dirty="0"/>
          </a:p>
          <a:p>
            <a:pPr lvl="1">
              <a:lnSpc>
                <a:spcPct val="110000"/>
              </a:lnSpc>
            </a:pPr>
            <a:r>
              <a:rPr lang="zh-CN" altLang="zh-CN" dirty="0"/>
              <a:t>情感</a:t>
            </a:r>
            <a:r>
              <a:rPr lang="zh-CN" altLang="zh-CN" dirty="0" smtClean="0"/>
              <a:t>分析</a:t>
            </a:r>
            <a:endParaRPr lang="en-US" altLang="zh-CN" dirty="0" smtClean="0"/>
          </a:p>
          <a:p>
            <a:pPr lvl="1">
              <a:lnSpc>
                <a:spcPct val="110000"/>
              </a:lnSpc>
            </a:pPr>
            <a:r>
              <a:rPr lang="zh-CN" altLang="en-US" dirty="0" smtClean="0"/>
              <a:t>文本分类</a:t>
            </a:r>
            <a:endParaRPr lang="en-US" altLang="zh-CN" dirty="0"/>
          </a:p>
          <a:p>
            <a:pPr>
              <a:lnSpc>
                <a:spcPct val="110000"/>
              </a:lnSpc>
            </a:pPr>
            <a:r>
              <a:rPr lang="zh-CN" altLang="zh-CN" dirty="0"/>
              <a:t>一对多</a:t>
            </a:r>
            <a:endParaRPr lang="en-US" altLang="zh-CN" dirty="0"/>
          </a:p>
          <a:p>
            <a:pPr lvl="1">
              <a:lnSpc>
                <a:spcPct val="110000"/>
              </a:lnSpc>
            </a:pPr>
            <a:r>
              <a:rPr lang="zh-CN" altLang="en-US" dirty="0"/>
              <a:t>生成图片描述</a:t>
            </a:r>
            <a:endParaRPr lang="en-US" altLang="zh-CN" dirty="0"/>
          </a:p>
          <a:p>
            <a:pPr>
              <a:lnSpc>
                <a:spcPct val="110000"/>
              </a:lnSpc>
            </a:pPr>
            <a:r>
              <a:rPr lang="zh-CN" altLang="zh-CN" dirty="0"/>
              <a:t>多对多</a:t>
            </a:r>
            <a:endParaRPr lang="en-US" altLang="zh-CN" dirty="0"/>
          </a:p>
          <a:p>
            <a:pPr lvl="1">
              <a:lnSpc>
                <a:spcPct val="110000"/>
              </a:lnSpc>
            </a:pPr>
            <a:r>
              <a:rPr lang="zh-CN" altLang="en-US" dirty="0"/>
              <a:t>命名实体识别</a:t>
            </a:r>
            <a:endParaRPr lang="en-US" altLang="zh-CN" dirty="0"/>
          </a:p>
          <a:p>
            <a:pPr>
              <a:lnSpc>
                <a:spcPct val="110000"/>
              </a:lnSpc>
            </a:pPr>
            <a:r>
              <a:rPr lang="zh-CN" altLang="zh-CN" dirty="0"/>
              <a:t>多对多</a:t>
            </a:r>
            <a:endParaRPr lang="en-US" altLang="zh-CN" dirty="0"/>
          </a:p>
          <a:p>
            <a:pPr lvl="1">
              <a:lnSpc>
                <a:spcPct val="110000"/>
              </a:lnSpc>
            </a:pPr>
            <a:r>
              <a:rPr lang="zh-CN" altLang="en-US" dirty="0"/>
              <a:t>机器翻译</a:t>
            </a:r>
            <a:endParaRPr lang="zh-CN" altLang="zh-CN" dirty="0"/>
          </a:p>
        </p:txBody>
      </p:sp>
      <p:pic>
        <p:nvPicPr>
          <p:cNvPr id="11" name="图片 10">
            <a:extLst>
              <a:ext uri="{FF2B5EF4-FFF2-40B4-BE49-F238E27FC236}">
                <a16:creationId xmlns:a16="http://schemas.microsoft.com/office/drawing/2014/main" id="{72820D6F-6298-4505-B71A-CD5BAD7BA35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50753" y="1367725"/>
            <a:ext cx="5259294" cy="4773650"/>
          </a:xfrm>
          <a:prstGeom prst="rect">
            <a:avLst/>
          </a:prstGeom>
          <a:noFill/>
          <a:ln>
            <a:noFill/>
          </a:ln>
        </p:spPr>
      </p:pic>
    </p:spTree>
    <p:extLst>
      <p:ext uri="{BB962C8B-B14F-4D97-AF65-F5344CB8AC3E}">
        <p14:creationId xmlns:p14="http://schemas.microsoft.com/office/powerpoint/2010/main" val="1131239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循环神经网络</a:t>
            </a:r>
          </a:p>
        </p:txBody>
      </p:sp>
      <p:sp>
        <p:nvSpPr>
          <p:cNvPr id="3" name="副标题 2"/>
          <p:cNvSpPr>
            <a:spLocks noGrp="1"/>
          </p:cNvSpPr>
          <p:nvPr>
            <p:ph type="subTitle" idx="1"/>
          </p:nvPr>
        </p:nvSpPr>
        <p:spPr/>
        <p:txBody>
          <a:bodyPr/>
          <a:lstStyle/>
          <a:p>
            <a:r>
              <a:rPr lang="zh-CN" altLang="en-US" dirty="0"/>
              <a:t>宗林林</a:t>
            </a:r>
          </a:p>
        </p:txBody>
      </p:sp>
    </p:spTree>
    <p:extLst>
      <p:ext uri="{BB962C8B-B14F-4D97-AF65-F5344CB8AC3E}">
        <p14:creationId xmlns:p14="http://schemas.microsoft.com/office/powerpoint/2010/main" val="3670475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循环神经网络</a:t>
            </a:r>
          </a:p>
        </p:txBody>
      </p:sp>
      <p:sp>
        <p:nvSpPr>
          <p:cNvPr id="3" name="副标题 2"/>
          <p:cNvSpPr>
            <a:spLocks noGrp="1"/>
          </p:cNvSpPr>
          <p:nvPr>
            <p:ph type="subTitle" idx="1"/>
          </p:nvPr>
        </p:nvSpPr>
        <p:spPr/>
        <p:txBody>
          <a:bodyPr/>
          <a:lstStyle/>
          <a:p>
            <a:r>
              <a:rPr lang="zh-CN" altLang="en-US" sz="3600" dirty="0"/>
              <a:t>其他循环神经网络</a:t>
            </a:r>
            <a:endParaRPr lang="zh-CN" altLang="en-US" dirty="0"/>
          </a:p>
        </p:txBody>
      </p:sp>
    </p:spTree>
    <p:extLst>
      <p:ext uri="{BB962C8B-B14F-4D97-AF65-F5344CB8AC3E}">
        <p14:creationId xmlns:p14="http://schemas.microsoft.com/office/powerpoint/2010/main" val="1976203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5035" y="97155"/>
            <a:ext cx="8135620" cy="618490"/>
          </a:xfrm>
        </p:spPr>
        <p:txBody>
          <a:bodyPr/>
          <a:lstStyle/>
          <a:p>
            <a:r>
              <a:rPr lang="zh-CN" altLang="en-US" dirty="0">
                <a:latin typeface="微软雅黑" panose="020B0503020204020204" pitchFamily="34" charset="-122"/>
                <a:ea typeface="微软雅黑" panose="020B0503020204020204" pitchFamily="34" charset="-122"/>
                <a:sym typeface="+mn-ea"/>
              </a:rPr>
              <a:t>深度循环神经网络</a:t>
            </a:r>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2872" y="1635797"/>
            <a:ext cx="9406255" cy="4055745"/>
          </a:xfrm>
          <a:prstGeom prst="rect">
            <a:avLst/>
          </a:prstGeom>
        </p:spPr>
      </p:pic>
    </p:spTree>
    <p:extLst>
      <p:ext uri="{BB962C8B-B14F-4D97-AF65-F5344CB8AC3E}">
        <p14:creationId xmlns:p14="http://schemas.microsoft.com/office/powerpoint/2010/main" val="35870654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5035" y="97155"/>
            <a:ext cx="8135620" cy="618490"/>
          </a:xfrm>
        </p:spPr>
        <p:txBody>
          <a:bodyPr/>
          <a:lstStyle/>
          <a:p>
            <a:r>
              <a:rPr lang="zh-CN" altLang="en-US" dirty="0"/>
              <a:t>循环神经网络问题</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内容占位符 2"/>
          <p:cNvSpPr>
            <a:spLocks noGrp="1"/>
          </p:cNvSpPr>
          <p:nvPr>
            <p:ph sz="quarter" idx="1"/>
          </p:nvPr>
        </p:nvSpPr>
        <p:spPr>
          <a:xfrm>
            <a:off x="727000" y="1286081"/>
            <a:ext cx="10515600" cy="5229711"/>
          </a:xfrm>
        </p:spPr>
        <p:txBody>
          <a:bodyPr>
            <a:normAutofit fontScale="92500" lnSpcReduction="10000"/>
          </a:bodyPr>
          <a:lstStyle/>
          <a:p>
            <a:endParaRPr lang="en-US" altLang="zh-CN" dirty="0"/>
          </a:p>
          <a:p>
            <a:endParaRPr lang="en-US" altLang="zh-CN" dirty="0"/>
          </a:p>
          <a:p>
            <a:endParaRPr lang="en-US" altLang="zh-CN" dirty="0"/>
          </a:p>
          <a:p>
            <a:endParaRPr lang="en-US" altLang="zh-CN" dirty="0"/>
          </a:p>
          <a:p>
            <a:endParaRPr lang="en-US" altLang="zh-CN" dirty="0"/>
          </a:p>
          <a:p>
            <a:r>
              <a:rPr lang="zh-CN" altLang="zh-CN" dirty="0"/>
              <a:t>长期依赖问题</a:t>
            </a:r>
            <a:endParaRPr lang="en-US" altLang="zh-CN" dirty="0"/>
          </a:p>
          <a:p>
            <a:endParaRPr lang="en-US" altLang="zh-CN" dirty="0"/>
          </a:p>
          <a:p>
            <a:pPr lvl="1"/>
            <a:r>
              <a:rPr lang="zh-CN" altLang="en-US" dirty="0"/>
              <a:t>小明酒后驾车被交通警察抓到了，交警惩罚了</a:t>
            </a:r>
            <a:r>
              <a:rPr lang="en-US" altLang="zh-CN" dirty="0"/>
              <a:t>_ _ _</a:t>
            </a:r>
          </a:p>
          <a:p>
            <a:pPr lvl="1"/>
            <a:endParaRPr lang="en-US" altLang="zh-CN" dirty="0"/>
          </a:p>
          <a:p>
            <a:pPr lvl="1"/>
            <a:r>
              <a:rPr lang="zh-CN" altLang="zh-CN" sz="2400" dirty="0"/>
              <a:t>我一直居住在法国，</a:t>
            </a:r>
            <a:r>
              <a:rPr lang="en-US" altLang="zh-CN" sz="2400" dirty="0"/>
              <a:t>……</a:t>
            </a:r>
            <a:r>
              <a:rPr lang="zh-CN" altLang="zh-CN" sz="2400" dirty="0"/>
              <a:t>（此处省略一万字），所以我讲</a:t>
            </a:r>
            <a:r>
              <a:rPr lang="en-US" altLang="zh-CN" sz="2400" dirty="0"/>
              <a:t>_</a:t>
            </a:r>
            <a:r>
              <a:rPr lang="en-US" altLang="zh-CN" sz="2400" b="1" dirty="0"/>
              <a:t> _ _</a:t>
            </a:r>
            <a:endParaRPr lang="en-US" altLang="zh-CN" sz="2400" dirty="0"/>
          </a:p>
          <a:p>
            <a:pPr marL="0" indent="0">
              <a:buNone/>
            </a:pPr>
            <a:endParaRPr lang="en-US" altLang="zh-CN" b="1" dirty="0"/>
          </a:p>
          <a:p>
            <a:r>
              <a:rPr lang="zh-CN" altLang="en-US" dirty="0"/>
              <a:t>梯度消失或梯度爆炸</a:t>
            </a:r>
            <a:endParaRPr lang="en-US" altLang="zh-CN" dirty="0"/>
          </a:p>
          <a:p>
            <a:pPr lvl="1"/>
            <a:endParaRPr lang="en-US" altLang="zh-CN" dirty="0"/>
          </a:p>
        </p:txBody>
      </p:sp>
      <p:pic>
        <p:nvPicPr>
          <p:cNvPr id="4" name="Picture 2">
            <a:extLst>
              <a:ext uri="{FF2B5EF4-FFF2-40B4-BE49-F238E27FC236}">
                <a16:creationId xmlns:a16="http://schemas.microsoft.com/office/drawing/2014/main" id="{FA5FB285-361A-47B0-A918-546DDC3889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7735" y="942788"/>
            <a:ext cx="6252920" cy="23580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arn(inVertic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arn(inVertical)">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barn(inVertical)">
                                      <p:cBhvr>
                                        <p:cTn id="17" dur="500"/>
                                        <p:tgtEl>
                                          <p:spTgt spid="3">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barn(inVertical)">
                                      <p:cBhvr>
                                        <p:cTn id="2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5035" y="97155"/>
            <a:ext cx="8135620" cy="618490"/>
          </a:xfrm>
        </p:spPr>
        <p:txBody>
          <a:bodyPr/>
          <a:lstStyle/>
          <a:p>
            <a:r>
              <a:rPr lang="zh-CN" altLang="en-US" dirty="0">
                <a:latin typeface="微软雅黑" panose="020B0503020204020204" pitchFamily="34" charset="-122"/>
                <a:ea typeface="微软雅黑" panose="020B0503020204020204" pitchFamily="34" charset="-122"/>
                <a:sym typeface="+mn-ea"/>
              </a:rPr>
              <a:t>长短期记忆神经网络</a:t>
            </a:r>
            <a:r>
              <a:rPr lang="en-US" altLang="zh-CN" dirty="0">
                <a:latin typeface="微软雅黑" panose="020B0503020204020204" pitchFamily="34" charset="-122"/>
                <a:ea typeface="微软雅黑" panose="020B0503020204020204" pitchFamily="34" charset="-122"/>
                <a:sym typeface="+mn-ea"/>
              </a:rPr>
              <a:t>LSTM</a:t>
            </a:r>
            <a:endParaRPr lang="zh-CN" altLang="en-US" dirty="0">
              <a:latin typeface="微软雅黑" panose="020B0503020204020204" pitchFamily="34" charset="-122"/>
              <a:ea typeface="微软雅黑" panose="020B0503020204020204" pitchFamily="34" charset="-122"/>
              <a:sym typeface="+mn-ea"/>
            </a:endParaRPr>
          </a:p>
        </p:txBody>
      </p:sp>
      <p:pic>
        <p:nvPicPr>
          <p:cNvPr id="1028" name="Picture 4">
            <a:extLst>
              <a:ext uri="{FF2B5EF4-FFF2-40B4-BE49-F238E27FC236}">
                <a16:creationId xmlns:a16="http://schemas.microsoft.com/office/drawing/2014/main" id="{97B88C78-1645-4467-ACA9-44F33E2658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8209" y="3661341"/>
            <a:ext cx="7200900" cy="27622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47A0384B-CD64-46FF-83E5-2BA6BBB89E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8209" y="984063"/>
            <a:ext cx="7099404" cy="2677278"/>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1DBB771E-7B87-427C-8294-1A63F6BCAB76}"/>
              </a:ext>
            </a:extLst>
          </p:cNvPr>
          <p:cNvSpPr txBox="1"/>
          <p:nvPr/>
        </p:nvSpPr>
        <p:spPr>
          <a:xfrm>
            <a:off x="9529109" y="2003827"/>
            <a:ext cx="1436612" cy="369332"/>
          </a:xfrm>
          <a:prstGeom prst="rect">
            <a:avLst/>
          </a:prstGeom>
          <a:noFill/>
        </p:spPr>
        <p:txBody>
          <a:bodyPr wrap="none" rtlCol="0">
            <a:spAutoFit/>
          </a:bodyPr>
          <a:lstStyle/>
          <a:p>
            <a:r>
              <a:rPr lang="en-US" altLang="zh-CN" dirty="0"/>
              <a:t>Simple-RNN</a:t>
            </a:r>
            <a:endParaRPr lang="zh-CN" altLang="en-US" dirty="0"/>
          </a:p>
        </p:txBody>
      </p:sp>
      <p:sp>
        <p:nvSpPr>
          <p:cNvPr id="11" name="文本框 10">
            <a:extLst>
              <a:ext uri="{FF2B5EF4-FFF2-40B4-BE49-F238E27FC236}">
                <a16:creationId xmlns:a16="http://schemas.microsoft.com/office/drawing/2014/main" id="{9D7B09FF-6E77-435F-9551-4428A8CEBCFF}"/>
              </a:ext>
            </a:extLst>
          </p:cNvPr>
          <p:cNvSpPr txBox="1"/>
          <p:nvPr/>
        </p:nvSpPr>
        <p:spPr>
          <a:xfrm>
            <a:off x="9881770" y="4919640"/>
            <a:ext cx="731290" cy="369332"/>
          </a:xfrm>
          <a:prstGeom prst="rect">
            <a:avLst/>
          </a:prstGeom>
          <a:noFill/>
        </p:spPr>
        <p:txBody>
          <a:bodyPr wrap="none" rtlCol="0">
            <a:spAutoFit/>
          </a:bodyPr>
          <a:lstStyle/>
          <a:p>
            <a:r>
              <a:rPr lang="en-US" altLang="zh-CN" dirty="0"/>
              <a:t>LSTM</a:t>
            </a:r>
            <a:endParaRPr lang="zh-CN" altLang="en-US" dirty="0"/>
          </a:p>
        </p:txBody>
      </p:sp>
      <p:sp>
        <p:nvSpPr>
          <p:cNvPr id="4" name="文本框 3">
            <a:extLst>
              <a:ext uri="{FF2B5EF4-FFF2-40B4-BE49-F238E27FC236}">
                <a16:creationId xmlns:a16="http://schemas.microsoft.com/office/drawing/2014/main" id="{971A524D-29BB-4143-8634-9CCC75316FB0}"/>
              </a:ext>
            </a:extLst>
          </p:cNvPr>
          <p:cNvSpPr txBox="1"/>
          <p:nvPr/>
        </p:nvSpPr>
        <p:spPr>
          <a:xfrm>
            <a:off x="5359400" y="5837515"/>
            <a:ext cx="877163" cy="923330"/>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遗忘门</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输入门</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输出门</a:t>
            </a:r>
          </a:p>
        </p:txBody>
      </p:sp>
      <p:sp>
        <p:nvSpPr>
          <p:cNvPr id="8" name="文本框 7">
            <a:extLst>
              <a:ext uri="{FF2B5EF4-FFF2-40B4-BE49-F238E27FC236}">
                <a16:creationId xmlns:a16="http://schemas.microsoft.com/office/drawing/2014/main" id="{4BA26F1A-0B30-4819-8D73-2F9927ADFE21}"/>
              </a:ext>
            </a:extLst>
          </p:cNvPr>
          <p:cNvSpPr txBox="1"/>
          <p:nvPr/>
        </p:nvSpPr>
        <p:spPr>
          <a:xfrm>
            <a:off x="5243983" y="4129544"/>
            <a:ext cx="110799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细胞状态</a:t>
            </a:r>
          </a:p>
        </p:txBody>
      </p:sp>
    </p:spTree>
    <p:extLst>
      <p:ext uri="{BB962C8B-B14F-4D97-AF65-F5344CB8AC3E}">
        <p14:creationId xmlns:p14="http://schemas.microsoft.com/office/powerpoint/2010/main" val="42035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5035" y="97155"/>
            <a:ext cx="8135620" cy="618490"/>
          </a:xfrm>
        </p:spPr>
        <p:txBody>
          <a:bodyPr/>
          <a:lstStyle/>
          <a:p>
            <a:r>
              <a:rPr lang="zh-CN" altLang="en-US" dirty="0">
                <a:latin typeface="微软雅黑" panose="020B0503020204020204" pitchFamily="34" charset="-122"/>
                <a:ea typeface="微软雅黑" panose="020B0503020204020204" pitchFamily="34" charset="-122"/>
                <a:sym typeface="+mn-ea"/>
              </a:rPr>
              <a:t>长短期记忆神经网络</a:t>
            </a:r>
            <a:r>
              <a:rPr lang="en-US" altLang="zh-CN" dirty="0">
                <a:latin typeface="微软雅黑" panose="020B0503020204020204" pitchFamily="34" charset="-122"/>
                <a:ea typeface="微软雅黑" panose="020B0503020204020204" pitchFamily="34" charset="-122"/>
                <a:sym typeface="+mn-ea"/>
              </a:rPr>
              <a:t>LSTM</a:t>
            </a:r>
            <a:endParaRPr lang="zh-CN" altLang="en-US" dirty="0">
              <a:latin typeface="微软雅黑" panose="020B0503020204020204" pitchFamily="34" charset="-122"/>
              <a:ea typeface="微软雅黑" panose="020B0503020204020204" pitchFamily="34" charset="-122"/>
              <a:sym typeface="+mn-ea"/>
            </a:endParaRPr>
          </a:p>
        </p:txBody>
      </p:sp>
      <p:sp>
        <p:nvSpPr>
          <p:cNvPr id="3" name="矩形 2">
            <a:extLst>
              <a:ext uri="{FF2B5EF4-FFF2-40B4-BE49-F238E27FC236}">
                <a16:creationId xmlns:a16="http://schemas.microsoft.com/office/drawing/2014/main" id="{5D105D15-2CE0-457F-B33B-4D107F366DB0}"/>
              </a:ext>
            </a:extLst>
          </p:cNvPr>
          <p:cNvSpPr/>
          <p:nvPr/>
        </p:nvSpPr>
        <p:spPr>
          <a:xfrm>
            <a:off x="698169" y="967665"/>
            <a:ext cx="877163" cy="369332"/>
          </a:xfrm>
          <a:prstGeom prst="rect">
            <a:avLst/>
          </a:prstGeom>
        </p:spPr>
        <p:txBody>
          <a:bodyPr wrap="none">
            <a:spAutoFit/>
          </a:bodyPr>
          <a:lstStyle/>
          <a:p>
            <a:r>
              <a:rPr lang="zh-CN" altLang="en-US" b="1" dirty="0">
                <a:solidFill>
                  <a:srgbClr val="000000"/>
                </a:solidFill>
                <a:latin typeface="Verdana" panose="020B0604030504040204" pitchFamily="34" charset="0"/>
              </a:rPr>
              <a:t>遗忘门</a:t>
            </a:r>
            <a:endParaRPr lang="zh-CN" altLang="en-US" b="1" i="0" dirty="0">
              <a:solidFill>
                <a:srgbClr val="000000"/>
              </a:solidFill>
              <a:effectLst/>
              <a:latin typeface="Verdana" panose="020B0604030504040204" pitchFamily="34" charset="0"/>
            </a:endParaRPr>
          </a:p>
        </p:txBody>
      </p:sp>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082CA3CD-F3A2-4B70-8C3F-50F0371272C5}"/>
                  </a:ext>
                </a:extLst>
              </p:cNvPr>
              <p:cNvSpPr/>
              <p:nvPr/>
            </p:nvSpPr>
            <p:spPr>
              <a:xfrm>
                <a:off x="668267" y="1403611"/>
                <a:ext cx="10984271" cy="1015663"/>
              </a:xfrm>
              <a:prstGeom prst="rect">
                <a:avLst/>
              </a:prstGeom>
            </p:spPr>
            <p:txBody>
              <a:bodyPr wrap="square">
                <a:spAutoFit/>
              </a:bodyPr>
              <a:lstStyle/>
              <a:p>
                <a:pPr>
                  <a:spcBef>
                    <a:spcPts val="0"/>
                  </a:spcBef>
                </a:pPr>
                <a:r>
                  <a:rPr lang="zh-CN" altLang="zh-CN" sz="2000" dirty="0" smtClean="0">
                    <a:solidFill>
                      <a:schemeClr val="tx1"/>
                    </a:solidFill>
                  </a:rPr>
                  <a:t>当包含</a:t>
                </a:r>
                <a14:m>
                  <m:oMath xmlns:m="http://schemas.openxmlformats.org/officeDocument/2006/math">
                    <m:r>
                      <a:rPr lang="en-US" altLang="zh-CN" sz="2000" i="1">
                        <a:solidFill>
                          <a:schemeClr val="tx1"/>
                        </a:solidFill>
                        <a:latin typeface="Cambria Math" panose="02040503050406030204" pitchFamily="18" charset="0"/>
                      </a:rPr>
                      <m:t>𝑡</m:t>
                    </m:r>
                    <m:r>
                      <a:rPr lang="zh-CN" altLang="en-US"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1</m:t>
                    </m:r>
                  </m:oMath>
                </a14:m>
                <a:r>
                  <a:rPr lang="zh-CN" altLang="zh-CN" sz="2000" dirty="0">
                    <a:solidFill>
                      <a:schemeClr val="tx1"/>
                    </a:solidFill>
                  </a:rPr>
                  <a:t>及之前所有时刻信息的单元</a:t>
                </a:r>
                <a:r>
                  <a:rPr lang="zh-CN" altLang="zh-CN" sz="2000" dirty="0" smtClean="0">
                    <a:solidFill>
                      <a:schemeClr val="tx1"/>
                    </a:solidFill>
                  </a:rPr>
                  <a:t>状态</a:t>
                </a:r>
                <a14:m>
                  <m:oMath xmlns:m="http://schemas.openxmlformats.org/officeDocument/2006/math">
                    <m:sSub>
                      <m:sSubPr>
                        <m:ctrlPr>
                          <a:rPr lang="en-US" altLang="zh-CN" sz="2000" b="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𝑐</m:t>
                        </m:r>
                      </m:e>
                      <m:sub>
                        <m:r>
                          <a:rPr lang="en-US" altLang="zh-CN" sz="2000" b="0" i="1" smtClean="0">
                            <a:solidFill>
                              <a:schemeClr val="tx1"/>
                            </a:solidFill>
                            <a:latin typeface="Cambria Math" panose="02040503050406030204" pitchFamily="18" charset="0"/>
                          </a:rPr>
                          <m:t>𝑡</m:t>
                        </m:r>
                        <m:r>
                          <a:rPr lang="en-US" altLang="zh-CN" sz="2000" b="0" i="1" smtClean="0">
                            <a:solidFill>
                              <a:schemeClr val="tx1"/>
                            </a:solidFill>
                            <a:latin typeface="Cambria Math" panose="02040503050406030204" pitchFamily="18" charset="0"/>
                          </a:rPr>
                          <m:t>−1</m:t>
                        </m:r>
                      </m:sub>
                    </m:sSub>
                  </m:oMath>
                </a14:m>
                <a:r>
                  <a:rPr lang="zh-CN" altLang="zh-CN" sz="2000" dirty="0" smtClean="0">
                    <a:solidFill>
                      <a:schemeClr val="tx1"/>
                    </a:solidFill>
                  </a:rPr>
                  <a:t>到达</a:t>
                </a:r>
                <a:r>
                  <a:rPr lang="zh-CN" altLang="zh-CN" sz="2000" dirty="0">
                    <a:solidFill>
                      <a:schemeClr val="tx1"/>
                    </a:solidFill>
                  </a:rPr>
                  <a:t>此时刻后，由遗忘门决定需要丢弃哪些不重要的信息</a:t>
                </a:r>
                <a:r>
                  <a:rPr lang="zh-CN" altLang="zh-CN" sz="2000" dirty="0" smtClean="0">
                    <a:solidFill>
                      <a:schemeClr val="tx1"/>
                    </a:solidFill>
                  </a:rPr>
                  <a:t>。</a:t>
                </a:r>
                <a:endParaRPr lang="en-US" altLang="zh-CN" sz="2000" dirty="0" smtClean="0">
                  <a:solidFill>
                    <a:schemeClr val="tx1"/>
                  </a:solidFill>
                </a:endParaRPr>
              </a:p>
              <a:p>
                <a:pPr>
                  <a:spcBef>
                    <a:spcPts val="0"/>
                  </a:spcBef>
                </a:pPr>
                <a:endParaRPr lang="en-US" altLang="zh-CN" sz="2000" dirty="0"/>
              </a:p>
            </p:txBody>
          </p:sp>
        </mc:Choice>
        <mc:Fallback xmlns="">
          <p:sp>
            <p:nvSpPr>
              <p:cNvPr id="18" name="矩形 17">
                <a:extLst>
                  <a:ext uri="{FF2B5EF4-FFF2-40B4-BE49-F238E27FC236}">
                    <a16:creationId xmlns:a16="http://schemas.microsoft.com/office/drawing/2014/main" id="{082CA3CD-F3A2-4B70-8C3F-50F0371272C5}"/>
                  </a:ext>
                </a:extLst>
              </p:cNvPr>
              <p:cNvSpPr>
                <a:spLocks noRot="1" noChangeAspect="1" noMove="1" noResize="1" noEditPoints="1" noAdjustHandles="1" noChangeArrowheads="1" noChangeShapeType="1" noTextEdit="1"/>
              </p:cNvSpPr>
              <p:nvPr/>
            </p:nvSpPr>
            <p:spPr>
              <a:xfrm>
                <a:off x="668267" y="1403611"/>
                <a:ext cx="10984271" cy="1015663"/>
              </a:xfrm>
              <a:prstGeom prst="rect">
                <a:avLst/>
              </a:prstGeom>
              <a:blipFill>
                <a:blip r:embed="rId3"/>
                <a:stretch>
                  <a:fillRect l="-610" t="-2994"/>
                </a:stretch>
              </a:blipFill>
            </p:spPr>
            <p:txBody>
              <a:bodyPr/>
              <a:lstStyle/>
              <a:p>
                <a:r>
                  <a:rPr lang="zh-CN" altLang="en-US">
                    <a:noFill/>
                  </a:rPr>
                  <a:t> </a:t>
                </a:r>
              </a:p>
            </p:txBody>
          </p:sp>
        </mc:Fallback>
      </mc:AlternateContent>
      <p:pic>
        <p:nvPicPr>
          <p:cNvPr id="20" name="图片 19">
            <a:extLst>
              <a:ext uri="{FF2B5EF4-FFF2-40B4-BE49-F238E27FC236}">
                <a16:creationId xmlns:a16="http://schemas.microsoft.com/office/drawing/2014/main" id="{3F8C5B54-E429-4ABB-8F55-6AD9B20E005F}"/>
              </a:ext>
            </a:extLst>
          </p:cNvPr>
          <p:cNvPicPr/>
          <p:nvPr/>
        </p:nvPicPr>
        <p:blipFill>
          <a:blip r:embed="rId4"/>
          <a:stretch>
            <a:fillRect/>
          </a:stretch>
        </p:blipFill>
        <p:spPr>
          <a:xfrm>
            <a:off x="7098384" y="3473356"/>
            <a:ext cx="4427116" cy="1928204"/>
          </a:xfrm>
          <a:prstGeom prst="rect">
            <a:avLst/>
          </a:prstGeom>
        </p:spPr>
      </p:pic>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520BBB55-D799-419F-8919-77DB2D8386DB}"/>
                  </a:ext>
                </a:extLst>
              </p:cNvPr>
              <p:cNvSpPr/>
              <p:nvPr/>
            </p:nvSpPr>
            <p:spPr>
              <a:xfrm>
                <a:off x="792437" y="2410948"/>
                <a:ext cx="10500874" cy="1062407"/>
              </a:xfrm>
              <a:prstGeom prst="rect">
                <a:avLst/>
              </a:prstGeom>
            </p:spPr>
            <p:txBody>
              <a:bodyPr wrap="square">
                <a:spAutoFit/>
              </a:bodyPr>
              <a:lstStyle/>
              <a:p>
                <a:pPr>
                  <a:spcAft>
                    <a:spcPts val="0"/>
                  </a:spcAft>
                </a:pP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𝑥</m:t>
                        </m:r>
                      </m:e>
                      <m:sub>
                        <m:r>
                          <a:rPr lang="en-US" altLang="zh-CN" sz="2000" i="1" dirty="0">
                            <a:latin typeface="Cambria Math" panose="02040503050406030204" pitchFamily="18" charset="0"/>
                          </a:rPr>
                          <m:t>𝑡</m:t>
                        </m:r>
                      </m:sub>
                    </m:sSub>
                  </m:oMath>
                </a14:m>
                <a:r>
                  <a:rPr lang="zh-CN" altLang="zh-CN" sz="2000" kern="150" dirty="0">
                    <a:solidFill>
                      <a:schemeClr val="tx1"/>
                    </a:solidFill>
                    <a:cs typeface="Noto Sans CJK SC Regular"/>
                  </a:rPr>
                  <a:t>为当前时刻输入，</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h</m:t>
                        </m:r>
                      </m:e>
                      <m:sub>
                        <m:r>
                          <a:rPr lang="en-US" altLang="zh-CN" sz="2000" i="1">
                            <a:latin typeface="Cambria Math" panose="02040503050406030204" pitchFamily="18" charset="0"/>
                          </a:rPr>
                          <m:t>𝑡</m:t>
                        </m:r>
                        <m:r>
                          <a:rPr lang="en-US" altLang="zh-CN" sz="2000" i="1">
                            <a:latin typeface="Cambria Math" panose="02040503050406030204" pitchFamily="18" charset="0"/>
                          </a:rPr>
                          <m:t>−1</m:t>
                        </m:r>
                      </m:sub>
                    </m:sSub>
                  </m:oMath>
                </a14:m>
                <a:r>
                  <a:rPr lang="zh-CN" altLang="zh-CN" sz="2000" kern="150" dirty="0">
                    <a:solidFill>
                      <a:schemeClr val="tx1"/>
                    </a:solidFill>
                    <a:cs typeface="Noto Sans CJK SC Regular"/>
                  </a:rPr>
                  <a:t>为上一时刻隐藏层输出，</a:t>
                </a:r>
                <a14:m>
                  <m:oMath xmlns:m="http://schemas.openxmlformats.org/officeDocument/2006/math">
                    <m:r>
                      <a:rPr lang="en-US" altLang="zh-CN" sz="2000" i="1" kern="150">
                        <a:solidFill>
                          <a:schemeClr val="tx1"/>
                        </a:solidFill>
                        <a:latin typeface="Cambria Math" panose="02040503050406030204" pitchFamily="18" charset="0"/>
                        <a:ea typeface="宋体" panose="02010600030101010101" pitchFamily="2" charset="-122"/>
                        <a:cs typeface="Noto Sans CJK SC Regular"/>
                      </a:rPr>
                      <m:t>𝜎</m:t>
                    </m:r>
                  </m:oMath>
                </a14:m>
                <a:r>
                  <a:rPr lang="zh-CN" altLang="zh-CN" sz="2000" kern="150" dirty="0">
                    <a:solidFill>
                      <a:schemeClr val="tx1"/>
                    </a:solidFill>
                    <a:cs typeface="Noto Sans CJK SC Regular"/>
                  </a:rPr>
                  <a:t>表示激活函数为</a:t>
                </a:r>
                <a14:m>
                  <m:oMath xmlns:m="http://schemas.openxmlformats.org/officeDocument/2006/math">
                    <m:r>
                      <a:rPr lang="en-US" altLang="zh-CN" sz="2000" i="1" kern="150">
                        <a:solidFill>
                          <a:schemeClr val="tx1"/>
                        </a:solidFill>
                        <a:latin typeface="Cambria Math" panose="02040503050406030204" pitchFamily="18" charset="0"/>
                        <a:ea typeface="宋体" panose="02010600030101010101" pitchFamily="2" charset="-122"/>
                        <a:cs typeface="Noto Sans CJK SC Regular"/>
                      </a:rPr>
                      <m:t>𝑠𝑖𝑔𝑚𝑜𝑖𝑑</m:t>
                    </m:r>
                  </m:oMath>
                </a14:m>
                <a:r>
                  <a:rPr lang="zh-CN" altLang="zh-CN" sz="2000" kern="150" dirty="0">
                    <a:solidFill>
                      <a:schemeClr val="tx1"/>
                    </a:solidFill>
                    <a:cs typeface="Noto Sans CJK SC Regular"/>
                  </a:rPr>
                  <a:t>的神经网络层，则遗忘门输出</a:t>
                </a:r>
                <a14:m>
                  <m:oMath xmlns:m="http://schemas.openxmlformats.org/officeDocument/2006/math">
                    <m:sSub>
                      <m:sSubPr>
                        <m:ctrlPr>
                          <a:rPr lang="zh-CN" altLang="zh-CN" sz="2000" i="1" kern="150">
                            <a:solidFill>
                              <a:schemeClr val="tx1"/>
                            </a:solidFill>
                            <a:latin typeface="Cambria Math" panose="02040503050406030204" pitchFamily="18" charset="0"/>
                            <a:ea typeface="Cambria Math" panose="02040503050406030204" pitchFamily="18" charset="0"/>
                            <a:cs typeface="Noto Sans CJK SC Regular"/>
                          </a:rPr>
                        </m:ctrlPr>
                      </m:sSubPr>
                      <m:e>
                        <m:r>
                          <a:rPr lang="en-US" altLang="zh-CN" sz="2000" i="1" kern="150">
                            <a:solidFill>
                              <a:schemeClr val="tx1"/>
                            </a:solidFill>
                            <a:latin typeface="Cambria Math" panose="02040503050406030204" pitchFamily="18" charset="0"/>
                            <a:ea typeface="宋体" panose="02010600030101010101" pitchFamily="2" charset="-122"/>
                            <a:cs typeface="Noto Sans CJK SC Regular"/>
                          </a:rPr>
                          <m:t>𝑓</m:t>
                        </m:r>
                      </m:e>
                      <m:sub>
                        <m:r>
                          <a:rPr lang="en-US" altLang="zh-CN" sz="2000" i="1" kern="150">
                            <a:solidFill>
                              <a:schemeClr val="tx1"/>
                            </a:solidFill>
                            <a:latin typeface="Cambria Math" panose="02040503050406030204" pitchFamily="18" charset="0"/>
                            <a:ea typeface="宋体" panose="02010600030101010101" pitchFamily="2" charset="-122"/>
                            <a:cs typeface="Noto Sans CJK SC Regular"/>
                          </a:rPr>
                          <m:t>𝑡</m:t>
                        </m:r>
                      </m:sub>
                    </m:sSub>
                  </m:oMath>
                </a14:m>
                <a:r>
                  <a:rPr lang="zh-CN" altLang="zh-CN" sz="2000" kern="150" dirty="0">
                    <a:solidFill>
                      <a:schemeClr val="tx1"/>
                    </a:solidFill>
                    <a:cs typeface="Noto Sans CJK SC Regular"/>
                  </a:rPr>
                  <a:t>为：</a:t>
                </a:r>
                <a:endParaRPr lang="zh-CN" altLang="zh-CN" sz="2000" kern="150" dirty="0">
                  <a:solidFill>
                    <a:schemeClr val="tx1"/>
                  </a:solidFill>
                  <a:effectLst/>
                  <a:cs typeface="Noto Sans CJK SC Regular"/>
                </a:endParaRPr>
              </a:p>
              <a:p>
                <a:pPr algn="just">
                  <a:spcAft>
                    <a:spcPts val="0"/>
                  </a:spcAft>
                </a:pPr>
                <a14:m>
                  <m:oMathPara xmlns:m="http://schemas.openxmlformats.org/officeDocument/2006/math">
                    <m:oMathParaPr>
                      <m:jc m:val="centerGroup"/>
                    </m:oMathParaPr>
                    <m:oMath xmlns:m="http://schemas.openxmlformats.org/officeDocument/2006/math">
                      <m:r>
                        <a:rPr lang="zh-CN" altLang="en-US" sz="2000" i="1" kern="100">
                          <a:solidFill>
                            <a:srgbClr val="C00000"/>
                          </a:solidFill>
                          <a:latin typeface="Cambria Math"/>
                          <a:ea typeface="Cambria Math" panose="02040503050406030204" pitchFamily="18" charset="0"/>
                          <a:cs typeface="Times New Roman" panose="02020603050405020304" pitchFamily="18" charset="0"/>
                        </a:rPr>
                        <m:t> </m:t>
                      </m:r>
                      <m:sSub>
                        <m:sSubPr>
                          <m:ctrlPr>
                            <a:rPr lang="en-US" altLang="zh-CN" sz="2000" i="1" kern="10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2000" i="1" kern="100">
                              <a:solidFill>
                                <a:srgbClr val="C00000"/>
                              </a:solidFill>
                              <a:latin typeface="Cambria Math"/>
                              <a:ea typeface="Cambria Math" panose="02040503050406030204" pitchFamily="18" charset="0"/>
                              <a:cs typeface="Times New Roman" panose="02020603050405020304" pitchFamily="18" charset="0"/>
                            </a:rPr>
                            <m:t>𝑓</m:t>
                          </m:r>
                        </m:e>
                        <m:sub>
                          <m:r>
                            <a:rPr lang="zh-CN" altLang="en-US" sz="2000" i="1" kern="100">
                              <a:solidFill>
                                <a:srgbClr val="C00000"/>
                              </a:solidFill>
                              <a:latin typeface="Cambria Math"/>
                              <a:ea typeface="Cambria Math" panose="02040503050406030204" pitchFamily="18" charset="0"/>
                              <a:cs typeface="Times New Roman" panose="02020603050405020304" pitchFamily="18" charset="0"/>
                            </a:rPr>
                            <m:t>𝑡</m:t>
                          </m:r>
                        </m:sub>
                      </m:sSub>
                      <m:r>
                        <a:rPr lang="en-US" altLang="zh-CN" sz="2000" i="1" kern="100">
                          <a:solidFill>
                            <a:srgbClr val="C00000"/>
                          </a:solidFill>
                          <a:latin typeface="Cambria Math"/>
                          <a:ea typeface="Cambria Math" panose="02040503050406030204" pitchFamily="18" charset="0"/>
                          <a:cs typeface="Times New Roman" panose="02020603050405020304" pitchFamily="18" charset="0"/>
                        </a:rPr>
                        <m:t>=</m:t>
                      </m:r>
                      <m:r>
                        <a:rPr lang="el-GR" altLang="zh-CN" sz="2000" i="1" kern="100">
                          <a:solidFill>
                            <a:srgbClr val="C00000"/>
                          </a:solidFill>
                          <a:latin typeface="Cambria Math"/>
                          <a:ea typeface="Cambria Math" panose="02040503050406030204" pitchFamily="18" charset="0"/>
                          <a:cs typeface="Times New Roman" panose="02020603050405020304" pitchFamily="18" charset="0"/>
                        </a:rPr>
                        <m:t>𝜎</m:t>
                      </m:r>
                      <m:d>
                        <m:dPr>
                          <m:ctrlPr>
                            <a:rPr lang="el-GR" altLang="zh-CN" sz="2000" i="1" kern="10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sz="2000" i="1" kern="10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2000" i="1" kern="100">
                                  <a:solidFill>
                                    <a:srgbClr val="C00000"/>
                                  </a:solidFill>
                                  <a:latin typeface="Cambria Math"/>
                                  <a:ea typeface="Cambria Math" panose="02040503050406030204" pitchFamily="18" charset="0"/>
                                  <a:cs typeface="Times New Roman" panose="02020603050405020304" pitchFamily="18" charset="0"/>
                                </a:rPr>
                                <m:t>𝑊</m:t>
                              </m:r>
                            </m:e>
                            <m:sub>
                              <m:r>
                                <a:rPr lang="zh-CN" altLang="en-US" sz="2000" i="1" kern="100">
                                  <a:solidFill>
                                    <a:srgbClr val="C00000"/>
                                  </a:solidFill>
                                  <a:latin typeface="Cambria Math"/>
                                  <a:ea typeface="Cambria Math" panose="02040503050406030204" pitchFamily="18" charset="0"/>
                                  <a:cs typeface="Times New Roman" panose="02020603050405020304" pitchFamily="18" charset="0"/>
                                </a:rPr>
                                <m:t>𝑓</m:t>
                              </m:r>
                            </m:sub>
                          </m:sSub>
                          <m:r>
                            <a:rPr lang="zh-CN" altLang="en-US" sz="2000" i="1" kern="100">
                              <a:solidFill>
                                <a:srgbClr val="C00000"/>
                              </a:solidFill>
                              <a:latin typeface="Cambria Math"/>
                              <a:ea typeface="Cambria Math" panose="02040503050406030204" pitchFamily="18" charset="0"/>
                              <a:cs typeface="Times New Roman" panose="02020603050405020304" pitchFamily="18" charset="0"/>
                            </a:rPr>
                            <m:t>∙</m:t>
                          </m:r>
                          <m:d>
                            <m:dPr>
                              <m:begChr m:val="["/>
                              <m:endChr m:val="]"/>
                              <m:ctrlPr>
                                <a:rPr lang="en-US" altLang="zh-CN" sz="2000" i="1" kern="10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sz="2000" i="1" kern="10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solidFill>
                                        <a:srgbClr val="C00000"/>
                                      </a:solidFill>
                                      <a:latin typeface="Cambria Math"/>
                                      <a:ea typeface="Cambria Math" panose="02040503050406030204" pitchFamily="18" charset="0"/>
                                      <a:cs typeface="Times New Roman" panose="02020603050405020304" pitchFamily="18" charset="0"/>
                                    </a:rPr>
                                    <m:t>h</m:t>
                                  </m:r>
                                </m:e>
                                <m:sub>
                                  <m:r>
                                    <a:rPr lang="zh-CN" altLang="en-US" sz="2000" i="1" kern="100">
                                      <a:solidFill>
                                        <a:srgbClr val="C00000"/>
                                      </a:solidFill>
                                      <a:latin typeface="Cambria Math"/>
                                      <a:ea typeface="Cambria Math" panose="02040503050406030204" pitchFamily="18" charset="0"/>
                                      <a:cs typeface="Times New Roman" panose="02020603050405020304" pitchFamily="18" charset="0"/>
                                    </a:rPr>
                                    <m:t>𝑡</m:t>
                                  </m:r>
                                  <m:r>
                                    <a:rPr lang="zh-CN" altLang="en-US" sz="2000" i="1" kern="100">
                                      <a:solidFill>
                                        <a:srgbClr val="C00000"/>
                                      </a:solidFill>
                                      <a:latin typeface="Cambria Math"/>
                                      <a:ea typeface="Cambria Math" panose="02040503050406030204" pitchFamily="18" charset="0"/>
                                      <a:cs typeface="Times New Roman" panose="02020603050405020304" pitchFamily="18" charset="0"/>
                                    </a:rPr>
                                    <m:t>−1</m:t>
                                  </m:r>
                                </m:sub>
                              </m:sSub>
                              <m:r>
                                <a:rPr lang="en-US" altLang="zh-CN" sz="2000" i="1" kern="100">
                                  <a:solidFill>
                                    <a:srgbClr val="C00000"/>
                                  </a:solidFill>
                                  <a:latin typeface="Cambria Math"/>
                                  <a:ea typeface="Cambria Math" panose="02040503050406030204" pitchFamily="18" charset="0"/>
                                  <a:cs typeface="Times New Roman" panose="02020603050405020304" pitchFamily="18" charset="0"/>
                                </a:rPr>
                                <m:t>,</m:t>
                              </m:r>
                              <m:sSub>
                                <m:sSubPr>
                                  <m:ctrlPr>
                                    <a:rPr lang="en-US" altLang="zh-CN" sz="2000" i="1" kern="10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2000" i="1" kern="100">
                                      <a:solidFill>
                                        <a:srgbClr val="C00000"/>
                                      </a:solidFill>
                                      <a:latin typeface="Cambria Math"/>
                                      <a:ea typeface="Cambria Math" panose="02040503050406030204" pitchFamily="18" charset="0"/>
                                      <a:cs typeface="Times New Roman" panose="02020603050405020304" pitchFamily="18" charset="0"/>
                                    </a:rPr>
                                    <m:t>𝑥</m:t>
                                  </m:r>
                                </m:e>
                                <m:sub>
                                  <m:r>
                                    <a:rPr lang="zh-CN" altLang="en-US" sz="2000" i="1" kern="100">
                                      <a:solidFill>
                                        <a:srgbClr val="C00000"/>
                                      </a:solidFill>
                                      <a:latin typeface="Cambria Math"/>
                                      <a:ea typeface="Cambria Math" panose="02040503050406030204" pitchFamily="18" charset="0"/>
                                      <a:cs typeface="Times New Roman" panose="02020603050405020304" pitchFamily="18" charset="0"/>
                                    </a:rPr>
                                    <m:t>𝑡</m:t>
                                  </m:r>
                                </m:sub>
                              </m:sSub>
                            </m:e>
                          </m:d>
                          <m:r>
                            <a:rPr lang="en-US" altLang="zh-CN" sz="2000" i="1" kern="100">
                              <a:solidFill>
                                <a:srgbClr val="C00000"/>
                              </a:solidFill>
                              <a:latin typeface="Cambria Math"/>
                              <a:ea typeface="Cambria Math" panose="02040503050406030204" pitchFamily="18" charset="0"/>
                              <a:cs typeface="Times New Roman" panose="02020603050405020304" pitchFamily="18" charset="0"/>
                            </a:rPr>
                            <m:t>+</m:t>
                          </m:r>
                          <m:sSub>
                            <m:sSubPr>
                              <m:ctrlPr>
                                <a:rPr lang="en-US" altLang="zh-CN" sz="2000" i="1" kern="10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2000" i="1" kern="100">
                                  <a:solidFill>
                                    <a:srgbClr val="C00000"/>
                                  </a:solidFill>
                                  <a:latin typeface="Cambria Math"/>
                                  <a:ea typeface="Cambria Math" panose="02040503050406030204" pitchFamily="18" charset="0"/>
                                  <a:cs typeface="Times New Roman" panose="02020603050405020304" pitchFamily="18" charset="0"/>
                                </a:rPr>
                                <m:t>𝑏</m:t>
                              </m:r>
                            </m:e>
                            <m:sub>
                              <m:r>
                                <a:rPr lang="zh-CN" altLang="en-US" sz="2000" i="1" kern="100">
                                  <a:solidFill>
                                    <a:srgbClr val="C00000"/>
                                  </a:solidFill>
                                  <a:latin typeface="Cambria Math"/>
                                  <a:ea typeface="Cambria Math" panose="02040503050406030204" pitchFamily="18" charset="0"/>
                                  <a:cs typeface="Times New Roman" panose="02020603050405020304" pitchFamily="18" charset="0"/>
                                </a:rPr>
                                <m:t>𝑓</m:t>
                              </m:r>
                            </m:sub>
                          </m:sSub>
                        </m:e>
                      </m:d>
                    </m:oMath>
                  </m:oMathPara>
                </a14:m>
                <a:endParaRPr lang="en-US" altLang="zh-CN" sz="2000" kern="100" dirty="0" smtClean="0">
                  <a:solidFill>
                    <a:schemeClr val="tx1"/>
                  </a:solidFill>
                  <a:cs typeface="Times New Roman" panose="02020603050405020304" pitchFamily="18" charset="0"/>
                </a:endParaRPr>
              </a:p>
            </p:txBody>
          </p:sp>
        </mc:Choice>
        <mc:Fallback xmlns="">
          <p:sp>
            <p:nvSpPr>
              <p:cNvPr id="21" name="矩形 20">
                <a:extLst>
                  <a:ext uri="{FF2B5EF4-FFF2-40B4-BE49-F238E27FC236}">
                    <a16:creationId xmlns:a16="http://schemas.microsoft.com/office/drawing/2014/main" id="{520BBB55-D799-419F-8919-77DB2D8386DB}"/>
                  </a:ext>
                </a:extLst>
              </p:cNvPr>
              <p:cNvSpPr>
                <a:spLocks noRot="1" noChangeAspect="1" noMove="1" noResize="1" noEditPoints="1" noAdjustHandles="1" noChangeArrowheads="1" noChangeShapeType="1" noTextEdit="1"/>
              </p:cNvSpPr>
              <p:nvPr/>
            </p:nvSpPr>
            <p:spPr>
              <a:xfrm>
                <a:off x="792437" y="2410948"/>
                <a:ext cx="10500874" cy="1062407"/>
              </a:xfrm>
              <a:prstGeom prst="rect">
                <a:avLst/>
              </a:prstGeom>
              <a:blipFill>
                <a:blip r:embed="rId5"/>
                <a:stretch>
                  <a:fillRect l="-638" t="-2857" b="-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F29FE30D-FD0B-47A1-8CF0-313E309E43E1}"/>
                  </a:ext>
                </a:extLst>
              </p:cNvPr>
              <p:cNvSpPr/>
              <p:nvPr/>
            </p:nvSpPr>
            <p:spPr>
              <a:xfrm>
                <a:off x="792437" y="4034528"/>
                <a:ext cx="6305947" cy="1323439"/>
              </a:xfrm>
              <a:prstGeom prst="rect">
                <a:avLst/>
              </a:prstGeom>
            </p:spPr>
            <p:txBody>
              <a:bodyPr wrap="square">
                <a:spAutoFit/>
              </a:bodyPr>
              <a:lstStyle/>
              <a:p>
                <a14:m>
                  <m:oMath xmlns:m="http://schemas.openxmlformats.org/officeDocument/2006/math">
                    <m:r>
                      <a:rPr lang="en-US" altLang="zh-CN" sz="2000" i="1">
                        <a:latin typeface="Cambria Math" panose="02040503050406030204" pitchFamily="18" charset="0"/>
                      </a:rPr>
                      <m:t>𝑠𝑖𝑔𝑚𝑜𝑖𝑑</m:t>
                    </m:r>
                  </m:oMath>
                </a14:m>
                <a:r>
                  <a:rPr lang="zh-CN" altLang="zh-CN" sz="2000" dirty="0"/>
                  <a:t>函数的输出值直接决定了状态信息保留</a:t>
                </a:r>
                <a:r>
                  <a:rPr lang="zh-CN" altLang="zh-CN" sz="2000" dirty="0" smtClean="0"/>
                  <a:t>多少</a:t>
                </a:r>
                <a:r>
                  <a:rPr lang="zh-CN" altLang="en-US" sz="2000" dirty="0" smtClean="0">
                    <a:cs typeface="Times New Roman" panose="02020603050405020304" pitchFamily="18" charset="0"/>
                  </a:rPr>
                  <a:t>。</a:t>
                </a:r>
                <a:endParaRPr lang="en-US" altLang="zh-CN" sz="2000" dirty="0" smtClean="0">
                  <a:cs typeface="Times New Roman" panose="02020603050405020304" pitchFamily="18" charset="0"/>
                </a:endParaRPr>
              </a:p>
              <a:p>
                <a:endParaRPr lang="en-US" altLang="zh-CN" sz="2000" dirty="0">
                  <a:solidFill>
                    <a:schemeClr val="tx1"/>
                  </a:solidFill>
                  <a:cs typeface="Times New Roman" panose="02020603050405020304" pitchFamily="18" charset="0"/>
                </a:endParaRPr>
              </a:p>
              <a:p>
                <a:r>
                  <a:rPr lang="zh-CN" altLang="zh-CN" sz="2000" dirty="0" smtClean="0">
                    <a:solidFill>
                      <a:schemeClr val="tx1"/>
                    </a:solidFill>
                    <a:cs typeface="Times New Roman" panose="02020603050405020304" pitchFamily="18" charset="0"/>
                  </a:rPr>
                  <a:t>得到输出</a:t>
                </a:r>
                <a14:m>
                  <m:oMath xmlns:m="http://schemas.openxmlformats.org/officeDocument/2006/math">
                    <m:sSub>
                      <m:sSubPr>
                        <m:ctrlPr>
                          <a:rPr lang="en-US" altLang="zh-CN" sz="2000" b="0" i="1" smtClean="0">
                            <a:solidFill>
                              <a:schemeClr val="tx1"/>
                            </a:solidFill>
                            <a:effectLst/>
                            <a:latin typeface="Cambria Math" panose="02040503050406030204" pitchFamily="18" charset="0"/>
                            <a:ea typeface="Cambria Math" panose="02040503050406030204" pitchFamily="18" charset="0"/>
                          </a:rPr>
                        </m:ctrlPr>
                      </m:sSubPr>
                      <m:e>
                        <m:r>
                          <a:rPr lang="en-US" altLang="zh-CN" sz="2000" b="0" i="1" smtClean="0">
                            <a:solidFill>
                              <a:schemeClr val="tx1"/>
                            </a:solidFill>
                            <a:effectLst/>
                            <a:latin typeface="Cambria Math"/>
                            <a:ea typeface="Cambria Math" panose="02040503050406030204" pitchFamily="18" charset="0"/>
                          </a:rPr>
                          <m:t>𝑓</m:t>
                        </m:r>
                      </m:e>
                      <m:sub>
                        <m:r>
                          <a:rPr lang="en-US" altLang="zh-CN" sz="2000" b="0" i="1" smtClean="0">
                            <a:solidFill>
                              <a:schemeClr val="tx1"/>
                            </a:solidFill>
                            <a:effectLst/>
                            <a:latin typeface="Cambria Math"/>
                            <a:ea typeface="Cambria Math" panose="02040503050406030204" pitchFamily="18" charset="0"/>
                          </a:rPr>
                          <m:t>𝑡</m:t>
                        </m:r>
                      </m:sub>
                    </m:sSub>
                  </m:oMath>
                </a14:m>
                <a:r>
                  <a:rPr lang="zh-CN" altLang="zh-CN" sz="2000" dirty="0">
                    <a:solidFill>
                      <a:schemeClr val="tx1"/>
                    </a:solidFill>
                    <a:cs typeface="Times New Roman" panose="02020603050405020304" pitchFamily="18" charset="0"/>
                  </a:rPr>
                  <a:t>后，由单元状态</a:t>
                </a:r>
                <a14:m>
                  <m:oMath xmlns:m="http://schemas.openxmlformats.org/officeDocument/2006/math">
                    <m:sSub>
                      <m:sSubPr>
                        <m:ctrlPr>
                          <a:rPr lang="en-US" altLang="zh-CN" sz="2000" b="0" i="1" smtClean="0">
                            <a:solidFill>
                              <a:schemeClr val="tx1"/>
                            </a:solidFill>
                            <a:effectLst/>
                            <a:latin typeface="Cambria Math" panose="02040503050406030204" pitchFamily="18" charset="0"/>
                            <a:ea typeface="Cambria Math" panose="02040503050406030204" pitchFamily="18" charset="0"/>
                          </a:rPr>
                        </m:ctrlPr>
                      </m:sSubPr>
                      <m:e>
                        <m:r>
                          <a:rPr lang="en-US" altLang="zh-CN" sz="2000" b="0" i="1" smtClean="0">
                            <a:solidFill>
                              <a:schemeClr val="tx1"/>
                            </a:solidFill>
                            <a:effectLst/>
                            <a:latin typeface="Cambria Math"/>
                            <a:ea typeface="Cambria Math" panose="02040503050406030204" pitchFamily="18" charset="0"/>
                          </a:rPr>
                          <m:t>𝑐</m:t>
                        </m:r>
                      </m:e>
                      <m:sub>
                        <m:r>
                          <a:rPr lang="en-US" altLang="zh-CN" sz="2000" b="0" i="1" smtClean="0">
                            <a:solidFill>
                              <a:schemeClr val="tx1"/>
                            </a:solidFill>
                            <a:effectLst/>
                            <a:latin typeface="Cambria Math"/>
                            <a:ea typeface="Cambria Math" panose="02040503050406030204" pitchFamily="18" charset="0"/>
                          </a:rPr>
                          <m:t>𝑡</m:t>
                        </m:r>
                        <m:r>
                          <a:rPr lang="en-US" altLang="zh-CN" sz="2000" b="0" i="1" smtClean="0">
                            <a:solidFill>
                              <a:schemeClr val="tx1"/>
                            </a:solidFill>
                            <a:effectLst/>
                            <a:latin typeface="Cambria Math"/>
                            <a:ea typeface="Cambria Math" panose="02040503050406030204" pitchFamily="18" charset="0"/>
                          </a:rPr>
                          <m:t>−1</m:t>
                        </m:r>
                      </m:sub>
                    </m:sSub>
                  </m:oMath>
                </a14:m>
                <a:r>
                  <a:rPr lang="zh-CN" altLang="zh-CN" sz="2000" dirty="0">
                    <a:solidFill>
                      <a:schemeClr val="tx1"/>
                    </a:solidFill>
                    <a:cs typeface="Times New Roman" panose="02020603050405020304" pitchFamily="18" charset="0"/>
                  </a:rPr>
                  <a:t>按元素乘</a:t>
                </a:r>
                <a14:m>
                  <m:oMath xmlns:m="http://schemas.openxmlformats.org/officeDocument/2006/math">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i="1">
                            <a:latin typeface="Cambria Math"/>
                            <a:ea typeface="Cambria Math" panose="02040503050406030204" pitchFamily="18" charset="0"/>
                          </a:rPr>
                          <m:t>𝑓</m:t>
                        </m:r>
                      </m:e>
                      <m:sub>
                        <m:r>
                          <a:rPr lang="en-US" altLang="zh-CN" sz="2000" b="0" i="1" smtClean="0">
                            <a:latin typeface="Cambria Math"/>
                            <a:ea typeface="Cambria Math" panose="02040503050406030204" pitchFamily="18" charset="0"/>
                          </a:rPr>
                          <m:t>𝑡</m:t>
                        </m:r>
                      </m:sub>
                    </m:sSub>
                  </m:oMath>
                </a14:m>
                <a:r>
                  <a:rPr lang="zh-CN" altLang="zh-CN" sz="2000" dirty="0">
                    <a:solidFill>
                      <a:schemeClr val="tx1"/>
                    </a:solidFill>
                    <a:cs typeface="Times New Roman" panose="02020603050405020304" pitchFamily="18" charset="0"/>
                  </a:rPr>
                  <a:t>得非遗忘信息</a:t>
                </a:r>
                <a14:m>
                  <m:oMath xmlns:m="http://schemas.openxmlformats.org/officeDocument/2006/math">
                    <m:sSub>
                      <m:sSubPr>
                        <m:ctrlPr>
                          <a:rPr lang="en-US" altLang="zh-CN" sz="2000" i="1" kern="10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2000" i="1" kern="100">
                            <a:solidFill>
                              <a:srgbClr val="C00000"/>
                            </a:solidFill>
                            <a:latin typeface="Cambria Math"/>
                            <a:ea typeface="Cambria Math" panose="02040503050406030204" pitchFamily="18" charset="0"/>
                            <a:cs typeface="Times New Roman" panose="02020603050405020304" pitchFamily="18" charset="0"/>
                          </a:rPr>
                          <m:t>𝑓</m:t>
                        </m:r>
                      </m:e>
                      <m:sub>
                        <m:r>
                          <a:rPr lang="zh-CN" altLang="en-US" sz="2000" i="1" kern="100">
                            <a:solidFill>
                              <a:srgbClr val="C00000"/>
                            </a:solidFill>
                            <a:latin typeface="Cambria Math"/>
                            <a:ea typeface="Cambria Math" panose="02040503050406030204" pitchFamily="18" charset="0"/>
                            <a:cs typeface="Times New Roman" panose="02020603050405020304" pitchFamily="18" charset="0"/>
                          </a:rPr>
                          <m:t>𝑡</m:t>
                        </m:r>
                      </m:sub>
                    </m:sSub>
                    <m:r>
                      <a:rPr lang="en-US" altLang="zh-CN" sz="2000" i="1">
                        <a:solidFill>
                          <a:srgbClr val="C00000"/>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solidFill>
                              <a:srgbClr val="C00000"/>
                            </a:solidFill>
                            <a:effectLst/>
                            <a:latin typeface="Cambria Math" panose="02040503050406030204" pitchFamily="18" charset="0"/>
                            <a:ea typeface="Cambria Math" panose="02040503050406030204" pitchFamily="18" charset="0"/>
                          </a:rPr>
                        </m:ctrlPr>
                      </m:sSubPr>
                      <m:e>
                        <m:r>
                          <a:rPr lang="en-US" altLang="zh-CN" sz="2000" b="0" i="1" smtClean="0">
                            <a:solidFill>
                              <a:srgbClr val="C00000"/>
                            </a:solidFill>
                            <a:effectLst/>
                            <a:latin typeface="Cambria Math"/>
                            <a:ea typeface="Cambria Math" panose="02040503050406030204" pitchFamily="18" charset="0"/>
                          </a:rPr>
                          <m:t>𝑐</m:t>
                        </m:r>
                      </m:e>
                      <m:sub>
                        <m:r>
                          <a:rPr lang="en-US" altLang="zh-CN" sz="2000" b="0" i="1" smtClean="0">
                            <a:solidFill>
                              <a:srgbClr val="C00000"/>
                            </a:solidFill>
                            <a:effectLst/>
                            <a:latin typeface="Cambria Math"/>
                            <a:ea typeface="Cambria Math" panose="02040503050406030204" pitchFamily="18" charset="0"/>
                          </a:rPr>
                          <m:t>𝑡</m:t>
                        </m:r>
                        <m:r>
                          <a:rPr lang="en-US" altLang="zh-CN" sz="2000" b="0" i="1" smtClean="0">
                            <a:solidFill>
                              <a:srgbClr val="C00000"/>
                            </a:solidFill>
                            <a:effectLst/>
                            <a:latin typeface="Cambria Math"/>
                            <a:ea typeface="Cambria Math" panose="02040503050406030204" pitchFamily="18" charset="0"/>
                          </a:rPr>
                          <m:t>−1</m:t>
                        </m:r>
                      </m:sub>
                    </m:sSub>
                  </m:oMath>
                </a14:m>
                <a:r>
                  <a:rPr lang="zh-CN" altLang="zh-CN" sz="2000" dirty="0">
                    <a:solidFill>
                      <a:schemeClr val="tx1"/>
                    </a:solidFill>
                    <a:cs typeface="Times New Roman" panose="02020603050405020304" pitchFamily="18" charset="0"/>
                  </a:rPr>
                  <a:t>，从而实现遗忘门的选择性遗忘功能。</a:t>
                </a:r>
                <a:endParaRPr lang="zh-CN" altLang="en-US" sz="2000" dirty="0">
                  <a:solidFill>
                    <a:schemeClr val="tx1"/>
                  </a:solidFill>
                </a:endParaRPr>
              </a:p>
            </p:txBody>
          </p:sp>
        </mc:Choice>
        <mc:Fallback xmlns="">
          <p:sp>
            <p:nvSpPr>
              <p:cNvPr id="22" name="矩形 21">
                <a:extLst>
                  <a:ext uri="{FF2B5EF4-FFF2-40B4-BE49-F238E27FC236}">
                    <a16:creationId xmlns:a16="http://schemas.microsoft.com/office/drawing/2014/main" id="{F29FE30D-FD0B-47A1-8CF0-313E309E43E1}"/>
                  </a:ext>
                </a:extLst>
              </p:cNvPr>
              <p:cNvSpPr>
                <a:spLocks noRot="1" noChangeAspect="1" noMove="1" noResize="1" noEditPoints="1" noAdjustHandles="1" noChangeArrowheads="1" noChangeShapeType="1" noTextEdit="1"/>
              </p:cNvSpPr>
              <p:nvPr/>
            </p:nvSpPr>
            <p:spPr>
              <a:xfrm>
                <a:off x="792437" y="4034528"/>
                <a:ext cx="6305947" cy="1323439"/>
              </a:xfrm>
              <a:prstGeom prst="rect">
                <a:avLst/>
              </a:prstGeom>
              <a:blipFill>
                <a:blip r:embed="rId6"/>
                <a:stretch>
                  <a:fillRect l="-1064" t="-2765" b="-73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26436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5035" y="97155"/>
            <a:ext cx="8135620" cy="618490"/>
          </a:xfrm>
        </p:spPr>
        <p:txBody>
          <a:bodyPr/>
          <a:lstStyle/>
          <a:p>
            <a:r>
              <a:rPr lang="zh-CN" altLang="en-US" dirty="0">
                <a:latin typeface="微软雅黑" panose="020B0503020204020204" pitchFamily="34" charset="-122"/>
                <a:ea typeface="微软雅黑" panose="020B0503020204020204" pitchFamily="34" charset="-122"/>
                <a:sym typeface="+mn-ea"/>
              </a:rPr>
              <a:t>长短期记忆神经网络</a:t>
            </a:r>
            <a:r>
              <a:rPr lang="en-US" altLang="zh-CN" dirty="0">
                <a:latin typeface="微软雅黑" panose="020B0503020204020204" pitchFamily="34" charset="-122"/>
                <a:ea typeface="微软雅黑" panose="020B0503020204020204" pitchFamily="34" charset="-122"/>
                <a:sym typeface="+mn-ea"/>
              </a:rPr>
              <a:t>LSTM</a:t>
            </a:r>
            <a:endParaRPr lang="zh-CN" altLang="en-US" dirty="0">
              <a:latin typeface="微软雅黑" panose="020B0503020204020204" pitchFamily="34" charset="-122"/>
              <a:ea typeface="微软雅黑" panose="020B0503020204020204" pitchFamily="34" charset="-122"/>
              <a:sym typeface="+mn-ea"/>
            </a:endParaRPr>
          </a:p>
        </p:txBody>
      </p:sp>
      <p:sp>
        <p:nvSpPr>
          <p:cNvPr id="3" name="矩形 2">
            <a:extLst>
              <a:ext uri="{FF2B5EF4-FFF2-40B4-BE49-F238E27FC236}">
                <a16:creationId xmlns:a16="http://schemas.microsoft.com/office/drawing/2014/main" id="{5D105D15-2CE0-457F-B33B-4D107F366DB0}"/>
              </a:ext>
            </a:extLst>
          </p:cNvPr>
          <p:cNvSpPr/>
          <p:nvPr/>
        </p:nvSpPr>
        <p:spPr>
          <a:xfrm>
            <a:off x="698169" y="967665"/>
            <a:ext cx="877163" cy="369332"/>
          </a:xfrm>
          <a:prstGeom prst="rect">
            <a:avLst/>
          </a:prstGeom>
        </p:spPr>
        <p:txBody>
          <a:bodyPr wrap="none">
            <a:spAutoFit/>
          </a:bodyPr>
          <a:lstStyle/>
          <a:p>
            <a:r>
              <a:rPr lang="zh-CN" altLang="en-US" b="1" dirty="0" smtClean="0">
                <a:solidFill>
                  <a:srgbClr val="000000"/>
                </a:solidFill>
                <a:latin typeface="Verdana" panose="020B0604030504040204" pitchFamily="34" charset="0"/>
              </a:rPr>
              <a:t>输入门</a:t>
            </a:r>
            <a:endParaRPr lang="zh-CN" altLang="en-US" b="1" i="0" dirty="0">
              <a:solidFill>
                <a:srgbClr val="000000"/>
              </a:solidFill>
              <a:effectLst/>
              <a:latin typeface="Verdana" panose="020B0604030504040204" pitchFamily="34" charset="0"/>
            </a:endParaRPr>
          </a:p>
        </p:txBody>
      </p:sp>
      <p:pic>
        <p:nvPicPr>
          <p:cNvPr id="8" name="图片 7">
            <a:extLst>
              <a:ext uri="{FF2B5EF4-FFF2-40B4-BE49-F238E27FC236}">
                <a16:creationId xmlns:a16="http://schemas.microsoft.com/office/drawing/2014/main" id="{2FAD950F-5D1F-42EC-B56B-7614405A9071}"/>
              </a:ext>
            </a:extLst>
          </p:cNvPr>
          <p:cNvPicPr/>
          <p:nvPr/>
        </p:nvPicPr>
        <p:blipFill>
          <a:blip r:embed="rId3"/>
          <a:stretch>
            <a:fillRect/>
          </a:stretch>
        </p:blipFill>
        <p:spPr>
          <a:xfrm>
            <a:off x="7048330" y="2913796"/>
            <a:ext cx="4472098" cy="2365799"/>
          </a:xfrm>
          <a:prstGeom prst="rect">
            <a:avLst/>
          </a:prstGeom>
        </p:spPr>
      </p:pic>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D8F9EF25-1F5F-4ADB-904D-DE5E94F0EE7A}"/>
                  </a:ext>
                </a:extLst>
              </p:cNvPr>
              <p:cNvSpPr/>
              <p:nvPr/>
            </p:nvSpPr>
            <p:spPr>
              <a:xfrm>
                <a:off x="671223" y="1803862"/>
                <a:ext cx="10849205" cy="728789"/>
              </a:xfrm>
              <a:prstGeom prst="rect">
                <a:avLst/>
              </a:prstGeom>
            </p:spPr>
            <p:txBody>
              <a:bodyPr wrap="square">
                <a:spAutoFit/>
              </a:bodyPr>
              <a:lstStyle/>
              <a:p>
                <a:r>
                  <a:rPr lang="zh-CN" altLang="zh-CN" sz="2000" dirty="0">
                    <a:solidFill>
                      <a:schemeClr val="tx1"/>
                    </a:solidFill>
                    <a:cs typeface="Times New Roman" panose="02020603050405020304" pitchFamily="18" charset="0"/>
                  </a:rPr>
                  <a:t>输入门决定当前时刻的输入有哪些要进入单元状态，被系统</a:t>
                </a:r>
                <a:r>
                  <a:rPr lang="zh-CN" altLang="zh-CN" sz="2000" dirty="0" smtClean="0">
                    <a:solidFill>
                      <a:schemeClr val="tx1"/>
                    </a:solidFill>
                    <a:cs typeface="Times New Roman" panose="02020603050405020304" pitchFamily="18" charset="0"/>
                  </a:rPr>
                  <a:t>“记住”。</a:t>
                </a:r>
                <a:r>
                  <a:rPr lang="zh-CN" altLang="zh-CN" sz="2000" dirty="0">
                    <a:solidFill>
                      <a:schemeClr val="tx1"/>
                    </a:solidFill>
                    <a:cs typeface="Times New Roman" panose="02020603050405020304" pitchFamily="18" charset="0"/>
                  </a:rPr>
                  <a:t>在上一步的单元状态</a:t>
                </a:r>
                <a14:m>
                  <m:oMath xmlns:m="http://schemas.openxmlformats.org/officeDocument/2006/math">
                    <m:sSup>
                      <m:sSupPr>
                        <m:ctrlPr>
                          <a:rPr lang="zh-CN" altLang="zh-CN" sz="2000" i="1">
                            <a:solidFill>
                              <a:schemeClr val="tx1"/>
                            </a:solidFill>
                            <a:effectLst/>
                            <a:latin typeface="Cambria Math" panose="02040503050406030204" pitchFamily="18" charset="0"/>
                            <a:ea typeface="Cambria Math" panose="02040503050406030204" pitchFamily="18" charset="0"/>
                          </a:rPr>
                        </m:ctrlPr>
                      </m:sSupPr>
                      <m:e>
                        <m:r>
                          <a:rPr lang="en-US" altLang="zh-CN" sz="2000" i="1">
                            <a:solidFill>
                              <a:schemeClr val="tx1"/>
                            </a:solidFill>
                            <a:latin typeface="Cambria Math" panose="02040503050406030204" pitchFamily="18" charset="0"/>
                            <a:ea typeface="宋体" panose="02010600030101010101" pitchFamily="2" charset="-122"/>
                            <a:cs typeface="Times New Roman" panose="02020603050405020304" pitchFamily="18" charset="0"/>
                          </a:rPr>
                          <m:t>𝑐</m:t>
                        </m:r>
                      </m:e>
                      <m:sup>
                        <m:d>
                          <m:dPr>
                            <m:ctrlPr>
                              <a:rPr lang="zh-CN" altLang="zh-CN" sz="2000" i="1">
                                <a:solidFill>
                                  <a:schemeClr val="tx1"/>
                                </a:solidFill>
                                <a:effectLst/>
                                <a:latin typeface="Cambria Math" panose="02040503050406030204" pitchFamily="18" charset="0"/>
                                <a:ea typeface="Cambria Math" panose="02040503050406030204" pitchFamily="18" charset="0"/>
                              </a:rPr>
                            </m:ctrlPr>
                          </m:dPr>
                          <m:e>
                            <m:r>
                              <a:rPr lang="en-US" altLang="zh-CN" sz="2000" i="1">
                                <a:solidFill>
                                  <a:schemeClr val="tx1"/>
                                </a:solidFill>
                                <a:latin typeface="Cambria Math" panose="02040503050406030204" pitchFamily="18" charset="0"/>
                                <a:ea typeface="宋体" panose="02010600030101010101" pitchFamily="2" charset="-122"/>
                                <a:cs typeface="Times New Roman" panose="02020603050405020304" pitchFamily="18" charset="0"/>
                              </a:rPr>
                              <m:t>𝑡</m:t>
                            </m:r>
                            <m:r>
                              <a:rPr lang="zh-CN" altLang="en-US" sz="2000" i="1">
                                <a:solidFill>
                                  <a:schemeClr val="tx1"/>
                                </a:solidFill>
                                <a:latin typeface="Cambria Math" panose="02040503050406030204" pitchFamily="18" charset="0"/>
                                <a:ea typeface="微软雅黑" panose="020B0503020204020204" pitchFamily="34" charset="-122"/>
                                <a:cs typeface="微软雅黑" panose="020B0503020204020204" pitchFamily="34" charset="-122"/>
                              </a:rPr>
                              <m:t>−</m:t>
                            </m:r>
                            <m:r>
                              <a:rPr lang="en-US" altLang="zh-CN" sz="2000" i="1">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e>
                        </m:d>
                      </m:sup>
                    </m:sSup>
                  </m:oMath>
                </a14:m>
                <a:r>
                  <a:rPr lang="zh-CN" altLang="zh-CN" sz="2000" dirty="0">
                    <a:solidFill>
                      <a:schemeClr val="tx1"/>
                    </a:solidFill>
                    <a:cs typeface="Times New Roman" panose="02020603050405020304" pitchFamily="18" charset="0"/>
                  </a:rPr>
                  <a:t>已经忘记一部分信息了，在这里需要选择把哪些信息新加到单元状态中去。</a:t>
                </a:r>
                <a:endParaRPr lang="en-US" altLang="zh-CN" sz="2000" dirty="0">
                  <a:solidFill>
                    <a:schemeClr val="tx1"/>
                  </a:solidFill>
                  <a:cs typeface="Times New Roman" panose="02020603050405020304" pitchFamily="18" charset="0"/>
                </a:endParaRPr>
              </a:p>
            </p:txBody>
          </p:sp>
        </mc:Choice>
        <mc:Fallback xmlns="">
          <p:sp>
            <p:nvSpPr>
              <p:cNvPr id="9" name="矩形 8">
                <a:extLst>
                  <a:ext uri="{FF2B5EF4-FFF2-40B4-BE49-F238E27FC236}">
                    <a16:creationId xmlns="" xmlns:a16="http://schemas.microsoft.com/office/drawing/2014/main" xmlns:a14="http://schemas.microsoft.com/office/drawing/2010/main" id="{D8F9EF25-1F5F-4ADB-904D-DE5E94F0EE7A}"/>
                  </a:ext>
                </a:extLst>
              </p:cNvPr>
              <p:cNvSpPr>
                <a:spLocks noRot="1" noChangeAspect="1" noMove="1" noResize="1" noEditPoints="1" noAdjustHandles="1" noChangeArrowheads="1" noChangeShapeType="1" noTextEdit="1"/>
              </p:cNvSpPr>
              <p:nvPr/>
            </p:nvSpPr>
            <p:spPr>
              <a:xfrm>
                <a:off x="671223" y="1803862"/>
                <a:ext cx="10849205" cy="728789"/>
              </a:xfrm>
              <a:prstGeom prst="rect">
                <a:avLst/>
              </a:prstGeom>
              <a:blipFill rotWithShape="1">
                <a:blip r:embed="rId4"/>
                <a:stretch>
                  <a:fillRect l="-562" t="-840"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3C52B05D-66A4-4AC2-9703-F0B21E268711}"/>
                  </a:ext>
                </a:extLst>
              </p:cNvPr>
              <p:cNvSpPr/>
              <p:nvPr/>
            </p:nvSpPr>
            <p:spPr>
              <a:xfrm>
                <a:off x="671223" y="3319699"/>
                <a:ext cx="6096000" cy="1959896"/>
              </a:xfrm>
              <a:prstGeom prst="rect">
                <a:avLst/>
              </a:prstGeom>
            </p:spPr>
            <p:txBody>
              <a:bodyPr>
                <a:spAutoFit/>
              </a:bodyPr>
              <a:lstStyle/>
              <a:p>
                <a:r>
                  <a:rPr lang="zh-CN" altLang="en-US" sz="2000" dirty="0" smtClean="0">
                    <a:cs typeface="Times New Roman" panose="02020603050405020304" pitchFamily="18" charset="0"/>
                  </a:rPr>
                  <a:t>① </a:t>
                </a:r>
                <a:r>
                  <a:rPr lang="zh-CN" altLang="zh-CN" sz="2000" dirty="0" smtClean="0">
                    <a:solidFill>
                      <a:schemeClr val="tx1"/>
                    </a:solidFill>
                    <a:cs typeface="Times New Roman" panose="02020603050405020304" pitchFamily="18" charset="0"/>
                  </a:rPr>
                  <a:t>一</a:t>
                </a:r>
                <a:r>
                  <a:rPr lang="zh-CN" altLang="zh-CN" sz="2000" dirty="0">
                    <a:solidFill>
                      <a:schemeClr val="tx1"/>
                    </a:solidFill>
                    <a:cs typeface="Times New Roman" panose="02020603050405020304" pitchFamily="18" charset="0"/>
                  </a:rPr>
                  <a:t>个是</a:t>
                </a:r>
                <a14:m>
                  <m:oMath xmlns:m="http://schemas.openxmlformats.org/officeDocument/2006/math">
                    <m:r>
                      <a:rPr lang="en-US" altLang="zh-CN" sz="2000" i="1">
                        <a:solidFill>
                          <a:schemeClr val="tx1"/>
                        </a:solidFill>
                        <a:latin typeface="Cambria Math" panose="02040503050406030204" pitchFamily="18" charset="0"/>
                        <a:ea typeface="宋体" panose="02010600030101010101" pitchFamily="2" charset="-122"/>
                        <a:cs typeface="Times New Roman" panose="02020603050405020304" pitchFamily="18" charset="0"/>
                      </a:rPr>
                      <m:t>𝑡𝑎𝑛h</m:t>
                    </m:r>
                  </m:oMath>
                </a14:m>
                <a:r>
                  <a:rPr lang="zh-CN" altLang="zh-CN" sz="2000" dirty="0">
                    <a:solidFill>
                      <a:schemeClr val="tx1"/>
                    </a:solidFill>
                    <a:cs typeface="Times New Roman" panose="02020603050405020304" pitchFamily="18" charset="0"/>
                  </a:rPr>
                  <a:t>层用来产生更新值的候选项</a:t>
                </a:r>
                <a14:m>
                  <m:oMath xmlns:m="http://schemas.openxmlformats.org/officeDocument/2006/math">
                    <m:sSup>
                      <m:sSupPr>
                        <m:ctrlPr>
                          <a:rPr lang="zh-CN" altLang="zh-CN" sz="2000" i="1">
                            <a:solidFill>
                              <a:schemeClr val="tx1"/>
                            </a:solidFill>
                            <a:latin typeface="Cambria Math" panose="02040503050406030204" pitchFamily="18" charset="0"/>
                            <a:ea typeface="Cambria Math" panose="02040503050406030204" pitchFamily="18" charset="0"/>
                          </a:rPr>
                        </m:ctrlPr>
                      </m:sSupPr>
                      <m:e>
                        <m:acc>
                          <m:accPr>
                            <m:chr m:val="̃"/>
                            <m:ctrlPr>
                              <a:rPr lang="zh-CN" altLang="zh-CN" sz="2000" i="1">
                                <a:solidFill>
                                  <a:schemeClr val="tx1"/>
                                </a:solidFill>
                                <a:latin typeface="Cambria Math" panose="02040503050406030204" pitchFamily="18" charset="0"/>
                                <a:ea typeface="Cambria Math" panose="02040503050406030204" pitchFamily="18" charset="0"/>
                              </a:rPr>
                            </m:ctrlPr>
                          </m:accPr>
                          <m:e>
                            <m:r>
                              <a:rPr lang="en-US" altLang="zh-CN" sz="2000" i="1">
                                <a:solidFill>
                                  <a:schemeClr val="tx1"/>
                                </a:solidFill>
                                <a:latin typeface="Cambria Math" panose="02040503050406030204" pitchFamily="18" charset="0"/>
                                <a:ea typeface="宋体" panose="02010600030101010101" pitchFamily="2" charset="-122"/>
                                <a:cs typeface="Times New Roman" panose="02020603050405020304" pitchFamily="18" charset="0"/>
                              </a:rPr>
                              <m:t>𝑐</m:t>
                            </m:r>
                          </m:e>
                        </m:acc>
                      </m:e>
                      <m:sup>
                        <m:d>
                          <m:dPr>
                            <m:ctrlPr>
                              <a:rPr lang="zh-CN" altLang="zh-CN" sz="2000" i="1">
                                <a:solidFill>
                                  <a:schemeClr val="tx1"/>
                                </a:solidFill>
                                <a:latin typeface="Cambria Math" panose="02040503050406030204" pitchFamily="18" charset="0"/>
                                <a:ea typeface="Cambria Math" panose="02040503050406030204" pitchFamily="18" charset="0"/>
                              </a:rPr>
                            </m:ctrlPr>
                          </m:dPr>
                          <m:e>
                            <m:r>
                              <a:rPr lang="en-US" altLang="zh-CN" sz="2000" i="1">
                                <a:solidFill>
                                  <a:schemeClr val="tx1"/>
                                </a:solidFill>
                                <a:latin typeface="Cambria Math" panose="02040503050406030204" pitchFamily="18" charset="0"/>
                                <a:ea typeface="宋体" panose="02010600030101010101" pitchFamily="2" charset="-122"/>
                                <a:cs typeface="Times New Roman" panose="02020603050405020304" pitchFamily="18" charset="0"/>
                              </a:rPr>
                              <m:t>𝑡</m:t>
                            </m:r>
                          </m:e>
                        </m:d>
                      </m:sup>
                    </m:sSup>
                  </m:oMath>
                </a14:m>
                <a:r>
                  <a:rPr lang="zh-CN" altLang="zh-CN" sz="2000" dirty="0">
                    <a:solidFill>
                      <a:schemeClr val="tx1"/>
                    </a:solidFill>
                    <a:cs typeface="Times New Roman" panose="02020603050405020304" pitchFamily="18" charset="0"/>
                  </a:rPr>
                  <a:t>，</a:t>
                </a:r>
                <a14:m>
                  <m:oMath xmlns:m="http://schemas.openxmlformats.org/officeDocument/2006/math">
                    <m:r>
                      <a:rPr lang="en-US" altLang="zh-CN" sz="2000" i="1">
                        <a:solidFill>
                          <a:schemeClr val="tx1"/>
                        </a:solidFill>
                        <a:latin typeface="Cambria Math" panose="02040503050406030204" pitchFamily="18" charset="0"/>
                        <a:ea typeface="宋体" panose="02010600030101010101" pitchFamily="2" charset="-122"/>
                        <a:cs typeface="Times New Roman" panose="02020603050405020304" pitchFamily="18" charset="0"/>
                      </a:rPr>
                      <m:t>𝑡𝑎𝑛h</m:t>
                    </m:r>
                  </m:oMath>
                </a14:m>
                <a:r>
                  <a:rPr lang="zh-CN" altLang="zh-CN" sz="2000" dirty="0">
                    <a:solidFill>
                      <a:schemeClr val="tx1"/>
                    </a:solidFill>
                    <a:cs typeface="Times New Roman" panose="02020603050405020304" pitchFamily="18" charset="0"/>
                  </a:rPr>
                  <a:t>的输出在</a:t>
                </a:r>
                <a14:m>
                  <m:oMath xmlns:m="http://schemas.openxmlformats.org/officeDocument/2006/math">
                    <m:r>
                      <a:rPr lang="en-US" altLang="zh-CN" sz="2000" i="1">
                        <a:solidFill>
                          <a:schemeClr val="tx1"/>
                        </a:solidFill>
                        <a:latin typeface="Cambria Math" panose="02040503050406030204" pitchFamily="18" charset="0"/>
                        <a:ea typeface="宋体" panose="02010600030101010101" pitchFamily="2" charset="-122"/>
                        <a:cs typeface="Times New Roman" panose="02020603050405020304" pitchFamily="18" charset="0"/>
                      </a:rPr>
                      <m:t>[−1,1]</m:t>
                    </m:r>
                  </m:oMath>
                </a14:m>
                <a:r>
                  <a:rPr lang="zh-CN" altLang="zh-CN" sz="2000" dirty="0">
                    <a:solidFill>
                      <a:schemeClr val="tx1"/>
                    </a:solidFill>
                    <a:cs typeface="Times New Roman" panose="02020603050405020304" pitchFamily="18" charset="0"/>
                  </a:rPr>
                  <a:t>上，说明细胞状态在某些维度上需要加强，在某些维度上需要减弱</a:t>
                </a:r>
                <a:r>
                  <a:rPr lang="zh-CN" altLang="zh-CN" sz="2000" dirty="0" smtClean="0">
                    <a:solidFill>
                      <a:schemeClr val="tx1"/>
                    </a:solidFill>
                    <a:cs typeface="Times New Roman" panose="02020603050405020304" pitchFamily="18" charset="0"/>
                  </a:rPr>
                  <a:t>；</a:t>
                </a:r>
                <a:endParaRPr lang="en-US" altLang="zh-CN" sz="2000" dirty="0" smtClean="0">
                  <a:solidFill>
                    <a:schemeClr val="tx1"/>
                  </a:solidFill>
                  <a:cs typeface="Times New Roman" panose="02020603050405020304" pitchFamily="18" charset="0"/>
                </a:endParaRPr>
              </a:p>
              <a:p>
                <a:r>
                  <a:rPr lang="zh-CN" altLang="en-US" sz="2000" dirty="0" smtClean="0">
                    <a:cs typeface="Times New Roman" panose="02020603050405020304" pitchFamily="18" charset="0"/>
                  </a:rPr>
                  <a:t>② </a:t>
                </a:r>
                <a:r>
                  <a:rPr lang="zh-CN" altLang="zh-CN" sz="2000" dirty="0" smtClean="0">
                    <a:solidFill>
                      <a:schemeClr val="tx1"/>
                    </a:solidFill>
                    <a:cs typeface="Times New Roman" panose="02020603050405020304" pitchFamily="18" charset="0"/>
                  </a:rPr>
                  <a:t>一</a:t>
                </a:r>
                <a:r>
                  <a:rPr lang="zh-CN" altLang="zh-CN" sz="2000" dirty="0">
                    <a:solidFill>
                      <a:schemeClr val="tx1"/>
                    </a:solidFill>
                    <a:cs typeface="Times New Roman" panose="02020603050405020304" pitchFamily="18" charset="0"/>
                  </a:rPr>
                  <a:t>个</a:t>
                </a:r>
                <a14:m>
                  <m:oMath xmlns:m="http://schemas.openxmlformats.org/officeDocument/2006/math">
                    <m:r>
                      <a:rPr lang="en-US" altLang="zh-CN" sz="2000" i="1">
                        <a:solidFill>
                          <a:schemeClr val="tx1"/>
                        </a:solidFill>
                        <a:latin typeface="Cambria Math" panose="02040503050406030204" pitchFamily="18" charset="0"/>
                        <a:ea typeface="宋体" panose="02010600030101010101" pitchFamily="2" charset="-122"/>
                        <a:cs typeface="Times New Roman" panose="02020603050405020304" pitchFamily="18" charset="0"/>
                      </a:rPr>
                      <m:t>𝑠𝑖𝑔𝑚𝑜𝑖𝑑</m:t>
                    </m:r>
                  </m:oMath>
                </a14:m>
                <a:r>
                  <a:rPr lang="zh-CN" altLang="zh-CN" sz="2000" dirty="0">
                    <a:solidFill>
                      <a:schemeClr val="tx1"/>
                    </a:solidFill>
                    <a:cs typeface="Times New Roman" panose="02020603050405020304" pitchFamily="18" charset="0"/>
                  </a:rPr>
                  <a:t>层</a:t>
                </a:r>
                <a:r>
                  <a:rPr lang="en-US" altLang="zh-CN" sz="2000" dirty="0">
                    <a:solidFill>
                      <a:schemeClr val="tx1"/>
                    </a:solidFill>
                    <a:cs typeface="Times New Roman" panose="02020603050405020304" pitchFamily="18" charset="0"/>
                  </a:rPr>
                  <a:t>,</a:t>
                </a:r>
                <a:r>
                  <a:rPr lang="zh-CN" altLang="zh-CN" sz="2000" dirty="0">
                    <a:solidFill>
                      <a:schemeClr val="tx1"/>
                    </a:solidFill>
                    <a:cs typeface="Times New Roman" panose="02020603050405020304" pitchFamily="18" charset="0"/>
                  </a:rPr>
                  <a:t>即输入门层，它的输出值要乘以</a:t>
                </a:r>
                <a14:m>
                  <m:oMath xmlns:m="http://schemas.openxmlformats.org/officeDocument/2006/math">
                    <m:r>
                      <a:rPr lang="en-US" altLang="zh-CN" sz="2000" i="1">
                        <a:solidFill>
                          <a:schemeClr val="tx1"/>
                        </a:solidFill>
                        <a:latin typeface="Cambria Math" panose="02040503050406030204" pitchFamily="18" charset="0"/>
                        <a:ea typeface="宋体" panose="02010600030101010101" pitchFamily="2" charset="-122"/>
                        <a:cs typeface="Times New Roman" panose="02020603050405020304" pitchFamily="18" charset="0"/>
                      </a:rPr>
                      <m:t>𝑡𝑎𝑛h</m:t>
                    </m:r>
                  </m:oMath>
                </a14:m>
                <a:r>
                  <a:rPr lang="zh-CN" altLang="zh-CN" sz="2000" dirty="0">
                    <a:solidFill>
                      <a:schemeClr val="tx1"/>
                    </a:solidFill>
                    <a:cs typeface="Times New Roman" panose="02020603050405020304" pitchFamily="18" charset="0"/>
                  </a:rPr>
                  <a:t>层的输出，起到一个缩放的作用，在极端情况下</a:t>
                </a:r>
                <a14:m>
                  <m:oMath xmlns:m="http://schemas.openxmlformats.org/officeDocument/2006/math">
                    <m:r>
                      <a:rPr lang="en-US" altLang="zh-CN" sz="2000" i="1">
                        <a:solidFill>
                          <a:schemeClr val="tx1"/>
                        </a:solidFill>
                        <a:latin typeface="Cambria Math" panose="02040503050406030204" pitchFamily="18" charset="0"/>
                        <a:ea typeface="宋体" panose="02010600030101010101" pitchFamily="2" charset="-122"/>
                        <a:cs typeface="Times New Roman" panose="02020603050405020304" pitchFamily="18" charset="0"/>
                      </a:rPr>
                      <m:t>𝑠𝑖𝑔𝑚𝑜𝑖𝑑</m:t>
                    </m:r>
                  </m:oMath>
                </a14:m>
                <a:r>
                  <a:rPr lang="zh-CN" altLang="zh-CN" sz="2000" dirty="0">
                    <a:solidFill>
                      <a:schemeClr val="tx1"/>
                    </a:solidFill>
                    <a:cs typeface="Times New Roman" panose="02020603050405020304" pitchFamily="18" charset="0"/>
                  </a:rPr>
                  <a:t>输出</a:t>
                </a:r>
                <a:r>
                  <a:rPr lang="en-US" altLang="zh-CN" sz="2000" dirty="0">
                    <a:solidFill>
                      <a:schemeClr val="tx1"/>
                    </a:solidFill>
                    <a:cs typeface="Times New Roman" panose="02020603050405020304" pitchFamily="18" charset="0"/>
                  </a:rPr>
                  <a:t>0</a:t>
                </a:r>
                <a:r>
                  <a:rPr lang="zh-CN" altLang="zh-CN" sz="2000" dirty="0">
                    <a:solidFill>
                      <a:schemeClr val="tx1"/>
                    </a:solidFill>
                    <a:cs typeface="Times New Roman" panose="02020603050405020304" pitchFamily="18" charset="0"/>
                  </a:rPr>
                  <a:t>说明相应维度上的细胞状态不需要更新。</a:t>
                </a:r>
                <a:endParaRPr lang="zh-CN" altLang="en-US" sz="2000" dirty="0">
                  <a:solidFill>
                    <a:schemeClr val="tx1"/>
                  </a:solidFill>
                </a:endParaRPr>
              </a:p>
            </p:txBody>
          </p:sp>
        </mc:Choice>
        <mc:Fallback xmlns="">
          <p:sp>
            <p:nvSpPr>
              <p:cNvPr id="10" name="矩形 9">
                <a:extLst>
                  <a:ext uri="{FF2B5EF4-FFF2-40B4-BE49-F238E27FC236}">
                    <a16:creationId xmlns:a16="http://schemas.microsoft.com/office/drawing/2014/main" id="{3C52B05D-66A4-4AC2-9703-F0B21E268711}"/>
                  </a:ext>
                </a:extLst>
              </p:cNvPr>
              <p:cNvSpPr>
                <a:spLocks noRot="1" noChangeAspect="1" noMove="1" noResize="1" noEditPoints="1" noAdjustHandles="1" noChangeArrowheads="1" noChangeShapeType="1" noTextEdit="1"/>
              </p:cNvSpPr>
              <p:nvPr/>
            </p:nvSpPr>
            <p:spPr>
              <a:xfrm>
                <a:off x="671223" y="3319699"/>
                <a:ext cx="6096000" cy="1959896"/>
              </a:xfrm>
              <a:prstGeom prst="rect">
                <a:avLst/>
              </a:prstGeom>
              <a:blipFill>
                <a:blip r:embed="rId5"/>
                <a:stretch>
                  <a:fillRect l="-1000" t="-623" r="-5200" b="-46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D15FC23C-E90D-49BF-861E-E348C0782557}"/>
                  </a:ext>
                </a:extLst>
              </p:cNvPr>
              <p:cNvSpPr/>
              <p:nvPr/>
            </p:nvSpPr>
            <p:spPr>
              <a:xfrm>
                <a:off x="8191286" y="5624130"/>
                <a:ext cx="28337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𝑖</m:t>
                              </m:r>
                            </m:e>
                            <m:sub>
                              <m:r>
                                <a:rPr lang="zh-CN" altLang="en-US" i="1">
                                  <a:latin typeface="Cambria Math" panose="02040503050406030204" pitchFamily="18" charset="0"/>
                                </a:rPr>
                                <m:t>𝑡</m:t>
                              </m:r>
                            </m:sub>
                          </m:sSub>
                          <m:r>
                            <a:rPr lang="zh-CN" altLang="en-US" i="0">
                              <a:latin typeface="Cambria Math" panose="02040503050406030204" pitchFamily="18" charset="0"/>
                            </a:rPr>
                            <m:t>=</m:t>
                          </m:r>
                          <m:r>
                            <a:rPr lang="zh-CN" altLang="en-US" i="1">
                              <a:latin typeface="Cambria Math" panose="02040503050406030204" pitchFamily="18" charset="0"/>
                            </a:rPr>
                            <m:t>𝜎</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1">
                                  <a:latin typeface="Cambria Math" panose="02040503050406030204" pitchFamily="18" charset="0"/>
                                </a:rPr>
                                <m:t>𝑡</m:t>
                              </m:r>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𝑡</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𝑖</m:t>
                              </m:r>
                            </m:sub>
                          </m:sSub>
                        </m:e>
                      </m:d>
                    </m:oMath>
                  </m:oMathPara>
                </a14:m>
                <a:endParaRPr lang="zh-CN" altLang="en-US" dirty="0"/>
              </a:p>
            </p:txBody>
          </p:sp>
        </mc:Choice>
        <mc:Fallback xmlns="">
          <p:sp>
            <p:nvSpPr>
              <p:cNvPr id="11" name="矩形 10">
                <a:extLst>
                  <a:ext uri="{FF2B5EF4-FFF2-40B4-BE49-F238E27FC236}">
                    <a16:creationId xmlns:a16="http://schemas.microsoft.com/office/drawing/2014/main" xmlns:a14="http://schemas.microsoft.com/office/drawing/2010/main" xmlns="" id="{D15FC23C-E90D-49BF-861E-E348C0782557}"/>
                  </a:ext>
                </a:extLst>
              </p:cNvPr>
              <p:cNvSpPr>
                <a:spLocks noRot="1" noChangeAspect="1" noMove="1" noResize="1" noEditPoints="1" noAdjustHandles="1" noChangeArrowheads="1" noChangeShapeType="1" noTextEdit="1"/>
              </p:cNvSpPr>
              <p:nvPr/>
            </p:nvSpPr>
            <p:spPr>
              <a:xfrm>
                <a:off x="8191286" y="5624130"/>
                <a:ext cx="2833789" cy="369332"/>
              </a:xfrm>
              <a:prstGeom prst="rect">
                <a:avLst/>
              </a:prstGeom>
              <a:blipFill rotWithShape="1">
                <a:blip r:embed="rId6"/>
                <a:stretch>
                  <a:fillRect t="-121667" r="-17204" b="-18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520FA465-F7BE-4300-B648-D5127F93BB1F}"/>
                  </a:ext>
                </a:extLst>
              </p:cNvPr>
              <p:cNvSpPr/>
              <p:nvPr/>
            </p:nvSpPr>
            <p:spPr>
              <a:xfrm>
                <a:off x="7877241" y="5993462"/>
                <a:ext cx="3326615"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𝐶</m:t>
                                  </m:r>
                                </m:e>
                              </m:acc>
                            </m:e>
                            <m:sub>
                              <m:r>
                                <a:rPr lang="en-US" altLang="zh-CN" b="0" i="1" smtClean="0">
                                  <a:latin typeface="Cambria Math" panose="02040503050406030204" pitchFamily="18" charset="0"/>
                                </a:rPr>
                                <m:t>𝑡</m:t>
                              </m:r>
                            </m:sub>
                          </m:sSub>
                          <m:r>
                            <a:rPr lang="zh-CN" altLang="en-US" i="0">
                              <a:latin typeface="Cambria Math" panose="02040503050406030204" pitchFamily="18" charset="0"/>
                            </a:rPr>
                            <m:t>=</m:t>
                          </m:r>
                          <m:r>
                            <a:rPr lang="zh-CN" altLang="en-US" i="1">
                              <a:latin typeface="Cambria Math" panose="02040503050406030204" pitchFamily="18" charset="0"/>
                            </a:rPr>
                            <m:t>𝑡𝑎𝑛h</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𝐶</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1">
                                  <a:latin typeface="Cambria Math" panose="02040503050406030204" pitchFamily="18" charset="0"/>
                                </a:rPr>
                                <m:t>𝑡</m:t>
                              </m:r>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𝑡</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𝐶</m:t>
                              </m:r>
                            </m:sub>
                          </m:sSub>
                        </m:e>
                      </m:d>
                    </m:oMath>
                  </m:oMathPara>
                </a14:m>
                <a:endParaRPr lang="zh-CN" altLang="en-US" dirty="0"/>
              </a:p>
            </p:txBody>
          </p:sp>
        </mc:Choice>
        <mc:Fallback xmlns="">
          <p:sp>
            <p:nvSpPr>
              <p:cNvPr id="12" name="矩形 11">
                <a:extLst>
                  <a:ext uri="{FF2B5EF4-FFF2-40B4-BE49-F238E27FC236}">
                    <a16:creationId xmlns:a16="http://schemas.microsoft.com/office/drawing/2014/main" xmlns:a14="http://schemas.microsoft.com/office/drawing/2010/main" xmlns="" id="{520FA465-F7BE-4300-B648-D5127F93BB1F}"/>
                  </a:ext>
                </a:extLst>
              </p:cNvPr>
              <p:cNvSpPr>
                <a:spLocks noRot="1" noChangeAspect="1" noMove="1" noResize="1" noEditPoints="1" noAdjustHandles="1" noChangeArrowheads="1" noChangeShapeType="1" noTextEdit="1"/>
              </p:cNvSpPr>
              <p:nvPr/>
            </p:nvSpPr>
            <p:spPr>
              <a:xfrm>
                <a:off x="7877241" y="5993462"/>
                <a:ext cx="3326615" cy="404983"/>
              </a:xfrm>
              <a:prstGeom prst="rect">
                <a:avLst/>
              </a:prstGeom>
              <a:blipFill rotWithShape="1">
                <a:blip r:embed="rId7"/>
                <a:stretch>
                  <a:fillRect t="-153731" r="-18498" b="-2283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642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循环神经网络</a:t>
            </a:r>
          </a:p>
        </p:txBody>
      </p:sp>
      <p:sp>
        <p:nvSpPr>
          <p:cNvPr id="3" name="副标题 2"/>
          <p:cNvSpPr>
            <a:spLocks noGrp="1"/>
          </p:cNvSpPr>
          <p:nvPr>
            <p:ph type="subTitle" idx="1"/>
          </p:nvPr>
        </p:nvSpPr>
        <p:spPr/>
        <p:txBody>
          <a:bodyPr/>
          <a:lstStyle/>
          <a:p>
            <a:r>
              <a:rPr lang="zh-CN" altLang="en-US" sz="3600" dirty="0"/>
              <a:t>应用需求</a:t>
            </a:r>
            <a:endParaRPr lang="zh-CN" altLang="en-US" dirty="0"/>
          </a:p>
        </p:txBody>
      </p:sp>
    </p:spTree>
    <p:extLst>
      <p:ext uri="{BB962C8B-B14F-4D97-AF65-F5344CB8AC3E}">
        <p14:creationId xmlns:p14="http://schemas.microsoft.com/office/powerpoint/2010/main" val="24888876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082CA3CD-F3A2-4B70-8C3F-50F0371272C5}"/>
                  </a:ext>
                </a:extLst>
              </p:cNvPr>
              <p:cNvSpPr/>
              <p:nvPr/>
            </p:nvSpPr>
            <p:spPr>
              <a:xfrm>
                <a:off x="459827" y="1680374"/>
                <a:ext cx="11413777" cy="3395097"/>
              </a:xfrm>
              <a:prstGeom prst="rect">
                <a:avLst/>
              </a:prstGeom>
            </p:spPr>
            <p:txBody>
              <a:bodyPr wrap="square">
                <a:spAutoFit/>
              </a:bodyPr>
              <a:lstStyle/>
              <a:p>
                <a:pPr>
                  <a:lnSpc>
                    <a:spcPct val="120000"/>
                  </a:lnSpc>
                  <a:spcBef>
                    <a:spcPts val="600"/>
                  </a:spcBef>
                </a:pPr>
                <a14:m>
                  <m:oMath xmlns:m="http://schemas.openxmlformats.org/officeDocument/2006/math">
                    <m:sSub>
                      <m:sSubPr>
                        <m:ctrlPr>
                          <a:rPr lang="en-US" altLang="zh-CN" sz="2000" b="0" i="1" smtClean="0">
                            <a:solidFill>
                              <a:schemeClr val="tx1"/>
                            </a:solidFill>
                            <a:latin typeface="Cambria Math" panose="02040503050406030204" pitchFamily="18" charset="0"/>
                          </a:rPr>
                        </m:ctrlPr>
                      </m:sSubPr>
                      <m:e>
                        <m:r>
                          <a:rPr lang="en-US" altLang="zh-CN" sz="2000" b="0" i="1" smtClean="0">
                            <a:solidFill>
                              <a:schemeClr val="tx1"/>
                            </a:solidFill>
                            <a:latin typeface="Cambria Math"/>
                          </a:rPr>
                          <m:t>𝑥</m:t>
                        </m:r>
                      </m:e>
                      <m:sub>
                        <m:r>
                          <a:rPr lang="en-US" altLang="zh-CN" sz="2000" b="0" i="1" smtClean="0">
                            <a:solidFill>
                              <a:schemeClr val="tx1"/>
                            </a:solidFill>
                            <a:latin typeface="Cambria Math"/>
                          </a:rPr>
                          <m:t>𝑡</m:t>
                        </m:r>
                      </m:sub>
                    </m:sSub>
                  </m:oMath>
                </a14:m>
                <a:r>
                  <a:rPr lang="zh-CN" altLang="zh-CN" sz="2000" dirty="0">
                    <a:solidFill>
                      <a:schemeClr val="tx1"/>
                    </a:solidFill>
                  </a:rPr>
                  <a:t>为当前时刻输入</a:t>
                </a:r>
                <a:r>
                  <a:rPr lang="zh-CN" altLang="zh-CN" sz="2000" dirty="0" smtClean="0">
                    <a:solidFill>
                      <a:schemeClr val="tx1"/>
                    </a:solidFill>
                  </a:rPr>
                  <a:t>，</a:t>
                </a:r>
                <a14:m>
                  <m:oMath xmlns:m="http://schemas.openxmlformats.org/officeDocument/2006/math">
                    <m:sSub>
                      <m:sSubPr>
                        <m:ctrlPr>
                          <a:rPr lang="en-US" altLang="zh-CN" sz="2000" b="0" i="1" smtClean="0">
                            <a:solidFill>
                              <a:schemeClr val="tx1"/>
                            </a:solidFill>
                            <a:latin typeface="Cambria Math" panose="02040503050406030204" pitchFamily="18" charset="0"/>
                          </a:rPr>
                        </m:ctrlPr>
                      </m:sSubPr>
                      <m:e>
                        <m:r>
                          <a:rPr lang="en-US" altLang="zh-CN" sz="2000" b="0" i="1" smtClean="0">
                            <a:solidFill>
                              <a:schemeClr val="tx1"/>
                            </a:solidFill>
                            <a:latin typeface="Cambria Math"/>
                          </a:rPr>
                          <m:t>h</m:t>
                        </m:r>
                      </m:e>
                      <m:sub>
                        <m:r>
                          <a:rPr lang="en-US" altLang="zh-CN" sz="2000" b="0" i="1" smtClean="0">
                            <a:solidFill>
                              <a:schemeClr val="tx1"/>
                            </a:solidFill>
                            <a:latin typeface="Cambria Math"/>
                          </a:rPr>
                          <m:t>𝑡</m:t>
                        </m:r>
                        <m:r>
                          <a:rPr lang="en-US" altLang="zh-CN" sz="2000" b="0" i="1" smtClean="0">
                            <a:solidFill>
                              <a:schemeClr val="tx1"/>
                            </a:solidFill>
                            <a:latin typeface="Cambria Math"/>
                          </a:rPr>
                          <m:t>−1</m:t>
                        </m:r>
                      </m:sub>
                    </m:sSub>
                  </m:oMath>
                </a14:m>
                <a:r>
                  <a:rPr lang="zh-CN" altLang="zh-CN" sz="2000" dirty="0" smtClean="0">
                    <a:solidFill>
                      <a:schemeClr val="tx1"/>
                    </a:solidFill>
                  </a:rPr>
                  <a:t>为</a:t>
                </a:r>
                <a:r>
                  <a:rPr lang="zh-CN" altLang="zh-CN" sz="2000" dirty="0">
                    <a:solidFill>
                      <a:schemeClr val="tx1"/>
                    </a:solidFill>
                  </a:rPr>
                  <a:t>上一时刻隐藏层输出，</a:t>
                </a:r>
                <a14:m>
                  <m:oMath xmlns:m="http://schemas.openxmlformats.org/officeDocument/2006/math">
                    <m:r>
                      <a:rPr lang="en-US" altLang="zh-CN" sz="2000" i="1">
                        <a:solidFill>
                          <a:schemeClr val="tx1"/>
                        </a:solidFill>
                        <a:latin typeface="Cambria Math" panose="02040503050406030204" pitchFamily="18" charset="0"/>
                      </a:rPr>
                      <m:t>𝜎</m:t>
                    </m:r>
                  </m:oMath>
                </a14:m>
                <a:r>
                  <a:rPr lang="zh-CN" altLang="zh-CN" sz="2000" dirty="0">
                    <a:solidFill>
                      <a:schemeClr val="tx1"/>
                    </a:solidFill>
                  </a:rPr>
                  <a:t>和</a:t>
                </a:r>
                <a14:m>
                  <m:oMath xmlns:m="http://schemas.openxmlformats.org/officeDocument/2006/math">
                    <m:r>
                      <a:rPr lang="en-US" altLang="zh-CN" sz="2000" i="1">
                        <a:solidFill>
                          <a:schemeClr val="tx1"/>
                        </a:solidFill>
                        <a:latin typeface="Cambria Math" panose="02040503050406030204" pitchFamily="18" charset="0"/>
                      </a:rPr>
                      <m:t>𝑡𝑎𝑛h</m:t>
                    </m:r>
                  </m:oMath>
                </a14:m>
                <a:r>
                  <a:rPr lang="zh-CN" altLang="zh-CN" sz="2000" dirty="0">
                    <a:solidFill>
                      <a:schemeClr val="tx1"/>
                    </a:solidFill>
                  </a:rPr>
                  <a:t>分别表示激活函数为</a:t>
                </a:r>
                <a14:m>
                  <m:oMath xmlns:m="http://schemas.openxmlformats.org/officeDocument/2006/math">
                    <m:r>
                      <a:rPr lang="en-US" altLang="zh-CN" sz="2000" i="1">
                        <a:solidFill>
                          <a:schemeClr val="tx1"/>
                        </a:solidFill>
                        <a:latin typeface="Cambria Math" panose="02040503050406030204" pitchFamily="18" charset="0"/>
                      </a:rPr>
                      <m:t>𝑠𝑖𝑔𝑚𝑜𝑖𝑑</m:t>
                    </m:r>
                  </m:oMath>
                </a14:m>
                <a:r>
                  <a:rPr lang="zh-CN" altLang="zh-CN" sz="2000" dirty="0">
                    <a:solidFill>
                      <a:schemeClr val="tx1"/>
                    </a:solidFill>
                  </a:rPr>
                  <a:t>和</a:t>
                </a:r>
                <a14:m>
                  <m:oMath xmlns:m="http://schemas.openxmlformats.org/officeDocument/2006/math">
                    <m:r>
                      <a:rPr lang="en-US" altLang="zh-CN" sz="2000" i="1">
                        <a:solidFill>
                          <a:schemeClr val="tx1"/>
                        </a:solidFill>
                        <a:latin typeface="Cambria Math" panose="02040503050406030204" pitchFamily="18" charset="0"/>
                      </a:rPr>
                      <m:t>𝑡𝑎𝑛h</m:t>
                    </m:r>
                  </m:oMath>
                </a14:m>
                <a:r>
                  <a:rPr lang="zh-CN" altLang="zh-CN" sz="2000" dirty="0">
                    <a:solidFill>
                      <a:schemeClr val="tx1"/>
                    </a:solidFill>
                  </a:rPr>
                  <a:t>的神经网络层，则输入门计算公式为</a:t>
                </a:r>
                <a:r>
                  <a:rPr lang="zh-CN" altLang="zh-CN" sz="2000" dirty="0" smtClean="0">
                    <a:solidFill>
                      <a:schemeClr val="tx1"/>
                    </a:solidFill>
                  </a:rPr>
                  <a:t>：</a:t>
                </a:r>
                <a:endParaRPr lang="en-US" altLang="zh-CN" sz="2000" dirty="0" smtClean="0">
                  <a:solidFill>
                    <a:schemeClr val="tx1"/>
                  </a:solidFill>
                </a:endParaRPr>
              </a:p>
              <a:p>
                <a:pPr>
                  <a:lnSpc>
                    <a:spcPct val="120000"/>
                  </a:lnSpc>
                  <a:spcBef>
                    <a:spcPts val="600"/>
                  </a:spcBef>
                </a:pPr>
                <a:endParaRPr lang="zh-CN" altLang="zh-CN" sz="2000" dirty="0">
                  <a:solidFill>
                    <a:schemeClr val="tx1"/>
                  </a:solidFill>
                </a:endParaRPr>
              </a:p>
              <a:p>
                <a:pPr>
                  <a:lnSpc>
                    <a:spcPct val="120000"/>
                  </a:lnSpc>
                  <a:spcBef>
                    <a:spcPts val="600"/>
                  </a:spcBef>
                </a:pPr>
                <a:endParaRPr lang="zh-CN" altLang="zh-CN" sz="2000" dirty="0">
                  <a:solidFill>
                    <a:schemeClr val="tx1"/>
                  </a:solidFill>
                </a:endParaRPr>
              </a:p>
              <a:p>
                <a:pPr>
                  <a:lnSpc>
                    <a:spcPct val="120000"/>
                  </a:lnSpc>
                  <a:spcBef>
                    <a:spcPts val="600"/>
                  </a:spcBef>
                </a:pPr>
                <a:r>
                  <a:rPr lang="zh-CN" altLang="zh-CN" sz="2000" dirty="0">
                    <a:solidFill>
                      <a:schemeClr val="tx1"/>
                    </a:solidFill>
                  </a:rPr>
                  <a:t>于是可以得到当前时刻需要更新的部分，即当前时刻真正的输入为：</a:t>
                </a:r>
              </a:p>
              <a:p>
                <a:pPr>
                  <a:lnSpc>
                    <a:spcPct val="120000"/>
                  </a:lnSpc>
                  <a:spcBef>
                    <a:spcPts val="600"/>
                  </a:spcBef>
                </a:pPr>
                <a14:m>
                  <m:oMathPara xmlns:m="http://schemas.openxmlformats.org/officeDocument/2006/math">
                    <m:oMathParaPr>
                      <m:jc m:val="centerGroup"/>
                    </m:oMathParaPr>
                    <m:oMath xmlns:m="http://schemas.openxmlformats.org/officeDocument/2006/math">
                      <m:sSub>
                        <m:sSubPr>
                          <m:ctrlPr>
                            <a:rPr lang="en-US" altLang="zh-CN" sz="2000" i="1">
                              <a:solidFill>
                                <a:srgbClr val="C00000"/>
                              </a:solidFill>
                              <a:latin typeface="Cambria Math" panose="02040503050406030204" pitchFamily="18" charset="0"/>
                            </a:rPr>
                          </m:ctrlPr>
                        </m:sSubPr>
                        <m:e>
                          <m:r>
                            <a:rPr lang="en-US" altLang="zh-CN" sz="2000" i="1">
                              <a:solidFill>
                                <a:srgbClr val="C00000"/>
                              </a:solidFill>
                              <a:latin typeface="Cambria Math"/>
                            </a:rPr>
                            <m:t>𝑖</m:t>
                          </m:r>
                        </m:e>
                        <m:sub>
                          <m:r>
                            <a:rPr lang="en-US" altLang="zh-CN" sz="2000" i="1">
                              <a:solidFill>
                                <a:srgbClr val="C00000"/>
                              </a:solidFill>
                              <a:latin typeface="Cambria Math"/>
                            </a:rPr>
                            <m:t>𝑡</m:t>
                          </m:r>
                        </m:sub>
                      </m:sSub>
                      <m:r>
                        <a:rPr lang="en-US" altLang="zh-CN" sz="2000" i="1">
                          <a:solidFill>
                            <a:srgbClr val="C00000"/>
                          </a:solidFill>
                          <a:latin typeface="Cambria Math"/>
                        </a:rPr>
                        <m:t>×</m:t>
                      </m:r>
                      <m:sSub>
                        <m:sSubPr>
                          <m:ctrlPr>
                            <a:rPr lang="en-US" altLang="zh-CN" sz="2000" i="1">
                              <a:solidFill>
                                <a:srgbClr val="C00000"/>
                              </a:solidFill>
                              <a:latin typeface="Cambria Math" panose="02040503050406030204" pitchFamily="18" charset="0"/>
                            </a:rPr>
                          </m:ctrlPr>
                        </m:sSubPr>
                        <m:e>
                          <m:acc>
                            <m:accPr>
                              <m:chr m:val="̃"/>
                              <m:ctrlPr>
                                <a:rPr lang="en-US" altLang="zh-CN" sz="2000" i="1">
                                  <a:solidFill>
                                    <a:srgbClr val="C00000"/>
                                  </a:solidFill>
                                  <a:latin typeface="Cambria Math" panose="02040503050406030204" pitchFamily="18" charset="0"/>
                                </a:rPr>
                              </m:ctrlPr>
                            </m:accPr>
                            <m:e>
                              <m:r>
                                <a:rPr lang="en-US" altLang="zh-CN" sz="2000" i="1">
                                  <a:solidFill>
                                    <a:srgbClr val="C00000"/>
                                  </a:solidFill>
                                  <a:latin typeface="Cambria Math"/>
                                </a:rPr>
                                <m:t>𝐶</m:t>
                              </m:r>
                            </m:e>
                          </m:acc>
                        </m:e>
                        <m:sub>
                          <m:r>
                            <a:rPr lang="en-US" altLang="zh-CN" sz="2000" i="1">
                              <a:solidFill>
                                <a:srgbClr val="C00000"/>
                              </a:solidFill>
                              <a:latin typeface="Cambria Math"/>
                            </a:rPr>
                            <m:t>𝑡</m:t>
                          </m:r>
                        </m:sub>
                      </m:sSub>
                    </m:oMath>
                  </m:oMathPara>
                </a14:m>
                <a:endParaRPr lang="zh-CN" altLang="zh-CN" sz="2800" i="1" dirty="0">
                  <a:solidFill>
                    <a:srgbClr val="C00000"/>
                  </a:solidFill>
                  <a:latin typeface="Cambria Math"/>
                </a:endParaRPr>
              </a:p>
              <a:p>
                <a:pPr>
                  <a:lnSpc>
                    <a:spcPct val="120000"/>
                  </a:lnSpc>
                  <a:spcBef>
                    <a:spcPts val="600"/>
                  </a:spcBef>
                </a:pPr>
                <a:r>
                  <a:rPr lang="zh-CN" altLang="zh-CN" sz="2000" dirty="0">
                    <a:solidFill>
                      <a:schemeClr val="tx1"/>
                    </a:solidFill>
                  </a:rPr>
                  <a:t>然后，将输入</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𝑖</m:t>
                        </m:r>
                      </m:e>
                      <m:sub>
                        <m:r>
                          <a:rPr lang="en-US" altLang="zh-CN" sz="2000" i="1">
                            <a:latin typeface="Cambria Math"/>
                          </a:rPr>
                          <m:t>𝑡</m:t>
                        </m:r>
                      </m:sub>
                    </m:sSub>
                    <m:r>
                      <a:rPr lang="en-US" altLang="zh-CN" sz="2000" i="1">
                        <a:latin typeface="Cambria Math"/>
                      </a:rPr>
                      <m:t>×</m:t>
                    </m:r>
                    <m:sSub>
                      <m:sSubPr>
                        <m:ctrlPr>
                          <a:rPr lang="en-US" altLang="zh-CN" sz="2000" i="1">
                            <a:latin typeface="Cambria Math" panose="02040503050406030204" pitchFamily="18" charset="0"/>
                          </a:rPr>
                        </m:ctrlPr>
                      </m:sSubPr>
                      <m:e>
                        <m:acc>
                          <m:accPr>
                            <m:chr m:val="̃"/>
                            <m:ctrlPr>
                              <a:rPr lang="en-US" altLang="zh-CN" sz="2000" i="1">
                                <a:latin typeface="Cambria Math" panose="02040503050406030204" pitchFamily="18" charset="0"/>
                              </a:rPr>
                            </m:ctrlPr>
                          </m:accPr>
                          <m:e>
                            <m:r>
                              <a:rPr lang="en-US" altLang="zh-CN" sz="2000" i="1">
                                <a:latin typeface="Cambria Math"/>
                              </a:rPr>
                              <m:t>𝐶</m:t>
                            </m:r>
                          </m:e>
                        </m:acc>
                      </m:e>
                      <m:sub>
                        <m:r>
                          <a:rPr lang="en-US" altLang="zh-CN" sz="2000" i="1">
                            <a:latin typeface="Cambria Math"/>
                          </a:rPr>
                          <m:t>𝑡</m:t>
                        </m:r>
                      </m:sub>
                    </m:sSub>
                  </m:oMath>
                </a14:m>
                <a:r>
                  <a:rPr lang="zh-CN" altLang="zh-CN" sz="2000" dirty="0">
                    <a:solidFill>
                      <a:schemeClr val="tx1"/>
                    </a:solidFill>
                  </a:rPr>
                  <a:t>与已经经过遗忘门的信息的单元状态</a:t>
                </a:r>
                <a14:m>
                  <m:oMath xmlns:m="http://schemas.openxmlformats.org/officeDocument/2006/math">
                    <m:sSub>
                      <m:sSubPr>
                        <m:ctrlPr>
                          <a:rPr lang="en-US" altLang="zh-CN" sz="2000" i="1" kern="10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2000" i="1" kern="100">
                            <a:solidFill>
                              <a:schemeClr val="tx1"/>
                            </a:solidFill>
                            <a:latin typeface="Cambria Math"/>
                            <a:ea typeface="Cambria Math" panose="02040503050406030204" pitchFamily="18" charset="0"/>
                            <a:cs typeface="Times New Roman" panose="02020603050405020304" pitchFamily="18" charset="0"/>
                          </a:rPr>
                          <m:t>𝑓</m:t>
                        </m:r>
                      </m:e>
                      <m:sub>
                        <m:r>
                          <a:rPr lang="zh-CN" altLang="en-US" sz="2000" i="1" kern="100">
                            <a:solidFill>
                              <a:schemeClr val="tx1"/>
                            </a:solidFill>
                            <a:latin typeface="Cambria Math"/>
                            <a:ea typeface="Cambria Math" panose="02040503050406030204" pitchFamily="18" charset="0"/>
                            <a:cs typeface="Times New Roman" panose="02020603050405020304" pitchFamily="18" charset="0"/>
                          </a:rPr>
                          <m:t>𝑡</m:t>
                        </m:r>
                      </m:sub>
                    </m:sSub>
                    <m:r>
                      <a:rPr lang="en-US" altLang="zh-CN" sz="2000" i="1">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i="1">
                            <a:solidFill>
                              <a:schemeClr val="tx1"/>
                            </a:solidFill>
                            <a:latin typeface="Cambria Math" panose="02040503050406030204" pitchFamily="18" charset="0"/>
                            <a:ea typeface="Cambria Math" panose="02040503050406030204" pitchFamily="18" charset="0"/>
                          </a:rPr>
                        </m:ctrlPr>
                      </m:sSubPr>
                      <m:e>
                        <m:r>
                          <a:rPr lang="en-US" altLang="zh-CN" sz="2000" i="1">
                            <a:solidFill>
                              <a:schemeClr val="tx1"/>
                            </a:solidFill>
                            <a:latin typeface="Cambria Math"/>
                            <a:ea typeface="Cambria Math" panose="02040503050406030204" pitchFamily="18" charset="0"/>
                          </a:rPr>
                          <m:t>𝑐</m:t>
                        </m:r>
                      </m:e>
                      <m:sub>
                        <m:r>
                          <a:rPr lang="en-US" altLang="zh-CN" sz="2000" i="1">
                            <a:solidFill>
                              <a:schemeClr val="tx1"/>
                            </a:solidFill>
                            <a:latin typeface="Cambria Math"/>
                            <a:ea typeface="Cambria Math" panose="02040503050406030204" pitchFamily="18" charset="0"/>
                          </a:rPr>
                          <m:t>𝑡</m:t>
                        </m:r>
                        <m:r>
                          <a:rPr lang="en-US" altLang="zh-CN" sz="2000" i="1">
                            <a:solidFill>
                              <a:schemeClr val="tx1"/>
                            </a:solidFill>
                            <a:latin typeface="Cambria Math"/>
                            <a:ea typeface="Cambria Math" panose="02040503050406030204" pitchFamily="18" charset="0"/>
                          </a:rPr>
                          <m:t>−1</m:t>
                        </m:r>
                      </m:sub>
                    </m:sSub>
                  </m:oMath>
                </a14:m>
                <a:r>
                  <a:rPr lang="zh-CN" altLang="zh-CN" sz="2000" dirty="0">
                    <a:solidFill>
                      <a:schemeClr val="tx1"/>
                    </a:solidFill>
                  </a:rPr>
                  <a:t>相加即得到当前时刻的新单元状态</a:t>
                </a:r>
                <a14:m>
                  <m:oMath xmlns:m="http://schemas.openxmlformats.org/officeDocument/2006/math">
                    <m:sSup>
                      <m:sSupPr>
                        <m:ctrlPr>
                          <a:rPr lang="zh-CN" altLang="zh-CN" sz="2000" i="1">
                            <a:solidFill>
                              <a:schemeClr val="tx1"/>
                            </a:solidFill>
                            <a:latin typeface="Cambria Math" panose="02040503050406030204" pitchFamily="18" charset="0"/>
                          </a:rPr>
                        </m:ctrlPr>
                      </m:sSupPr>
                      <m:e>
                        <m:r>
                          <a:rPr lang="en-US" altLang="zh-CN" sz="2000" i="1">
                            <a:solidFill>
                              <a:schemeClr val="tx1"/>
                            </a:solidFill>
                            <a:latin typeface="Cambria Math" panose="02040503050406030204" pitchFamily="18" charset="0"/>
                          </a:rPr>
                          <m:t>𝑐</m:t>
                        </m:r>
                      </m:e>
                      <m:sup>
                        <m:d>
                          <m:dPr>
                            <m:ctrlPr>
                              <a:rPr lang="zh-CN" altLang="zh-CN" sz="2000" i="1">
                                <a:solidFill>
                                  <a:schemeClr val="tx1"/>
                                </a:solidFill>
                                <a:latin typeface="Cambria Math" panose="02040503050406030204" pitchFamily="18" charset="0"/>
                              </a:rPr>
                            </m:ctrlPr>
                          </m:dPr>
                          <m:e>
                            <m:r>
                              <a:rPr lang="en-US" altLang="zh-CN" sz="2000" i="1">
                                <a:solidFill>
                                  <a:schemeClr val="tx1"/>
                                </a:solidFill>
                                <a:latin typeface="Cambria Math" panose="02040503050406030204" pitchFamily="18" charset="0"/>
                              </a:rPr>
                              <m:t>𝑡</m:t>
                            </m:r>
                          </m:e>
                        </m:d>
                      </m:sup>
                    </m:sSup>
                  </m:oMath>
                </a14:m>
                <a:r>
                  <a:rPr lang="zh-CN" altLang="zh-CN" sz="2000" dirty="0">
                    <a:solidFill>
                      <a:schemeClr val="tx1"/>
                    </a:solidFill>
                  </a:rPr>
                  <a:t>，实现选择性输入的功能，即</a:t>
                </a:r>
                <a:r>
                  <a:rPr lang="zh-CN" altLang="zh-CN" sz="2000" dirty="0" smtClean="0">
                    <a:solidFill>
                      <a:schemeClr val="tx1"/>
                    </a:solidFill>
                  </a:rPr>
                  <a:t>：</a:t>
                </a:r>
                <a:endParaRPr lang="zh-CN" altLang="zh-CN" sz="2000" dirty="0">
                  <a:solidFill>
                    <a:schemeClr val="tx1"/>
                  </a:solidFill>
                </a:endParaRPr>
              </a:p>
            </p:txBody>
          </p:sp>
        </mc:Choice>
        <mc:Fallback xmlns="">
          <p:sp>
            <p:nvSpPr>
              <p:cNvPr id="13" name="矩形 12">
                <a:extLst>
                  <a:ext uri="{FF2B5EF4-FFF2-40B4-BE49-F238E27FC236}">
                    <a16:creationId xmlns="" xmlns:a16="http://schemas.microsoft.com/office/drawing/2014/main" xmlns:a14="http://schemas.microsoft.com/office/drawing/2010/main" id="{082CA3CD-F3A2-4B70-8C3F-50F0371272C5}"/>
                  </a:ext>
                </a:extLst>
              </p:cNvPr>
              <p:cNvSpPr>
                <a:spLocks noRot="1" noChangeAspect="1" noMove="1" noResize="1" noEditPoints="1" noAdjustHandles="1" noChangeArrowheads="1" noChangeShapeType="1" noTextEdit="1"/>
              </p:cNvSpPr>
              <p:nvPr/>
            </p:nvSpPr>
            <p:spPr>
              <a:xfrm>
                <a:off x="459827" y="1680374"/>
                <a:ext cx="11413777" cy="3395097"/>
              </a:xfrm>
              <a:prstGeom prst="rect">
                <a:avLst/>
              </a:prstGeom>
              <a:blipFill rotWithShape="1">
                <a:blip r:embed="rId3"/>
                <a:stretch>
                  <a:fillRect l="-534" b="-1436"/>
                </a:stretch>
              </a:blipFill>
            </p:spPr>
            <p:txBody>
              <a:bodyPr/>
              <a:lstStyle/>
              <a:p>
                <a:r>
                  <a:rPr lang="zh-CN" altLang="en-US">
                    <a:noFill/>
                  </a:rPr>
                  <a:t> </a:t>
                </a:r>
              </a:p>
            </p:txBody>
          </p:sp>
        </mc:Fallback>
      </mc:AlternateContent>
      <p:sp>
        <p:nvSpPr>
          <p:cNvPr id="2" name="标题 1"/>
          <p:cNvSpPr>
            <a:spLocks noGrp="1"/>
          </p:cNvSpPr>
          <p:nvPr>
            <p:ph type="title"/>
          </p:nvPr>
        </p:nvSpPr>
        <p:spPr>
          <a:xfrm>
            <a:off x="915035" y="97155"/>
            <a:ext cx="8135620" cy="618490"/>
          </a:xfrm>
        </p:spPr>
        <p:txBody>
          <a:bodyPr/>
          <a:lstStyle/>
          <a:p>
            <a:r>
              <a:rPr lang="zh-CN" altLang="en-US" dirty="0">
                <a:latin typeface="微软雅黑" panose="020B0503020204020204" pitchFamily="34" charset="-122"/>
                <a:ea typeface="微软雅黑" panose="020B0503020204020204" pitchFamily="34" charset="-122"/>
                <a:sym typeface="+mn-ea"/>
              </a:rPr>
              <a:t>长短期记忆神经网络</a:t>
            </a:r>
            <a:r>
              <a:rPr lang="en-US" altLang="zh-CN" dirty="0">
                <a:latin typeface="微软雅黑" panose="020B0503020204020204" pitchFamily="34" charset="-122"/>
                <a:ea typeface="微软雅黑" panose="020B0503020204020204" pitchFamily="34" charset="-122"/>
                <a:sym typeface="+mn-ea"/>
              </a:rPr>
              <a:t>LSTM</a:t>
            </a:r>
            <a:endParaRPr lang="zh-CN" altLang="en-US" dirty="0">
              <a:latin typeface="微软雅黑" panose="020B0503020204020204" pitchFamily="34" charset="-122"/>
              <a:ea typeface="微软雅黑" panose="020B0503020204020204" pitchFamily="34" charset="-122"/>
              <a:sym typeface="+mn-ea"/>
            </a:endParaRPr>
          </a:p>
        </p:txBody>
      </p:sp>
      <p:sp>
        <p:nvSpPr>
          <p:cNvPr id="3" name="矩形 2">
            <a:extLst>
              <a:ext uri="{FF2B5EF4-FFF2-40B4-BE49-F238E27FC236}">
                <a16:creationId xmlns:a16="http://schemas.microsoft.com/office/drawing/2014/main" id="{5D105D15-2CE0-457F-B33B-4D107F366DB0}"/>
              </a:ext>
            </a:extLst>
          </p:cNvPr>
          <p:cNvSpPr/>
          <p:nvPr/>
        </p:nvSpPr>
        <p:spPr>
          <a:xfrm>
            <a:off x="10053831" y="3465061"/>
            <a:ext cx="877163" cy="369332"/>
          </a:xfrm>
          <a:prstGeom prst="rect">
            <a:avLst/>
          </a:prstGeom>
        </p:spPr>
        <p:txBody>
          <a:bodyPr wrap="none">
            <a:spAutoFit/>
          </a:bodyPr>
          <a:lstStyle/>
          <a:p>
            <a:r>
              <a:rPr lang="zh-CN" altLang="en-US" b="1" dirty="0" smtClean="0">
                <a:solidFill>
                  <a:srgbClr val="000000"/>
                </a:solidFill>
                <a:latin typeface="Verdana" panose="020B0604030504040204" pitchFamily="34" charset="0"/>
              </a:rPr>
              <a:t>输入门</a:t>
            </a:r>
            <a:endParaRPr lang="zh-CN" altLang="en-US" b="1" i="0" dirty="0">
              <a:solidFill>
                <a:srgbClr val="000000"/>
              </a:solidFill>
              <a:effectLst/>
              <a:latin typeface="Verdana" panose="020B0604030504040204" pitchFamily="34" charset="0"/>
            </a:endParaRPr>
          </a:p>
        </p:txBody>
      </p:sp>
      <p:pic>
        <p:nvPicPr>
          <p:cNvPr id="8" name="图片 7">
            <a:extLst>
              <a:ext uri="{FF2B5EF4-FFF2-40B4-BE49-F238E27FC236}">
                <a16:creationId xmlns:a16="http://schemas.microsoft.com/office/drawing/2014/main" id="{2FAD950F-5D1F-42EC-B56B-7614405A9071}"/>
              </a:ext>
            </a:extLst>
          </p:cNvPr>
          <p:cNvPicPr/>
          <p:nvPr/>
        </p:nvPicPr>
        <p:blipFill>
          <a:blip r:embed="rId4"/>
          <a:stretch>
            <a:fillRect/>
          </a:stretch>
        </p:blipFill>
        <p:spPr>
          <a:xfrm>
            <a:off x="8842703" y="2015901"/>
            <a:ext cx="3030901" cy="1525693"/>
          </a:xfrm>
          <a:prstGeom prst="rect">
            <a:avLst/>
          </a:prstGeom>
        </p:spPr>
      </p:pic>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D15FC23C-E90D-49BF-861E-E348C0782557}"/>
                  </a:ext>
                </a:extLst>
              </p:cNvPr>
              <p:cNvSpPr/>
              <p:nvPr/>
            </p:nvSpPr>
            <p:spPr>
              <a:xfrm>
                <a:off x="4479095" y="2642094"/>
                <a:ext cx="28337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𝑖</m:t>
                              </m:r>
                            </m:e>
                            <m:sub>
                              <m:r>
                                <a:rPr lang="zh-CN" altLang="en-US" i="1">
                                  <a:latin typeface="Cambria Math" panose="02040503050406030204" pitchFamily="18" charset="0"/>
                                </a:rPr>
                                <m:t>𝑡</m:t>
                              </m:r>
                            </m:sub>
                          </m:sSub>
                          <m:r>
                            <a:rPr lang="zh-CN" altLang="en-US" i="0">
                              <a:latin typeface="Cambria Math" panose="02040503050406030204" pitchFamily="18" charset="0"/>
                            </a:rPr>
                            <m:t>=</m:t>
                          </m:r>
                          <m:r>
                            <a:rPr lang="zh-CN" altLang="en-US" i="1">
                              <a:latin typeface="Cambria Math" panose="02040503050406030204" pitchFamily="18" charset="0"/>
                            </a:rPr>
                            <m:t>𝜎</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1">
                                  <a:latin typeface="Cambria Math" panose="02040503050406030204" pitchFamily="18" charset="0"/>
                                </a:rPr>
                                <m:t>𝑡</m:t>
                              </m:r>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𝑡</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𝑖</m:t>
                              </m:r>
                            </m:sub>
                          </m:sSub>
                        </m:e>
                      </m:d>
                    </m:oMath>
                  </m:oMathPara>
                </a14:m>
                <a:endParaRPr lang="zh-CN" altLang="en-US" dirty="0"/>
              </a:p>
            </p:txBody>
          </p:sp>
        </mc:Choice>
        <mc:Fallback xmlns="">
          <p:sp>
            <p:nvSpPr>
              <p:cNvPr id="11" name="矩形 10">
                <a:extLst>
                  <a:ext uri="{FF2B5EF4-FFF2-40B4-BE49-F238E27FC236}">
                    <a16:creationId xmlns:a16="http://schemas.microsoft.com/office/drawing/2014/main" xmlns:a14="http://schemas.microsoft.com/office/drawing/2010/main" xmlns="" id="{D15FC23C-E90D-49BF-861E-E348C0782557}"/>
                  </a:ext>
                </a:extLst>
              </p:cNvPr>
              <p:cNvSpPr>
                <a:spLocks noRot="1" noChangeAspect="1" noMove="1" noResize="1" noEditPoints="1" noAdjustHandles="1" noChangeArrowheads="1" noChangeShapeType="1" noTextEdit="1"/>
              </p:cNvSpPr>
              <p:nvPr/>
            </p:nvSpPr>
            <p:spPr>
              <a:xfrm>
                <a:off x="4479095" y="2642094"/>
                <a:ext cx="2833789" cy="369332"/>
              </a:xfrm>
              <a:prstGeom prst="rect">
                <a:avLst/>
              </a:prstGeom>
              <a:blipFill rotWithShape="1">
                <a:blip r:embed="rId5"/>
                <a:stretch>
                  <a:fillRect t="-119672" r="-17204" b="-1836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520FA465-F7BE-4300-B648-D5127F93BB1F}"/>
                  </a:ext>
                </a:extLst>
              </p:cNvPr>
              <p:cNvSpPr/>
              <p:nvPr/>
            </p:nvSpPr>
            <p:spPr>
              <a:xfrm>
                <a:off x="4165050" y="3011426"/>
                <a:ext cx="3326615"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𝐶</m:t>
                                  </m:r>
                                </m:e>
                              </m:acc>
                            </m:e>
                            <m:sub>
                              <m:r>
                                <a:rPr lang="en-US" altLang="zh-CN" b="0" i="1" smtClean="0">
                                  <a:latin typeface="Cambria Math" panose="02040503050406030204" pitchFamily="18" charset="0"/>
                                </a:rPr>
                                <m:t>𝑡</m:t>
                              </m:r>
                            </m:sub>
                          </m:sSub>
                          <m:r>
                            <a:rPr lang="zh-CN" altLang="en-US" i="0">
                              <a:latin typeface="Cambria Math" panose="02040503050406030204" pitchFamily="18" charset="0"/>
                            </a:rPr>
                            <m:t>=</m:t>
                          </m:r>
                          <m:r>
                            <a:rPr lang="zh-CN" altLang="en-US" i="1">
                              <a:latin typeface="Cambria Math" panose="02040503050406030204" pitchFamily="18" charset="0"/>
                            </a:rPr>
                            <m:t>𝑡𝑎𝑛h</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𝐶</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1">
                                  <a:latin typeface="Cambria Math" panose="02040503050406030204" pitchFamily="18" charset="0"/>
                                </a:rPr>
                                <m:t>𝑡</m:t>
                              </m:r>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𝑡</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𝐶</m:t>
                              </m:r>
                            </m:sub>
                          </m:sSub>
                        </m:e>
                      </m:d>
                    </m:oMath>
                  </m:oMathPara>
                </a14:m>
                <a:endParaRPr lang="zh-CN" altLang="en-US" dirty="0"/>
              </a:p>
            </p:txBody>
          </p:sp>
        </mc:Choice>
        <mc:Fallback xmlns="">
          <p:sp>
            <p:nvSpPr>
              <p:cNvPr id="12" name="矩形 11">
                <a:extLst>
                  <a:ext uri="{FF2B5EF4-FFF2-40B4-BE49-F238E27FC236}">
                    <a16:creationId xmlns:a16="http://schemas.microsoft.com/office/drawing/2014/main" xmlns:a14="http://schemas.microsoft.com/office/drawing/2010/main" xmlns="" id="{520FA465-F7BE-4300-B648-D5127F93BB1F}"/>
                  </a:ext>
                </a:extLst>
              </p:cNvPr>
              <p:cNvSpPr>
                <a:spLocks noRot="1" noChangeAspect="1" noMove="1" noResize="1" noEditPoints="1" noAdjustHandles="1" noChangeArrowheads="1" noChangeShapeType="1" noTextEdit="1"/>
              </p:cNvSpPr>
              <p:nvPr/>
            </p:nvSpPr>
            <p:spPr>
              <a:xfrm>
                <a:off x="4165050" y="3011426"/>
                <a:ext cx="3326615" cy="404983"/>
              </a:xfrm>
              <a:prstGeom prst="rect">
                <a:avLst/>
              </a:prstGeom>
              <a:blipFill rotWithShape="1">
                <a:blip r:embed="rId6"/>
                <a:stretch>
                  <a:fillRect t="-156061" r="-18498" b="-233333"/>
                </a:stretch>
              </a:blipFill>
            </p:spPr>
            <p:txBody>
              <a:bodyPr/>
              <a:lstStyle/>
              <a:p>
                <a:r>
                  <a:rPr lang="zh-CN" altLang="en-US">
                    <a:noFill/>
                  </a:rPr>
                  <a:t> </a:t>
                </a:r>
              </a:p>
            </p:txBody>
          </p:sp>
        </mc:Fallback>
      </mc:AlternateContent>
      <p:pic>
        <p:nvPicPr>
          <p:cNvPr id="14" name="Picture 12">
            <a:extLst>
              <a:ext uri="{FF2B5EF4-FFF2-40B4-BE49-F238E27FC236}">
                <a16:creationId xmlns:a16="http://schemas.microsoft.com/office/drawing/2014/main" id="{8A035C3C-E943-458A-A8CE-81D534A1A3C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39393" y="4646625"/>
            <a:ext cx="2953444" cy="1762789"/>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a:extLst>
              <a:ext uri="{FF2B5EF4-FFF2-40B4-BE49-F238E27FC236}">
                <a16:creationId xmlns:a16="http://schemas.microsoft.com/office/drawing/2014/main" id="{8896DAAE-2117-4808-BD45-B74AEAF852B0}"/>
              </a:ext>
            </a:extLst>
          </p:cNvPr>
          <p:cNvSpPr/>
          <p:nvPr/>
        </p:nvSpPr>
        <p:spPr>
          <a:xfrm>
            <a:off x="9707583" y="6344194"/>
            <a:ext cx="1569660" cy="369332"/>
          </a:xfrm>
          <a:prstGeom prst="rect">
            <a:avLst/>
          </a:prstGeom>
        </p:spPr>
        <p:txBody>
          <a:bodyPr wrap="none">
            <a:spAutoFit/>
          </a:bodyPr>
          <a:lstStyle/>
          <a:p>
            <a:r>
              <a:rPr lang="zh-CN" altLang="en-US" b="1" dirty="0">
                <a:solidFill>
                  <a:srgbClr val="000000"/>
                </a:solidFill>
                <a:latin typeface="Verdana" panose="020B0604030504040204" pitchFamily="34" charset="0"/>
              </a:rPr>
              <a:t>细胞状态更新</a:t>
            </a:r>
            <a:endParaRPr lang="zh-CN" altLang="en-US" b="1" i="0" dirty="0">
              <a:solidFill>
                <a:srgbClr val="000000"/>
              </a:solidFill>
              <a:effectLst/>
              <a:latin typeface="Verdana" panose="020B0604030504040204" pitchFamily="34" charset="0"/>
            </a:endParaRPr>
          </a:p>
        </p:txBody>
      </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754364D3-00A7-48F7-9EB8-580E661519AF}"/>
                  </a:ext>
                </a:extLst>
              </p:cNvPr>
              <p:cNvSpPr/>
              <p:nvPr/>
            </p:nvSpPr>
            <p:spPr>
              <a:xfrm>
                <a:off x="4820159" y="5075470"/>
                <a:ext cx="2449709" cy="3750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𝑡</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𝑡</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𝑡</m:t>
                          </m:r>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𝑖</m:t>
                          </m:r>
                        </m:e>
                        <m:sub>
                          <m:r>
                            <a:rPr lang="zh-CN" altLang="en-US" i="1">
                              <a:latin typeface="Cambria Math" panose="02040503050406030204" pitchFamily="18" charset="0"/>
                            </a:rPr>
                            <m:t>𝑡</m:t>
                          </m:r>
                        </m:sub>
                      </m:sSub>
                      <m:r>
                        <a:rPr lang="zh-CN" altLang="en-US" i="0">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𝐶</m:t>
                              </m:r>
                            </m:e>
                          </m:acc>
                        </m:e>
                        <m:sub>
                          <m:r>
                            <a:rPr lang="en-US" altLang="zh-CN" i="1">
                              <a:latin typeface="Cambria Math" panose="02040503050406030204" pitchFamily="18" charset="0"/>
                            </a:rPr>
                            <m:t>𝑡</m:t>
                          </m:r>
                        </m:sub>
                      </m:sSub>
                    </m:oMath>
                  </m:oMathPara>
                </a14:m>
                <a:endParaRPr lang="zh-CN" altLang="en-US" dirty="0"/>
              </a:p>
            </p:txBody>
          </p:sp>
        </mc:Choice>
        <mc:Fallback xmlns="">
          <p:sp>
            <p:nvSpPr>
              <p:cNvPr id="16" name="矩形 15">
                <a:extLst>
                  <a:ext uri="{FF2B5EF4-FFF2-40B4-BE49-F238E27FC236}">
                    <a16:creationId xmlns:a16="http://schemas.microsoft.com/office/drawing/2014/main" xmlns:a14="http://schemas.microsoft.com/office/drawing/2010/main" xmlns="" id="{754364D3-00A7-48F7-9EB8-580E661519AF}"/>
                  </a:ext>
                </a:extLst>
              </p:cNvPr>
              <p:cNvSpPr>
                <a:spLocks noRot="1" noChangeAspect="1" noMove="1" noResize="1" noEditPoints="1" noAdjustHandles="1" noChangeArrowheads="1" noChangeShapeType="1" noTextEdit="1"/>
              </p:cNvSpPr>
              <p:nvPr/>
            </p:nvSpPr>
            <p:spPr>
              <a:xfrm>
                <a:off x="4820159" y="5075470"/>
                <a:ext cx="2449709" cy="375039"/>
              </a:xfrm>
              <a:prstGeom prst="rect">
                <a:avLst/>
              </a:prstGeom>
              <a:blipFill rotWithShape="1">
                <a:blip r:embed="rId8"/>
                <a:stretch>
                  <a:fillRect t="-4918" r="-3731" b="-13115"/>
                </a:stretch>
              </a:blipFill>
            </p:spPr>
            <p:txBody>
              <a:bodyPr/>
              <a:lstStyle/>
              <a:p>
                <a:r>
                  <a:rPr lang="zh-CN" altLang="en-US">
                    <a:noFill/>
                  </a:rPr>
                  <a:t> </a:t>
                </a:r>
              </a:p>
            </p:txBody>
          </p:sp>
        </mc:Fallback>
      </mc:AlternateContent>
      <p:sp>
        <p:nvSpPr>
          <p:cNvPr id="17" name="矩形 16">
            <a:extLst>
              <a:ext uri="{FF2B5EF4-FFF2-40B4-BE49-F238E27FC236}">
                <a16:creationId xmlns:a16="http://schemas.microsoft.com/office/drawing/2014/main" id="{5D105D15-2CE0-457F-B33B-4D107F366DB0}"/>
              </a:ext>
            </a:extLst>
          </p:cNvPr>
          <p:cNvSpPr/>
          <p:nvPr/>
        </p:nvSpPr>
        <p:spPr>
          <a:xfrm>
            <a:off x="698169" y="967665"/>
            <a:ext cx="877163" cy="369332"/>
          </a:xfrm>
          <a:prstGeom prst="rect">
            <a:avLst/>
          </a:prstGeom>
        </p:spPr>
        <p:txBody>
          <a:bodyPr wrap="none">
            <a:spAutoFit/>
          </a:bodyPr>
          <a:lstStyle/>
          <a:p>
            <a:r>
              <a:rPr lang="zh-CN" altLang="en-US" b="1" dirty="0" smtClean="0">
                <a:solidFill>
                  <a:srgbClr val="000000"/>
                </a:solidFill>
                <a:latin typeface="Verdana" panose="020B0604030504040204" pitchFamily="34" charset="0"/>
              </a:rPr>
              <a:t>输入门</a:t>
            </a:r>
            <a:endParaRPr lang="zh-CN" altLang="en-US" b="1" i="0" dirty="0">
              <a:solidFill>
                <a:srgbClr val="000000"/>
              </a:solidFill>
              <a:effectLst/>
              <a:latin typeface="Verdana" panose="020B0604030504040204" pitchFamily="34" charset="0"/>
            </a:endParaRPr>
          </a:p>
        </p:txBody>
      </p:sp>
      <p:sp>
        <p:nvSpPr>
          <p:cNvPr id="4" name="矩形 3"/>
          <p:cNvSpPr/>
          <p:nvPr/>
        </p:nvSpPr>
        <p:spPr>
          <a:xfrm>
            <a:off x="556499" y="5605530"/>
            <a:ext cx="8852692" cy="923330"/>
          </a:xfrm>
          <a:prstGeom prst="rect">
            <a:avLst/>
          </a:prstGeom>
        </p:spPr>
        <p:txBody>
          <a:bodyPr wrap="square">
            <a:spAutoFit/>
          </a:bodyPr>
          <a:lstStyle/>
          <a:p>
            <a:r>
              <a:rPr lang="en-US" altLang="zh-CN" dirty="0" smtClean="0"/>
              <a:t>LSTM</a:t>
            </a:r>
            <a:r>
              <a:rPr lang="zh-CN" altLang="en-US" dirty="0" smtClean="0"/>
              <a:t>能够</a:t>
            </a:r>
            <a:r>
              <a:rPr lang="zh-CN" altLang="en-US" dirty="0"/>
              <a:t>将之前的记忆状态和当前的记忆状态结合到一起，形成了新的细胞状态。由于有遗忘门的控制，细胞中可以保存很久之前的信息，也就是长期记忆，而由于有输入门的控制，又可以调整当前进入记忆的内容，避免当前无关紧要的内容进入记忆。 </a:t>
            </a:r>
          </a:p>
        </p:txBody>
      </p:sp>
    </p:spTree>
    <p:extLst>
      <p:ext uri="{BB962C8B-B14F-4D97-AF65-F5344CB8AC3E}">
        <p14:creationId xmlns:p14="http://schemas.microsoft.com/office/powerpoint/2010/main" val="196130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arn(inVertical)">
                                      <p:cBhvr>
                                        <p:cTn id="18" dur="500"/>
                                        <p:tgtEl>
                                          <p:spTgt spid="15"/>
                                        </p:tgtEl>
                                      </p:cBhvr>
                                    </p:animEffect>
                                  </p:childTnLst>
                                </p:cTn>
                              </p:par>
                              <p:par>
                                <p:cTn id="19" presetID="16" presetClass="entr" presetSubtype="21"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arn(inVertical)">
                                      <p:cBhvr>
                                        <p:cTn id="21" dur="500"/>
                                        <p:tgtEl>
                                          <p:spTgt spid="14"/>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arn(inVertical)">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barn(inVertical)">
                                      <p:cBhvr>
                                        <p:cTn id="2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P spid="15" grpId="0"/>
      <p:bldP spid="16"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5035" y="97155"/>
            <a:ext cx="8135620" cy="618490"/>
          </a:xfrm>
        </p:spPr>
        <p:txBody>
          <a:bodyPr/>
          <a:lstStyle/>
          <a:p>
            <a:r>
              <a:rPr lang="zh-CN" altLang="en-US" dirty="0">
                <a:latin typeface="微软雅黑" panose="020B0503020204020204" pitchFamily="34" charset="-122"/>
                <a:ea typeface="微软雅黑" panose="020B0503020204020204" pitchFamily="34" charset="-122"/>
                <a:sym typeface="+mn-ea"/>
              </a:rPr>
              <a:t>长短期记忆神经网络</a:t>
            </a:r>
            <a:r>
              <a:rPr lang="en-US" altLang="zh-CN" dirty="0">
                <a:latin typeface="微软雅黑" panose="020B0503020204020204" pitchFamily="34" charset="-122"/>
                <a:ea typeface="微软雅黑" panose="020B0503020204020204" pitchFamily="34" charset="-122"/>
                <a:sym typeface="+mn-ea"/>
              </a:rPr>
              <a:t>LSTM</a:t>
            </a:r>
            <a:endParaRPr lang="zh-CN" altLang="en-US" dirty="0">
              <a:latin typeface="微软雅黑" panose="020B0503020204020204" pitchFamily="34" charset="-122"/>
              <a:ea typeface="微软雅黑" panose="020B0503020204020204" pitchFamily="34" charset="-122"/>
              <a:sym typeface="+mn-ea"/>
            </a:endParaRPr>
          </a:p>
        </p:txBody>
      </p:sp>
      <p:sp>
        <p:nvSpPr>
          <p:cNvPr id="17" name="矩形 16">
            <a:extLst>
              <a:ext uri="{FF2B5EF4-FFF2-40B4-BE49-F238E27FC236}">
                <a16:creationId xmlns:a16="http://schemas.microsoft.com/office/drawing/2014/main" id="{5D105D15-2CE0-457F-B33B-4D107F366DB0}"/>
              </a:ext>
            </a:extLst>
          </p:cNvPr>
          <p:cNvSpPr/>
          <p:nvPr/>
        </p:nvSpPr>
        <p:spPr>
          <a:xfrm>
            <a:off x="698169" y="967665"/>
            <a:ext cx="877163" cy="369332"/>
          </a:xfrm>
          <a:prstGeom prst="rect">
            <a:avLst/>
          </a:prstGeom>
        </p:spPr>
        <p:txBody>
          <a:bodyPr wrap="none">
            <a:spAutoFit/>
          </a:bodyPr>
          <a:lstStyle/>
          <a:p>
            <a:r>
              <a:rPr lang="zh-CN" altLang="en-US" b="1" dirty="0" smtClean="0">
                <a:solidFill>
                  <a:srgbClr val="000000"/>
                </a:solidFill>
                <a:latin typeface="Verdana" panose="020B0604030504040204" pitchFamily="34" charset="0"/>
              </a:rPr>
              <a:t>输</a:t>
            </a:r>
            <a:r>
              <a:rPr lang="zh-CN" altLang="en-US" b="1" dirty="0">
                <a:solidFill>
                  <a:srgbClr val="000000"/>
                </a:solidFill>
                <a:latin typeface="Verdana" panose="020B0604030504040204" pitchFamily="34" charset="0"/>
              </a:rPr>
              <a:t>出</a:t>
            </a:r>
            <a:r>
              <a:rPr lang="zh-CN" altLang="en-US" b="1" dirty="0" smtClean="0">
                <a:solidFill>
                  <a:srgbClr val="000000"/>
                </a:solidFill>
                <a:latin typeface="Verdana" panose="020B0604030504040204" pitchFamily="34" charset="0"/>
              </a:rPr>
              <a:t>门</a:t>
            </a:r>
            <a:endParaRPr lang="zh-CN" altLang="en-US" b="1" i="0" dirty="0">
              <a:solidFill>
                <a:srgbClr val="000000"/>
              </a:solidFill>
              <a:effectLst/>
              <a:latin typeface="Verdana" panose="020B0604030504040204" pitchFamily="34" charset="0"/>
            </a:endParaRPr>
          </a:p>
        </p:txBody>
      </p:sp>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082CA3CD-F3A2-4B70-8C3F-50F0371272C5}"/>
                  </a:ext>
                </a:extLst>
              </p:cNvPr>
              <p:cNvSpPr/>
              <p:nvPr/>
            </p:nvSpPr>
            <p:spPr>
              <a:xfrm>
                <a:off x="623394" y="1741376"/>
                <a:ext cx="11413777" cy="728789"/>
              </a:xfrm>
              <a:prstGeom prst="rect">
                <a:avLst/>
              </a:prstGeom>
            </p:spPr>
            <p:txBody>
              <a:bodyPr wrap="square">
                <a:spAutoFit/>
              </a:bodyPr>
              <a:lstStyle/>
              <a:p>
                <a:pPr>
                  <a:spcBef>
                    <a:spcPts val="0"/>
                  </a:spcBef>
                </a:pPr>
                <a:r>
                  <a:rPr lang="zh-CN" altLang="zh-CN" sz="2000" dirty="0">
                    <a:solidFill>
                      <a:schemeClr val="tx1"/>
                    </a:solidFill>
                  </a:rPr>
                  <a:t>输出门用来确定输出什么值，这个输出基于更新后的单元状态</a:t>
                </a:r>
                <a:r>
                  <a:rPr lang="zh-CN" altLang="zh-CN" sz="2000" dirty="0" smtClean="0">
                    <a:solidFill>
                      <a:schemeClr val="tx1"/>
                    </a:solidFill>
                  </a:rPr>
                  <a:t>。把</a:t>
                </a:r>
                <a14:m>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𝐶</m:t>
                        </m:r>
                      </m:e>
                      <m:sub>
                        <m:r>
                          <a:rPr lang="zh-CN" altLang="en-US" sz="2000" i="1">
                            <a:latin typeface="Cambria Math" panose="02040503050406030204" pitchFamily="18" charset="0"/>
                          </a:rPr>
                          <m:t>𝑡</m:t>
                        </m:r>
                      </m:sub>
                    </m:sSub>
                  </m:oMath>
                </a14:m>
                <a:r>
                  <a:rPr lang="zh-CN" altLang="zh-CN" sz="2000" dirty="0">
                    <a:solidFill>
                      <a:schemeClr val="tx1"/>
                    </a:solidFill>
                  </a:rPr>
                  <a:t>输入</a:t>
                </a:r>
                <a14:m>
                  <m:oMath xmlns:m="http://schemas.openxmlformats.org/officeDocument/2006/math">
                    <m:r>
                      <a:rPr lang="en-US" altLang="zh-CN" sz="2000" i="1">
                        <a:solidFill>
                          <a:schemeClr val="tx1"/>
                        </a:solidFill>
                        <a:latin typeface="Cambria Math" panose="02040503050406030204" pitchFamily="18" charset="0"/>
                      </a:rPr>
                      <m:t>𝑡𝑎𝑛h</m:t>
                    </m:r>
                  </m:oMath>
                </a14:m>
                <a:r>
                  <a:rPr lang="zh-CN" altLang="zh-CN" sz="2000" dirty="0">
                    <a:solidFill>
                      <a:schemeClr val="tx1"/>
                    </a:solidFill>
                  </a:rPr>
                  <a:t>函数得到输出值的候选项，在候选项中的哪些部分最终会被输出由一个</a:t>
                </a:r>
                <a14:m>
                  <m:oMath xmlns:m="http://schemas.openxmlformats.org/officeDocument/2006/math">
                    <m:r>
                      <a:rPr lang="en-US" altLang="zh-CN" sz="2000" i="1">
                        <a:solidFill>
                          <a:schemeClr val="tx1"/>
                        </a:solidFill>
                        <a:latin typeface="Cambria Math" panose="02040503050406030204" pitchFamily="18" charset="0"/>
                      </a:rPr>
                      <m:t>𝑠𝑖𝑔𝑚𝑜𝑖𝑑</m:t>
                    </m:r>
                  </m:oMath>
                </a14:m>
                <a:r>
                  <a:rPr lang="zh-CN" altLang="zh-CN" sz="2000" dirty="0">
                    <a:solidFill>
                      <a:schemeClr val="tx1"/>
                    </a:solidFill>
                  </a:rPr>
                  <a:t>层来决定。</a:t>
                </a:r>
              </a:p>
            </p:txBody>
          </p:sp>
        </mc:Choice>
        <mc:Fallback xmlns="">
          <p:sp>
            <p:nvSpPr>
              <p:cNvPr id="18" name="矩形 17">
                <a:extLst>
                  <a:ext uri="{FF2B5EF4-FFF2-40B4-BE49-F238E27FC236}">
                    <a16:creationId xmlns:a16="http://schemas.microsoft.com/office/drawing/2014/main" id="{082CA3CD-F3A2-4B70-8C3F-50F0371272C5}"/>
                  </a:ext>
                </a:extLst>
              </p:cNvPr>
              <p:cNvSpPr>
                <a:spLocks noRot="1" noChangeAspect="1" noMove="1" noResize="1" noEditPoints="1" noAdjustHandles="1" noChangeArrowheads="1" noChangeShapeType="1" noTextEdit="1"/>
              </p:cNvSpPr>
              <p:nvPr/>
            </p:nvSpPr>
            <p:spPr>
              <a:xfrm>
                <a:off x="623394" y="1741376"/>
                <a:ext cx="11413777" cy="728789"/>
              </a:xfrm>
              <a:prstGeom prst="rect">
                <a:avLst/>
              </a:prstGeom>
              <a:blipFill>
                <a:blip r:embed="rId3"/>
                <a:stretch>
                  <a:fillRect l="-534" t="-5042" r="-214" b="-117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FEC8EF48-B812-435B-8AF1-2D01C4E64ED5}"/>
                  </a:ext>
                </a:extLst>
              </p:cNvPr>
              <p:cNvSpPr/>
              <p:nvPr/>
            </p:nvSpPr>
            <p:spPr>
              <a:xfrm>
                <a:off x="623393" y="3085719"/>
                <a:ext cx="6096000" cy="2259593"/>
              </a:xfrm>
              <a:prstGeom prst="rect">
                <a:avLst/>
              </a:prstGeom>
            </p:spPr>
            <p:txBody>
              <a:bodyPr>
                <a:spAutoFit/>
              </a:bodyPr>
              <a:lstStyle/>
              <a:p>
                <a:pPr algn="just">
                  <a:spcAft>
                    <a:spcPts val="0"/>
                  </a:spcAft>
                </a:pPr>
                <a:r>
                  <a:rPr lang="zh-CN" altLang="zh-CN" sz="2000" kern="100" dirty="0">
                    <a:solidFill>
                      <a:schemeClr val="tx1"/>
                    </a:solidFill>
                    <a:cs typeface="Times New Roman" panose="02020603050405020304" pitchFamily="18" charset="0"/>
                  </a:rPr>
                  <a:t>首先由</a:t>
                </a:r>
                <a14:m>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𝑥</m:t>
                        </m:r>
                      </m:e>
                      <m:sub>
                        <m:r>
                          <a:rPr lang="zh-CN" altLang="en-US" sz="2000" i="1">
                            <a:latin typeface="Cambria Math" panose="02040503050406030204" pitchFamily="18" charset="0"/>
                          </a:rPr>
                          <m:t>𝑡</m:t>
                        </m:r>
                      </m:sub>
                    </m:sSub>
                  </m:oMath>
                </a14:m>
                <a:r>
                  <a:rPr lang="zh-CN" altLang="zh-CN" sz="2000" kern="100" dirty="0">
                    <a:solidFill>
                      <a:schemeClr val="tx1"/>
                    </a:solidFill>
                    <a:cs typeface="Times New Roman" panose="02020603050405020304" pitchFamily="18" charset="0"/>
                  </a:rPr>
                  <a:t>和</a:t>
                </a:r>
                <a14:m>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h</m:t>
                        </m:r>
                      </m:e>
                      <m:sub>
                        <m:r>
                          <a:rPr lang="zh-CN" altLang="en-US" sz="2000" i="1">
                            <a:latin typeface="Cambria Math" panose="02040503050406030204" pitchFamily="18" charset="0"/>
                          </a:rPr>
                          <m:t>𝑡</m:t>
                        </m:r>
                        <m:r>
                          <a:rPr lang="zh-CN" altLang="en-US" sz="2000">
                            <a:latin typeface="Cambria Math" panose="02040503050406030204" pitchFamily="18" charset="0"/>
                          </a:rPr>
                          <m:t>−1</m:t>
                        </m:r>
                      </m:sub>
                    </m:sSub>
                  </m:oMath>
                </a14:m>
                <a:r>
                  <a:rPr lang="zh-CN" altLang="zh-CN" sz="2000" kern="100" dirty="0">
                    <a:solidFill>
                      <a:schemeClr val="tx1"/>
                    </a:solidFill>
                    <a:cs typeface="Times New Roman" panose="02020603050405020304" pitchFamily="18" charset="0"/>
                  </a:rPr>
                  <a:t>计算得到当前输出控制函数</a:t>
                </a:r>
                <a14:m>
                  <m:oMath xmlns:m="http://schemas.openxmlformats.org/officeDocument/2006/math">
                    <m:sSup>
                      <m:sSup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𝑜</m:t>
                        </m:r>
                      </m:e>
                      <m: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𝑡</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p>
                    </m:sSup>
                  </m:oMath>
                </a14:m>
                <a:r>
                  <a:rPr lang="zh-CN" altLang="zh-CN" sz="2000" kern="100" dirty="0" smtClean="0">
                    <a:solidFill>
                      <a:schemeClr val="tx1"/>
                    </a:solidFill>
                    <a:cs typeface="Times New Roman" panose="02020603050405020304" pitchFamily="18" charset="0"/>
                  </a:rPr>
                  <a:t>，</a:t>
                </a:r>
                <a:endParaRPr lang="zh-CN" altLang="zh-CN" sz="2000" kern="100" dirty="0">
                  <a:solidFill>
                    <a:schemeClr val="tx1"/>
                  </a:solidFill>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d>
                        <m:dPr>
                          <m:begChr m:val=""/>
                          <m:ctrlPr>
                            <a:rPr lang="zh-CN" altLang="en-US" sz="2000" i="1">
                              <a:latin typeface="Cambria Math" panose="02040503050406030204" pitchFamily="18" charset="0"/>
                            </a:rPr>
                          </m:ctrlPr>
                        </m:dP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𝑜</m:t>
                              </m:r>
                            </m:e>
                            <m:sub>
                              <m:r>
                                <a:rPr lang="zh-CN" altLang="en-US" sz="2000" i="1">
                                  <a:latin typeface="Cambria Math" panose="02040503050406030204" pitchFamily="18" charset="0"/>
                                </a:rPr>
                                <m:t>𝑡</m:t>
                              </m:r>
                            </m:sub>
                          </m:sSub>
                          <m:r>
                            <a:rPr lang="zh-CN" altLang="en-US" sz="2000">
                              <a:latin typeface="Cambria Math" panose="02040503050406030204" pitchFamily="18" charset="0"/>
                            </a:rPr>
                            <m:t>=</m:t>
                          </m:r>
                          <m:r>
                            <m:rPr>
                              <m:sty m:val="p"/>
                            </m:rPr>
                            <a:rPr lang="zh-CN" altLang="en-US" sz="2000">
                              <a:latin typeface="Cambria Math" panose="02040503050406030204" pitchFamily="18" charset="0"/>
                            </a:rPr>
                            <m:t>σ</m:t>
                          </m:r>
                          <m:r>
                            <a:rPr lang="zh-CN" altLang="en-US" sz="200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𝑊</m:t>
                              </m:r>
                            </m:e>
                            <m:sub>
                              <m:r>
                                <a:rPr lang="zh-CN" altLang="en-US" sz="2000" i="1">
                                  <a:latin typeface="Cambria Math" panose="02040503050406030204" pitchFamily="18" charset="0"/>
                                </a:rPr>
                                <m:t>𝑜</m:t>
                              </m:r>
                            </m:sub>
                          </m:sSub>
                          <m:r>
                            <a:rPr lang="zh-CN" altLang="en-US" sz="200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h</m:t>
                              </m:r>
                            </m:e>
                            <m:sub>
                              <m:r>
                                <a:rPr lang="zh-CN" altLang="en-US" sz="2000" i="1">
                                  <a:latin typeface="Cambria Math" panose="02040503050406030204" pitchFamily="18" charset="0"/>
                                </a:rPr>
                                <m:t>𝑡</m:t>
                              </m:r>
                              <m:r>
                                <a:rPr lang="zh-CN" altLang="en-US" sz="2000">
                                  <a:latin typeface="Cambria Math" panose="02040503050406030204" pitchFamily="18" charset="0"/>
                                </a:rPr>
                                <m:t>−1</m:t>
                              </m:r>
                            </m:sub>
                          </m:sSub>
                          <m:r>
                            <a:rPr lang="zh-CN" altLang="en-US" sz="200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𝑥</m:t>
                              </m:r>
                            </m:e>
                            <m:sub>
                              <m:r>
                                <a:rPr lang="zh-CN" altLang="en-US" sz="2000" i="1">
                                  <a:latin typeface="Cambria Math" panose="02040503050406030204" pitchFamily="18" charset="0"/>
                                </a:rPr>
                                <m:t>𝑡</m:t>
                              </m:r>
                            </m:sub>
                          </m:sSub>
                          <m:r>
                            <a:rPr lang="zh-CN" altLang="en-US" sz="200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𝑏</m:t>
                              </m:r>
                            </m:e>
                            <m:sub>
                              <m:r>
                                <a:rPr lang="zh-CN" altLang="en-US" sz="2000" i="1">
                                  <a:latin typeface="Cambria Math" panose="02040503050406030204" pitchFamily="18" charset="0"/>
                                </a:rPr>
                                <m:t>𝑜</m:t>
                              </m:r>
                            </m:sub>
                          </m:sSub>
                        </m:e>
                      </m:d>
                    </m:oMath>
                  </m:oMathPara>
                </a14:m>
                <a:endParaRPr lang="zh-CN" altLang="en-US" sz="2000" dirty="0"/>
              </a:p>
              <a:p>
                <a:pPr algn="just">
                  <a:spcAft>
                    <a:spcPts val="0"/>
                  </a:spcAft>
                </a:pPr>
                <a:endParaRPr lang="en-US" altLang="zh-CN" sz="2000" kern="100" dirty="0" smtClean="0">
                  <a:solidFill>
                    <a:schemeClr val="tx1"/>
                  </a:solidFill>
                  <a:cs typeface="Times New Roman" panose="02020603050405020304" pitchFamily="18" charset="0"/>
                </a:endParaRPr>
              </a:p>
              <a:p>
                <a:pPr algn="just">
                  <a:spcAft>
                    <a:spcPts val="0"/>
                  </a:spcAft>
                </a:pPr>
                <a:r>
                  <a:rPr lang="zh-CN" altLang="zh-CN" sz="2000" kern="100" dirty="0" smtClean="0">
                    <a:solidFill>
                      <a:schemeClr val="tx1"/>
                    </a:solidFill>
                    <a:cs typeface="Times New Roman" panose="02020603050405020304" pitchFamily="18" charset="0"/>
                  </a:rPr>
                  <a:t>然后</a:t>
                </a:r>
                <a:r>
                  <a:rPr lang="zh-CN" altLang="zh-CN" sz="2000" kern="100" dirty="0">
                    <a:solidFill>
                      <a:schemeClr val="tx1"/>
                    </a:solidFill>
                    <a:cs typeface="Times New Roman" panose="02020603050405020304" pitchFamily="18" charset="0"/>
                  </a:rPr>
                  <a:t>将单元状态通过</a:t>
                </a:r>
                <a14:m>
                  <m:oMath xmlns:m="http://schemas.openxmlformats.org/officeDocument/2006/math">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𝑡𝑎𝑛h</m:t>
                    </m:r>
                  </m:oMath>
                </a14:m>
                <a:r>
                  <a:rPr lang="zh-CN" altLang="zh-CN" sz="2000" kern="100" dirty="0">
                    <a:solidFill>
                      <a:schemeClr val="tx1"/>
                    </a:solidFill>
                    <a:cs typeface="Times New Roman" panose="02020603050405020304" pitchFamily="18" charset="0"/>
                  </a:rPr>
                  <a:t>进行处理并得到一个在</a:t>
                </a:r>
                <a:r>
                  <a:rPr lang="en-US" altLang="zh-CN" sz="2000" kern="100" dirty="0">
                    <a:solidFill>
                      <a:schemeClr val="tx1"/>
                    </a:solidFill>
                    <a:cs typeface="Times New Roman" panose="02020603050405020304" pitchFamily="18" charset="0"/>
                  </a:rPr>
                  <a:t>-1</a:t>
                </a:r>
                <a:r>
                  <a:rPr lang="zh-CN" altLang="zh-CN" sz="2000" kern="100" dirty="0">
                    <a:solidFill>
                      <a:schemeClr val="tx1"/>
                    </a:solidFill>
                    <a:cs typeface="Times New Roman" panose="02020603050405020304" pitchFamily="18" charset="0"/>
                  </a:rPr>
                  <a:t>到</a:t>
                </a:r>
                <a:r>
                  <a:rPr lang="en-US" altLang="zh-CN" sz="2000" kern="100" dirty="0">
                    <a:solidFill>
                      <a:schemeClr val="tx1"/>
                    </a:solidFill>
                    <a:cs typeface="Times New Roman" panose="02020603050405020304" pitchFamily="18" charset="0"/>
                  </a:rPr>
                  <a:t>1</a:t>
                </a:r>
                <a:r>
                  <a:rPr lang="zh-CN" altLang="zh-CN" sz="2000" kern="100" dirty="0">
                    <a:solidFill>
                      <a:schemeClr val="tx1"/>
                    </a:solidFill>
                    <a:cs typeface="Times New Roman" panose="02020603050405020304" pitchFamily="18" charset="0"/>
                  </a:rPr>
                  <a:t>之间的值，最后将它和输出控制函数</a:t>
                </a:r>
                <a14:m>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𝑜</m:t>
                        </m:r>
                      </m:e>
                      <m:sub>
                        <m:r>
                          <a:rPr lang="zh-CN" altLang="en-US" sz="2000" i="1">
                            <a:latin typeface="Cambria Math" panose="02040503050406030204" pitchFamily="18" charset="0"/>
                          </a:rPr>
                          <m:t>𝑡</m:t>
                        </m:r>
                      </m:sub>
                    </m:sSub>
                  </m:oMath>
                </a14:m>
                <a:r>
                  <a:rPr lang="zh-CN" altLang="zh-CN" sz="2000" kern="100" dirty="0">
                    <a:solidFill>
                      <a:schemeClr val="tx1"/>
                    </a:solidFill>
                    <a:cs typeface="Times New Roman" panose="02020603050405020304" pitchFamily="18" charset="0"/>
                  </a:rPr>
                  <a:t>相乘，输出需要输出的那部分信息</a:t>
                </a:r>
                <a14:m>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h</m:t>
                        </m:r>
                      </m:e>
                      <m:sub>
                        <m:r>
                          <a:rPr lang="zh-CN" altLang="en-US" sz="2000" i="1">
                            <a:latin typeface="Cambria Math" panose="02040503050406030204" pitchFamily="18" charset="0"/>
                          </a:rPr>
                          <m:t>𝑡</m:t>
                        </m:r>
                      </m:sub>
                    </m:sSub>
                  </m:oMath>
                </a14:m>
                <a:r>
                  <a:rPr lang="zh-CN" altLang="zh-CN" sz="2000" kern="100" dirty="0">
                    <a:solidFill>
                      <a:schemeClr val="tx1"/>
                    </a:solidFill>
                    <a:cs typeface="Times New Roman" panose="02020603050405020304" pitchFamily="18" charset="0"/>
                  </a:rPr>
                  <a:t>。</a:t>
                </a:r>
              </a:p>
              <a:p>
                <a:pPr/>
                <a14:m>
                  <m:oMathPara xmlns:m="http://schemas.openxmlformats.org/officeDocument/2006/math">
                    <m:oMathParaPr>
                      <m:jc m:val="centerGroup"/>
                    </m:oMathParaPr>
                    <m:oMath xmlns:m="http://schemas.openxmlformats.org/officeDocument/2006/math">
                      <m:d>
                        <m:dPr>
                          <m:begChr m:val=""/>
                          <m:ctrlPr>
                            <a:rPr lang="zh-CN" altLang="en-US" sz="2000" i="1">
                              <a:latin typeface="Cambria Math" panose="02040503050406030204" pitchFamily="18" charset="0"/>
                            </a:rPr>
                          </m:ctrlPr>
                        </m:dP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h</m:t>
                              </m:r>
                            </m:e>
                            <m:sub>
                              <m:r>
                                <a:rPr lang="zh-CN" altLang="en-US" sz="2000" i="1">
                                  <a:latin typeface="Cambria Math" panose="02040503050406030204" pitchFamily="18" charset="0"/>
                                </a:rPr>
                                <m:t>𝑡</m:t>
                              </m:r>
                            </m:sub>
                          </m:sSub>
                          <m:r>
                            <a:rPr lang="zh-CN" altLang="en-US" sz="200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𝑜</m:t>
                              </m:r>
                            </m:e>
                            <m:sub>
                              <m:r>
                                <a:rPr lang="zh-CN" altLang="en-US" sz="2000" i="1">
                                  <a:latin typeface="Cambria Math" panose="02040503050406030204" pitchFamily="18" charset="0"/>
                                </a:rPr>
                                <m:t>𝑡</m:t>
                              </m:r>
                            </m:sub>
                          </m:sSub>
                          <m:r>
                            <a:rPr lang="zh-CN" altLang="en-US" sz="2000">
                              <a:latin typeface="Cambria Math" panose="02040503050406030204" pitchFamily="18" charset="0"/>
                            </a:rPr>
                            <m:t>∗</m:t>
                          </m:r>
                          <m:r>
                            <m:rPr>
                              <m:sty m:val="p"/>
                            </m:rPr>
                            <a:rPr lang="zh-CN" altLang="en-US" sz="2000">
                              <a:latin typeface="Cambria Math" panose="02040503050406030204" pitchFamily="18" charset="0"/>
                            </a:rPr>
                            <m:t>tan</m:t>
                          </m:r>
                          <m:func>
                            <m:funcPr>
                              <m:ctrlPr>
                                <a:rPr lang="zh-CN" altLang="en-US" sz="2000" i="1">
                                  <a:latin typeface="Cambria Math" panose="02040503050406030204" pitchFamily="18" charset="0"/>
                                </a:rPr>
                              </m:ctrlPr>
                            </m:funcPr>
                            <m:fName>
                              <m:r>
                                <m:rPr>
                                  <m:sty m:val="p"/>
                                </m:rPr>
                                <a:rPr lang="zh-CN" altLang="en-US" sz="2000">
                                  <a:latin typeface="Cambria Math" panose="02040503050406030204" pitchFamily="18" charset="0"/>
                                </a:rPr>
                                <m:t>h</m:t>
                              </m:r>
                            </m:fName>
                            <m:e>
                              <m:r>
                                <a:rPr lang="zh-CN" altLang="en-US" sz="2000">
                                  <a:latin typeface="Cambria Math" panose="02040503050406030204" pitchFamily="18" charset="0"/>
                                </a:rPr>
                                <m:t>(</m:t>
                              </m:r>
                            </m:e>
                          </m:func>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𝐶</m:t>
                              </m:r>
                            </m:e>
                            <m:sub>
                              <m:r>
                                <a:rPr lang="zh-CN" altLang="en-US" sz="2000" i="1">
                                  <a:latin typeface="Cambria Math" panose="02040503050406030204" pitchFamily="18" charset="0"/>
                                </a:rPr>
                                <m:t>𝑡</m:t>
                              </m:r>
                            </m:sub>
                          </m:sSub>
                        </m:e>
                      </m:d>
                    </m:oMath>
                  </m:oMathPara>
                </a14:m>
                <a:endParaRPr lang="zh-CN" altLang="en-US" sz="2000" dirty="0"/>
              </a:p>
            </p:txBody>
          </p:sp>
        </mc:Choice>
        <mc:Fallback xmlns="">
          <p:sp>
            <p:nvSpPr>
              <p:cNvPr id="19" name="矩形 18">
                <a:extLst>
                  <a:ext uri="{FF2B5EF4-FFF2-40B4-BE49-F238E27FC236}">
                    <a16:creationId xmlns="" xmlns:a16="http://schemas.microsoft.com/office/drawing/2014/main" xmlns:a14="http://schemas.microsoft.com/office/drawing/2010/main" id="{FEC8EF48-B812-435B-8AF1-2D01C4E64ED5}"/>
                  </a:ext>
                </a:extLst>
              </p:cNvPr>
              <p:cNvSpPr>
                <a:spLocks noRot="1" noChangeAspect="1" noMove="1" noResize="1" noEditPoints="1" noAdjustHandles="1" noChangeArrowheads="1" noChangeShapeType="1" noTextEdit="1"/>
              </p:cNvSpPr>
              <p:nvPr/>
            </p:nvSpPr>
            <p:spPr>
              <a:xfrm>
                <a:off x="623393" y="3085719"/>
                <a:ext cx="6096000" cy="2259593"/>
              </a:xfrm>
              <a:prstGeom prst="rect">
                <a:avLst/>
              </a:prstGeom>
              <a:blipFill rotWithShape="1">
                <a:blip r:embed="rId4"/>
                <a:stretch>
                  <a:fillRect l="-1000" t="-8356" r="-1100" b="-32884"/>
                </a:stretch>
              </a:blipFill>
            </p:spPr>
            <p:txBody>
              <a:bodyPr/>
              <a:lstStyle/>
              <a:p>
                <a:r>
                  <a:rPr lang="zh-CN" altLang="en-US">
                    <a:noFill/>
                  </a:rPr>
                  <a:t> </a:t>
                </a:r>
              </a:p>
            </p:txBody>
          </p:sp>
        </mc:Fallback>
      </mc:AlternateContent>
      <p:pic>
        <p:nvPicPr>
          <p:cNvPr id="20" name="图片 19">
            <a:extLst>
              <a:ext uri="{FF2B5EF4-FFF2-40B4-BE49-F238E27FC236}">
                <a16:creationId xmlns:a16="http://schemas.microsoft.com/office/drawing/2014/main" id="{94C59C11-337F-4A40-9AF9-6645B1D5DE34}"/>
              </a:ext>
            </a:extLst>
          </p:cNvPr>
          <p:cNvPicPr/>
          <p:nvPr/>
        </p:nvPicPr>
        <p:blipFill>
          <a:blip r:embed="rId5"/>
          <a:stretch>
            <a:fillRect/>
          </a:stretch>
        </p:blipFill>
        <p:spPr>
          <a:xfrm>
            <a:off x="7547212" y="3050714"/>
            <a:ext cx="4405440" cy="2053549"/>
          </a:xfrm>
          <a:prstGeom prst="rect">
            <a:avLst/>
          </a:prstGeom>
        </p:spPr>
      </p:pic>
    </p:spTree>
    <p:extLst>
      <p:ext uri="{BB962C8B-B14F-4D97-AF65-F5344CB8AC3E}">
        <p14:creationId xmlns:p14="http://schemas.microsoft.com/office/powerpoint/2010/main" val="56293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F0CBB63-CFB5-4643-AA32-8DB7737503CD}"/>
              </a:ext>
            </a:extLst>
          </p:cNvPr>
          <p:cNvPicPr>
            <a:picLocks noChangeAspect="1"/>
          </p:cNvPicPr>
          <p:nvPr/>
        </p:nvPicPr>
        <p:blipFill>
          <a:blip r:embed="rId3"/>
          <a:stretch>
            <a:fillRect/>
          </a:stretch>
        </p:blipFill>
        <p:spPr>
          <a:xfrm>
            <a:off x="7138082" y="882486"/>
            <a:ext cx="3652365" cy="2353747"/>
          </a:xfrm>
          <a:prstGeom prst="rect">
            <a:avLst/>
          </a:prstGeom>
        </p:spPr>
      </p:pic>
      <p:sp>
        <p:nvSpPr>
          <p:cNvPr id="2" name="标题 1"/>
          <p:cNvSpPr>
            <a:spLocks noGrp="1"/>
          </p:cNvSpPr>
          <p:nvPr>
            <p:ph type="title"/>
          </p:nvPr>
        </p:nvSpPr>
        <p:spPr>
          <a:xfrm>
            <a:off x="915035" y="97155"/>
            <a:ext cx="8135620" cy="618490"/>
          </a:xfrm>
        </p:spPr>
        <p:txBody>
          <a:bodyPr/>
          <a:lstStyle/>
          <a:p>
            <a:r>
              <a:rPr lang="zh-CN" altLang="en-US" dirty="0">
                <a:latin typeface="微软雅黑" panose="020B0503020204020204" pitchFamily="34" charset="-122"/>
                <a:ea typeface="微软雅黑" panose="020B0503020204020204" pitchFamily="34" charset="-122"/>
                <a:sym typeface="+mn-ea"/>
              </a:rPr>
              <a:t>长短期记忆神经网络</a:t>
            </a:r>
            <a:r>
              <a:rPr lang="en-US" altLang="zh-CN" dirty="0">
                <a:latin typeface="微软雅黑" panose="020B0503020204020204" pitchFamily="34" charset="-122"/>
                <a:ea typeface="微软雅黑" panose="020B0503020204020204" pitchFamily="34" charset="-122"/>
                <a:sym typeface="+mn-ea"/>
              </a:rPr>
              <a:t>LSTM</a:t>
            </a:r>
            <a:endParaRPr lang="zh-CN" altLang="en-US" dirty="0">
              <a:latin typeface="微软雅黑" panose="020B0503020204020204" pitchFamily="34" charset="-122"/>
              <a:ea typeface="微软雅黑" panose="020B0503020204020204" pitchFamily="34" charset="-122"/>
              <a:sym typeface="+mn-ea"/>
            </a:endParaRPr>
          </a:p>
        </p:txBody>
      </p:sp>
      <p:pic>
        <p:nvPicPr>
          <p:cNvPr id="1032" name="Picture 8">
            <a:extLst>
              <a:ext uri="{FF2B5EF4-FFF2-40B4-BE49-F238E27FC236}">
                <a16:creationId xmlns:a16="http://schemas.microsoft.com/office/drawing/2014/main" id="{1F9020B3-880D-41F9-8ABF-591DC2A424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5362" y="941497"/>
            <a:ext cx="4101533" cy="251070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8A035C3C-E943-458A-A8CE-81D534A1A3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8021" y="3892506"/>
            <a:ext cx="4107653" cy="245168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C703DB26-E406-4266-9CCB-09B50A60C9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2592" y="3821687"/>
            <a:ext cx="4002656" cy="2522507"/>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5D105D15-2CE0-457F-B33B-4D107F366DB0}"/>
              </a:ext>
            </a:extLst>
          </p:cNvPr>
          <p:cNvSpPr/>
          <p:nvPr/>
        </p:nvSpPr>
        <p:spPr>
          <a:xfrm>
            <a:off x="698169" y="967665"/>
            <a:ext cx="877163" cy="369332"/>
          </a:xfrm>
          <a:prstGeom prst="rect">
            <a:avLst/>
          </a:prstGeom>
        </p:spPr>
        <p:txBody>
          <a:bodyPr wrap="none">
            <a:spAutoFit/>
          </a:bodyPr>
          <a:lstStyle/>
          <a:p>
            <a:r>
              <a:rPr lang="zh-CN" altLang="en-US" b="1" dirty="0">
                <a:solidFill>
                  <a:srgbClr val="000000"/>
                </a:solidFill>
                <a:latin typeface="Verdana" panose="020B0604030504040204" pitchFamily="34" charset="0"/>
              </a:rPr>
              <a:t>遗忘门</a:t>
            </a:r>
            <a:endParaRPr lang="zh-CN" altLang="en-US" b="1" i="0" dirty="0">
              <a:solidFill>
                <a:srgbClr val="000000"/>
              </a:solidFill>
              <a:effectLst/>
              <a:latin typeface="Verdana" panose="020B0604030504040204" pitchFamily="34" charset="0"/>
            </a:endParaRPr>
          </a:p>
        </p:txBody>
      </p:sp>
      <p:sp>
        <p:nvSpPr>
          <p:cNvPr id="4" name="矩形 3">
            <a:extLst>
              <a:ext uri="{FF2B5EF4-FFF2-40B4-BE49-F238E27FC236}">
                <a16:creationId xmlns:a16="http://schemas.microsoft.com/office/drawing/2014/main" id="{6C30265E-8057-4370-9D36-341F08819A40}"/>
              </a:ext>
            </a:extLst>
          </p:cNvPr>
          <p:cNvSpPr/>
          <p:nvPr/>
        </p:nvSpPr>
        <p:spPr>
          <a:xfrm>
            <a:off x="6096000" y="941497"/>
            <a:ext cx="877163" cy="369332"/>
          </a:xfrm>
          <a:prstGeom prst="rect">
            <a:avLst/>
          </a:prstGeom>
        </p:spPr>
        <p:txBody>
          <a:bodyPr wrap="none">
            <a:spAutoFit/>
          </a:bodyPr>
          <a:lstStyle/>
          <a:p>
            <a:r>
              <a:rPr lang="zh-CN" altLang="en-US" b="1" dirty="0">
                <a:solidFill>
                  <a:srgbClr val="000000"/>
                </a:solidFill>
                <a:latin typeface="Verdana" panose="020B0604030504040204" pitchFamily="34" charset="0"/>
              </a:rPr>
              <a:t>输入门</a:t>
            </a:r>
            <a:endParaRPr lang="zh-CN" altLang="en-US" b="1" i="0" dirty="0">
              <a:solidFill>
                <a:srgbClr val="000000"/>
              </a:solidFill>
              <a:effectLst/>
              <a:latin typeface="Verdana" panose="020B0604030504040204" pitchFamily="34" charset="0"/>
            </a:endParaRPr>
          </a:p>
        </p:txBody>
      </p:sp>
      <p:sp>
        <p:nvSpPr>
          <p:cNvPr id="6" name="矩形 5">
            <a:extLst>
              <a:ext uri="{FF2B5EF4-FFF2-40B4-BE49-F238E27FC236}">
                <a16:creationId xmlns:a16="http://schemas.microsoft.com/office/drawing/2014/main" id="{8896DAAE-2117-4808-BD45-B74AEAF852B0}"/>
              </a:ext>
            </a:extLst>
          </p:cNvPr>
          <p:cNvSpPr/>
          <p:nvPr/>
        </p:nvSpPr>
        <p:spPr>
          <a:xfrm>
            <a:off x="693237" y="3933449"/>
            <a:ext cx="1569660" cy="369332"/>
          </a:xfrm>
          <a:prstGeom prst="rect">
            <a:avLst/>
          </a:prstGeom>
        </p:spPr>
        <p:txBody>
          <a:bodyPr wrap="none">
            <a:spAutoFit/>
          </a:bodyPr>
          <a:lstStyle/>
          <a:p>
            <a:r>
              <a:rPr lang="zh-CN" altLang="en-US" b="1" dirty="0">
                <a:solidFill>
                  <a:srgbClr val="000000"/>
                </a:solidFill>
                <a:latin typeface="Verdana" panose="020B0604030504040204" pitchFamily="34" charset="0"/>
              </a:rPr>
              <a:t>细胞状态更新</a:t>
            </a:r>
            <a:endParaRPr lang="zh-CN" altLang="en-US" b="1" i="0" dirty="0">
              <a:solidFill>
                <a:srgbClr val="000000"/>
              </a:solidFill>
              <a:effectLst/>
              <a:latin typeface="Verdana" panose="020B0604030504040204" pitchFamily="34" charset="0"/>
            </a:endParaRPr>
          </a:p>
        </p:txBody>
      </p:sp>
      <p:sp>
        <p:nvSpPr>
          <p:cNvPr id="7" name="矩形 6">
            <a:extLst>
              <a:ext uri="{FF2B5EF4-FFF2-40B4-BE49-F238E27FC236}">
                <a16:creationId xmlns:a16="http://schemas.microsoft.com/office/drawing/2014/main" id="{191796D4-1175-4CDF-B958-CB035778BA48}"/>
              </a:ext>
            </a:extLst>
          </p:cNvPr>
          <p:cNvSpPr/>
          <p:nvPr/>
        </p:nvSpPr>
        <p:spPr>
          <a:xfrm>
            <a:off x="6222741" y="3763573"/>
            <a:ext cx="877163" cy="369332"/>
          </a:xfrm>
          <a:prstGeom prst="rect">
            <a:avLst/>
          </a:prstGeom>
        </p:spPr>
        <p:txBody>
          <a:bodyPr wrap="none">
            <a:spAutoFit/>
          </a:bodyPr>
          <a:lstStyle/>
          <a:p>
            <a:r>
              <a:rPr lang="zh-CN" altLang="en-US" b="1" dirty="0">
                <a:solidFill>
                  <a:srgbClr val="000000"/>
                </a:solidFill>
                <a:latin typeface="Verdana" panose="020B0604030504040204" pitchFamily="34" charset="0"/>
              </a:rPr>
              <a:t>输出门</a:t>
            </a:r>
            <a:endParaRPr lang="zh-CN" altLang="en-US" b="1" i="0" dirty="0">
              <a:solidFill>
                <a:srgbClr val="000000"/>
              </a:solidFill>
              <a:effectLst/>
              <a:latin typeface="Verdana" panose="020B0604030504040204" pitchFamily="34" charset="0"/>
            </a:endParaRP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14411D42-3CA4-4985-81C0-5A2D82ED4661}"/>
                  </a:ext>
                </a:extLst>
              </p:cNvPr>
              <p:cNvSpPr/>
              <p:nvPr/>
            </p:nvSpPr>
            <p:spPr>
              <a:xfrm>
                <a:off x="1928073" y="3352242"/>
                <a:ext cx="2902653" cy="411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𝑡</m:t>
                              </m:r>
                            </m:sub>
                          </m:sSub>
                          <m:r>
                            <a:rPr lang="zh-CN" altLang="en-US" i="0">
                              <a:latin typeface="Cambria Math" panose="02040503050406030204" pitchFamily="18" charset="0"/>
                            </a:rPr>
                            <m:t>=</m:t>
                          </m:r>
                          <m:r>
                            <m:rPr>
                              <m:sty m:val="p"/>
                            </m:rPr>
                            <a:rPr lang="zh-CN" altLang="en-US" i="0">
                              <a:latin typeface="Cambria Math" panose="02040503050406030204" pitchFamily="18" charset="0"/>
                            </a:rPr>
                            <m:t>σ</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𝑓</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1">
                                  <a:latin typeface="Cambria Math" panose="02040503050406030204" pitchFamily="18" charset="0"/>
                                </a:rPr>
                                <m:t>𝑡</m:t>
                              </m:r>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𝑡</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𝑓</m:t>
                              </m:r>
                            </m:sub>
                          </m:sSub>
                        </m:e>
                      </m:d>
                    </m:oMath>
                  </m:oMathPara>
                </a14:m>
                <a:endParaRPr lang="zh-CN" altLang="en-US" dirty="0"/>
              </a:p>
            </p:txBody>
          </p:sp>
        </mc:Choice>
        <mc:Fallback xmlns="">
          <p:sp>
            <p:nvSpPr>
              <p:cNvPr id="8" name="矩形 7">
                <a:extLst>
                  <a:ext uri="{FF2B5EF4-FFF2-40B4-BE49-F238E27FC236}">
                    <a16:creationId xmlns:a16="http://schemas.microsoft.com/office/drawing/2014/main" id="{14411D42-3CA4-4985-81C0-5A2D82ED4661}"/>
                  </a:ext>
                </a:extLst>
              </p:cNvPr>
              <p:cNvSpPr>
                <a:spLocks noRot="1" noChangeAspect="1" noMove="1" noResize="1" noEditPoints="1" noAdjustHandles="1" noChangeArrowheads="1" noChangeShapeType="1" noTextEdit="1"/>
              </p:cNvSpPr>
              <p:nvPr/>
            </p:nvSpPr>
            <p:spPr>
              <a:xfrm>
                <a:off x="1928073" y="3352242"/>
                <a:ext cx="2902653" cy="411331"/>
              </a:xfrm>
              <a:prstGeom prst="rect">
                <a:avLst/>
              </a:prstGeom>
              <a:blipFill>
                <a:blip r:embed="rId7"/>
                <a:stretch>
                  <a:fillRect t="-153731" r="-21639" b="-2283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D15FC23C-E90D-49BF-861E-E348C0782557}"/>
                  </a:ext>
                </a:extLst>
              </p:cNvPr>
              <p:cNvSpPr/>
              <p:nvPr/>
            </p:nvSpPr>
            <p:spPr>
              <a:xfrm>
                <a:off x="8061632" y="3112942"/>
                <a:ext cx="28337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𝑖</m:t>
                              </m:r>
                            </m:e>
                            <m:sub>
                              <m:r>
                                <a:rPr lang="zh-CN" altLang="en-US" i="1">
                                  <a:latin typeface="Cambria Math" panose="02040503050406030204" pitchFamily="18" charset="0"/>
                                </a:rPr>
                                <m:t>𝑡</m:t>
                              </m:r>
                            </m:sub>
                          </m:sSub>
                          <m:r>
                            <a:rPr lang="zh-CN" altLang="en-US" i="0">
                              <a:latin typeface="Cambria Math" panose="02040503050406030204" pitchFamily="18" charset="0"/>
                            </a:rPr>
                            <m:t>=</m:t>
                          </m:r>
                          <m:r>
                            <a:rPr lang="zh-CN" altLang="en-US" i="1">
                              <a:latin typeface="Cambria Math" panose="02040503050406030204" pitchFamily="18" charset="0"/>
                            </a:rPr>
                            <m:t>𝜎</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1">
                                  <a:latin typeface="Cambria Math" panose="02040503050406030204" pitchFamily="18" charset="0"/>
                                </a:rPr>
                                <m:t>𝑡</m:t>
                              </m:r>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𝑡</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𝑖</m:t>
                              </m:r>
                            </m:sub>
                          </m:sSub>
                        </m:e>
                      </m:d>
                    </m:oMath>
                  </m:oMathPara>
                </a14:m>
                <a:endParaRPr lang="zh-CN" altLang="en-US" dirty="0"/>
              </a:p>
            </p:txBody>
          </p:sp>
        </mc:Choice>
        <mc:Fallback xmlns="">
          <p:sp>
            <p:nvSpPr>
              <p:cNvPr id="9" name="矩形 8">
                <a:extLst>
                  <a:ext uri="{FF2B5EF4-FFF2-40B4-BE49-F238E27FC236}">
                    <a16:creationId xmlns:a16="http://schemas.microsoft.com/office/drawing/2014/main" id="{D15FC23C-E90D-49BF-861E-E348C0782557}"/>
                  </a:ext>
                </a:extLst>
              </p:cNvPr>
              <p:cNvSpPr>
                <a:spLocks noRot="1" noChangeAspect="1" noMove="1" noResize="1" noEditPoints="1" noAdjustHandles="1" noChangeArrowheads="1" noChangeShapeType="1" noTextEdit="1"/>
              </p:cNvSpPr>
              <p:nvPr/>
            </p:nvSpPr>
            <p:spPr>
              <a:xfrm>
                <a:off x="8061632" y="3112942"/>
                <a:ext cx="2833789" cy="369332"/>
              </a:xfrm>
              <a:prstGeom prst="rect">
                <a:avLst/>
              </a:prstGeom>
              <a:blipFill>
                <a:blip r:embed="rId8"/>
                <a:stretch>
                  <a:fillRect t="-121667" r="-17634" b="-18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520FA465-F7BE-4300-B648-D5127F93BB1F}"/>
                  </a:ext>
                </a:extLst>
              </p:cNvPr>
              <p:cNvSpPr/>
              <p:nvPr/>
            </p:nvSpPr>
            <p:spPr>
              <a:xfrm>
                <a:off x="7747587" y="3482274"/>
                <a:ext cx="3326615"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𝐶</m:t>
                                  </m:r>
                                </m:e>
                              </m:acc>
                            </m:e>
                            <m:sub>
                              <m:r>
                                <a:rPr lang="en-US" altLang="zh-CN" b="0" i="1" smtClean="0">
                                  <a:latin typeface="Cambria Math" panose="02040503050406030204" pitchFamily="18" charset="0"/>
                                </a:rPr>
                                <m:t>𝑡</m:t>
                              </m:r>
                            </m:sub>
                          </m:sSub>
                          <m:r>
                            <a:rPr lang="zh-CN" altLang="en-US" i="0">
                              <a:latin typeface="Cambria Math" panose="02040503050406030204" pitchFamily="18" charset="0"/>
                            </a:rPr>
                            <m:t>=</m:t>
                          </m:r>
                          <m:r>
                            <a:rPr lang="zh-CN" altLang="en-US" i="1">
                              <a:latin typeface="Cambria Math" panose="02040503050406030204" pitchFamily="18" charset="0"/>
                            </a:rPr>
                            <m:t>𝑡𝑎𝑛h</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𝐶</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1">
                                  <a:latin typeface="Cambria Math" panose="02040503050406030204" pitchFamily="18" charset="0"/>
                                </a:rPr>
                                <m:t>𝑡</m:t>
                              </m:r>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𝑡</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𝐶</m:t>
                              </m:r>
                            </m:sub>
                          </m:sSub>
                        </m:e>
                      </m:d>
                    </m:oMath>
                  </m:oMathPara>
                </a14:m>
                <a:endParaRPr lang="zh-CN" altLang="en-US" dirty="0"/>
              </a:p>
            </p:txBody>
          </p:sp>
        </mc:Choice>
        <mc:Fallback xmlns="">
          <p:sp>
            <p:nvSpPr>
              <p:cNvPr id="10" name="矩形 9">
                <a:extLst>
                  <a:ext uri="{FF2B5EF4-FFF2-40B4-BE49-F238E27FC236}">
                    <a16:creationId xmlns:a16="http://schemas.microsoft.com/office/drawing/2014/main" id="{520FA465-F7BE-4300-B648-D5127F93BB1F}"/>
                  </a:ext>
                </a:extLst>
              </p:cNvPr>
              <p:cNvSpPr>
                <a:spLocks noRot="1" noChangeAspect="1" noMove="1" noResize="1" noEditPoints="1" noAdjustHandles="1" noChangeArrowheads="1" noChangeShapeType="1" noTextEdit="1"/>
              </p:cNvSpPr>
              <p:nvPr/>
            </p:nvSpPr>
            <p:spPr>
              <a:xfrm>
                <a:off x="7747587" y="3482274"/>
                <a:ext cx="3326615" cy="404983"/>
              </a:xfrm>
              <a:prstGeom prst="rect">
                <a:avLst/>
              </a:prstGeom>
              <a:blipFill>
                <a:blip r:embed="rId9"/>
                <a:stretch>
                  <a:fillRect t="-153731" r="-18498" b="-2283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754364D3-00A7-48F7-9EB8-580E661519AF}"/>
                  </a:ext>
                </a:extLst>
              </p:cNvPr>
              <p:cNvSpPr/>
              <p:nvPr/>
            </p:nvSpPr>
            <p:spPr>
              <a:xfrm>
                <a:off x="2200782" y="6344194"/>
                <a:ext cx="2449709" cy="3750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𝑡</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𝑡</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𝑡</m:t>
                          </m:r>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𝑖</m:t>
                          </m:r>
                        </m:e>
                        <m:sub>
                          <m:r>
                            <a:rPr lang="zh-CN" altLang="en-US" i="1">
                              <a:latin typeface="Cambria Math" panose="02040503050406030204" pitchFamily="18" charset="0"/>
                            </a:rPr>
                            <m:t>𝑡</m:t>
                          </m:r>
                        </m:sub>
                      </m:sSub>
                      <m:r>
                        <a:rPr lang="zh-CN" altLang="en-US" i="0">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𝐶</m:t>
                              </m:r>
                            </m:e>
                          </m:acc>
                        </m:e>
                        <m:sub>
                          <m:r>
                            <a:rPr lang="en-US" altLang="zh-CN" i="1">
                              <a:latin typeface="Cambria Math" panose="02040503050406030204" pitchFamily="18" charset="0"/>
                            </a:rPr>
                            <m:t>𝑡</m:t>
                          </m:r>
                        </m:sub>
                      </m:sSub>
                    </m:oMath>
                  </m:oMathPara>
                </a14:m>
                <a:endParaRPr lang="zh-CN" altLang="en-US" dirty="0"/>
              </a:p>
            </p:txBody>
          </p:sp>
        </mc:Choice>
        <mc:Fallback xmlns="">
          <p:sp>
            <p:nvSpPr>
              <p:cNvPr id="11" name="矩形 10">
                <a:extLst>
                  <a:ext uri="{FF2B5EF4-FFF2-40B4-BE49-F238E27FC236}">
                    <a16:creationId xmlns:a16="http://schemas.microsoft.com/office/drawing/2014/main" id="{754364D3-00A7-48F7-9EB8-580E661519AF}"/>
                  </a:ext>
                </a:extLst>
              </p:cNvPr>
              <p:cNvSpPr>
                <a:spLocks noRot="1" noChangeAspect="1" noMove="1" noResize="1" noEditPoints="1" noAdjustHandles="1" noChangeArrowheads="1" noChangeShapeType="1" noTextEdit="1"/>
              </p:cNvSpPr>
              <p:nvPr/>
            </p:nvSpPr>
            <p:spPr>
              <a:xfrm>
                <a:off x="2200782" y="6344194"/>
                <a:ext cx="2449709" cy="375039"/>
              </a:xfrm>
              <a:prstGeom prst="rect">
                <a:avLst/>
              </a:prstGeom>
              <a:blipFill>
                <a:blip r:embed="rId10"/>
                <a:stretch>
                  <a:fillRect t="-4918" r="-3980"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03CD92BE-7B0B-4A33-A515-61F200BD0EAB}"/>
                  </a:ext>
                </a:extLst>
              </p:cNvPr>
              <p:cNvSpPr/>
              <p:nvPr/>
            </p:nvSpPr>
            <p:spPr>
              <a:xfrm>
                <a:off x="8410052" y="5989652"/>
                <a:ext cx="292445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𝑜</m:t>
                              </m:r>
                            </m:e>
                            <m:sub>
                              <m:r>
                                <a:rPr lang="zh-CN" altLang="en-US" i="1">
                                  <a:latin typeface="Cambria Math" panose="02040503050406030204" pitchFamily="18" charset="0"/>
                                </a:rPr>
                                <m:t>𝑡</m:t>
                              </m:r>
                            </m:sub>
                          </m:sSub>
                          <m:r>
                            <a:rPr lang="zh-CN" altLang="en-US" i="0">
                              <a:latin typeface="Cambria Math" panose="02040503050406030204" pitchFamily="18" charset="0"/>
                            </a:rPr>
                            <m:t>=</m:t>
                          </m:r>
                          <m:r>
                            <m:rPr>
                              <m:sty m:val="p"/>
                            </m:rPr>
                            <a:rPr lang="zh-CN" altLang="en-US" i="0">
                              <a:latin typeface="Cambria Math" panose="02040503050406030204" pitchFamily="18" charset="0"/>
                            </a:rPr>
                            <m:t>σ</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𝑜</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1">
                                  <a:latin typeface="Cambria Math" panose="02040503050406030204" pitchFamily="18" charset="0"/>
                                </a:rPr>
                                <m:t>𝑡</m:t>
                              </m:r>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𝑡</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𝑜</m:t>
                              </m:r>
                            </m:sub>
                          </m:sSub>
                        </m:e>
                      </m:d>
                    </m:oMath>
                  </m:oMathPara>
                </a14:m>
                <a:endParaRPr lang="zh-CN" altLang="en-US" dirty="0"/>
              </a:p>
            </p:txBody>
          </p:sp>
        </mc:Choice>
        <mc:Fallback xmlns="">
          <p:sp>
            <p:nvSpPr>
              <p:cNvPr id="12" name="矩形 11">
                <a:extLst>
                  <a:ext uri="{FF2B5EF4-FFF2-40B4-BE49-F238E27FC236}">
                    <a16:creationId xmlns:a16="http://schemas.microsoft.com/office/drawing/2014/main" id="{03CD92BE-7B0B-4A33-A515-61F200BD0EAB}"/>
                  </a:ext>
                </a:extLst>
              </p:cNvPr>
              <p:cNvSpPr>
                <a:spLocks noRot="1" noChangeAspect="1" noMove="1" noResize="1" noEditPoints="1" noAdjustHandles="1" noChangeArrowheads="1" noChangeShapeType="1" noTextEdit="1"/>
              </p:cNvSpPr>
              <p:nvPr/>
            </p:nvSpPr>
            <p:spPr>
              <a:xfrm>
                <a:off x="8410052" y="5989652"/>
                <a:ext cx="2924454" cy="369332"/>
              </a:xfrm>
              <a:prstGeom prst="rect">
                <a:avLst/>
              </a:prstGeom>
              <a:blipFill>
                <a:blip r:embed="rId11"/>
                <a:stretch>
                  <a:fillRect t="-121667" r="-16910" b="-18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F63FFC22-84CF-4DC0-9961-172BCA5F6310}"/>
                  </a:ext>
                </a:extLst>
              </p:cNvPr>
              <p:cNvSpPr/>
              <p:nvPr/>
            </p:nvSpPr>
            <p:spPr>
              <a:xfrm>
                <a:off x="8964265" y="6481733"/>
                <a:ext cx="21099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1">
                                  <a:latin typeface="Cambria Math" panose="02040503050406030204" pitchFamily="18" charset="0"/>
                                </a:rPr>
                                <m:t>𝑡</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𝑜</m:t>
                              </m:r>
                            </m:e>
                            <m:sub>
                              <m:r>
                                <a:rPr lang="zh-CN" altLang="en-US" i="1">
                                  <a:latin typeface="Cambria Math" panose="02040503050406030204" pitchFamily="18" charset="0"/>
                                </a:rPr>
                                <m:t>𝑡</m:t>
                              </m:r>
                            </m:sub>
                          </m:sSub>
                          <m:r>
                            <a:rPr lang="zh-CN" altLang="en-US" i="0">
                              <a:latin typeface="Cambria Math" panose="02040503050406030204" pitchFamily="18" charset="0"/>
                            </a:rPr>
                            <m:t>∗</m:t>
                          </m:r>
                          <m:r>
                            <m:rPr>
                              <m:sty m:val="p"/>
                            </m:rPr>
                            <a:rPr lang="zh-CN" altLang="en-US" i="0">
                              <a:latin typeface="Cambria Math" panose="02040503050406030204" pitchFamily="18" charset="0"/>
                            </a:rPr>
                            <m:t>tan</m:t>
                          </m:r>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h</m:t>
                              </m:r>
                            </m:fName>
                            <m:e>
                              <m:r>
                                <a:rPr lang="zh-CN" altLang="en-US" i="0">
                                  <a:latin typeface="Cambria Math" panose="02040503050406030204" pitchFamily="18" charset="0"/>
                                </a:rPr>
                                <m:t>(</m:t>
                              </m:r>
                            </m:e>
                          </m:func>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𝑡</m:t>
                              </m:r>
                            </m:sub>
                          </m:sSub>
                        </m:e>
                      </m:d>
                    </m:oMath>
                  </m:oMathPara>
                </a14:m>
                <a:endParaRPr lang="zh-CN" altLang="en-US" dirty="0"/>
              </a:p>
            </p:txBody>
          </p:sp>
        </mc:Choice>
        <mc:Fallback xmlns="">
          <p:sp>
            <p:nvSpPr>
              <p:cNvPr id="13" name="矩形 12">
                <a:extLst>
                  <a:ext uri="{FF2B5EF4-FFF2-40B4-BE49-F238E27FC236}">
                    <a16:creationId xmlns:a16="http://schemas.microsoft.com/office/drawing/2014/main" id="{F63FFC22-84CF-4DC0-9961-172BCA5F6310}"/>
                  </a:ext>
                </a:extLst>
              </p:cNvPr>
              <p:cNvSpPr>
                <a:spLocks noRot="1" noChangeAspect="1" noMove="1" noResize="1" noEditPoints="1" noAdjustHandles="1" noChangeArrowheads="1" noChangeShapeType="1" noTextEdit="1"/>
              </p:cNvSpPr>
              <p:nvPr/>
            </p:nvSpPr>
            <p:spPr>
              <a:xfrm>
                <a:off x="8964265" y="6481733"/>
                <a:ext cx="2109937" cy="369332"/>
              </a:xfrm>
              <a:prstGeom prst="rect">
                <a:avLst/>
              </a:prstGeom>
              <a:blipFill>
                <a:blip r:embed="rId12"/>
                <a:stretch>
                  <a:fillRect t="-119672" r="-23699" b="-183607"/>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26F95EEB-4C9B-4912-9A0A-01A0DFFCC2DA}"/>
              </a:ext>
            </a:extLst>
          </p:cNvPr>
          <p:cNvPicPr>
            <a:picLocks noChangeAspect="1"/>
          </p:cNvPicPr>
          <p:nvPr/>
        </p:nvPicPr>
        <p:blipFill>
          <a:blip r:embed="rId13"/>
          <a:stretch>
            <a:fillRect/>
          </a:stretch>
        </p:blipFill>
        <p:spPr>
          <a:xfrm>
            <a:off x="3155807" y="5203825"/>
            <a:ext cx="137789" cy="1664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1032"/>
                                        </p:tgtEl>
                                        <p:attrNameLst>
                                          <p:attrName>style.visibility</p:attrName>
                                        </p:attrNameLst>
                                      </p:cBhvr>
                                      <p:to>
                                        <p:strVal val="visible"/>
                                      </p:to>
                                    </p:set>
                                    <p:animEffect transition="in" filter="barn(inVertical)">
                                      <p:cBhvr>
                                        <p:cTn id="10" dur="500"/>
                                        <p:tgtEl>
                                          <p:spTgt spid="103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par>
                                <p:cTn id="19" presetID="16" presetClass="entr" presetSubtype="21"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inVertical)">
                                      <p:cBhvr>
                                        <p:cTn id="24" dur="500"/>
                                        <p:tgtEl>
                                          <p:spTgt spid="9"/>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arn(inVertical)">
                                      <p:cBhvr>
                                        <p:cTn id="32" dur="500"/>
                                        <p:tgtEl>
                                          <p:spTgt spid="6"/>
                                        </p:tgtEl>
                                      </p:cBhvr>
                                    </p:animEffect>
                                  </p:childTnLst>
                                </p:cTn>
                              </p:par>
                              <p:par>
                                <p:cTn id="33" presetID="16" presetClass="entr" presetSubtype="21" fill="hold" nodeType="withEffect">
                                  <p:stCondLst>
                                    <p:cond delay="0"/>
                                  </p:stCondLst>
                                  <p:childTnLst>
                                    <p:set>
                                      <p:cBhvr>
                                        <p:cTn id="34" dur="1" fill="hold">
                                          <p:stCondLst>
                                            <p:cond delay="0"/>
                                          </p:stCondLst>
                                        </p:cTn>
                                        <p:tgtEl>
                                          <p:spTgt spid="1036"/>
                                        </p:tgtEl>
                                        <p:attrNameLst>
                                          <p:attrName>style.visibility</p:attrName>
                                        </p:attrNameLst>
                                      </p:cBhvr>
                                      <p:to>
                                        <p:strVal val="visible"/>
                                      </p:to>
                                    </p:set>
                                    <p:animEffect transition="in" filter="barn(inVertical)">
                                      <p:cBhvr>
                                        <p:cTn id="35" dur="500"/>
                                        <p:tgtEl>
                                          <p:spTgt spid="1036"/>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arn(inVertical)">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barn(inVertical)">
                                      <p:cBhvr>
                                        <p:cTn id="43" dur="500"/>
                                        <p:tgtEl>
                                          <p:spTgt spid="7"/>
                                        </p:tgtEl>
                                      </p:cBhvr>
                                    </p:animEffect>
                                  </p:childTnLst>
                                </p:cTn>
                              </p:par>
                              <p:par>
                                <p:cTn id="44" presetID="16" presetClass="entr" presetSubtype="21" fill="hold" nodeType="withEffect">
                                  <p:stCondLst>
                                    <p:cond delay="0"/>
                                  </p:stCondLst>
                                  <p:childTnLst>
                                    <p:set>
                                      <p:cBhvr>
                                        <p:cTn id="45" dur="1" fill="hold">
                                          <p:stCondLst>
                                            <p:cond delay="0"/>
                                          </p:stCondLst>
                                        </p:cTn>
                                        <p:tgtEl>
                                          <p:spTgt spid="1038"/>
                                        </p:tgtEl>
                                        <p:attrNameLst>
                                          <p:attrName>style.visibility</p:attrName>
                                        </p:attrNameLst>
                                      </p:cBhvr>
                                      <p:to>
                                        <p:strVal val="visible"/>
                                      </p:to>
                                    </p:set>
                                    <p:animEffect transition="in" filter="barn(inVertical)">
                                      <p:cBhvr>
                                        <p:cTn id="46" dur="500"/>
                                        <p:tgtEl>
                                          <p:spTgt spid="1038"/>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barn(inVertical)">
                                      <p:cBhvr>
                                        <p:cTn id="49" dur="500"/>
                                        <p:tgtEl>
                                          <p:spTgt spid="12"/>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arn(inVertical)">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8" grpId="0"/>
      <p:bldP spid="9" grpId="0"/>
      <p:bldP spid="10" grpId="0"/>
      <p:bldP spid="11" grpId="0"/>
      <p:bldP spid="12"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5035" y="97155"/>
            <a:ext cx="8135620" cy="618490"/>
          </a:xfrm>
        </p:spPr>
        <p:txBody>
          <a:bodyPr/>
          <a:lstStyle/>
          <a:p>
            <a:r>
              <a:rPr lang="zh-CN" altLang="en-US" dirty="0">
                <a:latin typeface="微软雅黑" panose="020B0503020204020204" pitchFamily="34" charset="-122"/>
                <a:ea typeface="微软雅黑" panose="020B0503020204020204" pitchFamily="34" charset="-122"/>
                <a:sym typeface="+mn-ea"/>
              </a:rPr>
              <a:t>长短期记忆神经网络</a:t>
            </a:r>
            <a:r>
              <a:rPr lang="en-US" altLang="zh-CN" dirty="0">
                <a:latin typeface="微软雅黑" panose="020B0503020204020204" pitchFamily="34" charset="-122"/>
                <a:ea typeface="微软雅黑" panose="020B0503020204020204" pitchFamily="34" charset="-122"/>
                <a:sym typeface="+mn-ea"/>
              </a:rPr>
              <a:t>LSTM</a:t>
            </a:r>
            <a:endParaRPr lang="zh-CN" altLang="en-US" dirty="0">
              <a:latin typeface="微软雅黑" panose="020B0503020204020204" pitchFamily="34" charset="-122"/>
              <a:ea typeface="微软雅黑" panose="020B0503020204020204" pitchFamily="34" charset="-122"/>
              <a:sym typeface="+mn-ea"/>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082CA3CD-F3A2-4B70-8C3F-50F0371272C5}"/>
                  </a:ext>
                </a:extLst>
              </p:cNvPr>
              <p:cNvSpPr/>
              <p:nvPr/>
            </p:nvSpPr>
            <p:spPr>
              <a:xfrm>
                <a:off x="294450" y="1179657"/>
                <a:ext cx="11413777" cy="1187505"/>
              </a:xfrm>
              <a:prstGeom prst="rect">
                <a:avLst/>
              </a:prstGeom>
            </p:spPr>
            <p:txBody>
              <a:bodyPr wrap="square">
                <a:spAutoFit/>
              </a:bodyPr>
              <a:lstStyle/>
              <a:p>
                <a:pPr>
                  <a:lnSpc>
                    <a:spcPct val="120000"/>
                  </a:lnSpc>
                  <a:spcBef>
                    <a:spcPts val="600"/>
                  </a:spcBef>
                </a:pPr>
                <a:r>
                  <a:rPr lang="zh-CN" altLang="zh-CN" dirty="0">
                    <a:solidFill>
                      <a:schemeClr val="tx1"/>
                    </a:solidFill>
                  </a:rPr>
                  <a:t>例如假设输入向量</a:t>
                </a:r>
                <a14:m>
                  <m:oMath xmlns:m="http://schemas.openxmlformats.org/officeDocument/2006/math">
                    <m:d>
                      <m:dPr>
                        <m:begChr m:val="["/>
                        <m:endChr m:val="]"/>
                        <m:ctrlPr>
                          <a:rPr lang="zh-CN" altLang="zh-CN" i="1">
                            <a:solidFill>
                              <a:schemeClr val="tx1"/>
                            </a:solidFill>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1">
                                <a:latin typeface="Cambria Math" panose="02040503050406030204" pitchFamily="18" charset="0"/>
                              </a:rPr>
                              <m:t>𝑡</m:t>
                            </m:r>
                            <m:r>
                              <a:rPr lang="zh-CN" altLang="en-US">
                                <a:latin typeface="Cambria Math" panose="02040503050406030204" pitchFamily="18" charset="0"/>
                              </a:rPr>
                              <m:t>−1</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𝑡</m:t>
                            </m:r>
                          </m:sub>
                        </m:sSub>
                      </m:e>
                    </m:d>
                  </m:oMath>
                </a14:m>
                <a:r>
                  <a:rPr lang="en-US" altLang="zh-CN" dirty="0">
                    <a:solidFill>
                      <a:schemeClr val="tx1"/>
                    </a:solidFill>
                  </a:rPr>
                  <a:t>=</a:t>
                </a:r>
                <a14:m>
                  <m:oMath xmlns:m="http://schemas.openxmlformats.org/officeDocument/2006/math">
                    <m:sSup>
                      <m:sSupPr>
                        <m:ctrlPr>
                          <a:rPr lang="zh-CN" altLang="zh-CN" i="1">
                            <a:solidFill>
                              <a:schemeClr val="tx1"/>
                            </a:solidFill>
                            <a:latin typeface="Cambria Math" panose="02040503050406030204" pitchFamily="18" charset="0"/>
                          </a:rPr>
                        </m:ctrlPr>
                      </m:sSupPr>
                      <m:e>
                        <m:r>
                          <a:rPr lang="en-US" altLang="zh-CN">
                            <a:solidFill>
                              <a:schemeClr val="tx1"/>
                            </a:solidFill>
                            <a:latin typeface="Cambria Math" panose="02040503050406030204" pitchFamily="18" charset="0"/>
                          </a:rPr>
                          <m:t>[0.1, 0.3, 0.5, 0.7]</m:t>
                        </m:r>
                      </m:e>
                      <m:sup>
                        <m:r>
                          <a:rPr lang="en-US" altLang="zh-CN" i="1">
                            <a:solidFill>
                              <a:schemeClr val="tx1"/>
                            </a:solidFill>
                            <a:latin typeface="Cambria Math" panose="02040503050406030204" pitchFamily="18" charset="0"/>
                          </a:rPr>
                          <m:t>𝑇</m:t>
                        </m:r>
                      </m:sup>
                    </m:sSup>
                  </m:oMath>
                </a14:m>
                <a:r>
                  <a:rPr lang="zh-CN" altLang="zh-CN" dirty="0">
                    <a:solidFill>
                      <a:schemeClr val="tx1"/>
                    </a:solidFill>
                  </a:rPr>
                  <a:t>时，此时各个门的权重向量分别为</a:t>
                </a:r>
                <a14:m>
                  <m:oMath xmlns:m="http://schemas.openxmlformats.org/officeDocument/2006/math">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𝑊</m:t>
                        </m:r>
                      </m:e>
                      <m:sub>
                        <m:r>
                          <a:rPr lang="en-US" altLang="zh-CN" i="1">
                            <a:solidFill>
                              <a:schemeClr val="tx1"/>
                            </a:solidFill>
                            <a:latin typeface="Cambria Math" panose="02040503050406030204" pitchFamily="18" charset="0"/>
                          </a:rPr>
                          <m:t>𝑓</m:t>
                        </m:r>
                      </m:sub>
                    </m:sSub>
                    <m:r>
                      <a:rPr lang="en-US" altLang="zh-CN" i="1">
                        <a:solidFill>
                          <a:schemeClr val="tx1"/>
                        </a:solidFill>
                        <a:latin typeface="Cambria Math" panose="02040503050406030204" pitchFamily="18" charset="0"/>
                      </a:rPr>
                      <m:t>=</m:t>
                    </m:r>
                    <m:d>
                      <m:dPr>
                        <m:begChr m:val="["/>
                        <m:endChr m:val="]"/>
                        <m:ctrlPr>
                          <a:rPr lang="zh-CN"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0.1</m:t>
                        </m:r>
                        <m:r>
                          <a:rPr lang="en-US" altLang="zh-CN">
                            <a:solidFill>
                              <a:schemeClr val="tx1"/>
                            </a:solidFill>
                            <a:latin typeface="Cambria Math" panose="02040503050406030204" pitchFamily="18" charset="0"/>
                          </a:rPr>
                          <m:t>,0.8,1.2,0.6</m:t>
                        </m:r>
                      </m:e>
                    </m:d>
                  </m:oMath>
                </a14:m>
                <a:r>
                  <a:rPr lang="zh-CN" altLang="zh-CN" dirty="0">
                    <a:solidFill>
                      <a:schemeClr val="tx1"/>
                    </a:solidFill>
                  </a:rPr>
                  <a:t>，</a:t>
                </a:r>
                <a14:m>
                  <m:oMath xmlns:m="http://schemas.openxmlformats.org/officeDocument/2006/math">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𝑊</m:t>
                        </m:r>
                      </m:e>
                      <m:sub>
                        <m:r>
                          <a:rPr lang="en-US" altLang="zh-CN" i="1">
                            <a:solidFill>
                              <a:schemeClr val="tx1"/>
                            </a:solidFill>
                            <a:latin typeface="Cambria Math" panose="02040503050406030204" pitchFamily="18" charset="0"/>
                          </a:rPr>
                          <m:t>𝑖</m:t>
                        </m:r>
                      </m:sub>
                    </m:sSub>
                    <m:r>
                      <a:rPr lang="en-US" altLang="zh-CN" i="1">
                        <a:solidFill>
                          <a:schemeClr val="tx1"/>
                        </a:solidFill>
                        <a:latin typeface="Cambria Math" panose="02040503050406030204" pitchFamily="18" charset="0"/>
                      </a:rPr>
                      <m:t>=</m:t>
                    </m:r>
                    <m:d>
                      <m:dPr>
                        <m:begChr m:val="["/>
                        <m:endChr m:val="]"/>
                        <m:ctrlPr>
                          <a:rPr lang="zh-CN"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0.2,0.4,0.6,0.7</m:t>
                        </m:r>
                      </m:e>
                    </m:d>
                  </m:oMath>
                </a14:m>
                <a:r>
                  <a:rPr lang="en-US" altLang="zh-CN" dirty="0">
                    <a:solidFill>
                      <a:schemeClr val="tx1"/>
                    </a:solidFill>
                  </a:rPr>
                  <a:t>,</a:t>
                </a:r>
                <a14:m>
                  <m:oMath xmlns:m="http://schemas.openxmlformats.org/officeDocument/2006/math">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𝑊</m:t>
                        </m:r>
                      </m:e>
                      <m:sub>
                        <m:r>
                          <a:rPr lang="en-US" altLang="zh-CN" i="1">
                            <a:solidFill>
                              <a:schemeClr val="tx1"/>
                            </a:solidFill>
                            <a:latin typeface="Cambria Math" panose="02040503050406030204" pitchFamily="18" charset="0"/>
                          </a:rPr>
                          <m:t>𝐶</m:t>
                        </m:r>
                      </m:sub>
                    </m:sSub>
                    <m:r>
                      <a:rPr lang="en-US" altLang="zh-CN" i="1">
                        <a:solidFill>
                          <a:schemeClr val="tx1"/>
                        </a:solidFill>
                        <a:latin typeface="Cambria Math" panose="02040503050406030204" pitchFamily="18" charset="0"/>
                      </a:rPr>
                      <m:t>=</m:t>
                    </m:r>
                    <m:d>
                      <m:dPr>
                        <m:begChr m:val="["/>
                        <m:endChr m:val="]"/>
                        <m:ctrlPr>
                          <a:rPr lang="zh-CN"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1.3,0.5,1.2,1.8</m:t>
                        </m:r>
                      </m:e>
                    </m:d>
                  </m:oMath>
                </a14:m>
                <a:r>
                  <a:rPr lang="en-US" altLang="zh-CN" dirty="0">
                    <a:solidFill>
                      <a:schemeClr val="tx1"/>
                    </a:solidFill>
                  </a:rPr>
                  <a:t>,</a:t>
                </a:r>
                <a14:m>
                  <m:oMath xmlns:m="http://schemas.openxmlformats.org/officeDocument/2006/math">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𝑊</m:t>
                        </m:r>
                      </m:e>
                      <m:sub>
                        <m:r>
                          <a:rPr lang="en-US" altLang="zh-CN" i="1">
                            <a:solidFill>
                              <a:schemeClr val="tx1"/>
                            </a:solidFill>
                            <a:latin typeface="Cambria Math" panose="02040503050406030204" pitchFamily="18" charset="0"/>
                          </a:rPr>
                          <m:t>𝑂</m:t>
                        </m:r>
                      </m:sub>
                    </m:sSub>
                    <m:r>
                      <a:rPr lang="en-US" altLang="zh-CN" i="1">
                        <a:solidFill>
                          <a:schemeClr val="tx1"/>
                        </a:solidFill>
                        <a:latin typeface="Cambria Math" panose="02040503050406030204" pitchFamily="18" charset="0"/>
                      </a:rPr>
                      <m:t>=</m:t>
                    </m:r>
                    <m:d>
                      <m:dPr>
                        <m:begChr m:val="["/>
                        <m:endChr m:val="]"/>
                        <m:ctrlPr>
                          <a:rPr lang="zh-CN"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1.1,1.2,0.3,0.5</m:t>
                        </m:r>
                      </m:e>
                    </m:d>
                  </m:oMath>
                </a14:m>
                <a:r>
                  <a:rPr lang="zh-CN" altLang="zh-CN" dirty="0">
                    <a:solidFill>
                      <a:schemeClr val="tx1"/>
                    </a:solidFill>
                  </a:rPr>
                  <a:t>各个门的偏置项</a:t>
                </a:r>
                <a14:m>
                  <m:oMath xmlns:m="http://schemas.openxmlformats.org/officeDocument/2006/math">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𝑏</m:t>
                        </m:r>
                      </m:e>
                      <m:sub>
                        <m:r>
                          <a:rPr lang="en-US" altLang="zh-CN" i="1">
                            <a:solidFill>
                              <a:schemeClr val="tx1"/>
                            </a:solidFill>
                            <a:latin typeface="Cambria Math" panose="02040503050406030204" pitchFamily="18" charset="0"/>
                          </a:rPr>
                          <m:t>𝑓</m:t>
                        </m:r>
                      </m:sub>
                    </m:sSub>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𝑏</m:t>
                        </m:r>
                      </m:e>
                      <m:sub>
                        <m:r>
                          <a:rPr lang="en-US" altLang="zh-CN" i="1">
                            <a:solidFill>
                              <a:schemeClr val="tx1"/>
                            </a:solidFill>
                            <a:latin typeface="Cambria Math" panose="02040503050406030204" pitchFamily="18" charset="0"/>
                          </a:rPr>
                          <m:t>𝑖</m:t>
                        </m:r>
                      </m:sub>
                    </m:sSub>
                    <m:r>
                      <a:rPr lang="en-US" altLang="zh-CN">
                        <a:solidFill>
                          <a:schemeClr val="tx1"/>
                        </a:solidFill>
                        <a:latin typeface="Cambria Math" panose="02040503050406030204" pitchFamily="18" charset="0"/>
                      </a:rPr>
                      <m:t>, </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𝑏</m:t>
                        </m:r>
                      </m:e>
                      <m:sub>
                        <m:r>
                          <a:rPr lang="en-US" altLang="zh-CN" i="1">
                            <a:solidFill>
                              <a:schemeClr val="tx1"/>
                            </a:solidFill>
                            <a:latin typeface="Cambria Math" panose="02040503050406030204" pitchFamily="18" charset="0"/>
                          </a:rPr>
                          <m:t>𝐶</m:t>
                        </m:r>
                      </m:sub>
                    </m:sSub>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𝑏</m:t>
                        </m:r>
                      </m:e>
                      <m:sub>
                        <m:r>
                          <a:rPr lang="en-US" altLang="zh-CN" i="1">
                            <a:solidFill>
                              <a:schemeClr val="tx1"/>
                            </a:solidFill>
                            <a:latin typeface="Cambria Math" panose="02040503050406030204" pitchFamily="18" charset="0"/>
                          </a:rPr>
                          <m:t>𝑂</m:t>
                        </m:r>
                      </m:sub>
                    </m:sSub>
                  </m:oMath>
                </a14:m>
                <a:r>
                  <a:rPr lang="zh-CN" altLang="zh-CN" dirty="0">
                    <a:solidFill>
                      <a:schemeClr val="tx1"/>
                    </a:solidFill>
                  </a:rPr>
                  <a:t>为</a:t>
                </a:r>
                <a:r>
                  <a:rPr lang="en-US" altLang="zh-CN" dirty="0">
                    <a:solidFill>
                      <a:schemeClr val="tx1"/>
                    </a:solidFill>
                  </a:rPr>
                  <a:t>0</a:t>
                </a:r>
                <a:r>
                  <a:rPr lang="zh-CN" altLang="zh-CN" dirty="0">
                    <a:solidFill>
                      <a:schemeClr val="tx1"/>
                    </a:solidFill>
                  </a:rPr>
                  <a:t>，上一时刻的状态</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𝑡</m:t>
                        </m:r>
                        <m:r>
                          <a:rPr lang="zh-CN" altLang="en-US">
                            <a:latin typeface="Cambria Math" panose="02040503050406030204" pitchFamily="18" charset="0"/>
                          </a:rPr>
                          <m:t>−1</m:t>
                        </m:r>
                      </m:sub>
                    </m:sSub>
                    <m:r>
                      <a:rPr lang="en-US" altLang="zh-CN">
                        <a:solidFill>
                          <a:schemeClr val="tx1"/>
                        </a:solidFill>
                        <a:latin typeface="Cambria Math" panose="02040503050406030204" pitchFamily="18" charset="0"/>
                      </a:rPr>
                      <m:t>=0.5</m:t>
                    </m:r>
                  </m:oMath>
                </a14:m>
                <a:endParaRPr lang="zh-CN" altLang="zh-CN" dirty="0">
                  <a:solidFill>
                    <a:schemeClr val="tx1"/>
                  </a:solidFill>
                </a:endParaRPr>
              </a:p>
            </p:txBody>
          </p:sp>
        </mc:Choice>
        <mc:Fallback xmlns="">
          <p:sp>
            <p:nvSpPr>
              <p:cNvPr id="7" name="矩形 6">
                <a:extLst>
                  <a:ext uri="{FF2B5EF4-FFF2-40B4-BE49-F238E27FC236}">
                    <a16:creationId xmlns="" xmlns:a16="http://schemas.microsoft.com/office/drawing/2014/main" xmlns:a14="http://schemas.microsoft.com/office/drawing/2010/main" id="{082CA3CD-F3A2-4B70-8C3F-50F0371272C5}"/>
                  </a:ext>
                </a:extLst>
              </p:cNvPr>
              <p:cNvSpPr>
                <a:spLocks noRot="1" noChangeAspect="1" noMove="1" noResize="1" noEditPoints="1" noAdjustHandles="1" noChangeArrowheads="1" noChangeShapeType="1" noTextEdit="1"/>
              </p:cNvSpPr>
              <p:nvPr/>
            </p:nvSpPr>
            <p:spPr>
              <a:xfrm>
                <a:off x="294450" y="1179657"/>
                <a:ext cx="11413777" cy="1187505"/>
              </a:xfrm>
              <a:prstGeom prst="rect">
                <a:avLst/>
              </a:prstGeom>
              <a:blipFill rotWithShape="1">
                <a:blip r:embed="rId3"/>
                <a:stretch>
                  <a:fillRect l="-427" b="-20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082CA3CD-F3A2-4B70-8C3F-50F0371272C5}"/>
                  </a:ext>
                </a:extLst>
              </p:cNvPr>
              <p:cNvSpPr/>
              <p:nvPr/>
            </p:nvSpPr>
            <p:spPr>
              <a:xfrm>
                <a:off x="420699" y="2710684"/>
                <a:ext cx="11413777" cy="3363934"/>
              </a:xfrm>
              <a:prstGeom prst="rect">
                <a:avLst/>
              </a:prstGeom>
            </p:spPr>
            <p:txBody>
              <a:bodyPr wrap="square">
                <a:spAutoFit/>
              </a:bodyPr>
              <a:lstStyle/>
              <a:p>
                <a:r>
                  <a:rPr lang="zh-CN" altLang="zh-CN" sz="2000" dirty="0" smtClean="0">
                    <a:solidFill>
                      <a:schemeClr val="tx1"/>
                    </a:solidFill>
                  </a:rPr>
                  <a:t>则此时对于</a:t>
                </a:r>
                <a:r>
                  <a:rPr lang="zh-CN" altLang="zh-CN" sz="2000" dirty="0">
                    <a:solidFill>
                      <a:schemeClr val="accent6"/>
                    </a:solidFill>
                  </a:rPr>
                  <a:t>遗忘门</a:t>
                </a:r>
                <a:r>
                  <a:rPr lang="zh-CN" altLang="zh-CN" sz="2000" dirty="0" smtClean="0">
                    <a:solidFill>
                      <a:schemeClr val="tx1"/>
                    </a:solidFill>
                  </a:rPr>
                  <a:t>：</a:t>
                </a:r>
                <a:endParaRPr lang="zh-CN" altLang="en-US" sz="2000" dirty="0"/>
              </a:p>
              <a:p>
                <a:pPr algn="ctr"/>
                <a14:m>
                  <m:oMath xmlns:m="http://schemas.openxmlformats.org/officeDocument/2006/math">
                    <m:d>
                      <m:dPr>
                        <m:begChr m:val=""/>
                        <m:ctrlPr>
                          <a:rPr lang="zh-CN" altLang="en-US" sz="2000" i="1">
                            <a:latin typeface="Cambria Math" panose="02040503050406030204" pitchFamily="18" charset="0"/>
                          </a:rPr>
                        </m:ctrlPr>
                      </m:dP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𝑓</m:t>
                            </m:r>
                          </m:e>
                          <m:sub>
                            <m:r>
                              <a:rPr lang="zh-CN" altLang="en-US" sz="2000" i="1">
                                <a:latin typeface="Cambria Math" panose="02040503050406030204" pitchFamily="18" charset="0"/>
                              </a:rPr>
                              <m:t>𝑡</m:t>
                            </m:r>
                          </m:sub>
                        </m:sSub>
                        <m:r>
                          <a:rPr lang="zh-CN" altLang="en-US" sz="2000">
                            <a:latin typeface="Cambria Math" panose="02040503050406030204" pitchFamily="18" charset="0"/>
                          </a:rPr>
                          <m:t>=</m:t>
                        </m:r>
                        <m:r>
                          <m:rPr>
                            <m:sty m:val="p"/>
                          </m:rPr>
                          <a:rPr lang="zh-CN" altLang="en-US" sz="2000">
                            <a:latin typeface="Cambria Math" panose="02040503050406030204" pitchFamily="18" charset="0"/>
                          </a:rPr>
                          <m:t>σ</m:t>
                        </m:r>
                        <m:r>
                          <a:rPr lang="zh-CN" altLang="en-US" sz="200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𝑊</m:t>
                            </m:r>
                          </m:e>
                          <m:sub>
                            <m:r>
                              <a:rPr lang="zh-CN" altLang="en-US" sz="2000" i="1">
                                <a:latin typeface="Cambria Math" panose="02040503050406030204" pitchFamily="18" charset="0"/>
                              </a:rPr>
                              <m:t>𝑓</m:t>
                            </m:r>
                          </m:sub>
                        </m:sSub>
                        <m:r>
                          <a:rPr lang="zh-CN" altLang="en-US" sz="200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h</m:t>
                            </m:r>
                          </m:e>
                          <m:sub>
                            <m:r>
                              <a:rPr lang="zh-CN" altLang="en-US" sz="2000" i="1">
                                <a:latin typeface="Cambria Math" panose="02040503050406030204" pitchFamily="18" charset="0"/>
                              </a:rPr>
                              <m:t>𝑡</m:t>
                            </m:r>
                            <m:r>
                              <a:rPr lang="zh-CN" altLang="en-US" sz="2000">
                                <a:latin typeface="Cambria Math" panose="02040503050406030204" pitchFamily="18" charset="0"/>
                              </a:rPr>
                              <m:t>−1</m:t>
                            </m:r>
                          </m:sub>
                        </m:sSub>
                        <m:r>
                          <a:rPr lang="zh-CN" altLang="en-US" sz="200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𝑥</m:t>
                            </m:r>
                          </m:e>
                          <m:sub>
                            <m:r>
                              <a:rPr lang="zh-CN" altLang="en-US" sz="2000" i="1">
                                <a:latin typeface="Cambria Math" panose="02040503050406030204" pitchFamily="18" charset="0"/>
                              </a:rPr>
                              <m:t>𝑡</m:t>
                            </m:r>
                          </m:sub>
                        </m:sSub>
                        <m:r>
                          <a:rPr lang="zh-CN" altLang="en-US" sz="200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𝑏</m:t>
                            </m:r>
                          </m:e>
                          <m:sub>
                            <m:r>
                              <a:rPr lang="zh-CN" altLang="en-US" sz="2000" i="1">
                                <a:latin typeface="Cambria Math" panose="02040503050406030204" pitchFamily="18" charset="0"/>
                              </a:rPr>
                              <m:t>𝑓</m:t>
                            </m:r>
                          </m:sub>
                        </m:sSub>
                      </m:e>
                    </m:d>
                    <m:r>
                      <a:rPr lang="en-US" altLang="zh-CN" sz="2000">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𝑠𝑖𝑔𝑚𝑜𝑖𝑑</m:t>
                    </m:r>
                    <m:d>
                      <m:dPr>
                        <m:ctrlPr>
                          <a:rPr lang="zh-CN" altLang="zh-CN" sz="2000" i="1">
                            <a:solidFill>
                              <a:schemeClr val="tx1"/>
                            </a:solidFill>
                            <a:latin typeface="Cambria Math" panose="02040503050406030204" pitchFamily="18" charset="0"/>
                          </a:rPr>
                        </m:ctrlPr>
                      </m:dPr>
                      <m:e>
                        <m:r>
                          <a:rPr lang="en-US" altLang="zh-CN" sz="2000">
                            <a:solidFill>
                              <a:schemeClr val="tx1"/>
                            </a:solidFill>
                            <a:latin typeface="Cambria Math" panose="02040503050406030204" pitchFamily="18" charset="0"/>
                          </a:rPr>
                          <m:t>[0.1,0. 8, 1.2, 0.6]∙</m:t>
                        </m:r>
                        <m:sSup>
                          <m:sSupPr>
                            <m:ctrlPr>
                              <a:rPr lang="zh-CN" altLang="zh-CN" sz="2000" i="1">
                                <a:solidFill>
                                  <a:schemeClr val="tx1"/>
                                </a:solidFill>
                                <a:latin typeface="Cambria Math" panose="02040503050406030204" pitchFamily="18" charset="0"/>
                              </a:rPr>
                            </m:ctrlPr>
                          </m:sSupPr>
                          <m:e>
                            <m:r>
                              <a:rPr lang="en-US" altLang="zh-CN" sz="2000">
                                <a:solidFill>
                                  <a:schemeClr val="tx1"/>
                                </a:solidFill>
                                <a:latin typeface="Cambria Math" panose="02040503050406030204" pitchFamily="18" charset="0"/>
                              </a:rPr>
                              <m:t>[0.1, 0.3, 0.5, 0.7]</m:t>
                            </m:r>
                          </m:e>
                          <m:sup>
                            <m:r>
                              <a:rPr lang="en-US" altLang="zh-CN" sz="2000" i="1">
                                <a:solidFill>
                                  <a:schemeClr val="tx1"/>
                                </a:solidFill>
                                <a:latin typeface="Cambria Math" panose="02040503050406030204" pitchFamily="18" charset="0"/>
                              </a:rPr>
                              <m:t>𝑇</m:t>
                            </m:r>
                          </m:sup>
                        </m:sSup>
                      </m:e>
                    </m:d>
                    <m:r>
                      <a:rPr lang="en-US" altLang="zh-CN" sz="2000" i="1">
                        <a:solidFill>
                          <a:schemeClr val="tx1"/>
                        </a:solidFill>
                        <a:latin typeface="Cambria Math" panose="02040503050406030204" pitchFamily="18" charset="0"/>
                      </a:rPr>
                      <m:t>=0.781</m:t>
                    </m:r>
                  </m:oMath>
                </a14:m>
                <a:r>
                  <a:rPr lang="zh-CN" altLang="zh-CN" sz="2000" dirty="0">
                    <a:solidFill>
                      <a:schemeClr val="tx1"/>
                    </a:solidFill>
                  </a:rPr>
                  <a:t>，</a:t>
                </a:r>
              </a:p>
              <a:p>
                <a:r>
                  <a:rPr lang="zh-CN" altLang="zh-CN" sz="2000" dirty="0">
                    <a:solidFill>
                      <a:schemeClr val="tx1"/>
                    </a:solidFill>
                  </a:rPr>
                  <a:t>对于</a:t>
                </a:r>
                <a:r>
                  <a:rPr lang="zh-CN" altLang="zh-CN" sz="2000" dirty="0">
                    <a:solidFill>
                      <a:schemeClr val="accent6"/>
                    </a:solidFill>
                  </a:rPr>
                  <a:t>输入门</a:t>
                </a:r>
                <a:r>
                  <a:rPr lang="zh-CN" altLang="zh-CN" sz="2000" dirty="0">
                    <a:solidFill>
                      <a:schemeClr val="tx1"/>
                    </a:solidFill>
                  </a:rPr>
                  <a:t>：</a:t>
                </a:r>
              </a:p>
              <a:p>
                <a:pPr algn="ctr"/>
                <a14:m>
                  <m:oMath xmlns:m="http://schemas.openxmlformats.org/officeDocument/2006/math">
                    <m:d>
                      <m:dPr>
                        <m:begChr m:val=""/>
                        <m:ctrlPr>
                          <a:rPr lang="zh-CN" altLang="en-US" sz="2000" i="1">
                            <a:latin typeface="Cambria Math" panose="02040503050406030204" pitchFamily="18" charset="0"/>
                          </a:rPr>
                        </m:ctrlPr>
                      </m:dP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𝑖</m:t>
                            </m:r>
                          </m:e>
                          <m:sub>
                            <m:r>
                              <a:rPr lang="zh-CN" altLang="en-US" sz="2000" i="1">
                                <a:latin typeface="Cambria Math" panose="02040503050406030204" pitchFamily="18" charset="0"/>
                              </a:rPr>
                              <m:t>𝑡</m:t>
                            </m:r>
                          </m:sub>
                        </m:sSub>
                        <m:r>
                          <a:rPr lang="zh-CN" altLang="en-US" sz="2000">
                            <a:latin typeface="Cambria Math" panose="02040503050406030204" pitchFamily="18" charset="0"/>
                          </a:rPr>
                          <m:t>=</m:t>
                        </m:r>
                        <m:r>
                          <a:rPr lang="zh-CN" altLang="en-US" sz="2000" i="1">
                            <a:latin typeface="Cambria Math" panose="02040503050406030204" pitchFamily="18" charset="0"/>
                          </a:rPr>
                          <m:t>𝜎</m:t>
                        </m:r>
                        <m:r>
                          <a:rPr lang="zh-CN" altLang="en-US" sz="200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𝑊</m:t>
                            </m:r>
                          </m:e>
                          <m:sub>
                            <m:r>
                              <a:rPr lang="zh-CN" altLang="en-US" sz="2000" i="1">
                                <a:latin typeface="Cambria Math" panose="02040503050406030204" pitchFamily="18" charset="0"/>
                              </a:rPr>
                              <m:t>𝑖</m:t>
                            </m:r>
                          </m:sub>
                        </m:sSub>
                        <m:r>
                          <a:rPr lang="zh-CN" altLang="en-US" sz="200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h</m:t>
                            </m:r>
                          </m:e>
                          <m:sub>
                            <m:r>
                              <a:rPr lang="zh-CN" altLang="en-US" sz="2000" i="1">
                                <a:latin typeface="Cambria Math" panose="02040503050406030204" pitchFamily="18" charset="0"/>
                              </a:rPr>
                              <m:t>𝑡</m:t>
                            </m:r>
                            <m:r>
                              <a:rPr lang="zh-CN" altLang="en-US" sz="2000">
                                <a:latin typeface="Cambria Math" panose="02040503050406030204" pitchFamily="18" charset="0"/>
                              </a:rPr>
                              <m:t>−1</m:t>
                            </m:r>
                          </m:sub>
                        </m:sSub>
                        <m:r>
                          <a:rPr lang="zh-CN" altLang="en-US" sz="200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𝑥</m:t>
                            </m:r>
                          </m:e>
                          <m:sub>
                            <m:r>
                              <a:rPr lang="zh-CN" altLang="en-US" sz="2000" i="1">
                                <a:latin typeface="Cambria Math" panose="02040503050406030204" pitchFamily="18" charset="0"/>
                              </a:rPr>
                              <m:t>𝑡</m:t>
                            </m:r>
                          </m:sub>
                        </m:sSub>
                        <m:r>
                          <a:rPr lang="zh-CN" altLang="en-US" sz="200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𝑏</m:t>
                            </m:r>
                          </m:e>
                          <m:sub>
                            <m:r>
                              <a:rPr lang="zh-CN" altLang="en-US" sz="2000" i="1">
                                <a:latin typeface="Cambria Math" panose="02040503050406030204" pitchFamily="18" charset="0"/>
                              </a:rPr>
                              <m:t>𝑖</m:t>
                            </m:r>
                          </m:sub>
                        </m:sSub>
                      </m:e>
                    </m:d>
                    <m:r>
                      <a:rPr lang="en-US" altLang="zh-CN" sz="2000">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𝑠𝑖𝑔𝑚𝑜𝑖𝑑</m:t>
                    </m:r>
                    <m:d>
                      <m:dPr>
                        <m:ctrlPr>
                          <a:rPr lang="zh-CN" altLang="zh-CN" sz="2000" i="1">
                            <a:solidFill>
                              <a:schemeClr val="tx1"/>
                            </a:solidFill>
                            <a:latin typeface="Cambria Math" panose="02040503050406030204" pitchFamily="18" charset="0"/>
                          </a:rPr>
                        </m:ctrlPr>
                      </m:dPr>
                      <m:e>
                        <m:d>
                          <m:dPr>
                            <m:begChr m:val="["/>
                            <m:endChr m:val="]"/>
                            <m:ctrlPr>
                              <a:rPr lang="zh-CN" altLang="zh-CN" sz="2000" i="1">
                                <a:solidFill>
                                  <a:schemeClr val="tx1"/>
                                </a:solidFill>
                                <a:latin typeface="Cambria Math" panose="02040503050406030204" pitchFamily="18" charset="0"/>
                              </a:rPr>
                            </m:ctrlPr>
                          </m:dPr>
                          <m:e>
                            <m:r>
                              <a:rPr lang="en-US" altLang="zh-CN" sz="2000" i="1">
                                <a:solidFill>
                                  <a:schemeClr val="tx1"/>
                                </a:solidFill>
                                <a:latin typeface="Cambria Math" panose="02040503050406030204" pitchFamily="18" charset="0"/>
                              </a:rPr>
                              <m:t>0.2,0.4,0.6,0.7</m:t>
                            </m:r>
                          </m:e>
                        </m:d>
                        <m:r>
                          <a:rPr lang="en-US" altLang="zh-CN" sz="2000">
                            <a:solidFill>
                              <a:schemeClr val="tx1"/>
                            </a:solidFill>
                            <a:latin typeface="Cambria Math" panose="02040503050406030204" pitchFamily="18" charset="0"/>
                          </a:rPr>
                          <m:t>∙</m:t>
                        </m:r>
                        <m:sSup>
                          <m:sSupPr>
                            <m:ctrlPr>
                              <a:rPr lang="zh-CN" altLang="zh-CN" sz="2000" i="1">
                                <a:solidFill>
                                  <a:schemeClr val="tx1"/>
                                </a:solidFill>
                                <a:latin typeface="Cambria Math" panose="02040503050406030204" pitchFamily="18" charset="0"/>
                              </a:rPr>
                            </m:ctrlPr>
                          </m:sSupPr>
                          <m:e>
                            <m:r>
                              <a:rPr lang="en-US" altLang="zh-CN" sz="2000">
                                <a:solidFill>
                                  <a:schemeClr val="tx1"/>
                                </a:solidFill>
                                <a:latin typeface="Cambria Math" panose="02040503050406030204" pitchFamily="18" charset="0"/>
                              </a:rPr>
                              <m:t>[0.1, 0.3, 0.5, 0.7]</m:t>
                            </m:r>
                          </m:e>
                          <m:sup>
                            <m:r>
                              <a:rPr lang="en-US" altLang="zh-CN" sz="2000" i="1">
                                <a:solidFill>
                                  <a:schemeClr val="tx1"/>
                                </a:solidFill>
                                <a:latin typeface="Cambria Math" panose="02040503050406030204" pitchFamily="18" charset="0"/>
                              </a:rPr>
                              <m:t>𝑇</m:t>
                            </m:r>
                          </m:sup>
                        </m:sSup>
                      </m:e>
                    </m:d>
                    <m:r>
                      <a:rPr lang="en-US" altLang="zh-CN" sz="2000" i="1">
                        <a:solidFill>
                          <a:schemeClr val="tx1"/>
                        </a:solidFill>
                        <a:latin typeface="Cambria Math" panose="02040503050406030204" pitchFamily="18" charset="0"/>
                      </a:rPr>
                      <m:t>=0.72</m:t>
                    </m:r>
                  </m:oMath>
                </a14:m>
                <a:r>
                  <a:rPr lang="zh-CN" altLang="zh-CN" sz="2000" dirty="0">
                    <a:solidFill>
                      <a:schemeClr val="tx1"/>
                    </a:solidFill>
                  </a:rPr>
                  <a:t>，</a:t>
                </a:r>
              </a:p>
              <a:p>
                <a:pPr/>
                <a14:m>
                  <m:oMathPara xmlns:m="http://schemas.openxmlformats.org/officeDocument/2006/math">
                    <m:oMathParaPr>
                      <m:jc m:val="centerGroup"/>
                    </m:oMathParaPr>
                    <m:oMath xmlns:m="http://schemas.openxmlformats.org/officeDocument/2006/math">
                      <m:d>
                        <m:dPr>
                          <m:begChr m:val=""/>
                          <m:ctrlPr>
                            <a:rPr lang="zh-CN" altLang="en-US" sz="2000" i="1">
                              <a:latin typeface="Cambria Math" panose="02040503050406030204" pitchFamily="18" charset="0"/>
                            </a:rPr>
                          </m:ctrlPr>
                        </m:dPr>
                        <m:e>
                          <m:sSub>
                            <m:sSubPr>
                              <m:ctrlPr>
                                <a:rPr lang="en-US" altLang="zh-CN" sz="2000" i="1">
                                  <a:latin typeface="Cambria Math" panose="02040503050406030204" pitchFamily="18" charset="0"/>
                                </a:rPr>
                              </m:ctrlPr>
                            </m:sSub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𝐶</m:t>
                                  </m:r>
                                </m:e>
                              </m:acc>
                            </m:e>
                            <m:sub>
                              <m:r>
                                <a:rPr lang="en-US" altLang="zh-CN" sz="2000" i="1">
                                  <a:latin typeface="Cambria Math" panose="02040503050406030204" pitchFamily="18" charset="0"/>
                                </a:rPr>
                                <m:t>𝑡</m:t>
                              </m:r>
                            </m:sub>
                          </m:sSub>
                          <m:r>
                            <a:rPr lang="zh-CN" altLang="en-US" sz="2000">
                              <a:latin typeface="Cambria Math" panose="02040503050406030204" pitchFamily="18" charset="0"/>
                            </a:rPr>
                            <m:t>=</m:t>
                          </m:r>
                          <m:r>
                            <a:rPr lang="zh-CN" altLang="en-US" sz="2000" i="1">
                              <a:latin typeface="Cambria Math" panose="02040503050406030204" pitchFamily="18" charset="0"/>
                            </a:rPr>
                            <m:t>𝑡𝑎𝑛h</m:t>
                          </m:r>
                          <m:r>
                            <a:rPr lang="zh-CN" altLang="en-US" sz="200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𝑊</m:t>
                              </m:r>
                            </m:e>
                            <m:sub>
                              <m:r>
                                <a:rPr lang="zh-CN" altLang="en-US" sz="2000" i="1">
                                  <a:latin typeface="Cambria Math" panose="02040503050406030204" pitchFamily="18" charset="0"/>
                                </a:rPr>
                                <m:t>𝐶</m:t>
                              </m:r>
                            </m:sub>
                          </m:sSub>
                          <m:r>
                            <a:rPr lang="zh-CN" altLang="en-US" sz="200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h</m:t>
                              </m:r>
                            </m:e>
                            <m:sub>
                              <m:r>
                                <a:rPr lang="zh-CN" altLang="en-US" sz="2000" i="1">
                                  <a:latin typeface="Cambria Math" panose="02040503050406030204" pitchFamily="18" charset="0"/>
                                </a:rPr>
                                <m:t>𝑡</m:t>
                              </m:r>
                              <m:r>
                                <a:rPr lang="zh-CN" altLang="en-US" sz="2000">
                                  <a:latin typeface="Cambria Math" panose="02040503050406030204" pitchFamily="18" charset="0"/>
                                </a:rPr>
                                <m:t>−1</m:t>
                              </m:r>
                            </m:sub>
                          </m:sSub>
                          <m:r>
                            <a:rPr lang="zh-CN" altLang="en-US" sz="200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𝑥</m:t>
                              </m:r>
                            </m:e>
                            <m:sub>
                              <m:r>
                                <a:rPr lang="zh-CN" altLang="en-US" sz="2000" i="1">
                                  <a:latin typeface="Cambria Math" panose="02040503050406030204" pitchFamily="18" charset="0"/>
                                </a:rPr>
                                <m:t>𝑡</m:t>
                              </m:r>
                            </m:sub>
                          </m:sSub>
                          <m:r>
                            <a:rPr lang="zh-CN" altLang="en-US" sz="200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𝑏</m:t>
                              </m:r>
                            </m:e>
                            <m:sub>
                              <m:r>
                                <a:rPr lang="zh-CN" altLang="en-US" sz="2000" i="1">
                                  <a:latin typeface="Cambria Math" panose="02040503050406030204" pitchFamily="18" charset="0"/>
                                </a:rPr>
                                <m:t>𝐶</m:t>
                              </m:r>
                            </m:sub>
                          </m:sSub>
                        </m:e>
                      </m:d>
                      <m:r>
                        <a:rPr lang="en-US" altLang="zh-CN" sz="2000" b="0" i="1" smtClean="0">
                          <a:solidFill>
                            <a:schemeClr val="tx1"/>
                          </a:solidFill>
                          <a:latin typeface="Cambria Math"/>
                        </a:rPr>
                        <m:t>=</m:t>
                      </m:r>
                      <m:r>
                        <a:rPr lang="en-US" altLang="zh-CN" sz="2000" i="1">
                          <a:solidFill>
                            <a:schemeClr val="tx1"/>
                          </a:solidFill>
                          <a:latin typeface="Cambria Math" panose="02040503050406030204" pitchFamily="18" charset="0"/>
                        </a:rPr>
                        <m:t>𝑡𝑎𝑛h</m:t>
                      </m:r>
                      <m:d>
                        <m:dPr>
                          <m:ctrlPr>
                            <a:rPr lang="zh-CN" altLang="zh-CN" sz="2000" i="1">
                              <a:solidFill>
                                <a:schemeClr val="tx1"/>
                              </a:solidFill>
                              <a:latin typeface="Cambria Math" panose="02040503050406030204" pitchFamily="18" charset="0"/>
                            </a:rPr>
                          </m:ctrlPr>
                        </m:dPr>
                        <m:e>
                          <m:d>
                            <m:dPr>
                              <m:begChr m:val="["/>
                              <m:endChr m:val="]"/>
                              <m:ctrlPr>
                                <a:rPr lang="zh-CN" altLang="zh-CN" sz="2000" i="1">
                                  <a:solidFill>
                                    <a:schemeClr val="tx1"/>
                                  </a:solidFill>
                                  <a:latin typeface="Cambria Math" panose="02040503050406030204" pitchFamily="18" charset="0"/>
                                </a:rPr>
                              </m:ctrlPr>
                            </m:dPr>
                            <m:e>
                              <m:r>
                                <a:rPr lang="en-US" altLang="zh-CN" sz="2000" i="1">
                                  <a:solidFill>
                                    <a:schemeClr val="tx1"/>
                                  </a:solidFill>
                                  <a:latin typeface="Cambria Math" panose="02040503050406030204" pitchFamily="18" charset="0"/>
                                </a:rPr>
                                <m:t>1.3,0.5,1.2,1.8</m:t>
                              </m:r>
                            </m:e>
                          </m:d>
                          <m:r>
                            <a:rPr lang="en-US" altLang="zh-CN" sz="2000">
                              <a:solidFill>
                                <a:schemeClr val="tx1"/>
                              </a:solidFill>
                              <a:latin typeface="Cambria Math" panose="02040503050406030204" pitchFamily="18" charset="0"/>
                            </a:rPr>
                            <m:t>∙</m:t>
                          </m:r>
                          <m:sSup>
                            <m:sSupPr>
                              <m:ctrlPr>
                                <a:rPr lang="zh-CN" altLang="zh-CN" sz="2000" i="1">
                                  <a:solidFill>
                                    <a:schemeClr val="tx1"/>
                                  </a:solidFill>
                                  <a:latin typeface="Cambria Math" panose="02040503050406030204" pitchFamily="18" charset="0"/>
                                </a:rPr>
                              </m:ctrlPr>
                            </m:sSupPr>
                            <m:e>
                              <m:d>
                                <m:dPr>
                                  <m:begChr m:val="["/>
                                  <m:endChr m:val="]"/>
                                  <m:ctrlPr>
                                    <a:rPr lang="zh-CN" altLang="zh-CN" sz="2000" i="1">
                                      <a:solidFill>
                                        <a:schemeClr val="tx1"/>
                                      </a:solidFill>
                                      <a:latin typeface="Cambria Math" panose="02040503050406030204" pitchFamily="18" charset="0"/>
                                    </a:rPr>
                                  </m:ctrlPr>
                                </m:dPr>
                                <m:e>
                                  <m:r>
                                    <a:rPr lang="en-US" altLang="zh-CN" sz="2000">
                                      <a:solidFill>
                                        <a:schemeClr val="tx1"/>
                                      </a:solidFill>
                                      <a:latin typeface="Cambria Math" panose="02040503050406030204" pitchFamily="18" charset="0"/>
                                    </a:rPr>
                                    <m:t>0.1, 0.3, 0.5, 0.7</m:t>
                                  </m:r>
                                </m:e>
                              </m:d>
                            </m:e>
                            <m:sup>
                              <m:r>
                                <a:rPr lang="en-US" altLang="zh-CN" sz="2000" i="1">
                                  <a:solidFill>
                                    <a:schemeClr val="tx1"/>
                                  </a:solidFill>
                                  <a:latin typeface="Cambria Math" panose="02040503050406030204" pitchFamily="18" charset="0"/>
                                </a:rPr>
                                <m:t>𝑇</m:t>
                              </m:r>
                            </m:sup>
                          </m:sSup>
                        </m:e>
                      </m:d>
                      <m:r>
                        <a:rPr lang="en-US" altLang="zh-CN" sz="2000" i="1">
                          <a:solidFill>
                            <a:schemeClr val="tx1"/>
                          </a:solidFill>
                          <a:latin typeface="Cambria Math" panose="02040503050406030204" pitchFamily="18" charset="0"/>
                        </a:rPr>
                        <m:t>=0.97</m:t>
                      </m:r>
                    </m:oMath>
                  </m:oMathPara>
                </a14:m>
                <a:endParaRPr lang="zh-CN" altLang="zh-CN" sz="2000" dirty="0">
                  <a:solidFill>
                    <a:schemeClr val="tx1"/>
                  </a:solidFill>
                </a:endParaRPr>
              </a:p>
              <a:p>
                <a14:m>
                  <m:oMath xmlns:m="http://schemas.openxmlformats.org/officeDocument/2006/math">
                    <m:r>
                      <a:rPr lang="zh-CN" altLang="zh-CN" sz="2000">
                        <a:solidFill>
                          <a:schemeClr val="tx1"/>
                        </a:solidFill>
                        <a:latin typeface="Cambria Math" panose="02040503050406030204" pitchFamily="18" charset="0"/>
                      </a:rPr>
                      <m:t>故</m:t>
                    </m:r>
                    <m:sSub>
                      <m:sSubPr>
                        <m:ctrlPr>
                          <a:rPr lang="zh-CN" altLang="zh-CN" sz="2000" i="1">
                            <a:solidFill>
                              <a:schemeClr val="tx1"/>
                            </a:solidFill>
                            <a:latin typeface="Cambria Math" panose="02040503050406030204" pitchFamily="18" charset="0"/>
                          </a:rPr>
                        </m:ctrlPr>
                      </m:sSubPr>
                      <m:e>
                        <m:r>
                          <a:rPr lang="en-US" altLang="zh-CN" sz="2000" i="1">
                            <a:solidFill>
                              <a:schemeClr val="tx1"/>
                            </a:solidFill>
                            <a:latin typeface="Cambria Math" panose="02040503050406030204" pitchFamily="18" charset="0"/>
                          </a:rPr>
                          <m:t>𝑖</m:t>
                        </m:r>
                      </m:e>
                      <m:sub>
                        <m:r>
                          <a:rPr lang="en-US" altLang="zh-CN" sz="2000" i="1">
                            <a:solidFill>
                              <a:schemeClr val="tx1"/>
                            </a:solidFill>
                            <a:latin typeface="Cambria Math" panose="02040503050406030204" pitchFamily="18" charset="0"/>
                          </a:rPr>
                          <m:t>𝑡</m:t>
                        </m:r>
                      </m:sub>
                    </m:sSub>
                  </m:oMath>
                </a14:m>
                <a:r>
                  <a:rPr lang="en-US" altLang="zh-CN" sz="2000" dirty="0">
                    <a:solidFill>
                      <a:schemeClr val="tx1"/>
                    </a:solidFill>
                  </a:rPr>
                  <a:t>∗</a:t>
                </a:r>
                <a14:m>
                  <m:oMath xmlns:m="http://schemas.openxmlformats.org/officeDocument/2006/math">
                    <m:sSub>
                      <m:sSubPr>
                        <m:ctrlPr>
                          <a:rPr lang="zh-CN" altLang="zh-CN" sz="2000" i="1">
                            <a:solidFill>
                              <a:schemeClr val="tx1"/>
                            </a:solidFill>
                            <a:latin typeface="Cambria Math" panose="02040503050406030204" pitchFamily="18" charset="0"/>
                          </a:rPr>
                        </m:ctrlPr>
                      </m:sSubPr>
                      <m:e>
                        <m:acc>
                          <m:accPr>
                            <m:chr m:val="̃"/>
                            <m:ctrlPr>
                              <a:rPr lang="zh-CN" altLang="zh-CN" sz="2000" i="1">
                                <a:solidFill>
                                  <a:schemeClr val="tx1"/>
                                </a:solidFill>
                                <a:latin typeface="Cambria Math" panose="02040503050406030204" pitchFamily="18" charset="0"/>
                              </a:rPr>
                            </m:ctrlPr>
                          </m:accPr>
                          <m:e>
                            <m:r>
                              <a:rPr lang="en-US" altLang="zh-CN" sz="2000" i="1">
                                <a:solidFill>
                                  <a:schemeClr val="tx1"/>
                                </a:solidFill>
                                <a:latin typeface="Cambria Math" panose="02040503050406030204" pitchFamily="18" charset="0"/>
                              </a:rPr>
                              <m:t>𝑐</m:t>
                            </m:r>
                          </m:e>
                        </m:acc>
                      </m:e>
                      <m:sub>
                        <m:r>
                          <a:rPr lang="en-US" altLang="zh-CN" sz="2000" i="1">
                            <a:solidFill>
                              <a:schemeClr val="tx1"/>
                            </a:solidFill>
                            <a:latin typeface="Cambria Math" panose="02040503050406030204" pitchFamily="18" charset="0"/>
                          </a:rPr>
                          <m:t>𝑡</m:t>
                        </m:r>
                      </m:sub>
                    </m:sSub>
                    <m:r>
                      <a:rPr lang="en-US" altLang="zh-CN" sz="2000">
                        <a:solidFill>
                          <a:schemeClr val="tx1"/>
                        </a:solidFill>
                        <a:latin typeface="Cambria Math" panose="02040503050406030204" pitchFamily="18" charset="0"/>
                      </a:rPr>
                      <m:t>=0.6</m:t>
                    </m:r>
                  </m:oMath>
                </a14:m>
                <a:r>
                  <a:rPr lang="en-US" altLang="zh-CN" sz="2000" dirty="0">
                    <a:solidFill>
                      <a:schemeClr val="tx1"/>
                    </a:solidFill>
                  </a:rPr>
                  <a:t>98</a:t>
                </a:r>
                <a:r>
                  <a:rPr lang="zh-CN" altLang="zh-CN" sz="2000" dirty="0">
                    <a:solidFill>
                      <a:schemeClr val="tx1"/>
                    </a:solidFill>
                  </a:rPr>
                  <a:t>，则此时刻的状态</a:t>
                </a:r>
                <a14:m>
                  <m:oMath xmlns:m="http://schemas.openxmlformats.org/officeDocument/2006/math">
                    <m:sSup>
                      <m:sSupPr>
                        <m:ctrlPr>
                          <a:rPr lang="zh-CN"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𝑐</m:t>
                        </m:r>
                      </m:e>
                      <m:sup>
                        <m:d>
                          <m:dPr>
                            <m:ctrlPr>
                              <a:rPr lang="zh-CN"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𝑡</m:t>
                            </m:r>
                          </m:e>
                        </m:d>
                      </m:sup>
                    </m:sSup>
                    <m:r>
                      <a:rPr lang="en-US" altLang="zh-CN" sz="2400" i="1">
                        <a:solidFill>
                          <a:schemeClr val="tx1"/>
                        </a:solidFill>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𝑓</m:t>
                        </m:r>
                      </m:e>
                      <m:sub>
                        <m:r>
                          <a:rPr lang="zh-CN" altLang="en-US" sz="2000" i="1">
                            <a:latin typeface="Cambria Math" panose="02040503050406030204" pitchFamily="18" charset="0"/>
                          </a:rPr>
                          <m:t>𝑡</m:t>
                        </m:r>
                      </m:sub>
                    </m:sSub>
                    <m:r>
                      <a:rPr lang="zh-CN" altLang="en-US" sz="200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𝐶</m:t>
                        </m:r>
                      </m:e>
                      <m:sub>
                        <m:r>
                          <a:rPr lang="zh-CN" altLang="en-US" sz="2000" i="1">
                            <a:latin typeface="Cambria Math" panose="02040503050406030204" pitchFamily="18" charset="0"/>
                          </a:rPr>
                          <m:t>𝑡</m:t>
                        </m:r>
                        <m:r>
                          <a:rPr lang="zh-CN" altLang="en-US" sz="2000">
                            <a:latin typeface="Cambria Math" panose="02040503050406030204" pitchFamily="18" charset="0"/>
                          </a:rPr>
                          <m:t>−1</m:t>
                        </m:r>
                      </m:sub>
                    </m:sSub>
                    <m:r>
                      <a:rPr lang="zh-CN" altLang="en-US" sz="200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𝑖</m:t>
                        </m:r>
                      </m:e>
                      <m:sub>
                        <m:r>
                          <a:rPr lang="zh-CN" altLang="en-US" sz="2000" i="1">
                            <a:latin typeface="Cambria Math" panose="02040503050406030204" pitchFamily="18" charset="0"/>
                          </a:rPr>
                          <m:t>𝑡</m:t>
                        </m:r>
                      </m:sub>
                    </m:sSub>
                    <m:r>
                      <a:rPr lang="zh-CN" altLang="en-US" sz="2000">
                        <a:latin typeface="Cambria Math" panose="02040503050406030204" pitchFamily="18" charset="0"/>
                      </a:rPr>
                      <m:t>∗</m:t>
                    </m:r>
                    <m:sSub>
                      <m:sSubPr>
                        <m:ctrlPr>
                          <a:rPr lang="en-US" altLang="zh-CN" sz="2000" i="1">
                            <a:latin typeface="Cambria Math" panose="02040503050406030204" pitchFamily="18" charset="0"/>
                          </a:rPr>
                        </m:ctrlPr>
                      </m:sSub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𝐶</m:t>
                            </m:r>
                          </m:e>
                        </m:acc>
                      </m:e>
                      <m:sub>
                        <m:r>
                          <a:rPr lang="en-US" altLang="zh-CN" sz="2000" i="1">
                            <a:latin typeface="Cambria Math" panose="02040503050406030204" pitchFamily="18" charset="0"/>
                          </a:rPr>
                          <m:t>𝑡</m:t>
                        </m:r>
                      </m:sub>
                    </m:sSub>
                    <m:r>
                      <a:rPr lang="en-US" altLang="zh-CN" sz="2400" i="1">
                        <a:solidFill>
                          <a:schemeClr val="tx1"/>
                        </a:solidFill>
                        <a:latin typeface="Cambria Math" panose="02040503050406030204" pitchFamily="18" charset="0"/>
                      </a:rPr>
                      <m:t>=</m:t>
                    </m:r>
                  </m:oMath>
                </a14:m>
                <a:r>
                  <a:rPr lang="en-US" altLang="zh-CN" sz="2000" dirty="0">
                    <a:solidFill>
                      <a:schemeClr val="tx1"/>
                    </a:solidFill>
                  </a:rPr>
                  <a:t>1.09</a:t>
                </a:r>
                <a:endParaRPr lang="zh-CN" altLang="zh-CN" sz="2000" dirty="0">
                  <a:solidFill>
                    <a:schemeClr val="tx1"/>
                  </a:solidFill>
                </a:endParaRPr>
              </a:p>
              <a:p>
                <a:r>
                  <a:rPr lang="zh-CN" altLang="zh-CN" sz="2000" dirty="0">
                    <a:solidFill>
                      <a:schemeClr val="tx1"/>
                    </a:solidFill>
                  </a:rPr>
                  <a:t>对于</a:t>
                </a:r>
                <a:r>
                  <a:rPr lang="zh-CN" altLang="zh-CN" sz="2000" dirty="0">
                    <a:solidFill>
                      <a:schemeClr val="accent6"/>
                    </a:solidFill>
                  </a:rPr>
                  <a:t>输出门</a:t>
                </a:r>
                <a:r>
                  <a:rPr lang="zh-CN" altLang="zh-CN" sz="2000" dirty="0">
                    <a:solidFill>
                      <a:schemeClr val="tx1"/>
                    </a:solidFill>
                  </a:rPr>
                  <a:t>：</a:t>
                </a:r>
              </a:p>
              <a:p>
                <a:pPr/>
                <a14:m>
                  <m:oMathPara xmlns:m="http://schemas.openxmlformats.org/officeDocument/2006/math">
                    <m:oMathParaPr>
                      <m:jc m:val="centerGroup"/>
                    </m:oMathParaPr>
                    <m:oMath xmlns:m="http://schemas.openxmlformats.org/officeDocument/2006/math">
                      <m:d>
                        <m:dPr>
                          <m:begChr m:val=""/>
                          <m:ctrlPr>
                            <a:rPr lang="zh-CN" altLang="en-US" sz="2000" i="1">
                              <a:latin typeface="Cambria Math" panose="02040503050406030204" pitchFamily="18" charset="0"/>
                            </a:rPr>
                          </m:ctrlPr>
                        </m:dP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𝑜</m:t>
                              </m:r>
                            </m:e>
                            <m:sub>
                              <m:r>
                                <a:rPr lang="zh-CN" altLang="en-US" sz="2000" i="1">
                                  <a:latin typeface="Cambria Math" panose="02040503050406030204" pitchFamily="18" charset="0"/>
                                </a:rPr>
                                <m:t>𝑡</m:t>
                              </m:r>
                            </m:sub>
                          </m:sSub>
                          <m:r>
                            <a:rPr lang="zh-CN" altLang="en-US" sz="2000">
                              <a:latin typeface="Cambria Math" panose="02040503050406030204" pitchFamily="18" charset="0"/>
                            </a:rPr>
                            <m:t>=</m:t>
                          </m:r>
                          <m:r>
                            <m:rPr>
                              <m:sty m:val="p"/>
                            </m:rPr>
                            <a:rPr lang="zh-CN" altLang="en-US" sz="2000">
                              <a:latin typeface="Cambria Math" panose="02040503050406030204" pitchFamily="18" charset="0"/>
                            </a:rPr>
                            <m:t>σ</m:t>
                          </m:r>
                          <m:r>
                            <a:rPr lang="zh-CN" altLang="en-US" sz="200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𝑊</m:t>
                              </m:r>
                            </m:e>
                            <m:sub>
                              <m:r>
                                <a:rPr lang="zh-CN" altLang="en-US" sz="2000" i="1">
                                  <a:latin typeface="Cambria Math" panose="02040503050406030204" pitchFamily="18" charset="0"/>
                                </a:rPr>
                                <m:t>𝑜</m:t>
                              </m:r>
                            </m:sub>
                          </m:sSub>
                          <m:r>
                            <a:rPr lang="zh-CN" altLang="en-US" sz="200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h</m:t>
                              </m:r>
                            </m:e>
                            <m:sub>
                              <m:r>
                                <a:rPr lang="zh-CN" altLang="en-US" sz="2000" i="1">
                                  <a:latin typeface="Cambria Math" panose="02040503050406030204" pitchFamily="18" charset="0"/>
                                </a:rPr>
                                <m:t>𝑡</m:t>
                              </m:r>
                              <m:r>
                                <a:rPr lang="zh-CN" altLang="en-US" sz="2000">
                                  <a:latin typeface="Cambria Math" panose="02040503050406030204" pitchFamily="18" charset="0"/>
                                </a:rPr>
                                <m:t>−1</m:t>
                              </m:r>
                            </m:sub>
                          </m:sSub>
                          <m:r>
                            <a:rPr lang="zh-CN" altLang="en-US" sz="200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𝑥</m:t>
                              </m:r>
                            </m:e>
                            <m:sub>
                              <m:r>
                                <a:rPr lang="zh-CN" altLang="en-US" sz="2000" i="1">
                                  <a:latin typeface="Cambria Math" panose="02040503050406030204" pitchFamily="18" charset="0"/>
                                </a:rPr>
                                <m:t>𝑡</m:t>
                              </m:r>
                            </m:sub>
                          </m:sSub>
                          <m:r>
                            <a:rPr lang="zh-CN" altLang="en-US" sz="200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𝑏</m:t>
                              </m:r>
                            </m:e>
                            <m:sub>
                              <m:r>
                                <a:rPr lang="zh-CN" altLang="en-US" sz="2000" i="1">
                                  <a:latin typeface="Cambria Math" panose="02040503050406030204" pitchFamily="18" charset="0"/>
                                </a:rPr>
                                <m:t>𝑜</m:t>
                              </m:r>
                            </m:sub>
                          </m:sSub>
                        </m:e>
                      </m:d>
                      <m:r>
                        <a:rPr lang="en-US" altLang="zh-CN" sz="2000">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𝑠𝑖𝑔𝑚𝑜𝑖𝑑</m:t>
                      </m:r>
                      <m:d>
                        <m:dPr>
                          <m:ctrlPr>
                            <a:rPr lang="zh-CN" altLang="zh-CN" sz="2000" i="1">
                              <a:solidFill>
                                <a:schemeClr val="tx1"/>
                              </a:solidFill>
                              <a:latin typeface="Cambria Math" panose="02040503050406030204" pitchFamily="18" charset="0"/>
                            </a:rPr>
                          </m:ctrlPr>
                        </m:dPr>
                        <m:e>
                          <m:d>
                            <m:dPr>
                              <m:begChr m:val="["/>
                              <m:endChr m:val="]"/>
                              <m:ctrlPr>
                                <a:rPr lang="zh-CN" altLang="zh-CN" sz="2000" i="1">
                                  <a:solidFill>
                                    <a:schemeClr val="tx1"/>
                                  </a:solidFill>
                                  <a:latin typeface="Cambria Math" panose="02040503050406030204" pitchFamily="18" charset="0"/>
                                </a:rPr>
                              </m:ctrlPr>
                            </m:dPr>
                            <m:e>
                              <m:r>
                                <a:rPr lang="en-US" altLang="zh-CN" sz="2000" i="1">
                                  <a:solidFill>
                                    <a:schemeClr val="tx1"/>
                                  </a:solidFill>
                                  <a:latin typeface="Cambria Math" panose="02040503050406030204" pitchFamily="18" charset="0"/>
                                </a:rPr>
                                <m:t>1.1,1.2,0.3,0.5</m:t>
                              </m:r>
                            </m:e>
                          </m:d>
                          <m:r>
                            <a:rPr lang="en-US" altLang="zh-CN" sz="2000">
                              <a:solidFill>
                                <a:schemeClr val="tx1"/>
                              </a:solidFill>
                              <a:latin typeface="Cambria Math" panose="02040503050406030204" pitchFamily="18" charset="0"/>
                            </a:rPr>
                            <m:t>∙</m:t>
                          </m:r>
                          <m:sSup>
                            <m:sSupPr>
                              <m:ctrlPr>
                                <a:rPr lang="zh-CN" altLang="zh-CN" sz="2000" i="1">
                                  <a:solidFill>
                                    <a:schemeClr val="tx1"/>
                                  </a:solidFill>
                                  <a:latin typeface="Cambria Math" panose="02040503050406030204" pitchFamily="18" charset="0"/>
                                </a:rPr>
                              </m:ctrlPr>
                            </m:sSupPr>
                            <m:e>
                              <m:r>
                                <a:rPr lang="en-US" altLang="zh-CN" sz="2000">
                                  <a:solidFill>
                                    <a:schemeClr val="tx1"/>
                                  </a:solidFill>
                                  <a:latin typeface="Cambria Math" panose="02040503050406030204" pitchFamily="18" charset="0"/>
                                </a:rPr>
                                <m:t>[0.1, 0.3, 0.5, 0.7]</m:t>
                              </m:r>
                            </m:e>
                            <m:sup>
                              <m:r>
                                <a:rPr lang="en-US" altLang="zh-CN" sz="2000" i="1">
                                  <a:solidFill>
                                    <a:schemeClr val="tx1"/>
                                  </a:solidFill>
                                  <a:latin typeface="Cambria Math" panose="02040503050406030204" pitchFamily="18" charset="0"/>
                                </a:rPr>
                                <m:t>𝑇</m:t>
                              </m:r>
                            </m:sup>
                          </m:sSup>
                        </m:e>
                      </m:d>
                      <m:r>
                        <a:rPr lang="en-US" altLang="zh-CN" sz="2000" i="1">
                          <a:solidFill>
                            <a:schemeClr val="tx1"/>
                          </a:solidFill>
                          <a:latin typeface="Cambria Math" panose="02040503050406030204" pitchFamily="18" charset="0"/>
                        </a:rPr>
                        <m:t>=0.725</m:t>
                      </m:r>
                    </m:oMath>
                  </m:oMathPara>
                </a14:m>
                <a:endParaRPr lang="zh-CN" altLang="zh-CN" sz="2000" dirty="0">
                  <a:solidFill>
                    <a:schemeClr val="tx1"/>
                  </a:solidFill>
                </a:endParaRPr>
              </a:p>
              <a:p>
                <a:pPr algn="ctr"/>
                <a14:m>
                  <m:oMath xmlns:m="http://schemas.openxmlformats.org/officeDocument/2006/math">
                    <m:d>
                      <m:dPr>
                        <m:begChr m:val=""/>
                        <m:ctrlPr>
                          <a:rPr lang="zh-CN" altLang="en-US" sz="2000" i="1">
                            <a:latin typeface="Cambria Math" panose="02040503050406030204" pitchFamily="18" charset="0"/>
                          </a:rPr>
                        </m:ctrlPr>
                      </m:dP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h</m:t>
                            </m:r>
                          </m:e>
                          <m:sub>
                            <m:r>
                              <a:rPr lang="zh-CN" altLang="en-US" sz="2000" i="1">
                                <a:latin typeface="Cambria Math" panose="02040503050406030204" pitchFamily="18" charset="0"/>
                              </a:rPr>
                              <m:t>𝑡</m:t>
                            </m:r>
                          </m:sub>
                        </m:sSub>
                        <m:r>
                          <a:rPr lang="zh-CN" altLang="en-US" sz="200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𝑜</m:t>
                            </m:r>
                          </m:e>
                          <m:sub>
                            <m:r>
                              <a:rPr lang="zh-CN" altLang="en-US" sz="2000" i="1">
                                <a:latin typeface="Cambria Math" panose="02040503050406030204" pitchFamily="18" charset="0"/>
                              </a:rPr>
                              <m:t>𝑡</m:t>
                            </m:r>
                          </m:sub>
                        </m:sSub>
                        <m:r>
                          <a:rPr lang="zh-CN" altLang="en-US" sz="2000">
                            <a:latin typeface="Cambria Math" panose="02040503050406030204" pitchFamily="18" charset="0"/>
                          </a:rPr>
                          <m:t>∗</m:t>
                        </m:r>
                        <m:r>
                          <m:rPr>
                            <m:sty m:val="p"/>
                          </m:rPr>
                          <a:rPr lang="zh-CN" altLang="en-US" sz="2000">
                            <a:latin typeface="Cambria Math" panose="02040503050406030204" pitchFamily="18" charset="0"/>
                          </a:rPr>
                          <m:t>tan</m:t>
                        </m:r>
                        <m:func>
                          <m:funcPr>
                            <m:ctrlPr>
                              <a:rPr lang="zh-CN" altLang="en-US" sz="2000" i="1">
                                <a:latin typeface="Cambria Math" panose="02040503050406030204" pitchFamily="18" charset="0"/>
                              </a:rPr>
                            </m:ctrlPr>
                          </m:funcPr>
                          <m:fName>
                            <m:r>
                              <m:rPr>
                                <m:sty m:val="p"/>
                              </m:rPr>
                              <a:rPr lang="zh-CN" altLang="en-US" sz="2000">
                                <a:latin typeface="Cambria Math" panose="02040503050406030204" pitchFamily="18" charset="0"/>
                              </a:rPr>
                              <m:t>h</m:t>
                            </m:r>
                          </m:fName>
                          <m:e>
                            <m:r>
                              <a:rPr lang="zh-CN" altLang="en-US" sz="2000">
                                <a:latin typeface="Cambria Math" panose="02040503050406030204" pitchFamily="18" charset="0"/>
                              </a:rPr>
                              <m:t>(</m:t>
                            </m:r>
                          </m:e>
                        </m:func>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𝐶</m:t>
                            </m:r>
                          </m:e>
                          <m:sub>
                            <m:r>
                              <a:rPr lang="zh-CN" altLang="en-US" sz="2000" i="1">
                                <a:latin typeface="Cambria Math" panose="02040503050406030204" pitchFamily="18" charset="0"/>
                              </a:rPr>
                              <m:t>𝑡</m:t>
                            </m:r>
                          </m:sub>
                        </m:sSub>
                      </m:e>
                    </m:d>
                    <m:r>
                      <a:rPr lang="en-US" altLang="zh-CN" sz="2000" dirty="0">
                        <a:latin typeface="Cambria Math"/>
                      </a:rPr>
                      <m:t>=</m:t>
                    </m:r>
                    <m:r>
                      <a:rPr lang="en-US" altLang="zh-CN" sz="2000" i="1">
                        <a:solidFill>
                          <a:schemeClr val="tx1"/>
                        </a:solidFill>
                        <a:latin typeface="Cambria Math" panose="02040503050406030204" pitchFamily="18" charset="0"/>
                      </a:rPr>
                      <m:t>0.725∗0.797=0.578</m:t>
                    </m:r>
                  </m:oMath>
                </a14:m>
                <a:r>
                  <a:rPr lang="zh-CN" altLang="zh-CN" sz="2000" dirty="0">
                    <a:solidFill>
                      <a:schemeClr val="tx1"/>
                    </a:solidFill>
                  </a:rPr>
                  <a:t>，</a:t>
                </a:r>
              </a:p>
              <a:p>
                <a:r>
                  <a:rPr lang="zh-CN" altLang="zh-CN" sz="2000" dirty="0">
                    <a:solidFill>
                      <a:schemeClr val="tx1"/>
                    </a:solidFill>
                  </a:rPr>
                  <a:t>因此，最终得出该时刻的输出信息</a:t>
                </a:r>
                <a14:m>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h</m:t>
                        </m:r>
                      </m:e>
                      <m:sub>
                        <m:r>
                          <a:rPr lang="zh-CN" altLang="en-US" sz="2000" i="1">
                            <a:latin typeface="Cambria Math" panose="02040503050406030204" pitchFamily="18" charset="0"/>
                          </a:rPr>
                          <m:t>𝑡</m:t>
                        </m:r>
                      </m:sub>
                    </m:sSub>
                    <m:r>
                      <a:rPr lang="en-US" altLang="zh-CN" sz="2400" i="1">
                        <a:solidFill>
                          <a:schemeClr val="tx1"/>
                        </a:solidFill>
                        <a:latin typeface="Cambria Math" panose="02040503050406030204" pitchFamily="18" charset="0"/>
                      </a:rPr>
                      <m:t>=0.578</m:t>
                    </m:r>
                  </m:oMath>
                </a14:m>
                <a:r>
                  <a:rPr lang="zh-CN" altLang="zh-CN" sz="2000" dirty="0">
                    <a:solidFill>
                      <a:schemeClr val="tx1"/>
                    </a:solidFill>
                  </a:rPr>
                  <a:t>。</a:t>
                </a:r>
              </a:p>
            </p:txBody>
          </p:sp>
        </mc:Choice>
        <mc:Fallback xmlns="">
          <p:sp>
            <p:nvSpPr>
              <p:cNvPr id="8" name="矩形 7">
                <a:extLst>
                  <a:ext uri="{FF2B5EF4-FFF2-40B4-BE49-F238E27FC236}">
                    <a16:creationId xmlns="" xmlns:a16="http://schemas.microsoft.com/office/drawing/2014/main" xmlns:a14="http://schemas.microsoft.com/office/drawing/2010/main" id="{082CA3CD-F3A2-4B70-8C3F-50F0371272C5}"/>
                  </a:ext>
                </a:extLst>
              </p:cNvPr>
              <p:cNvSpPr>
                <a:spLocks noRot="1" noChangeAspect="1" noMove="1" noResize="1" noEditPoints="1" noAdjustHandles="1" noChangeArrowheads="1" noChangeShapeType="1" noTextEdit="1"/>
              </p:cNvSpPr>
              <p:nvPr/>
            </p:nvSpPr>
            <p:spPr>
              <a:xfrm>
                <a:off x="420699" y="2710684"/>
                <a:ext cx="11413777" cy="3363934"/>
              </a:xfrm>
              <a:prstGeom prst="rect">
                <a:avLst/>
              </a:prstGeom>
              <a:blipFill rotWithShape="1">
                <a:blip r:embed="rId4"/>
                <a:stretch>
                  <a:fillRect l="-534" t="-11434" b="-123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182297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5035" y="97155"/>
            <a:ext cx="8135620" cy="618490"/>
          </a:xfrm>
        </p:spPr>
        <p:txBody>
          <a:bodyPr/>
          <a:lstStyle/>
          <a:p>
            <a:r>
              <a:rPr lang="zh-CN" altLang="en-US" dirty="0">
                <a:latin typeface="微软雅黑" panose="020B0503020204020204" pitchFamily="34" charset="-122"/>
                <a:ea typeface="微软雅黑" panose="020B0503020204020204" pitchFamily="34" charset="-122"/>
                <a:sym typeface="+mn-ea"/>
              </a:rPr>
              <a:t>长短期记忆神经网络</a:t>
            </a:r>
            <a:r>
              <a:rPr lang="en-US" altLang="zh-CN" dirty="0">
                <a:latin typeface="微软雅黑" panose="020B0503020204020204" pitchFamily="34" charset="-122"/>
                <a:ea typeface="微软雅黑" panose="020B0503020204020204" pitchFamily="34" charset="-122"/>
                <a:sym typeface="+mn-ea"/>
              </a:rPr>
              <a:t>LSTM</a:t>
            </a:r>
            <a:endParaRPr lang="zh-CN" altLang="en-US" dirty="0">
              <a:latin typeface="微软雅黑" panose="020B0503020204020204" pitchFamily="34" charset="-122"/>
              <a:ea typeface="微软雅黑" panose="020B0503020204020204" pitchFamily="34" charset="-122"/>
              <a:sym typeface="+mn-ea"/>
            </a:endParaRPr>
          </a:p>
        </p:txBody>
      </p:sp>
      <p:sp>
        <p:nvSpPr>
          <p:cNvPr id="7" name="矩形 6">
            <a:extLst>
              <a:ext uri="{FF2B5EF4-FFF2-40B4-BE49-F238E27FC236}">
                <a16:creationId xmlns:a16="http://schemas.microsoft.com/office/drawing/2014/main" id="{082CA3CD-F3A2-4B70-8C3F-50F0371272C5}"/>
              </a:ext>
            </a:extLst>
          </p:cNvPr>
          <p:cNvSpPr/>
          <p:nvPr/>
        </p:nvSpPr>
        <p:spPr>
          <a:xfrm>
            <a:off x="485517" y="1015169"/>
            <a:ext cx="11413777" cy="1421928"/>
          </a:xfrm>
          <a:prstGeom prst="rect">
            <a:avLst/>
          </a:prstGeom>
        </p:spPr>
        <p:txBody>
          <a:bodyPr wrap="square">
            <a:spAutoFit/>
          </a:bodyPr>
          <a:lstStyle/>
          <a:p>
            <a:pPr>
              <a:lnSpc>
                <a:spcPct val="120000"/>
              </a:lnSpc>
            </a:pPr>
            <a:r>
              <a:rPr lang="zh-CN" altLang="zh-CN" dirty="0">
                <a:solidFill>
                  <a:schemeClr val="tx1"/>
                </a:solidFill>
              </a:rPr>
              <a:t>在</a:t>
            </a:r>
            <a:r>
              <a:rPr lang="en-US" altLang="zh-CN" dirty="0">
                <a:solidFill>
                  <a:schemeClr val="tx1"/>
                </a:solidFill>
              </a:rPr>
              <a:t>LSTM</a:t>
            </a:r>
            <a:r>
              <a:rPr lang="zh-CN" altLang="zh-CN" dirty="0">
                <a:solidFill>
                  <a:schemeClr val="tx1"/>
                </a:solidFill>
              </a:rPr>
              <a:t>中，门的作用是允许记忆单元长时间存储和访问序列信息，从而减少梯度消失问题。例如，输入门保持关闭，即激活值接近</a:t>
            </a:r>
            <a:r>
              <a:rPr lang="en-US" altLang="zh-CN" dirty="0">
                <a:solidFill>
                  <a:schemeClr val="tx1"/>
                </a:solidFill>
              </a:rPr>
              <a:t>0</a:t>
            </a:r>
            <a:r>
              <a:rPr lang="zh-CN" altLang="zh-CN" dirty="0">
                <a:solidFill>
                  <a:schemeClr val="tx1"/>
                </a:solidFill>
              </a:rPr>
              <a:t>，则新的输入不会进入网络，网络中的记忆单元会一直保持开始的激活状态。通过对输入门的开关控制，可以控制循环神经网络模型什么时候接受新的数据、什么时候拒绝新的数据进入，于是梯度信息就随着时间的传递而被保留下来。</a:t>
            </a: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082CA3CD-F3A2-4B70-8C3F-50F0371272C5}"/>
                  </a:ext>
                </a:extLst>
              </p:cNvPr>
              <p:cNvSpPr/>
              <p:nvPr/>
            </p:nvSpPr>
            <p:spPr>
              <a:xfrm>
                <a:off x="485516" y="2489297"/>
                <a:ext cx="11413777" cy="1569660"/>
              </a:xfrm>
              <a:prstGeom prst="rect">
                <a:avLst/>
              </a:prstGeom>
            </p:spPr>
            <p:txBody>
              <a:bodyPr wrap="square">
                <a:spAutoFit/>
              </a:bodyPr>
              <a:lstStyle/>
              <a:p>
                <a:pPr>
                  <a:lnSpc>
                    <a:spcPct val="120000"/>
                  </a:lnSpc>
                  <a:spcBef>
                    <a:spcPts val="600"/>
                  </a:spcBef>
                </a:pPr>
                <a:r>
                  <a:rPr lang="zh-CN" altLang="zh-CN" sz="2000" dirty="0">
                    <a:solidFill>
                      <a:schemeClr val="tx1"/>
                    </a:solidFill>
                  </a:rPr>
                  <a:t>如图所示，在中间隐藏层节点的单个记忆单元中，左侧和上侧为输出门，下侧为输入门。当门完全打开是为圆圈“</a:t>
                </a:r>
                <a:r>
                  <a:rPr lang="en-US" altLang="zh-CN" sz="2000" dirty="0">
                    <a:solidFill>
                      <a:schemeClr val="tx1"/>
                    </a:solidFill>
                  </a:rPr>
                  <a:t>o</a:t>
                </a:r>
                <a:r>
                  <a:rPr lang="zh-CN" altLang="zh-CN" sz="2000" dirty="0">
                    <a:solidFill>
                      <a:schemeClr val="tx1"/>
                    </a:solidFill>
                  </a:rPr>
                  <a:t>”，门完全关闭时为横杠“</a:t>
                </a:r>
                <a:r>
                  <a:rPr lang="en-US" altLang="zh-CN" sz="2000" dirty="0">
                    <a:solidFill>
                      <a:schemeClr val="tx1"/>
                    </a:solidFill>
                  </a:rPr>
                  <a:t>=</a:t>
                </a:r>
                <a:r>
                  <a:rPr lang="zh-CN" altLang="zh-CN" sz="2000" dirty="0">
                    <a:solidFill>
                      <a:schemeClr val="tx1"/>
                    </a:solidFill>
                  </a:rPr>
                  <a:t>”。第二个时刻</a:t>
                </a:r>
                <a14:m>
                  <m:oMath xmlns:m="http://schemas.openxmlformats.org/officeDocument/2006/math">
                    <m:r>
                      <a:rPr lang="en-US" altLang="zh-CN" sz="2000" i="1">
                        <a:solidFill>
                          <a:schemeClr val="tx1"/>
                        </a:solidFill>
                        <a:latin typeface="Cambria Math" panose="02040503050406030204" pitchFamily="18" charset="0"/>
                      </a:rPr>
                      <m:t>𝑡</m:t>
                    </m:r>
                  </m:oMath>
                </a14:m>
                <a:r>
                  <a:rPr lang="zh-CN" altLang="zh-CN" sz="2000" dirty="0">
                    <a:solidFill>
                      <a:schemeClr val="tx1"/>
                    </a:solidFill>
                  </a:rPr>
                  <a:t>中，输入门和输出门都为关闭状态，于是记忆单元把之前的状态传递到第</a:t>
                </a:r>
                <a:r>
                  <a:rPr lang="en-US" altLang="zh-CN" sz="2000" dirty="0">
                    <a:solidFill>
                      <a:schemeClr val="tx1"/>
                    </a:solidFill>
                  </a:rPr>
                  <a:t>3</a:t>
                </a:r>
                <a:r>
                  <a:rPr lang="zh-CN" altLang="zh-CN" sz="2000" dirty="0">
                    <a:solidFill>
                      <a:schemeClr val="tx1"/>
                    </a:solidFill>
                  </a:rPr>
                  <a:t>个时刻</a:t>
                </a:r>
                <a14:m>
                  <m:oMath xmlns:m="http://schemas.openxmlformats.org/officeDocument/2006/math">
                    <m:r>
                      <a:rPr lang="en-US" altLang="zh-CN" sz="2000" i="1">
                        <a:solidFill>
                          <a:schemeClr val="tx1"/>
                        </a:solidFill>
                        <a:latin typeface="Cambria Math" panose="02040503050406030204" pitchFamily="18" charset="0"/>
                      </a:rPr>
                      <m:t>𝑡</m:t>
                    </m:r>
                    <m:r>
                      <a:rPr lang="en-US" altLang="zh-CN" sz="2000" i="1">
                        <a:solidFill>
                          <a:schemeClr val="tx1"/>
                        </a:solidFill>
                        <a:latin typeface="Cambria Math" panose="02040503050406030204" pitchFamily="18" charset="0"/>
                      </a:rPr>
                      <m:t>+1</m:t>
                    </m:r>
                  </m:oMath>
                </a14:m>
                <a:r>
                  <a:rPr lang="zh-CN" altLang="zh-CN" sz="2000" dirty="0">
                    <a:solidFill>
                      <a:schemeClr val="tx1"/>
                    </a:solidFill>
                  </a:rPr>
                  <a:t>，操作中记忆单元就把第</a:t>
                </a:r>
                <a:r>
                  <a:rPr lang="en-US" altLang="zh-CN" sz="2000" dirty="0">
                    <a:solidFill>
                      <a:schemeClr val="tx1"/>
                    </a:solidFill>
                  </a:rPr>
                  <a:t>1</a:t>
                </a:r>
                <a:r>
                  <a:rPr lang="zh-CN" altLang="zh-CN" sz="2000" dirty="0">
                    <a:solidFill>
                      <a:schemeClr val="tx1"/>
                    </a:solidFill>
                  </a:rPr>
                  <a:t>个状态记录下来。依次类推，记忆单元就能够对时间步</a:t>
                </a:r>
                <a14:m>
                  <m:oMath xmlns:m="http://schemas.openxmlformats.org/officeDocument/2006/math">
                    <m:r>
                      <a:rPr lang="en-US" altLang="zh-CN" sz="2000" i="1">
                        <a:solidFill>
                          <a:schemeClr val="tx1"/>
                        </a:solidFill>
                        <a:latin typeface="Cambria Math" panose="02040503050406030204" pitchFamily="18" charset="0"/>
                      </a:rPr>
                      <m:t>𝑡</m:t>
                    </m:r>
                  </m:oMath>
                </a14:m>
                <a:r>
                  <a:rPr lang="zh-CN" altLang="zh-CN" sz="2000" dirty="0">
                    <a:solidFill>
                      <a:schemeClr val="tx1"/>
                    </a:solidFill>
                  </a:rPr>
                  <a:t>的状态进行存储，减少梯度消失问题</a:t>
                </a:r>
              </a:p>
            </p:txBody>
          </p:sp>
        </mc:Choice>
        <mc:Fallback xmlns="">
          <p:sp>
            <p:nvSpPr>
              <p:cNvPr id="8" name="矩形 7">
                <a:extLst>
                  <a:ext uri="{FF2B5EF4-FFF2-40B4-BE49-F238E27FC236}">
                    <a16:creationId xmlns="" xmlns:a16="http://schemas.microsoft.com/office/drawing/2014/main" xmlns:a14="http://schemas.microsoft.com/office/drawing/2010/main" id="{082CA3CD-F3A2-4B70-8C3F-50F0371272C5}"/>
                  </a:ext>
                </a:extLst>
              </p:cNvPr>
              <p:cNvSpPr>
                <a:spLocks noRot="1" noChangeAspect="1" noMove="1" noResize="1" noEditPoints="1" noAdjustHandles="1" noChangeArrowheads="1" noChangeShapeType="1" noTextEdit="1"/>
              </p:cNvSpPr>
              <p:nvPr/>
            </p:nvSpPr>
            <p:spPr>
              <a:xfrm>
                <a:off x="485516" y="2489297"/>
                <a:ext cx="11413777" cy="1569660"/>
              </a:xfrm>
              <a:prstGeom prst="rect">
                <a:avLst/>
              </a:prstGeom>
              <a:blipFill rotWithShape="1">
                <a:blip r:embed="rId3"/>
                <a:stretch>
                  <a:fillRect l="-588" r="-427" b="-4264"/>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6CE2AEA2-491F-44C1-9B37-926812BC82CC}"/>
              </a:ext>
            </a:extLst>
          </p:cNvPr>
          <p:cNvPicPr>
            <a:picLocks noChangeAspect="1"/>
          </p:cNvPicPr>
          <p:nvPr/>
        </p:nvPicPr>
        <p:blipFill>
          <a:blip r:embed="rId4"/>
          <a:stretch>
            <a:fillRect/>
          </a:stretch>
        </p:blipFill>
        <p:spPr>
          <a:xfrm>
            <a:off x="557094" y="4151337"/>
            <a:ext cx="11480231" cy="2300916"/>
          </a:xfrm>
          <a:prstGeom prst="rect">
            <a:avLst/>
          </a:prstGeom>
        </p:spPr>
      </p:pic>
      <p:sp>
        <p:nvSpPr>
          <p:cNvPr id="10" name="矩形 9">
            <a:extLst>
              <a:ext uri="{FF2B5EF4-FFF2-40B4-BE49-F238E27FC236}">
                <a16:creationId xmlns:a16="http://schemas.microsoft.com/office/drawing/2014/main" id="{E13C9E8D-9B1C-4CCD-91FB-A6AE399184BB}"/>
              </a:ext>
            </a:extLst>
          </p:cNvPr>
          <p:cNvSpPr/>
          <p:nvPr/>
        </p:nvSpPr>
        <p:spPr>
          <a:xfrm>
            <a:off x="3118434" y="6452253"/>
            <a:ext cx="7392821" cy="323165"/>
          </a:xfrm>
          <a:prstGeom prst="rect">
            <a:avLst/>
          </a:prstGeom>
        </p:spPr>
        <p:txBody>
          <a:bodyPr wrap="square">
            <a:spAutoFit/>
          </a:bodyPr>
          <a:lstStyle/>
          <a:p>
            <a:pPr indent="1600200" algn="just">
              <a:lnSpc>
                <a:spcPts val="1800"/>
              </a:lnSpc>
              <a:spcAft>
                <a:spcPts val="0"/>
              </a:spcAft>
            </a:pPr>
            <a:r>
              <a:rPr lang="en-US" altLang="zh-CN" sz="2000" dirty="0">
                <a:solidFill>
                  <a:schemeClr val="tx1"/>
                </a:solidFill>
                <a:cs typeface="宋体" panose="02010600030101010101" pitchFamily="2" charset="-122"/>
              </a:rPr>
              <a:t> LSTM</a:t>
            </a:r>
            <a:r>
              <a:rPr lang="zh-CN" altLang="zh-CN" sz="2000" dirty="0">
                <a:solidFill>
                  <a:schemeClr val="tx1"/>
                </a:solidFill>
                <a:cs typeface="宋体" panose="02010600030101010101" pitchFamily="2" charset="-122"/>
              </a:rPr>
              <a:t>保存梯度信息示意图</a:t>
            </a:r>
            <a:endParaRPr lang="zh-CN" altLang="zh-CN" sz="2000" dirty="0">
              <a:solidFill>
                <a:schemeClr val="tx1"/>
              </a:solidFill>
              <a:effectLst/>
              <a:cs typeface="宋体" panose="02010600030101010101" pitchFamily="2" charset="-122"/>
            </a:endParaRPr>
          </a:p>
        </p:txBody>
      </p:sp>
    </p:spTree>
    <p:extLst>
      <p:ext uri="{BB962C8B-B14F-4D97-AF65-F5344CB8AC3E}">
        <p14:creationId xmlns:p14="http://schemas.microsoft.com/office/powerpoint/2010/main" val="9698568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5035" y="97155"/>
            <a:ext cx="8135620" cy="618490"/>
          </a:xfrm>
        </p:spPr>
        <p:txBody>
          <a:bodyPr/>
          <a:lstStyle/>
          <a:p>
            <a:r>
              <a:rPr lang="zh-CN" altLang="en-US" dirty="0" smtClean="0">
                <a:latin typeface="微软雅黑" panose="020B0503020204020204" pitchFamily="34" charset="-122"/>
                <a:ea typeface="微软雅黑" panose="020B0503020204020204" pitchFamily="34" charset="-122"/>
                <a:sym typeface="+mn-ea"/>
              </a:rPr>
              <a:t>门控循环单元</a:t>
            </a:r>
            <a:r>
              <a:rPr lang="en-US" altLang="zh-CN" dirty="0" smtClean="0">
                <a:latin typeface="微软雅黑" panose="020B0503020204020204" pitchFamily="34" charset="-122"/>
                <a:ea typeface="微软雅黑" panose="020B0503020204020204" pitchFamily="34" charset="-122"/>
                <a:sym typeface="+mn-ea"/>
              </a:rPr>
              <a:t>GRU</a:t>
            </a:r>
            <a:endParaRPr lang="zh-CN" altLang="en-US" dirty="0">
              <a:latin typeface="微软雅黑" panose="020B0503020204020204" pitchFamily="34" charset="-122"/>
              <a:ea typeface="微软雅黑" panose="020B0503020204020204" pitchFamily="34" charset="-122"/>
              <a:sym typeface="+mn-ea"/>
            </a:endParaRPr>
          </a:p>
        </p:txBody>
      </p:sp>
      <p:sp>
        <p:nvSpPr>
          <p:cNvPr id="11" name="矩形 10">
            <a:extLst>
              <a:ext uri="{FF2B5EF4-FFF2-40B4-BE49-F238E27FC236}">
                <a16:creationId xmlns:a16="http://schemas.microsoft.com/office/drawing/2014/main" id="{082CA3CD-F3A2-4B70-8C3F-50F0371272C5}"/>
              </a:ext>
            </a:extLst>
          </p:cNvPr>
          <p:cNvSpPr/>
          <p:nvPr/>
        </p:nvSpPr>
        <p:spPr>
          <a:xfrm>
            <a:off x="486915" y="1268367"/>
            <a:ext cx="11413777" cy="1421928"/>
          </a:xfrm>
          <a:prstGeom prst="rect">
            <a:avLst/>
          </a:prstGeom>
        </p:spPr>
        <p:txBody>
          <a:bodyPr wrap="square">
            <a:spAutoFit/>
          </a:bodyPr>
          <a:lstStyle/>
          <a:p>
            <a:pPr>
              <a:lnSpc>
                <a:spcPct val="120000"/>
              </a:lnSpc>
            </a:pPr>
            <a:r>
              <a:rPr lang="zh-CN" altLang="zh-CN" dirty="0">
                <a:solidFill>
                  <a:schemeClr val="tx1"/>
                </a:solidFill>
              </a:rPr>
              <a:t>自从</a:t>
            </a:r>
            <a:r>
              <a:rPr lang="en-US" altLang="zh-CN" dirty="0">
                <a:solidFill>
                  <a:schemeClr val="tx1"/>
                </a:solidFill>
              </a:rPr>
              <a:t>LSTM</a:t>
            </a:r>
            <a:r>
              <a:rPr lang="zh-CN" altLang="zh-CN" dirty="0">
                <a:solidFill>
                  <a:schemeClr val="tx1"/>
                </a:solidFill>
              </a:rPr>
              <a:t>提出以后，为了更有效地提升网络精度和减少网络参数，不断地对</a:t>
            </a:r>
            <a:r>
              <a:rPr lang="en-US" altLang="zh-CN" dirty="0">
                <a:solidFill>
                  <a:schemeClr val="tx1"/>
                </a:solidFill>
              </a:rPr>
              <a:t>LSTM</a:t>
            </a:r>
            <a:r>
              <a:rPr lang="zh-CN" altLang="zh-CN" dirty="0">
                <a:solidFill>
                  <a:schemeClr val="tx1"/>
                </a:solidFill>
              </a:rPr>
              <a:t>的网络结构做出改进。最为常见的一种改进是</a:t>
            </a:r>
            <a:r>
              <a:rPr lang="zh-CN" altLang="zh-CN" dirty="0">
                <a:solidFill>
                  <a:schemeClr val="accent6"/>
                </a:solidFill>
              </a:rPr>
              <a:t>门控循环单元</a:t>
            </a:r>
            <a:r>
              <a:rPr lang="zh-CN" altLang="zh-CN" dirty="0">
                <a:solidFill>
                  <a:schemeClr val="tx1"/>
                </a:solidFill>
              </a:rPr>
              <a:t>（</a:t>
            </a:r>
            <a:r>
              <a:rPr lang="en-US" altLang="zh-CN" dirty="0">
                <a:solidFill>
                  <a:schemeClr val="tx1"/>
                </a:solidFill>
              </a:rPr>
              <a:t>Gated Recurrent Unit</a:t>
            </a:r>
            <a:r>
              <a:rPr lang="zh-CN" altLang="zh-CN" dirty="0">
                <a:solidFill>
                  <a:schemeClr val="tx1"/>
                </a:solidFill>
              </a:rPr>
              <a:t>，简称</a:t>
            </a:r>
            <a:r>
              <a:rPr lang="en-US" altLang="zh-CN" dirty="0">
                <a:solidFill>
                  <a:schemeClr val="accent6"/>
                </a:solidFill>
              </a:rPr>
              <a:t>GRU</a:t>
            </a:r>
            <a:r>
              <a:rPr lang="zh-CN" altLang="zh-CN" dirty="0">
                <a:solidFill>
                  <a:schemeClr val="tx1"/>
                </a:solidFill>
              </a:rPr>
              <a:t>）。</a:t>
            </a:r>
            <a:r>
              <a:rPr lang="en-US" altLang="zh-CN" dirty="0">
                <a:solidFill>
                  <a:schemeClr val="tx1"/>
                </a:solidFill>
              </a:rPr>
              <a:t>GRU</a:t>
            </a:r>
            <a:r>
              <a:rPr lang="zh-CN" altLang="zh-CN" dirty="0">
                <a:solidFill>
                  <a:schemeClr val="tx1"/>
                </a:solidFill>
              </a:rPr>
              <a:t>是</a:t>
            </a:r>
            <a:r>
              <a:rPr lang="en-US" altLang="zh-CN" dirty="0">
                <a:solidFill>
                  <a:schemeClr val="tx1"/>
                </a:solidFill>
              </a:rPr>
              <a:t>LSTM</a:t>
            </a:r>
            <a:r>
              <a:rPr lang="zh-CN" altLang="zh-CN" dirty="0">
                <a:solidFill>
                  <a:schemeClr val="tx1"/>
                </a:solidFill>
              </a:rPr>
              <a:t>的简化版，同样也能解决</a:t>
            </a:r>
            <a:r>
              <a:rPr lang="en-US" altLang="zh-CN" dirty="0">
                <a:solidFill>
                  <a:schemeClr val="tx1"/>
                </a:solidFill>
              </a:rPr>
              <a:t>RNN</a:t>
            </a:r>
            <a:r>
              <a:rPr lang="zh-CN" altLang="zh-CN" dirty="0">
                <a:solidFill>
                  <a:schemeClr val="tx1"/>
                </a:solidFill>
              </a:rPr>
              <a:t>的长期依赖问题。而且在许多情况下，由于</a:t>
            </a:r>
            <a:r>
              <a:rPr lang="en-US" altLang="zh-CN" dirty="0">
                <a:solidFill>
                  <a:schemeClr val="tx1"/>
                </a:solidFill>
              </a:rPr>
              <a:t>GRU</a:t>
            </a:r>
            <a:r>
              <a:rPr lang="zh-CN" altLang="zh-CN" dirty="0">
                <a:solidFill>
                  <a:schemeClr val="tx1"/>
                </a:solidFill>
              </a:rPr>
              <a:t>有更少的参数，相对容易训练且在一定程度上减轻过拟合问题，因此相比于</a:t>
            </a:r>
            <a:r>
              <a:rPr lang="en-US" altLang="zh-CN" dirty="0">
                <a:solidFill>
                  <a:schemeClr val="tx1"/>
                </a:solidFill>
              </a:rPr>
              <a:t>LSTM</a:t>
            </a:r>
            <a:r>
              <a:rPr lang="zh-CN" altLang="zh-CN" dirty="0">
                <a:solidFill>
                  <a:schemeClr val="tx1"/>
                </a:solidFill>
              </a:rPr>
              <a:t>更加出色。</a:t>
            </a: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082CA3CD-F3A2-4B70-8C3F-50F0371272C5}"/>
                  </a:ext>
                </a:extLst>
              </p:cNvPr>
              <p:cNvSpPr/>
              <p:nvPr/>
            </p:nvSpPr>
            <p:spPr>
              <a:xfrm>
                <a:off x="486915" y="2962830"/>
                <a:ext cx="11413777" cy="1594732"/>
              </a:xfrm>
              <a:prstGeom prst="rect">
                <a:avLst/>
              </a:prstGeom>
            </p:spPr>
            <p:txBody>
              <a:bodyPr wrap="square">
                <a:spAutoFit/>
              </a:bodyPr>
              <a:lstStyle/>
              <a:p>
                <a:pPr>
                  <a:lnSpc>
                    <a:spcPct val="120000"/>
                  </a:lnSpc>
                  <a:spcBef>
                    <a:spcPts val="600"/>
                  </a:spcBef>
                </a:pPr>
                <a:r>
                  <a:rPr lang="zh-CN" altLang="zh-CN" sz="2000" dirty="0">
                    <a:solidFill>
                      <a:schemeClr val="tx1"/>
                    </a:solidFill>
                  </a:rPr>
                  <a:t>与</a:t>
                </a:r>
                <a:r>
                  <a:rPr lang="en-US" altLang="zh-CN" sz="2000" dirty="0">
                    <a:solidFill>
                      <a:schemeClr val="tx1"/>
                    </a:solidFill>
                  </a:rPr>
                  <a:t>LSTM</a:t>
                </a:r>
                <a:r>
                  <a:rPr lang="zh-CN" altLang="zh-CN" sz="2000" dirty="0">
                    <a:solidFill>
                      <a:schemeClr val="tx1"/>
                    </a:solidFill>
                  </a:rPr>
                  <a:t>不同的是，</a:t>
                </a:r>
                <a:r>
                  <a:rPr lang="en-US" altLang="zh-CN" sz="2000" dirty="0">
                    <a:solidFill>
                      <a:schemeClr val="tx1"/>
                    </a:solidFill>
                  </a:rPr>
                  <a:t>GRU</a:t>
                </a:r>
                <a:r>
                  <a:rPr lang="zh-CN" altLang="zh-CN" sz="2000" dirty="0">
                    <a:solidFill>
                      <a:schemeClr val="tx1"/>
                    </a:solidFill>
                  </a:rPr>
                  <a:t>同时控制遗忘因子和更新状态单元的决定，使得</a:t>
                </a:r>
                <a:r>
                  <a:rPr lang="en-US" altLang="zh-CN" sz="2000" dirty="0">
                    <a:solidFill>
                      <a:schemeClr val="tx1"/>
                    </a:solidFill>
                  </a:rPr>
                  <a:t>GRU</a:t>
                </a:r>
                <a:r>
                  <a:rPr lang="zh-CN" altLang="zh-CN" sz="2000" dirty="0">
                    <a:solidFill>
                      <a:schemeClr val="tx1"/>
                    </a:solidFill>
                  </a:rPr>
                  <a:t>摆脱了</a:t>
                </a:r>
                <a:r>
                  <a:rPr lang="en-US" altLang="zh-CN" sz="2000" dirty="0">
                    <a:solidFill>
                      <a:schemeClr val="tx1"/>
                    </a:solidFill>
                  </a:rPr>
                  <a:t>LSTM</a:t>
                </a:r>
                <a:r>
                  <a:rPr lang="zh-CN" altLang="zh-CN" sz="2000" dirty="0">
                    <a:solidFill>
                      <a:schemeClr val="tx1"/>
                    </a:solidFill>
                  </a:rPr>
                  <a:t>中的单元状态</a:t>
                </a:r>
                <a14:m>
                  <m:oMath xmlns:m="http://schemas.openxmlformats.org/officeDocument/2006/math">
                    <m:sSup>
                      <m:sSupPr>
                        <m:ctrlPr>
                          <a:rPr lang="zh-CN" altLang="zh-CN" sz="2000" i="1">
                            <a:solidFill>
                              <a:schemeClr val="tx1"/>
                            </a:solidFill>
                            <a:latin typeface="Cambria Math" panose="02040503050406030204" pitchFamily="18" charset="0"/>
                          </a:rPr>
                        </m:ctrlPr>
                      </m:sSupPr>
                      <m:e>
                        <m:r>
                          <a:rPr lang="en-US" altLang="zh-CN" sz="2000" i="1">
                            <a:solidFill>
                              <a:schemeClr val="tx1"/>
                            </a:solidFill>
                            <a:latin typeface="Cambria Math" panose="02040503050406030204" pitchFamily="18" charset="0"/>
                          </a:rPr>
                          <m:t>𝑐</m:t>
                        </m:r>
                      </m:e>
                      <m:sup>
                        <m:d>
                          <m:dPr>
                            <m:ctrlPr>
                              <a:rPr lang="zh-CN" altLang="zh-CN" sz="2000" i="1">
                                <a:solidFill>
                                  <a:schemeClr val="tx1"/>
                                </a:solidFill>
                                <a:latin typeface="Cambria Math" panose="02040503050406030204" pitchFamily="18" charset="0"/>
                              </a:rPr>
                            </m:ctrlPr>
                          </m:dPr>
                          <m:e>
                            <m:r>
                              <a:rPr lang="en-US" altLang="zh-CN" sz="2000" i="1">
                                <a:solidFill>
                                  <a:schemeClr val="tx1"/>
                                </a:solidFill>
                                <a:latin typeface="Cambria Math" panose="02040503050406030204" pitchFamily="18" charset="0"/>
                              </a:rPr>
                              <m:t>𝑡</m:t>
                            </m:r>
                          </m:e>
                        </m:d>
                      </m:sup>
                    </m:sSup>
                  </m:oMath>
                </a14:m>
                <a:r>
                  <a:rPr lang="zh-CN" altLang="zh-CN" sz="2000" dirty="0">
                    <a:solidFill>
                      <a:schemeClr val="tx1"/>
                    </a:solidFill>
                  </a:rPr>
                  <a:t>并使用隐藏状态来传输信息。如图所示是</a:t>
                </a:r>
                <a:r>
                  <a:rPr lang="en-US" altLang="zh-CN" sz="2000" dirty="0">
                    <a:solidFill>
                      <a:schemeClr val="tx1"/>
                    </a:solidFill>
                  </a:rPr>
                  <a:t>GRU</a:t>
                </a:r>
                <a:r>
                  <a:rPr lang="zh-CN" altLang="zh-CN" sz="2000" dirty="0">
                    <a:solidFill>
                      <a:schemeClr val="tx1"/>
                    </a:solidFill>
                  </a:rPr>
                  <a:t>的网络结构。在</a:t>
                </a:r>
                <a:r>
                  <a:rPr lang="en-US" altLang="zh-CN" sz="2000" dirty="0">
                    <a:solidFill>
                      <a:schemeClr val="tx1"/>
                    </a:solidFill>
                  </a:rPr>
                  <a:t> GRU</a:t>
                </a:r>
                <a:r>
                  <a:rPr lang="zh-CN" altLang="zh-CN" sz="2000" dirty="0">
                    <a:solidFill>
                      <a:schemeClr val="tx1"/>
                    </a:solidFill>
                  </a:rPr>
                  <a:t>的网络模型中只有两个门限结构：</a:t>
                </a:r>
                <a:r>
                  <a:rPr lang="zh-CN" altLang="zh-CN" sz="2000" dirty="0">
                    <a:solidFill>
                      <a:schemeClr val="accent6"/>
                    </a:solidFill>
                  </a:rPr>
                  <a:t>重置门</a:t>
                </a:r>
                <a:r>
                  <a:rPr lang="zh-CN" altLang="zh-CN" sz="2000" dirty="0">
                    <a:solidFill>
                      <a:schemeClr val="tx1"/>
                    </a:solidFill>
                  </a:rPr>
                  <a:t>和</a:t>
                </a:r>
                <a:r>
                  <a:rPr lang="zh-CN" altLang="zh-CN" sz="2000" dirty="0">
                    <a:solidFill>
                      <a:schemeClr val="accent6"/>
                    </a:solidFill>
                  </a:rPr>
                  <a:t>更新门</a:t>
                </a:r>
                <a:r>
                  <a:rPr lang="zh-CN" altLang="zh-CN" sz="2000" dirty="0">
                    <a:solidFill>
                      <a:schemeClr val="tx1"/>
                    </a:solidFill>
                  </a:rPr>
                  <a:t>，同时在这个结构中，不仅混合了单元状态和隐藏状态，还把单元状态和输出状态进行了合并。</a:t>
                </a:r>
              </a:p>
            </p:txBody>
          </p:sp>
        </mc:Choice>
        <mc:Fallback xmlns="">
          <p:sp>
            <p:nvSpPr>
              <p:cNvPr id="12" name="矩形 11">
                <a:extLst>
                  <a:ext uri="{FF2B5EF4-FFF2-40B4-BE49-F238E27FC236}">
                    <a16:creationId xmlns="" xmlns:a16="http://schemas.microsoft.com/office/drawing/2014/main" xmlns:a14="http://schemas.microsoft.com/office/drawing/2010/main" id="{082CA3CD-F3A2-4B70-8C3F-50F0371272C5}"/>
                  </a:ext>
                </a:extLst>
              </p:cNvPr>
              <p:cNvSpPr>
                <a:spLocks noRot="1" noChangeAspect="1" noMove="1" noResize="1" noEditPoints="1" noAdjustHandles="1" noChangeArrowheads="1" noChangeShapeType="1" noTextEdit="1"/>
              </p:cNvSpPr>
              <p:nvPr/>
            </p:nvSpPr>
            <p:spPr>
              <a:xfrm>
                <a:off x="486915" y="2962830"/>
                <a:ext cx="11413777" cy="1594732"/>
              </a:xfrm>
              <a:prstGeom prst="rect">
                <a:avLst/>
              </a:prstGeom>
              <a:blipFill rotWithShape="1">
                <a:blip r:embed="rId3"/>
                <a:stretch>
                  <a:fillRect l="-588" r="-214" b="-4198"/>
                </a:stretch>
              </a:blipFill>
            </p:spPr>
            <p:txBody>
              <a:bodyPr/>
              <a:lstStyle/>
              <a:p>
                <a:r>
                  <a:rPr lang="zh-CN" altLang="en-US">
                    <a:noFill/>
                  </a:rPr>
                  <a:t> </a:t>
                </a:r>
              </a:p>
            </p:txBody>
          </p:sp>
        </mc:Fallback>
      </mc:AlternateContent>
      <p:pic>
        <p:nvPicPr>
          <p:cNvPr id="13" name="图片 12" descr="https://ws1.sinaimg.cn/large/005BVyzmly1fotomifeglj31eq0fo40v.jpg">
            <a:extLst>
              <a:ext uri="{FF2B5EF4-FFF2-40B4-BE49-F238E27FC236}">
                <a16:creationId xmlns:a16="http://schemas.microsoft.com/office/drawing/2014/main" id="{5C0B3C39-4EAA-4C81-8A90-4202EB3A9058}"/>
              </a:ext>
            </a:extLst>
          </p:cNvPr>
          <p:cNvPicPr/>
          <p:nvPr/>
        </p:nvPicPr>
        <p:blipFill rotWithShape="1">
          <a:blip r:embed="rId4" cstate="print">
            <a:extLst>
              <a:ext uri="{28A0092B-C50C-407E-A947-70E740481C1C}">
                <a14:useLocalDpi xmlns:a14="http://schemas.microsoft.com/office/drawing/2010/main" val="0"/>
              </a:ext>
            </a:extLst>
          </a:blip>
          <a:srcRect r="54534"/>
          <a:stretch/>
        </p:blipFill>
        <p:spPr bwMode="auto">
          <a:xfrm>
            <a:off x="3944204" y="4238148"/>
            <a:ext cx="4339990" cy="2067635"/>
          </a:xfrm>
          <a:prstGeom prst="rect">
            <a:avLst/>
          </a:prstGeom>
          <a:noFill/>
          <a:ln>
            <a:no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3" name="矩形 2"/>
              <p:cNvSpPr/>
              <p:nvPr/>
            </p:nvSpPr>
            <p:spPr>
              <a:xfrm>
                <a:off x="4458596" y="6401318"/>
                <a:ext cx="3422988" cy="387927"/>
              </a:xfrm>
              <a:prstGeom prst="rect">
                <a:avLst/>
              </a:prstGeom>
            </p:spPr>
            <p:txBody>
              <a:bodyPr wrap="none">
                <a:spAutoFit/>
              </a:bodyPr>
              <a:lstStyle/>
              <a:p>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𝑟</m:t>
                        </m:r>
                      </m:e>
                      <m:sup>
                        <m:d>
                          <m:dPr>
                            <m:ctrlPr>
                              <a:rPr lang="zh-CN" altLang="zh-CN" i="1">
                                <a:latin typeface="Cambria Math" panose="02040503050406030204" pitchFamily="18" charset="0"/>
                              </a:rPr>
                            </m:ctrlPr>
                          </m:dPr>
                          <m:e>
                            <m:r>
                              <a:rPr lang="en-US" altLang="zh-CN" i="1">
                                <a:latin typeface="Cambria Math" panose="02040503050406030204" pitchFamily="18" charset="0"/>
                              </a:rPr>
                              <m:t>𝑡</m:t>
                            </m:r>
                          </m:e>
                        </m:d>
                      </m:sup>
                    </m:sSup>
                  </m:oMath>
                </a14:m>
                <a:r>
                  <a:rPr lang="zh-CN" altLang="zh-CN" dirty="0"/>
                  <a:t>表示重置门，</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𝑧</m:t>
                        </m:r>
                      </m:e>
                      <m:sup>
                        <m:d>
                          <m:dPr>
                            <m:ctrlPr>
                              <a:rPr lang="zh-CN" altLang="zh-CN" i="1">
                                <a:latin typeface="Cambria Math" panose="02040503050406030204" pitchFamily="18" charset="0"/>
                              </a:rPr>
                            </m:ctrlPr>
                          </m:dPr>
                          <m:e>
                            <m:r>
                              <a:rPr lang="en-US" altLang="zh-CN" i="1">
                                <a:latin typeface="Cambria Math" panose="02040503050406030204" pitchFamily="18" charset="0"/>
                              </a:rPr>
                              <m:t>𝑡</m:t>
                            </m:r>
                          </m:e>
                        </m:d>
                      </m:sup>
                    </m:sSup>
                  </m:oMath>
                </a14:m>
                <a:r>
                  <a:rPr lang="zh-CN" altLang="zh-CN" dirty="0"/>
                  <a:t>表示更新门</a:t>
                </a:r>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4458596" y="6401318"/>
                <a:ext cx="3422988" cy="387927"/>
              </a:xfrm>
              <a:prstGeom prst="rect">
                <a:avLst/>
              </a:prstGeom>
              <a:blipFill rotWithShape="1">
                <a:blip r:embed="rId5"/>
                <a:stretch>
                  <a:fillRect t="-3125" r="-1068" b="-234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875081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5035" y="97155"/>
            <a:ext cx="8135620" cy="618490"/>
          </a:xfrm>
        </p:spPr>
        <p:txBody>
          <a:bodyPr/>
          <a:lstStyle/>
          <a:p>
            <a:r>
              <a:rPr lang="zh-CN" altLang="en-US" dirty="0" smtClean="0">
                <a:latin typeface="微软雅黑" panose="020B0503020204020204" pitchFamily="34" charset="-122"/>
                <a:ea typeface="微软雅黑" panose="020B0503020204020204" pitchFamily="34" charset="-122"/>
                <a:sym typeface="+mn-ea"/>
              </a:rPr>
              <a:t>门控循环单元</a:t>
            </a:r>
            <a:r>
              <a:rPr lang="en-US" altLang="zh-CN" dirty="0" smtClean="0">
                <a:latin typeface="微软雅黑" panose="020B0503020204020204" pitchFamily="34" charset="-122"/>
                <a:ea typeface="微软雅黑" panose="020B0503020204020204" pitchFamily="34" charset="-122"/>
                <a:sym typeface="+mn-ea"/>
              </a:rPr>
              <a:t>GRU</a:t>
            </a:r>
            <a:endParaRPr lang="zh-CN" altLang="en-US" dirty="0">
              <a:latin typeface="微软雅黑" panose="020B0503020204020204" pitchFamily="34" charset="-122"/>
              <a:ea typeface="微软雅黑" panose="020B0503020204020204" pitchFamily="34" charset="-122"/>
              <a:sym typeface="+mn-ea"/>
            </a:endParaRPr>
          </a:p>
        </p:txBody>
      </p:sp>
      <p:pic>
        <p:nvPicPr>
          <p:cNvPr id="13" name="图片 12" descr="https://ws1.sinaimg.cn/large/005BVyzmly1fotomifeglj31eq0fo40v.jpg">
            <a:extLst>
              <a:ext uri="{FF2B5EF4-FFF2-40B4-BE49-F238E27FC236}">
                <a16:creationId xmlns:a16="http://schemas.microsoft.com/office/drawing/2014/main" id="{5C0B3C39-4EAA-4C81-8A90-4202EB3A9058}"/>
              </a:ext>
            </a:extLst>
          </p:cNvPr>
          <p:cNvPicPr/>
          <p:nvPr/>
        </p:nvPicPr>
        <p:blipFill rotWithShape="1">
          <a:blip r:embed="rId3" cstate="print">
            <a:extLst>
              <a:ext uri="{28A0092B-C50C-407E-A947-70E740481C1C}">
                <a14:useLocalDpi xmlns:a14="http://schemas.microsoft.com/office/drawing/2010/main" val="0"/>
              </a:ext>
            </a:extLst>
          </a:blip>
          <a:srcRect r="54534"/>
          <a:stretch/>
        </p:blipFill>
        <p:spPr bwMode="auto">
          <a:xfrm>
            <a:off x="4223346" y="4105107"/>
            <a:ext cx="4339990" cy="2067635"/>
          </a:xfrm>
          <a:prstGeom prst="rect">
            <a:avLst/>
          </a:prstGeom>
          <a:noFill/>
          <a:ln>
            <a:no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3" name="矩形 2"/>
              <p:cNvSpPr/>
              <p:nvPr/>
            </p:nvSpPr>
            <p:spPr>
              <a:xfrm>
                <a:off x="4681847" y="6172742"/>
                <a:ext cx="3422988" cy="387927"/>
              </a:xfrm>
              <a:prstGeom prst="rect">
                <a:avLst/>
              </a:prstGeom>
            </p:spPr>
            <p:txBody>
              <a:bodyPr wrap="none">
                <a:spAutoFit/>
              </a:bodyPr>
              <a:lstStyle/>
              <a:p>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𝑟</m:t>
                        </m:r>
                      </m:e>
                      <m:sup>
                        <m:d>
                          <m:dPr>
                            <m:ctrlPr>
                              <a:rPr lang="zh-CN" altLang="zh-CN" i="1">
                                <a:latin typeface="Cambria Math" panose="02040503050406030204" pitchFamily="18" charset="0"/>
                              </a:rPr>
                            </m:ctrlPr>
                          </m:dPr>
                          <m:e>
                            <m:r>
                              <a:rPr lang="en-US" altLang="zh-CN" i="1">
                                <a:latin typeface="Cambria Math" panose="02040503050406030204" pitchFamily="18" charset="0"/>
                              </a:rPr>
                              <m:t>𝑡</m:t>
                            </m:r>
                          </m:e>
                        </m:d>
                      </m:sup>
                    </m:sSup>
                  </m:oMath>
                </a14:m>
                <a:r>
                  <a:rPr lang="zh-CN" altLang="zh-CN" dirty="0"/>
                  <a:t>表示重置门，</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𝑧</m:t>
                        </m:r>
                      </m:e>
                      <m:sup>
                        <m:d>
                          <m:dPr>
                            <m:ctrlPr>
                              <a:rPr lang="zh-CN" altLang="zh-CN" i="1">
                                <a:latin typeface="Cambria Math" panose="02040503050406030204" pitchFamily="18" charset="0"/>
                              </a:rPr>
                            </m:ctrlPr>
                          </m:dPr>
                          <m:e>
                            <m:r>
                              <a:rPr lang="en-US" altLang="zh-CN" i="1">
                                <a:latin typeface="Cambria Math" panose="02040503050406030204" pitchFamily="18" charset="0"/>
                              </a:rPr>
                              <m:t>𝑡</m:t>
                            </m:r>
                          </m:e>
                        </m:d>
                      </m:sup>
                    </m:sSup>
                  </m:oMath>
                </a14:m>
                <a:r>
                  <a:rPr lang="zh-CN" altLang="zh-CN" dirty="0"/>
                  <a:t>表示更新门</a:t>
                </a:r>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4681847" y="6172742"/>
                <a:ext cx="3422988" cy="387927"/>
              </a:xfrm>
              <a:prstGeom prst="rect">
                <a:avLst/>
              </a:prstGeom>
              <a:blipFill>
                <a:blip r:embed="rId4"/>
                <a:stretch>
                  <a:fillRect t="-4762" r="-1068" b="-253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204718" y="1087234"/>
                <a:ext cx="11818962" cy="3119315"/>
              </a:xfrm>
              <a:prstGeom prst="rect">
                <a:avLst/>
              </a:prstGeom>
            </p:spPr>
            <p:txBody>
              <a:bodyPr wrap="square">
                <a:spAutoFit/>
              </a:bodyPr>
              <a:lstStyle/>
              <a:p>
                <a:pPr>
                  <a:lnSpc>
                    <a:spcPct val="120000"/>
                  </a:lnSpc>
                </a:pPr>
                <a:r>
                  <a:rPr lang="zh-CN" altLang="zh-CN" sz="2000" dirty="0"/>
                  <a:t>对比</a:t>
                </a:r>
                <a:r>
                  <a:rPr lang="en-US" altLang="zh-CN" sz="2000" dirty="0"/>
                  <a:t>LSTM</a:t>
                </a:r>
                <a:r>
                  <a:rPr lang="zh-CN" altLang="zh-CN" sz="2000" dirty="0"/>
                  <a:t>，重置门决定前一状态有多少信息被写入到当前的候选集</a:t>
                </a:r>
                <a14:m>
                  <m:oMath xmlns:m="http://schemas.openxmlformats.org/officeDocument/2006/math">
                    <m:sSub>
                      <m:sSubPr>
                        <m:ctrlPr>
                          <a:rPr lang="zh-CN" altLang="zh-CN" sz="2000" i="1">
                            <a:latin typeface="Cambria Math" panose="02040503050406030204" pitchFamily="18" charset="0"/>
                          </a:rPr>
                        </m:ctrlPr>
                      </m:sSubPr>
                      <m:e>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h</m:t>
                            </m:r>
                          </m:e>
                        </m:acc>
                      </m:e>
                      <m:sub>
                        <m:r>
                          <a:rPr lang="en-US" altLang="zh-CN" sz="2000" i="1">
                            <a:latin typeface="Cambria Math" panose="02040503050406030204" pitchFamily="18" charset="0"/>
                          </a:rPr>
                          <m:t>𝑡</m:t>
                        </m:r>
                      </m:sub>
                    </m:sSub>
                  </m:oMath>
                </a14:m>
                <a:r>
                  <a:rPr lang="zh-CN" altLang="zh-CN" sz="2000" dirty="0"/>
                  <a:t>上，相当于合并了</a:t>
                </a:r>
                <a:r>
                  <a:rPr lang="en-US" altLang="zh-CN" sz="2000" dirty="0"/>
                  <a:t> LSTM </a:t>
                </a:r>
                <a:r>
                  <a:rPr lang="zh-CN" altLang="zh-CN" sz="2000" dirty="0"/>
                  <a:t>中的遗忘门和输入门。</a:t>
                </a:r>
                <a:endParaRPr lang="en-US" altLang="zh-CN" sz="2000" dirty="0"/>
              </a:p>
              <a:p>
                <a:pPr>
                  <a:lnSpc>
                    <a:spcPct val="120000"/>
                  </a:lnSpc>
                </a:pPr>
                <a:r>
                  <a:rPr lang="zh-CN" altLang="zh-CN" sz="2000" dirty="0">
                    <a:solidFill>
                      <a:schemeClr val="accent6"/>
                    </a:solidFill>
                  </a:rPr>
                  <a:t>重置门</a:t>
                </a:r>
                <a:r>
                  <a:rPr lang="zh-CN" altLang="zh-CN" sz="2000" dirty="0"/>
                  <a:t>数值越小，前一状态的信息被写入的越少。当</a:t>
                </a:r>
                <a14:m>
                  <m:oMath xmlns:m="http://schemas.openxmlformats.org/officeDocument/2006/math">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𝑟</m:t>
                        </m:r>
                      </m:e>
                      <m:sup>
                        <m:d>
                          <m:dPr>
                            <m:ctrlPr>
                              <a:rPr lang="zh-CN" altLang="zh-CN" sz="2000" i="1">
                                <a:latin typeface="Cambria Math" panose="02040503050406030204" pitchFamily="18" charset="0"/>
                              </a:rPr>
                            </m:ctrlPr>
                          </m:dPr>
                          <m:e>
                            <m:r>
                              <a:rPr lang="en-US" altLang="zh-CN" sz="2000" i="1">
                                <a:latin typeface="Cambria Math" panose="02040503050406030204" pitchFamily="18" charset="0"/>
                              </a:rPr>
                              <m:t>𝑡</m:t>
                            </m:r>
                          </m:e>
                        </m:d>
                      </m:sup>
                    </m:sSup>
                  </m:oMath>
                </a14:m>
                <a:r>
                  <a:rPr lang="zh-CN" altLang="zh-CN" sz="2000" dirty="0"/>
                  <a:t>趋于</a:t>
                </a:r>
                <a:r>
                  <a:rPr lang="en-US" altLang="zh-CN" sz="2000" dirty="0"/>
                  <a:t>0</a:t>
                </a:r>
                <a:r>
                  <a:rPr lang="zh-CN" altLang="zh-CN" sz="2000" dirty="0"/>
                  <a:t>的时候，前一个时刻的状态信息</a:t>
                </a:r>
                <a14:m>
                  <m:oMath xmlns:m="http://schemas.openxmlformats.org/officeDocument/2006/math">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𝑠</m:t>
                        </m:r>
                      </m:e>
                      <m:sup>
                        <m:d>
                          <m:dPr>
                            <m:ctrlPr>
                              <a:rPr lang="zh-CN" altLang="zh-CN" sz="2000" i="1">
                                <a:latin typeface="Cambria Math" panose="02040503050406030204" pitchFamily="18" charset="0"/>
                              </a:rPr>
                            </m:ctrlPr>
                          </m:dPr>
                          <m:e>
                            <m:r>
                              <a:rPr lang="en-US" altLang="zh-CN" sz="2000" i="1">
                                <a:latin typeface="Cambria Math" panose="02040503050406030204" pitchFamily="18" charset="0"/>
                              </a:rPr>
                              <m:t>𝑡</m:t>
                            </m:r>
                            <m:r>
                              <a:rPr lang="zh-CN" altLang="en-US" sz="2000" i="1">
                                <a:latin typeface="Cambria Math" panose="02040503050406030204" pitchFamily="18" charset="0"/>
                              </a:rPr>
                              <m:t>−</m:t>
                            </m:r>
                            <m:r>
                              <a:rPr lang="en-US" altLang="zh-CN" sz="2000" i="1">
                                <a:latin typeface="Cambria Math" panose="02040503050406030204" pitchFamily="18" charset="0"/>
                              </a:rPr>
                              <m:t>1</m:t>
                            </m:r>
                          </m:e>
                        </m:d>
                      </m:sup>
                    </m:sSup>
                  </m:oMath>
                </a14:m>
                <a:r>
                  <a:rPr lang="zh-CN" altLang="zh-CN" sz="2000" dirty="0"/>
                  <a:t>会被忘掉，隐藏状态</a:t>
                </a:r>
                <a14:m>
                  <m:oMath xmlns:m="http://schemas.openxmlformats.org/officeDocument/2006/math">
                    <m:sSup>
                      <m:sSupPr>
                        <m:ctrlPr>
                          <a:rPr lang="zh-CN" altLang="zh-CN" sz="2000" i="1">
                            <a:latin typeface="Cambria Math" panose="02040503050406030204" pitchFamily="18" charset="0"/>
                          </a:rPr>
                        </m:ctrlPr>
                      </m:sSupPr>
                      <m:e>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𝑠</m:t>
                            </m:r>
                          </m:e>
                        </m:acc>
                      </m:e>
                      <m:sup>
                        <m:r>
                          <a:rPr lang="en-US" altLang="zh-CN" sz="2000" i="1">
                            <a:latin typeface="Cambria Math" panose="02040503050406030204" pitchFamily="18" charset="0"/>
                          </a:rPr>
                          <m:t>(</m:t>
                        </m:r>
                        <m:r>
                          <a:rPr lang="en-US" altLang="zh-CN" sz="2000" i="1">
                            <a:latin typeface="Cambria Math" panose="02040503050406030204" pitchFamily="18" charset="0"/>
                          </a:rPr>
                          <m:t>𝑡</m:t>
                        </m:r>
                        <m:r>
                          <a:rPr lang="en-US" altLang="zh-CN" sz="2000" i="1">
                            <a:latin typeface="Cambria Math" panose="02040503050406030204" pitchFamily="18" charset="0"/>
                          </a:rPr>
                          <m:t>)</m:t>
                        </m:r>
                      </m:sup>
                    </m:sSup>
                  </m:oMath>
                </a14:m>
                <a:r>
                  <a:rPr lang="zh-CN" altLang="zh-CN" sz="2000" dirty="0"/>
                  <a:t>会被重置为当前输入的信息</a:t>
                </a:r>
                <a:r>
                  <a:rPr lang="zh-CN" altLang="zh-CN" sz="2000" dirty="0" smtClean="0"/>
                  <a:t>。</a:t>
                </a:r>
                <a:endParaRPr lang="en-US" altLang="zh-CN" sz="2000" dirty="0" smtClean="0"/>
              </a:p>
              <a:p>
                <a:pPr>
                  <a:lnSpc>
                    <a:spcPct val="120000"/>
                  </a:lnSpc>
                </a:pPr>
                <a:endParaRPr lang="en-US" altLang="zh-CN" sz="2000" dirty="0"/>
              </a:p>
              <a:p>
                <a:pPr>
                  <a:lnSpc>
                    <a:spcPct val="120000"/>
                  </a:lnSpc>
                </a:pPr>
                <a:r>
                  <a:rPr lang="zh-CN" altLang="zh-CN" sz="2000" dirty="0"/>
                  <a:t>而</a:t>
                </a:r>
                <a:r>
                  <a:rPr lang="zh-CN" altLang="zh-CN" sz="2000" dirty="0">
                    <a:solidFill>
                      <a:schemeClr val="accent6"/>
                    </a:solidFill>
                  </a:rPr>
                  <a:t>更新门</a:t>
                </a:r>
                <a:r>
                  <a:rPr lang="zh-CN" altLang="zh-CN" sz="2000" dirty="0"/>
                  <a:t>决定是否要将隐藏状态</a:t>
                </a:r>
                <a14:m>
                  <m:oMath xmlns:m="http://schemas.openxmlformats.org/officeDocument/2006/math">
                    <m:sSup>
                      <m:sSupPr>
                        <m:ctrlPr>
                          <a:rPr lang="zh-CN" altLang="zh-CN" sz="2000" i="1">
                            <a:latin typeface="Cambria Math" panose="02040503050406030204" pitchFamily="18" charset="0"/>
                          </a:rPr>
                        </m:ctrlPr>
                      </m:sSupPr>
                      <m:e>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𝑠</m:t>
                            </m:r>
                          </m:e>
                        </m:acc>
                      </m:e>
                      <m:sup>
                        <m:r>
                          <a:rPr lang="en-US" altLang="zh-CN" sz="2000" i="1">
                            <a:latin typeface="Cambria Math" panose="02040503050406030204" pitchFamily="18" charset="0"/>
                          </a:rPr>
                          <m:t>(</m:t>
                        </m:r>
                        <m:r>
                          <a:rPr lang="en-US" altLang="zh-CN" sz="2000" i="1">
                            <a:latin typeface="Cambria Math" panose="02040503050406030204" pitchFamily="18" charset="0"/>
                          </a:rPr>
                          <m:t>𝑡</m:t>
                        </m:r>
                        <m:r>
                          <a:rPr lang="en-US" altLang="zh-CN" sz="2000" i="1">
                            <a:latin typeface="Cambria Math" panose="02040503050406030204" pitchFamily="18" charset="0"/>
                          </a:rPr>
                          <m:t>)</m:t>
                        </m:r>
                      </m:sup>
                    </m:sSup>
                  </m:oMath>
                </a14:m>
                <a:r>
                  <a:rPr lang="zh-CN" altLang="zh-CN" sz="2000" dirty="0"/>
                  <a:t>更新为新的状态，即控制前一时刻的状态信息被保留到当前状态中的程度，相当于</a:t>
                </a:r>
                <a:r>
                  <a:rPr lang="en-US" altLang="zh-CN" sz="2000" dirty="0"/>
                  <a:t> LSTM </a:t>
                </a:r>
                <a:r>
                  <a:rPr lang="zh-CN" altLang="zh-CN" sz="2000" dirty="0"/>
                  <a:t>中的输出门。更新门的值越大说明输出当前时刻的输出中前面时刻的状态信息占有的成分越多。</a:t>
                </a:r>
              </a:p>
            </p:txBody>
          </p:sp>
        </mc:Choice>
        <mc:Fallback xmlns="">
          <p:sp>
            <p:nvSpPr>
              <p:cNvPr id="4" name="矩形 3"/>
              <p:cNvSpPr>
                <a:spLocks noRot="1" noChangeAspect="1" noMove="1" noResize="1" noEditPoints="1" noAdjustHandles="1" noChangeArrowheads="1" noChangeShapeType="1" noTextEdit="1"/>
              </p:cNvSpPr>
              <p:nvPr/>
            </p:nvSpPr>
            <p:spPr>
              <a:xfrm>
                <a:off x="204718" y="1087234"/>
                <a:ext cx="11818962" cy="3119315"/>
              </a:xfrm>
              <a:prstGeom prst="rect">
                <a:avLst/>
              </a:prstGeom>
              <a:blipFill>
                <a:blip r:embed="rId5"/>
                <a:stretch>
                  <a:fillRect l="-568" b="-17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69635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5035" y="97155"/>
            <a:ext cx="8135620" cy="618490"/>
          </a:xfrm>
        </p:spPr>
        <p:txBody>
          <a:bodyPr/>
          <a:lstStyle/>
          <a:p>
            <a:r>
              <a:rPr lang="zh-CN" altLang="en-US" dirty="0" smtClean="0">
                <a:latin typeface="微软雅黑" panose="020B0503020204020204" pitchFamily="34" charset="-122"/>
                <a:ea typeface="微软雅黑" panose="020B0503020204020204" pitchFamily="34" charset="-122"/>
                <a:sym typeface="+mn-ea"/>
              </a:rPr>
              <a:t>门控循环单元</a:t>
            </a:r>
            <a:r>
              <a:rPr lang="en-US" altLang="zh-CN" dirty="0" smtClean="0">
                <a:latin typeface="微软雅黑" panose="020B0503020204020204" pitchFamily="34" charset="-122"/>
                <a:ea typeface="微软雅黑" panose="020B0503020204020204" pitchFamily="34" charset="-122"/>
                <a:sym typeface="+mn-ea"/>
              </a:rPr>
              <a:t>GRU</a:t>
            </a:r>
            <a:endParaRPr lang="zh-CN" altLang="en-US" dirty="0">
              <a:latin typeface="微软雅黑" panose="020B0503020204020204" pitchFamily="34" charset="-122"/>
              <a:ea typeface="微软雅黑" panose="020B0503020204020204" pitchFamily="34" charset="-122"/>
              <a:sym typeface="+mn-ea"/>
            </a:endParaRPr>
          </a:p>
        </p:txBody>
      </p:sp>
      <p:pic>
        <p:nvPicPr>
          <p:cNvPr id="13" name="图片 12" descr="https://ws1.sinaimg.cn/large/005BVyzmly1fotomifeglj31eq0fo40v.jpg">
            <a:extLst>
              <a:ext uri="{FF2B5EF4-FFF2-40B4-BE49-F238E27FC236}">
                <a16:creationId xmlns:a16="http://schemas.microsoft.com/office/drawing/2014/main" id="{5C0B3C39-4EAA-4C81-8A90-4202EB3A9058}"/>
              </a:ext>
            </a:extLst>
          </p:cNvPr>
          <p:cNvPicPr/>
          <p:nvPr/>
        </p:nvPicPr>
        <p:blipFill rotWithShape="1">
          <a:blip r:embed="rId3" cstate="print">
            <a:extLst>
              <a:ext uri="{28A0092B-C50C-407E-A947-70E740481C1C}">
                <a14:useLocalDpi xmlns:a14="http://schemas.microsoft.com/office/drawing/2010/main" val="0"/>
              </a:ext>
            </a:extLst>
          </a:blip>
          <a:srcRect r="54534"/>
          <a:stretch/>
        </p:blipFill>
        <p:spPr bwMode="auto">
          <a:xfrm>
            <a:off x="5854890" y="1096148"/>
            <a:ext cx="4339990" cy="2067635"/>
          </a:xfrm>
          <a:prstGeom prst="rect">
            <a:avLst/>
          </a:prstGeom>
          <a:noFill/>
          <a:ln>
            <a:no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3" name="矩形 2"/>
              <p:cNvSpPr/>
              <p:nvPr/>
            </p:nvSpPr>
            <p:spPr>
              <a:xfrm>
                <a:off x="6260100" y="3280528"/>
                <a:ext cx="3422988" cy="387927"/>
              </a:xfrm>
              <a:prstGeom prst="rect">
                <a:avLst/>
              </a:prstGeom>
            </p:spPr>
            <p:txBody>
              <a:bodyPr wrap="none">
                <a:spAutoFit/>
              </a:bodyPr>
              <a:lstStyle/>
              <a:p>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𝑟</m:t>
                        </m:r>
                      </m:e>
                      <m:sup>
                        <m:d>
                          <m:dPr>
                            <m:ctrlPr>
                              <a:rPr lang="zh-CN" altLang="zh-CN" i="1">
                                <a:latin typeface="Cambria Math" panose="02040503050406030204" pitchFamily="18" charset="0"/>
                              </a:rPr>
                            </m:ctrlPr>
                          </m:dPr>
                          <m:e>
                            <m:r>
                              <a:rPr lang="en-US" altLang="zh-CN" i="1">
                                <a:latin typeface="Cambria Math" panose="02040503050406030204" pitchFamily="18" charset="0"/>
                              </a:rPr>
                              <m:t>𝑡</m:t>
                            </m:r>
                          </m:e>
                        </m:d>
                      </m:sup>
                    </m:sSup>
                  </m:oMath>
                </a14:m>
                <a:r>
                  <a:rPr lang="zh-CN" altLang="zh-CN" dirty="0"/>
                  <a:t>表示重置门，</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𝑧</m:t>
                        </m:r>
                      </m:e>
                      <m:sup>
                        <m:d>
                          <m:dPr>
                            <m:ctrlPr>
                              <a:rPr lang="zh-CN" altLang="zh-CN" i="1">
                                <a:latin typeface="Cambria Math" panose="02040503050406030204" pitchFamily="18" charset="0"/>
                              </a:rPr>
                            </m:ctrlPr>
                          </m:dPr>
                          <m:e>
                            <m:r>
                              <a:rPr lang="en-US" altLang="zh-CN" i="1">
                                <a:latin typeface="Cambria Math" panose="02040503050406030204" pitchFamily="18" charset="0"/>
                              </a:rPr>
                              <m:t>𝑡</m:t>
                            </m:r>
                          </m:e>
                        </m:d>
                      </m:sup>
                    </m:sSup>
                  </m:oMath>
                </a14:m>
                <a:r>
                  <a:rPr lang="zh-CN" altLang="zh-CN" dirty="0"/>
                  <a:t>表示更新门</a:t>
                </a:r>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6260100" y="3280528"/>
                <a:ext cx="3422988" cy="387927"/>
              </a:xfrm>
              <a:prstGeom prst="rect">
                <a:avLst/>
              </a:prstGeom>
              <a:blipFill rotWithShape="1">
                <a:blip r:embed="rId4"/>
                <a:stretch>
                  <a:fillRect t="-3125" r="-1070" b="-234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082CA3CD-F3A2-4B70-8C3F-50F0371272C5}"/>
                  </a:ext>
                </a:extLst>
              </p:cNvPr>
              <p:cNvSpPr/>
              <p:nvPr/>
            </p:nvSpPr>
            <p:spPr>
              <a:xfrm>
                <a:off x="718319" y="4511336"/>
                <a:ext cx="10273141" cy="1800493"/>
              </a:xfrm>
              <a:prstGeom prst="rect">
                <a:avLst/>
              </a:prstGeom>
            </p:spPr>
            <p:txBody>
              <a:bodyPr wrap="square">
                <a:spAutoFit/>
              </a:bodyPr>
              <a:lstStyle/>
              <a:p>
                <a:pPr>
                  <a:lnSpc>
                    <a:spcPct val="120000"/>
                  </a:lnSpc>
                  <a:spcBef>
                    <a:spcPts val="600"/>
                  </a:spcBef>
                </a:pPr>
                <a:r>
                  <a:rPr lang="en-US" altLang="zh-CN" sz="2000" dirty="0">
                    <a:solidFill>
                      <a:schemeClr val="tx1"/>
                    </a:solidFill>
                  </a:rPr>
                  <a:t>GRU</a:t>
                </a:r>
                <a:r>
                  <a:rPr lang="zh-CN" altLang="zh-CN" sz="2000" dirty="0">
                    <a:solidFill>
                      <a:schemeClr val="tx1"/>
                    </a:solidFill>
                  </a:rPr>
                  <a:t>与</a:t>
                </a:r>
                <a:r>
                  <a:rPr lang="en-US" altLang="zh-CN" sz="2000" dirty="0">
                    <a:solidFill>
                      <a:schemeClr val="tx1"/>
                    </a:solidFill>
                  </a:rPr>
                  <a:t>LSTM</a:t>
                </a:r>
                <a:r>
                  <a:rPr lang="zh-CN" altLang="zh-CN" sz="2000" dirty="0">
                    <a:solidFill>
                      <a:schemeClr val="tx1"/>
                    </a:solidFill>
                  </a:rPr>
                  <a:t>的结构上</a:t>
                </a:r>
                <a:r>
                  <a:rPr lang="zh-CN" altLang="zh-CN" sz="2000" dirty="0">
                    <a:solidFill>
                      <a:schemeClr val="accent6"/>
                    </a:solidFill>
                  </a:rPr>
                  <a:t>区别</a:t>
                </a:r>
                <a:r>
                  <a:rPr lang="zh-CN" altLang="zh-CN" sz="2000" dirty="0">
                    <a:solidFill>
                      <a:schemeClr val="tx1"/>
                    </a:solidFill>
                  </a:rPr>
                  <a:t>在于：</a:t>
                </a:r>
                <a:endParaRPr lang="en-US" altLang="zh-CN" sz="2000" dirty="0">
                  <a:solidFill>
                    <a:schemeClr val="tx1"/>
                  </a:solidFill>
                </a:endParaRPr>
              </a:p>
              <a:p>
                <a:pPr>
                  <a:lnSpc>
                    <a:spcPct val="120000"/>
                  </a:lnSpc>
                  <a:spcBef>
                    <a:spcPts val="600"/>
                  </a:spcBef>
                </a:pPr>
                <a:r>
                  <a:rPr lang="zh-CN" altLang="zh-CN" sz="2000" dirty="0">
                    <a:solidFill>
                      <a:schemeClr val="tx1"/>
                    </a:solidFill>
                  </a:rPr>
                  <a:t>一是</a:t>
                </a:r>
                <a:r>
                  <a:rPr lang="en-US" altLang="zh-CN" sz="2000" dirty="0">
                    <a:solidFill>
                      <a:schemeClr val="tx1"/>
                    </a:solidFill>
                  </a:rPr>
                  <a:t>GRU</a:t>
                </a:r>
                <a:r>
                  <a:rPr lang="zh-CN" altLang="zh-CN" sz="2000" dirty="0">
                    <a:solidFill>
                      <a:schemeClr val="tx1"/>
                    </a:solidFill>
                  </a:rPr>
                  <a:t>单元中只有</a:t>
                </a:r>
                <a:r>
                  <a:rPr lang="en-US" altLang="zh-CN" sz="2000" dirty="0">
                    <a:solidFill>
                      <a:schemeClr val="tx1"/>
                    </a:solidFill>
                  </a:rPr>
                  <a:t>2</a:t>
                </a:r>
                <a:r>
                  <a:rPr lang="zh-CN" altLang="zh-CN" sz="2000" dirty="0">
                    <a:solidFill>
                      <a:schemeClr val="tx1"/>
                    </a:solidFill>
                  </a:rPr>
                  <a:t>个门，而</a:t>
                </a:r>
                <a:r>
                  <a:rPr lang="en-US" altLang="zh-CN" sz="2000" dirty="0">
                    <a:solidFill>
                      <a:schemeClr val="tx1"/>
                    </a:solidFill>
                  </a:rPr>
                  <a:t>LSTM</a:t>
                </a:r>
                <a:r>
                  <a:rPr lang="zh-CN" altLang="zh-CN" sz="2000" dirty="0">
                    <a:solidFill>
                      <a:schemeClr val="tx1"/>
                    </a:solidFill>
                  </a:rPr>
                  <a:t>单元中有</a:t>
                </a:r>
                <a:r>
                  <a:rPr lang="en-US" altLang="zh-CN" sz="2000" dirty="0">
                    <a:solidFill>
                      <a:schemeClr val="tx1"/>
                    </a:solidFill>
                  </a:rPr>
                  <a:t>3</a:t>
                </a:r>
                <a:r>
                  <a:rPr lang="zh-CN" altLang="zh-CN" sz="2000" dirty="0">
                    <a:solidFill>
                      <a:schemeClr val="tx1"/>
                    </a:solidFill>
                  </a:rPr>
                  <a:t>个门；</a:t>
                </a:r>
                <a:endParaRPr lang="en-US" altLang="zh-CN" sz="2000" dirty="0">
                  <a:solidFill>
                    <a:schemeClr val="tx1"/>
                  </a:solidFill>
                </a:endParaRPr>
              </a:p>
              <a:p>
                <a:pPr>
                  <a:lnSpc>
                    <a:spcPct val="120000"/>
                  </a:lnSpc>
                  <a:spcBef>
                    <a:spcPts val="600"/>
                  </a:spcBef>
                </a:pPr>
                <a:r>
                  <a:rPr lang="zh-CN" altLang="zh-CN" sz="2000" dirty="0">
                    <a:solidFill>
                      <a:schemeClr val="tx1"/>
                    </a:solidFill>
                  </a:rPr>
                  <a:t>二是</a:t>
                </a:r>
                <a:r>
                  <a:rPr lang="en-US" altLang="zh-CN" sz="2000" dirty="0">
                    <a:solidFill>
                      <a:schemeClr val="tx1"/>
                    </a:solidFill>
                  </a:rPr>
                  <a:t>GRU</a:t>
                </a:r>
                <a:r>
                  <a:rPr lang="zh-CN" altLang="zh-CN" sz="2000" dirty="0">
                    <a:solidFill>
                      <a:schemeClr val="tx1"/>
                    </a:solidFill>
                  </a:rPr>
                  <a:t>没有中间状态值</a:t>
                </a:r>
                <a14:m>
                  <m:oMath xmlns:m="http://schemas.openxmlformats.org/officeDocument/2006/math">
                    <m:r>
                      <a:rPr lang="en-US" altLang="zh-CN" sz="2000" i="1">
                        <a:solidFill>
                          <a:schemeClr val="tx1"/>
                        </a:solidFill>
                        <a:latin typeface="Cambria Math" panose="02040503050406030204" pitchFamily="18" charset="0"/>
                      </a:rPr>
                      <m:t>𝑐</m:t>
                    </m:r>
                  </m:oMath>
                </a14:m>
                <a:r>
                  <a:rPr lang="zh-CN" altLang="zh-CN" sz="2000" dirty="0">
                    <a:solidFill>
                      <a:schemeClr val="tx1"/>
                    </a:solidFill>
                  </a:rPr>
                  <a:t>，</a:t>
                </a:r>
                <a:r>
                  <a:rPr lang="en-US" altLang="zh-CN" sz="2000" dirty="0">
                    <a:solidFill>
                      <a:schemeClr val="tx1"/>
                    </a:solidFill>
                  </a:rPr>
                  <a:t>LSTM</a:t>
                </a:r>
                <a:r>
                  <a:rPr lang="zh-CN" altLang="zh-CN" sz="2000" dirty="0">
                    <a:solidFill>
                      <a:schemeClr val="tx1"/>
                    </a:solidFill>
                  </a:rPr>
                  <a:t>则把中间状态值</a:t>
                </a:r>
                <a14:m>
                  <m:oMath xmlns:m="http://schemas.openxmlformats.org/officeDocument/2006/math">
                    <m:r>
                      <a:rPr lang="en-US" altLang="zh-CN" sz="2000" i="1">
                        <a:solidFill>
                          <a:schemeClr val="tx1"/>
                        </a:solidFill>
                        <a:latin typeface="Cambria Math" panose="02040503050406030204" pitchFamily="18" charset="0"/>
                      </a:rPr>
                      <m:t>𝑐</m:t>
                    </m:r>
                  </m:oMath>
                </a14:m>
                <a:r>
                  <a:rPr lang="zh-CN" altLang="zh-CN" sz="2000" dirty="0">
                    <a:solidFill>
                      <a:schemeClr val="tx1"/>
                    </a:solidFill>
                  </a:rPr>
                  <a:t>传递给下一隐藏层状态；</a:t>
                </a:r>
                <a:endParaRPr lang="en-US" altLang="zh-CN" sz="2000" dirty="0">
                  <a:solidFill>
                    <a:schemeClr val="tx1"/>
                  </a:solidFill>
                </a:endParaRPr>
              </a:p>
              <a:p>
                <a:pPr>
                  <a:lnSpc>
                    <a:spcPct val="120000"/>
                  </a:lnSpc>
                  <a:spcBef>
                    <a:spcPts val="600"/>
                  </a:spcBef>
                </a:pPr>
                <a:r>
                  <a:rPr lang="zh-CN" altLang="zh-CN" sz="2000" dirty="0">
                    <a:solidFill>
                      <a:schemeClr val="tx1"/>
                    </a:solidFill>
                  </a:rPr>
                  <a:t>三是</a:t>
                </a:r>
                <a:r>
                  <a:rPr lang="en-US" altLang="zh-CN" sz="2000" dirty="0">
                    <a:solidFill>
                      <a:schemeClr val="tx1"/>
                    </a:solidFill>
                  </a:rPr>
                  <a:t>LSTM</a:t>
                </a:r>
                <a:r>
                  <a:rPr lang="zh-CN" altLang="zh-CN" sz="2000" dirty="0">
                    <a:solidFill>
                      <a:schemeClr val="tx1"/>
                    </a:solidFill>
                  </a:rPr>
                  <a:t>在计算输出时使用了</a:t>
                </a:r>
                <a14:m>
                  <m:oMath xmlns:m="http://schemas.openxmlformats.org/officeDocument/2006/math">
                    <m:r>
                      <a:rPr lang="en-US" altLang="zh-CN" sz="2000" i="1">
                        <a:solidFill>
                          <a:schemeClr val="tx1"/>
                        </a:solidFill>
                        <a:latin typeface="Cambria Math" panose="02040503050406030204" pitchFamily="18" charset="0"/>
                      </a:rPr>
                      <m:t>𝑡𝑎𝑛h</m:t>
                    </m:r>
                  </m:oMath>
                </a14:m>
                <a:r>
                  <a:rPr lang="zh-CN" altLang="zh-CN" sz="2000" dirty="0">
                    <a:solidFill>
                      <a:schemeClr val="tx1"/>
                    </a:solidFill>
                  </a:rPr>
                  <a:t>非线性函数</a:t>
                </a:r>
                <a:r>
                  <a:rPr lang="en-US" altLang="zh-CN" sz="2000" dirty="0">
                    <a:solidFill>
                      <a:schemeClr val="tx1"/>
                    </a:solidFill>
                  </a:rPr>
                  <a:t>,</a:t>
                </a:r>
                <a:r>
                  <a:rPr lang="zh-CN" altLang="zh-CN" sz="2000" dirty="0">
                    <a:solidFill>
                      <a:schemeClr val="tx1"/>
                    </a:solidFill>
                  </a:rPr>
                  <a:t>而</a:t>
                </a:r>
                <a:r>
                  <a:rPr lang="en-US" altLang="zh-CN" sz="2000" dirty="0">
                    <a:solidFill>
                      <a:schemeClr val="tx1"/>
                    </a:solidFill>
                  </a:rPr>
                  <a:t>GRU</a:t>
                </a:r>
                <a:r>
                  <a:rPr lang="zh-CN" altLang="zh-CN" sz="2000" dirty="0">
                    <a:solidFill>
                      <a:schemeClr val="tx1"/>
                    </a:solidFill>
                  </a:rPr>
                  <a:t>未使用。</a:t>
                </a:r>
                <a:endParaRPr lang="zh-CN" altLang="zh-CN" sz="2400" dirty="0">
                  <a:solidFill>
                    <a:schemeClr val="tx1"/>
                  </a:solidFill>
                </a:endParaRPr>
              </a:p>
            </p:txBody>
          </p:sp>
        </mc:Choice>
        <mc:Fallback xmlns="">
          <p:sp>
            <p:nvSpPr>
              <p:cNvPr id="8" name="矩形 7">
                <a:extLst>
                  <a:ext uri="{FF2B5EF4-FFF2-40B4-BE49-F238E27FC236}">
                    <a16:creationId xmlns:a16="http://schemas.microsoft.com/office/drawing/2014/main" id="{082CA3CD-F3A2-4B70-8C3F-50F0371272C5}"/>
                  </a:ext>
                </a:extLst>
              </p:cNvPr>
              <p:cNvSpPr>
                <a:spLocks noRot="1" noChangeAspect="1" noMove="1" noResize="1" noEditPoints="1" noAdjustHandles="1" noChangeArrowheads="1" noChangeShapeType="1" noTextEdit="1"/>
              </p:cNvSpPr>
              <p:nvPr/>
            </p:nvSpPr>
            <p:spPr>
              <a:xfrm>
                <a:off x="718319" y="4511336"/>
                <a:ext cx="10273141" cy="1800493"/>
              </a:xfrm>
              <a:prstGeom prst="rect">
                <a:avLst/>
              </a:prstGeom>
              <a:blipFill>
                <a:blip r:embed="rId5"/>
                <a:stretch>
                  <a:fillRect l="-653" b="-40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082CA3CD-F3A2-4B70-8C3F-50F0371272C5}"/>
                  </a:ext>
                </a:extLst>
              </p:cNvPr>
              <p:cNvSpPr/>
              <p:nvPr/>
            </p:nvSpPr>
            <p:spPr>
              <a:xfrm>
                <a:off x="812342" y="1232626"/>
                <a:ext cx="4885597" cy="2849306"/>
              </a:xfrm>
              <a:prstGeom prst="rect">
                <a:avLst/>
              </a:prstGeom>
            </p:spPr>
            <p:txBody>
              <a:bodyPr wrap="square">
                <a:spAutoFit/>
              </a:bodyPr>
              <a:lstStyle/>
              <a:p>
                <a:pPr>
                  <a:lnSpc>
                    <a:spcPct val="120000"/>
                  </a:lnSpc>
                </a:pPr>
                <a:r>
                  <a:rPr lang="en-US" altLang="zh-CN" sz="2000" dirty="0" smtClean="0">
                    <a:solidFill>
                      <a:schemeClr val="tx1"/>
                    </a:solidFill>
                  </a:rPr>
                  <a:t>GRU</a:t>
                </a:r>
                <a:r>
                  <a:rPr lang="zh-CN" altLang="zh-CN" sz="2000" dirty="0">
                    <a:solidFill>
                      <a:schemeClr val="tx1"/>
                    </a:solidFill>
                  </a:rPr>
                  <a:t>的重置门与更新门的计算如下式：</a:t>
                </a:r>
              </a:p>
              <a:p>
                <a:pPr>
                  <a:lnSpc>
                    <a:spcPct val="120000"/>
                  </a:lnSpc>
                </a:pPr>
                <a14:m>
                  <m:oMathPara xmlns:m="http://schemas.openxmlformats.org/officeDocument/2006/math">
                    <m:oMathParaPr>
                      <m:jc m:val="centerGroup"/>
                    </m:oMathParaPr>
                    <m:oMath xmlns:m="http://schemas.openxmlformats.org/officeDocument/2006/math">
                      <m:sSup>
                        <m:sSupPr>
                          <m:ctrlPr>
                            <a:rPr lang="zh-CN" altLang="zh-CN" sz="2000" i="1" smtClean="0">
                              <a:solidFill>
                                <a:srgbClr val="C00000"/>
                              </a:solidFill>
                              <a:latin typeface="Cambria Math" panose="02040503050406030204" pitchFamily="18" charset="0"/>
                            </a:rPr>
                          </m:ctrlPr>
                        </m:sSupPr>
                        <m:e>
                          <m:r>
                            <a:rPr lang="en-US" altLang="zh-CN" sz="2000" i="1">
                              <a:solidFill>
                                <a:srgbClr val="C00000"/>
                              </a:solidFill>
                              <a:latin typeface="Cambria Math" panose="02040503050406030204" pitchFamily="18" charset="0"/>
                            </a:rPr>
                            <m:t>𝑧</m:t>
                          </m:r>
                        </m:e>
                        <m:sup>
                          <m:d>
                            <m:dPr>
                              <m:ctrlPr>
                                <a:rPr lang="zh-CN" altLang="zh-CN" sz="2000" i="1">
                                  <a:solidFill>
                                    <a:srgbClr val="C00000"/>
                                  </a:solidFill>
                                  <a:latin typeface="Cambria Math" panose="02040503050406030204" pitchFamily="18" charset="0"/>
                                </a:rPr>
                              </m:ctrlPr>
                            </m:dPr>
                            <m:e>
                              <m:r>
                                <a:rPr lang="en-US" altLang="zh-CN" sz="2000" i="1">
                                  <a:solidFill>
                                    <a:srgbClr val="C00000"/>
                                  </a:solidFill>
                                  <a:latin typeface="Cambria Math" panose="02040503050406030204" pitchFamily="18" charset="0"/>
                                </a:rPr>
                                <m:t>𝑡</m:t>
                              </m:r>
                            </m:e>
                          </m:d>
                        </m:sup>
                      </m:sSup>
                      <m:r>
                        <a:rPr lang="en-US" altLang="zh-CN" sz="2000" i="1">
                          <a:solidFill>
                            <a:srgbClr val="C00000"/>
                          </a:solidFill>
                          <a:latin typeface="Cambria Math" panose="02040503050406030204" pitchFamily="18" charset="0"/>
                        </a:rPr>
                        <m:t>=</m:t>
                      </m:r>
                      <m:r>
                        <a:rPr lang="en-US" altLang="zh-CN" sz="2000" i="1">
                          <a:solidFill>
                            <a:srgbClr val="C00000"/>
                          </a:solidFill>
                          <a:latin typeface="Cambria Math" panose="02040503050406030204" pitchFamily="18" charset="0"/>
                        </a:rPr>
                        <m:t>𝜎</m:t>
                      </m:r>
                      <m:r>
                        <a:rPr lang="en-US" altLang="zh-CN" sz="2000" i="1">
                          <a:solidFill>
                            <a:srgbClr val="C00000"/>
                          </a:solidFill>
                          <a:latin typeface="Cambria Math" panose="02040503050406030204" pitchFamily="18" charset="0"/>
                        </a:rPr>
                        <m:t>(</m:t>
                      </m:r>
                      <m:sSub>
                        <m:sSubPr>
                          <m:ctrlPr>
                            <a:rPr lang="zh-CN" altLang="zh-CN" sz="2000" i="1">
                              <a:solidFill>
                                <a:srgbClr val="C00000"/>
                              </a:solidFill>
                              <a:latin typeface="Cambria Math" panose="02040503050406030204" pitchFamily="18" charset="0"/>
                            </a:rPr>
                          </m:ctrlPr>
                        </m:sSubPr>
                        <m:e>
                          <m:r>
                            <a:rPr lang="en-US" altLang="zh-CN" sz="2000" i="1">
                              <a:solidFill>
                                <a:srgbClr val="C00000"/>
                              </a:solidFill>
                              <a:latin typeface="Cambria Math" panose="02040503050406030204" pitchFamily="18" charset="0"/>
                            </a:rPr>
                            <m:t>𝑊</m:t>
                          </m:r>
                        </m:e>
                        <m:sub>
                          <m:r>
                            <a:rPr lang="en-US" altLang="zh-CN" sz="2000" i="1">
                              <a:solidFill>
                                <a:srgbClr val="C00000"/>
                              </a:solidFill>
                              <a:latin typeface="Cambria Math" panose="02040503050406030204" pitchFamily="18" charset="0"/>
                            </a:rPr>
                            <m:t>𝑧</m:t>
                          </m:r>
                        </m:sub>
                      </m:sSub>
                      <m:r>
                        <a:rPr lang="en-US" altLang="zh-CN" sz="2000" i="1">
                          <a:solidFill>
                            <a:srgbClr val="C00000"/>
                          </a:solidFill>
                          <a:latin typeface="Cambria Math" panose="02040503050406030204" pitchFamily="18" charset="0"/>
                        </a:rPr>
                        <m:t>∙</m:t>
                      </m:r>
                      <m:r>
                        <a:rPr lang="en-US" altLang="zh-CN" sz="2000">
                          <a:solidFill>
                            <a:srgbClr val="C00000"/>
                          </a:solidFill>
                          <a:latin typeface="Cambria Math" panose="02040503050406030204" pitchFamily="18" charset="0"/>
                        </a:rPr>
                        <m:t>[</m:t>
                      </m:r>
                      <m:sSup>
                        <m:sSupPr>
                          <m:ctrlPr>
                            <a:rPr lang="zh-CN" altLang="zh-CN" sz="2000" i="1">
                              <a:solidFill>
                                <a:srgbClr val="C00000"/>
                              </a:solidFill>
                              <a:latin typeface="Cambria Math" panose="02040503050406030204" pitchFamily="18" charset="0"/>
                            </a:rPr>
                          </m:ctrlPr>
                        </m:sSupPr>
                        <m:e>
                          <m:r>
                            <a:rPr lang="en-US" altLang="zh-CN" sz="2000" i="1">
                              <a:solidFill>
                                <a:srgbClr val="C00000"/>
                              </a:solidFill>
                              <a:latin typeface="Cambria Math" panose="02040503050406030204" pitchFamily="18" charset="0"/>
                            </a:rPr>
                            <m:t>𝑠</m:t>
                          </m:r>
                        </m:e>
                        <m:sup>
                          <m:d>
                            <m:dPr>
                              <m:ctrlPr>
                                <a:rPr lang="zh-CN" altLang="zh-CN" sz="2000" i="1">
                                  <a:solidFill>
                                    <a:srgbClr val="C00000"/>
                                  </a:solidFill>
                                  <a:latin typeface="Cambria Math" panose="02040503050406030204" pitchFamily="18" charset="0"/>
                                </a:rPr>
                              </m:ctrlPr>
                            </m:dPr>
                            <m:e>
                              <m:r>
                                <a:rPr lang="en-US" altLang="zh-CN" sz="2000" i="1">
                                  <a:solidFill>
                                    <a:srgbClr val="C00000"/>
                                  </a:solidFill>
                                  <a:latin typeface="Cambria Math" panose="02040503050406030204" pitchFamily="18" charset="0"/>
                                </a:rPr>
                                <m:t>𝑡</m:t>
                              </m:r>
                              <m:r>
                                <a:rPr lang="zh-CN" altLang="en-US" sz="2000" i="1">
                                  <a:solidFill>
                                    <a:srgbClr val="C00000"/>
                                  </a:solidFill>
                                  <a:latin typeface="Cambria Math" panose="02040503050406030204" pitchFamily="18" charset="0"/>
                                </a:rPr>
                                <m:t>−</m:t>
                              </m:r>
                              <m:r>
                                <a:rPr lang="en-US" altLang="zh-CN" sz="2000" i="1">
                                  <a:solidFill>
                                    <a:srgbClr val="C00000"/>
                                  </a:solidFill>
                                  <a:latin typeface="Cambria Math" panose="02040503050406030204" pitchFamily="18" charset="0"/>
                                </a:rPr>
                                <m:t>1</m:t>
                              </m:r>
                            </m:e>
                          </m:d>
                        </m:sup>
                      </m:sSup>
                      <m:r>
                        <a:rPr lang="en-US" altLang="zh-CN" sz="2000">
                          <a:solidFill>
                            <a:srgbClr val="C00000"/>
                          </a:solidFill>
                          <a:latin typeface="Cambria Math" panose="02040503050406030204" pitchFamily="18" charset="0"/>
                        </a:rPr>
                        <m:t>,</m:t>
                      </m:r>
                      <m:sSup>
                        <m:sSupPr>
                          <m:ctrlPr>
                            <a:rPr lang="zh-CN" altLang="zh-CN" sz="2000" i="1">
                              <a:solidFill>
                                <a:srgbClr val="C00000"/>
                              </a:solidFill>
                              <a:latin typeface="Cambria Math" panose="02040503050406030204" pitchFamily="18" charset="0"/>
                            </a:rPr>
                          </m:ctrlPr>
                        </m:sSupPr>
                        <m:e>
                          <m:r>
                            <a:rPr lang="en-US" altLang="zh-CN" sz="2000" i="1">
                              <a:solidFill>
                                <a:srgbClr val="C00000"/>
                              </a:solidFill>
                              <a:latin typeface="Cambria Math" panose="02040503050406030204" pitchFamily="18" charset="0"/>
                            </a:rPr>
                            <m:t>𝑥</m:t>
                          </m:r>
                        </m:e>
                        <m:sup>
                          <m:d>
                            <m:dPr>
                              <m:ctrlPr>
                                <a:rPr lang="zh-CN" altLang="zh-CN" sz="2000" i="1">
                                  <a:solidFill>
                                    <a:srgbClr val="C00000"/>
                                  </a:solidFill>
                                  <a:latin typeface="Cambria Math" panose="02040503050406030204" pitchFamily="18" charset="0"/>
                                </a:rPr>
                              </m:ctrlPr>
                            </m:dPr>
                            <m:e>
                              <m:r>
                                <a:rPr lang="en-US" altLang="zh-CN" sz="2000" i="1">
                                  <a:solidFill>
                                    <a:srgbClr val="C00000"/>
                                  </a:solidFill>
                                  <a:latin typeface="Cambria Math" panose="02040503050406030204" pitchFamily="18" charset="0"/>
                                </a:rPr>
                                <m:t>𝑡</m:t>
                              </m:r>
                            </m:e>
                          </m:d>
                        </m:sup>
                      </m:sSup>
                      <m:r>
                        <a:rPr lang="en-US" altLang="zh-CN" sz="2000">
                          <a:solidFill>
                            <a:srgbClr val="C00000"/>
                          </a:solidFill>
                          <a:latin typeface="Cambria Math" panose="02040503050406030204" pitchFamily="18" charset="0"/>
                        </a:rPr>
                        <m:t>]</m:t>
                      </m:r>
                      <m:r>
                        <a:rPr lang="en-US" altLang="zh-CN" sz="2000" i="1">
                          <a:solidFill>
                            <a:srgbClr val="C00000"/>
                          </a:solidFill>
                          <a:latin typeface="Cambria Math" panose="02040503050406030204" pitchFamily="18" charset="0"/>
                        </a:rPr>
                        <m:t>+</m:t>
                      </m:r>
                      <m:sSub>
                        <m:sSubPr>
                          <m:ctrlPr>
                            <a:rPr lang="zh-CN" altLang="zh-CN" sz="2000" i="1">
                              <a:solidFill>
                                <a:srgbClr val="C00000"/>
                              </a:solidFill>
                              <a:latin typeface="Cambria Math" panose="02040503050406030204" pitchFamily="18" charset="0"/>
                            </a:rPr>
                          </m:ctrlPr>
                        </m:sSubPr>
                        <m:e>
                          <m:r>
                            <a:rPr lang="en-US" altLang="zh-CN" sz="2000" i="1">
                              <a:solidFill>
                                <a:srgbClr val="C00000"/>
                              </a:solidFill>
                              <a:latin typeface="Cambria Math" panose="02040503050406030204" pitchFamily="18" charset="0"/>
                            </a:rPr>
                            <m:t>𝑏</m:t>
                          </m:r>
                        </m:e>
                        <m:sub>
                          <m:r>
                            <a:rPr lang="en-US" altLang="zh-CN" sz="2000" i="1">
                              <a:solidFill>
                                <a:srgbClr val="C00000"/>
                              </a:solidFill>
                              <a:latin typeface="Cambria Math" panose="02040503050406030204" pitchFamily="18" charset="0"/>
                            </a:rPr>
                            <m:t>𝑧</m:t>
                          </m:r>
                        </m:sub>
                      </m:sSub>
                      <m:r>
                        <a:rPr lang="en-US" altLang="zh-CN" sz="2000" i="1">
                          <a:solidFill>
                            <a:srgbClr val="C00000"/>
                          </a:solidFill>
                          <a:latin typeface="Cambria Math" panose="02040503050406030204" pitchFamily="18" charset="0"/>
                        </a:rPr>
                        <m:t>)</m:t>
                      </m:r>
                    </m:oMath>
                  </m:oMathPara>
                </a14:m>
                <a:endParaRPr lang="zh-CN" altLang="zh-CN" sz="2000" dirty="0">
                  <a:solidFill>
                    <a:srgbClr val="C00000"/>
                  </a:solidFill>
                </a:endParaRPr>
              </a:p>
              <a:p>
                <a:pPr>
                  <a:lnSpc>
                    <a:spcPct val="120000"/>
                  </a:lnSpc>
                </a:pPr>
                <a14:m>
                  <m:oMathPara xmlns:m="http://schemas.openxmlformats.org/officeDocument/2006/math">
                    <m:oMathParaPr>
                      <m:jc m:val="centerGroup"/>
                    </m:oMathParaPr>
                    <m:oMath xmlns:m="http://schemas.openxmlformats.org/officeDocument/2006/math">
                      <m:sSup>
                        <m:sSupPr>
                          <m:ctrlPr>
                            <a:rPr lang="zh-CN" altLang="zh-CN" sz="2000" i="1">
                              <a:solidFill>
                                <a:srgbClr val="C00000"/>
                              </a:solidFill>
                              <a:latin typeface="Cambria Math" panose="02040503050406030204" pitchFamily="18" charset="0"/>
                            </a:rPr>
                          </m:ctrlPr>
                        </m:sSupPr>
                        <m:e>
                          <m:r>
                            <a:rPr lang="en-US" altLang="zh-CN" sz="2000" i="1">
                              <a:solidFill>
                                <a:srgbClr val="C00000"/>
                              </a:solidFill>
                              <a:latin typeface="Cambria Math" panose="02040503050406030204" pitchFamily="18" charset="0"/>
                            </a:rPr>
                            <m:t>𝑟</m:t>
                          </m:r>
                        </m:e>
                        <m:sup>
                          <m:d>
                            <m:dPr>
                              <m:ctrlPr>
                                <a:rPr lang="zh-CN" altLang="zh-CN" sz="2000" i="1">
                                  <a:solidFill>
                                    <a:srgbClr val="C00000"/>
                                  </a:solidFill>
                                  <a:latin typeface="Cambria Math" panose="02040503050406030204" pitchFamily="18" charset="0"/>
                                </a:rPr>
                              </m:ctrlPr>
                            </m:dPr>
                            <m:e>
                              <m:r>
                                <a:rPr lang="en-US" altLang="zh-CN" sz="2000" i="1">
                                  <a:solidFill>
                                    <a:srgbClr val="C00000"/>
                                  </a:solidFill>
                                  <a:latin typeface="Cambria Math" panose="02040503050406030204" pitchFamily="18" charset="0"/>
                                </a:rPr>
                                <m:t>𝑡</m:t>
                              </m:r>
                            </m:e>
                          </m:d>
                        </m:sup>
                      </m:sSup>
                      <m:r>
                        <a:rPr lang="en-US" altLang="zh-CN" sz="2000" i="1">
                          <a:solidFill>
                            <a:srgbClr val="C00000"/>
                          </a:solidFill>
                          <a:latin typeface="Cambria Math" panose="02040503050406030204" pitchFamily="18" charset="0"/>
                        </a:rPr>
                        <m:t>=</m:t>
                      </m:r>
                      <m:r>
                        <a:rPr lang="en-US" altLang="zh-CN" sz="2000" i="1">
                          <a:solidFill>
                            <a:srgbClr val="C00000"/>
                          </a:solidFill>
                          <a:latin typeface="Cambria Math" panose="02040503050406030204" pitchFamily="18" charset="0"/>
                        </a:rPr>
                        <m:t>𝜎</m:t>
                      </m:r>
                      <m:r>
                        <a:rPr lang="en-US" altLang="zh-CN" sz="2000" i="1">
                          <a:solidFill>
                            <a:srgbClr val="C00000"/>
                          </a:solidFill>
                          <a:latin typeface="Cambria Math" panose="02040503050406030204" pitchFamily="18" charset="0"/>
                        </a:rPr>
                        <m:t>(</m:t>
                      </m:r>
                      <m:sSub>
                        <m:sSubPr>
                          <m:ctrlPr>
                            <a:rPr lang="zh-CN" altLang="zh-CN" sz="2000" i="1">
                              <a:solidFill>
                                <a:srgbClr val="C00000"/>
                              </a:solidFill>
                              <a:latin typeface="Cambria Math" panose="02040503050406030204" pitchFamily="18" charset="0"/>
                            </a:rPr>
                          </m:ctrlPr>
                        </m:sSubPr>
                        <m:e>
                          <m:r>
                            <a:rPr lang="en-US" altLang="zh-CN" sz="2000" i="1">
                              <a:solidFill>
                                <a:srgbClr val="C00000"/>
                              </a:solidFill>
                              <a:latin typeface="Cambria Math" panose="02040503050406030204" pitchFamily="18" charset="0"/>
                            </a:rPr>
                            <m:t>𝑊</m:t>
                          </m:r>
                        </m:e>
                        <m:sub>
                          <m:r>
                            <a:rPr lang="en-US" altLang="zh-CN" sz="2000" i="1">
                              <a:solidFill>
                                <a:srgbClr val="C00000"/>
                              </a:solidFill>
                              <a:latin typeface="Cambria Math" panose="02040503050406030204" pitchFamily="18" charset="0"/>
                            </a:rPr>
                            <m:t>𝑟</m:t>
                          </m:r>
                        </m:sub>
                      </m:sSub>
                      <m:r>
                        <a:rPr lang="en-US" altLang="zh-CN" sz="2000" i="1">
                          <a:solidFill>
                            <a:srgbClr val="C00000"/>
                          </a:solidFill>
                          <a:latin typeface="Cambria Math" panose="02040503050406030204" pitchFamily="18" charset="0"/>
                        </a:rPr>
                        <m:t>∙</m:t>
                      </m:r>
                      <m:r>
                        <a:rPr lang="en-US" altLang="zh-CN" sz="2000">
                          <a:solidFill>
                            <a:srgbClr val="C00000"/>
                          </a:solidFill>
                          <a:latin typeface="Cambria Math" panose="02040503050406030204" pitchFamily="18" charset="0"/>
                        </a:rPr>
                        <m:t>[</m:t>
                      </m:r>
                      <m:sSup>
                        <m:sSupPr>
                          <m:ctrlPr>
                            <a:rPr lang="zh-CN" altLang="zh-CN" sz="2000" i="1">
                              <a:solidFill>
                                <a:srgbClr val="C00000"/>
                              </a:solidFill>
                              <a:latin typeface="Cambria Math" panose="02040503050406030204" pitchFamily="18" charset="0"/>
                            </a:rPr>
                          </m:ctrlPr>
                        </m:sSupPr>
                        <m:e>
                          <m:r>
                            <a:rPr lang="en-US" altLang="zh-CN" sz="2000" i="1">
                              <a:solidFill>
                                <a:srgbClr val="C00000"/>
                              </a:solidFill>
                              <a:latin typeface="Cambria Math" panose="02040503050406030204" pitchFamily="18" charset="0"/>
                            </a:rPr>
                            <m:t>𝑠</m:t>
                          </m:r>
                        </m:e>
                        <m:sup>
                          <m:d>
                            <m:dPr>
                              <m:ctrlPr>
                                <a:rPr lang="zh-CN" altLang="zh-CN" sz="2000" i="1">
                                  <a:solidFill>
                                    <a:srgbClr val="C00000"/>
                                  </a:solidFill>
                                  <a:latin typeface="Cambria Math" panose="02040503050406030204" pitchFamily="18" charset="0"/>
                                </a:rPr>
                              </m:ctrlPr>
                            </m:dPr>
                            <m:e>
                              <m:r>
                                <a:rPr lang="en-US" altLang="zh-CN" sz="2000" i="1">
                                  <a:solidFill>
                                    <a:srgbClr val="C00000"/>
                                  </a:solidFill>
                                  <a:latin typeface="Cambria Math" panose="02040503050406030204" pitchFamily="18" charset="0"/>
                                </a:rPr>
                                <m:t>𝑡</m:t>
                              </m:r>
                              <m:r>
                                <a:rPr lang="zh-CN" altLang="en-US" sz="2000" i="1">
                                  <a:solidFill>
                                    <a:srgbClr val="C00000"/>
                                  </a:solidFill>
                                  <a:latin typeface="Cambria Math" panose="02040503050406030204" pitchFamily="18" charset="0"/>
                                </a:rPr>
                                <m:t>−</m:t>
                              </m:r>
                              <m:r>
                                <a:rPr lang="en-US" altLang="zh-CN" sz="2000" i="1">
                                  <a:solidFill>
                                    <a:srgbClr val="C00000"/>
                                  </a:solidFill>
                                  <a:latin typeface="Cambria Math" panose="02040503050406030204" pitchFamily="18" charset="0"/>
                                </a:rPr>
                                <m:t>1</m:t>
                              </m:r>
                            </m:e>
                          </m:d>
                        </m:sup>
                      </m:sSup>
                      <m:r>
                        <a:rPr lang="en-US" altLang="zh-CN" sz="2000">
                          <a:solidFill>
                            <a:srgbClr val="C00000"/>
                          </a:solidFill>
                          <a:latin typeface="Cambria Math" panose="02040503050406030204" pitchFamily="18" charset="0"/>
                        </a:rPr>
                        <m:t>,</m:t>
                      </m:r>
                      <m:sSup>
                        <m:sSupPr>
                          <m:ctrlPr>
                            <a:rPr lang="zh-CN" altLang="zh-CN" sz="2000" i="1">
                              <a:solidFill>
                                <a:srgbClr val="C00000"/>
                              </a:solidFill>
                              <a:latin typeface="Cambria Math" panose="02040503050406030204" pitchFamily="18" charset="0"/>
                            </a:rPr>
                          </m:ctrlPr>
                        </m:sSupPr>
                        <m:e>
                          <m:r>
                            <a:rPr lang="en-US" altLang="zh-CN" sz="2000" i="1">
                              <a:solidFill>
                                <a:srgbClr val="C00000"/>
                              </a:solidFill>
                              <a:latin typeface="Cambria Math" panose="02040503050406030204" pitchFamily="18" charset="0"/>
                            </a:rPr>
                            <m:t>𝑥</m:t>
                          </m:r>
                        </m:e>
                        <m:sup>
                          <m:d>
                            <m:dPr>
                              <m:ctrlPr>
                                <a:rPr lang="zh-CN" altLang="zh-CN" sz="2000" i="1">
                                  <a:solidFill>
                                    <a:srgbClr val="C00000"/>
                                  </a:solidFill>
                                  <a:latin typeface="Cambria Math" panose="02040503050406030204" pitchFamily="18" charset="0"/>
                                </a:rPr>
                              </m:ctrlPr>
                            </m:dPr>
                            <m:e>
                              <m:r>
                                <a:rPr lang="en-US" altLang="zh-CN" sz="2000" i="1">
                                  <a:solidFill>
                                    <a:srgbClr val="C00000"/>
                                  </a:solidFill>
                                  <a:latin typeface="Cambria Math" panose="02040503050406030204" pitchFamily="18" charset="0"/>
                                </a:rPr>
                                <m:t>𝑡</m:t>
                              </m:r>
                            </m:e>
                          </m:d>
                        </m:sup>
                      </m:sSup>
                      <m:r>
                        <a:rPr lang="en-US" altLang="zh-CN" sz="2000">
                          <a:solidFill>
                            <a:srgbClr val="C00000"/>
                          </a:solidFill>
                          <a:latin typeface="Cambria Math" panose="02040503050406030204" pitchFamily="18" charset="0"/>
                        </a:rPr>
                        <m:t>]</m:t>
                      </m:r>
                      <m:r>
                        <a:rPr lang="en-US" altLang="zh-CN" sz="2000" i="1">
                          <a:solidFill>
                            <a:srgbClr val="C00000"/>
                          </a:solidFill>
                          <a:latin typeface="Cambria Math" panose="02040503050406030204" pitchFamily="18" charset="0"/>
                        </a:rPr>
                        <m:t>+</m:t>
                      </m:r>
                      <m:sSub>
                        <m:sSubPr>
                          <m:ctrlPr>
                            <a:rPr lang="zh-CN" altLang="zh-CN" sz="2000" i="1">
                              <a:solidFill>
                                <a:srgbClr val="C00000"/>
                              </a:solidFill>
                              <a:latin typeface="Cambria Math" panose="02040503050406030204" pitchFamily="18" charset="0"/>
                            </a:rPr>
                          </m:ctrlPr>
                        </m:sSubPr>
                        <m:e>
                          <m:r>
                            <a:rPr lang="en-US" altLang="zh-CN" sz="2000" i="1">
                              <a:solidFill>
                                <a:srgbClr val="C00000"/>
                              </a:solidFill>
                              <a:latin typeface="Cambria Math" panose="02040503050406030204" pitchFamily="18" charset="0"/>
                            </a:rPr>
                            <m:t>𝑏</m:t>
                          </m:r>
                        </m:e>
                        <m:sub>
                          <m:r>
                            <a:rPr lang="en-US" altLang="zh-CN" sz="2000" i="1">
                              <a:solidFill>
                                <a:srgbClr val="C00000"/>
                              </a:solidFill>
                              <a:latin typeface="Cambria Math" panose="02040503050406030204" pitchFamily="18" charset="0"/>
                            </a:rPr>
                            <m:t>𝑟</m:t>
                          </m:r>
                        </m:sub>
                      </m:sSub>
                      <m:r>
                        <a:rPr lang="en-US" altLang="zh-CN" sz="2000" i="1">
                          <a:solidFill>
                            <a:srgbClr val="C00000"/>
                          </a:solidFill>
                          <a:latin typeface="Cambria Math" panose="02040503050406030204" pitchFamily="18" charset="0"/>
                        </a:rPr>
                        <m:t>)</m:t>
                      </m:r>
                    </m:oMath>
                  </m:oMathPara>
                </a14:m>
                <a:endParaRPr lang="zh-CN" altLang="zh-CN" sz="2000" dirty="0">
                  <a:solidFill>
                    <a:srgbClr val="C00000"/>
                  </a:solidFill>
                </a:endParaRPr>
              </a:p>
              <a:p>
                <a:pPr>
                  <a:lnSpc>
                    <a:spcPct val="120000"/>
                  </a:lnSpc>
                </a:pPr>
                <a:r>
                  <a:rPr lang="zh-CN" altLang="zh-CN" sz="2000" dirty="0">
                    <a:solidFill>
                      <a:schemeClr val="tx1"/>
                    </a:solidFill>
                  </a:rPr>
                  <a:t>隐藏状态</a:t>
                </a:r>
                <a14:m>
                  <m:oMath xmlns:m="http://schemas.openxmlformats.org/officeDocument/2006/math">
                    <m:sSup>
                      <m:sSupPr>
                        <m:ctrlPr>
                          <a:rPr lang="zh-CN" altLang="zh-CN" sz="2000" i="1">
                            <a:solidFill>
                              <a:schemeClr val="tx1"/>
                            </a:solidFill>
                            <a:latin typeface="Cambria Math" panose="02040503050406030204" pitchFamily="18" charset="0"/>
                          </a:rPr>
                        </m:ctrlPr>
                      </m:sSupPr>
                      <m:e>
                        <m:acc>
                          <m:accPr>
                            <m:chr m:val="̃"/>
                            <m:ctrlPr>
                              <a:rPr lang="zh-CN" altLang="zh-CN" sz="2000" i="1">
                                <a:solidFill>
                                  <a:schemeClr val="tx1"/>
                                </a:solidFill>
                                <a:latin typeface="Cambria Math" panose="02040503050406030204" pitchFamily="18" charset="0"/>
                              </a:rPr>
                            </m:ctrlPr>
                          </m:accPr>
                          <m:e>
                            <m:r>
                              <a:rPr lang="en-US" altLang="zh-CN" sz="2000" i="1">
                                <a:solidFill>
                                  <a:schemeClr val="tx1"/>
                                </a:solidFill>
                                <a:latin typeface="Cambria Math" panose="02040503050406030204" pitchFamily="18" charset="0"/>
                              </a:rPr>
                              <m:t>𝑠</m:t>
                            </m:r>
                          </m:e>
                        </m:acc>
                      </m:e>
                      <m:sup>
                        <m:r>
                          <a:rPr lang="en-US" altLang="zh-CN"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𝑡</m:t>
                        </m:r>
                        <m:r>
                          <a:rPr lang="en-US" altLang="zh-CN" sz="2000" i="1">
                            <a:solidFill>
                              <a:schemeClr val="tx1"/>
                            </a:solidFill>
                            <a:latin typeface="Cambria Math" panose="02040503050406030204" pitchFamily="18" charset="0"/>
                          </a:rPr>
                          <m:t>)</m:t>
                        </m:r>
                      </m:sup>
                    </m:sSup>
                  </m:oMath>
                </a14:m>
                <a:r>
                  <a:rPr lang="zh-CN" altLang="zh-CN" sz="2000" dirty="0">
                    <a:solidFill>
                      <a:schemeClr val="tx1"/>
                    </a:solidFill>
                  </a:rPr>
                  <a:t>的计算如式所示：</a:t>
                </a:r>
              </a:p>
              <a:p>
                <a:pPr>
                  <a:lnSpc>
                    <a:spcPct val="120000"/>
                  </a:lnSpc>
                </a:pPr>
                <a14:m>
                  <m:oMathPara xmlns:m="http://schemas.openxmlformats.org/officeDocument/2006/math">
                    <m:oMathParaPr>
                      <m:jc m:val="centerGroup"/>
                    </m:oMathParaPr>
                    <m:oMath xmlns:m="http://schemas.openxmlformats.org/officeDocument/2006/math">
                      <m:sSup>
                        <m:sSupPr>
                          <m:ctrlPr>
                            <a:rPr lang="zh-CN" altLang="zh-CN" sz="2000" i="1" smtClean="0">
                              <a:solidFill>
                                <a:srgbClr val="C00000"/>
                              </a:solidFill>
                              <a:latin typeface="Cambria Math" panose="02040503050406030204" pitchFamily="18" charset="0"/>
                            </a:rPr>
                          </m:ctrlPr>
                        </m:sSupPr>
                        <m:e>
                          <m:acc>
                            <m:accPr>
                              <m:chr m:val="̃"/>
                              <m:ctrlPr>
                                <a:rPr lang="zh-CN" altLang="zh-CN" sz="2000" i="1">
                                  <a:solidFill>
                                    <a:srgbClr val="C00000"/>
                                  </a:solidFill>
                                  <a:latin typeface="Cambria Math" panose="02040503050406030204" pitchFamily="18" charset="0"/>
                                </a:rPr>
                              </m:ctrlPr>
                            </m:accPr>
                            <m:e>
                              <m:r>
                                <a:rPr lang="en-US" altLang="zh-CN" sz="2000" i="1">
                                  <a:solidFill>
                                    <a:srgbClr val="C00000"/>
                                  </a:solidFill>
                                  <a:latin typeface="Cambria Math" panose="02040503050406030204" pitchFamily="18" charset="0"/>
                                </a:rPr>
                                <m:t>𝑠</m:t>
                              </m:r>
                            </m:e>
                          </m:acc>
                        </m:e>
                        <m:sup>
                          <m:r>
                            <a:rPr lang="en-US" altLang="zh-CN" sz="2000" i="1">
                              <a:solidFill>
                                <a:srgbClr val="C00000"/>
                              </a:solidFill>
                              <a:latin typeface="Cambria Math" panose="02040503050406030204" pitchFamily="18" charset="0"/>
                            </a:rPr>
                            <m:t>(</m:t>
                          </m:r>
                          <m:r>
                            <a:rPr lang="en-US" altLang="zh-CN" sz="2000" i="1">
                              <a:solidFill>
                                <a:srgbClr val="C00000"/>
                              </a:solidFill>
                              <a:latin typeface="Cambria Math" panose="02040503050406030204" pitchFamily="18" charset="0"/>
                            </a:rPr>
                            <m:t>𝑡</m:t>
                          </m:r>
                          <m:r>
                            <a:rPr lang="en-US" altLang="zh-CN" sz="2000" i="1">
                              <a:solidFill>
                                <a:srgbClr val="C00000"/>
                              </a:solidFill>
                              <a:latin typeface="Cambria Math" panose="02040503050406030204" pitchFamily="18" charset="0"/>
                            </a:rPr>
                            <m:t>)</m:t>
                          </m:r>
                        </m:sup>
                      </m:sSup>
                      <m:r>
                        <a:rPr lang="en-US" altLang="zh-CN" sz="2000" i="1">
                          <a:solidFill>
                            <a:srgbClr val="C00000"/>
                          </a:solidFill>
                          <a:latin typeface="Cambria Math" panose="02040503050406030204" pitchFamily="18" charset="0"/>
                        </a:rPr>
                        <m:t>=</m:t>
                      </m:r>
                      <m:r>
                        <a:rPr lang="en-US" altLang="zh-CN" sz="2000" i="1">
                          <a:solidFill>
                            <a:srgbClr val="C00000"/>
                          </a:solidFill>
                          <a:latin typeface="Cambria Math" panose="02040503050406030204" pitchFamily="18" charset="0"/>
                        </a:rPr>
                        <m:t>𝑡𝑎𝑛h</m:t>
                      </m:r>
                      <m:r>
                        <a:rPr lang="en-US" altLang="zh-CN" sz="2000" i="1">
                          <a:solidFill>
                            <a:srgbClr val="C00000"/>
                          </a:solidFill>
                          <a:latin typeface="Cambria Math" panose="02040503050406030204" pitchFamily="18" charset="0"/>
                        </a:rPr>
                        <m:t>(</m:t>
                      </m:r>
                      <m:sSub>
                        <m:sSubPr>
                          <m:ctrlPr>
                            <a:rPr lang="zh-CN" altLang="zh-CN" sz="2000" i="1">
                              <a:solidFill>
                                <a:srgbClr val="C00000"/>
                              </a:solidFill>
                              <a:latin typeface="Cambria Math" panose="02040503050406030204" pitchFamily="18" charset="0"/>
                            </a:rPr>
                          </m:ctrlPr>
                        </m:sSubPr>
                        <m:e>
                          <m:r>
                            <a:rPr lang="en-US" altLang="zh-CN" sz="2000" i="1">
                              <a:solidFill>
                                <a:srgbClr val="C00000"/>
                              </a:solidFill>
                              <a:latin typeface="Cambria Math" panose="02040503050406030204" pitchFamily="18" charset="0"/>
                            </a:rPr>
                            <m:t>𝑊</m:t>
                          </m:r>
                        </m:e>
                        <m:sub>
                          <m:r>
                            <a:rPr lang="en-US" altLang="zh-CN" sz="2000" i="1">
                              <a:solidFill>
                                <a:srgbClr val="C00000"/>
                              </a:solidFill>
                              <a:latin typeface="Cambria Math" panose="02040503050406030204" pitchFamily="18" charset="0"/>
                            </a:rPr>
                            <m:t>h</m:t>
                          </m:r>
                        </m:sub>
                      </m:sSub>
                      <m:r>
                        <a:rPr lang="en-US" altLang="zh-CN" sz="2000" i="1">
                          <a:solidFill>
                            <a:srgbClr val="C00000"/>
                          </a:solidFill>
                          <a:latin typeface="Cambria Math" panose="02040503050406030204" pitchFamily="18" charset="0"/>
                        </a:rPr>
                        <m:t>∙[</m:t>
                      </m:r>
                      <m:sSup>
                        <m:sSupPr>
                          <m:ctrlPr>
                            <a:rPr lang="zh-CN" altLang="zh-CN" sz="2000" i="1">
                              <a:solidFill>
                                <a:srgbClr val="C00000"/>
                              </a:solidFill>
                              <a:latin typeface="Cambria Math" panose="02040503050406030204" pitchFamily="18" charset="0"/>
                            </a:rPr>
                          </m:ctrlPr>
                        </m:sSupPr>
                        <m:e>
                          <m:r>
                            <a:rPr lang="en-US" altLang="zh-CN" sz="2000" i="1">
                              <a:solidFill>
                                <a:srgbClr val="C00000"/>
                              </a:solidFill>
                              <a:latin typeface="Cambria Math" panose="02040503050406030204" pitchFamily="18" charset="0"/>
                            </a:rPr>
                            <m:t>𝑟</m:t>
                          </m:r>
                        </m:e>
                        <m:sup>
                          <m:d>
                            <m:dPr>
                              <m:ctrlPr>
                                <a:rPr lang="zh-CN" altLang="zh-CN" sz="2000" i="1">
                                  <a:solidFill>
                                    <a:srgbClr val="C00000"/>
                                  </a:solidFill>
                                  <a:latin typeface="Cambria Math" panose="02040503050406030204" pitchFamily="18" charset="0"/>
                                </a:rPr>
                              </m:ctrlPr>
                            </m:dPr>
                            <m:e>
                              <m:r>
                                <a:rPr lang="en-US" altLang="zh-CN" sz="2000" i="1">
                                  <a:solidFill>
                                    <a:srgbClr val="C00000"/>
                                  </a:solidFill>
                                  <a:latin typeface="Cambria Math" panose="02040503050406030204" pitchFamily="18" charset="0"/>
                                </a:rPr>
                                <m:t>𝑡</m:t>
                              </m:r>
                            </m:e>
                          </m:d>
                        </m:sup>
                      </m:sSup>
                      <m:r>
                        <a:rPr lang="en-US" altLang="zh-CN" sz="2000" i="1">
                          <a:solidFill>
                            <a:srgbClr val="C00000"/>
                          </a:solidFill>
                          <a:latin typeface="Cambria Math" panose="02040503050406030204" pitchFamily="18" charset="0"/>
                        </a:rPr>
                        <m:t>∙</m:t>
                      </m:r>
                      <m:sSup>
                        <m:sSupPr>
                          <m:ctrlPr>
                            <a:rPr lang="zh-CN" altLang="zh-CN" sz="2000" i="1">
                              <a:solidFill>
                                <a:srgbClr val="C00000"/>
                              </a:solidFill>
                              <a:latin typeface="Cambria Math" panose="02040503050406030204" pitchFamily="18" charset="0"/>
                            </a:rPr>
                          </m:ctrlPr>
                        </m:sSupPr>
                        <m:e>
                          <m:r>
                            <a:rPr lang="en-US" altLang="zh-CN" sz="2000" i="1">
                              <a:solidFill>
                                <a:srgbClr val="C00000"/>
                              </a:solidFill>
                              <a:latin typeface="Cambria Math" panose="02040503050406030204" pitchFamily="18" charset="0"/>
                            </a:rPr>
                            <m:t>𝑠</m:t>
                          </m:r>
                        </m:e>
                        <m:sup>
                          <m:d>
                            <m:dPr>
                              <m:ctrlPr>
                                <a:rPr lang="zh-CN" altLang="zh-CN" sz="2000" i="1">
                                  <a:solidFill>
                                    <a:srgbClr val="C00000"/>
                                  </a:solidFill>
                                  <a:latin typeface="Cambria Math" panose="02040503050406030204" pitchFamily="18" charset="0"/>
                                </a:rPr>
                              </m:ctrlPr>
                            </m:dPr>
                            <m:e>
                              <m:r>
                                <a:rPr lang="en-US" altLang="zh-CN" sz="2000" i="1">
                                  <a:solidFill>
                                    <a:srgbClr val="C00000"/>
                                  </a:solidFill>
                                  <a:latin typeface="Cambria Math" panose="02040503050406030204" pitchFamily="18" charset="0"/>
                                </a:rPr>
                                <m:t>𝑡</m:t>
                              </m:r>
                              <m:r>
                                <a:rPr lang="zh-CN" altLang="en-US" sz="2000" i="1">
                                  <a:solidFill>
                                    <a:srgbClr val="C00000"/>
                                  </a:solidFill>
                                  <a:latin typeface="Cambria Math" panose="02040503050406030204" pitchFamily="18" charset="0"/>
                                </a:rPr>
                                <m:t>−</m:t>
                              </m:r>
                              <m:r>
                                <a:rPr lang="en-US" altLang="zh-CN" sz="2000" i="1">
                                  <a:solidFill>
                                    <a:srgbClr val="C00000"/>
                                  </a:solidFill>
                                  <a:latin typeface="Cambria Math" panose="02040503050406030204" pitchFamily="18" charset="0"/>
                                </a:rPr>
                                <m:t>1</m:t>
                              </m:r>
                            </m:e>
                          </m:d>
                        </m:sup>
                      </m:sSup>
                      <m:r>
                        <a:rPr lang="en-US" altLang="zh-CN" sz="2000">
                          <a:solidFill>
                            <a:srgbClr val="C00000"/>
                          </a:solidFill>
                          <a:latin typeface="Cambria Math" panose="02040503050406030204" pitchFamily="18" charset="0"/>
                        </a:rPr>
                        <m:t>,</m:t>
                      </m:r>
                      <m:sSup>
                        <m:sSupPr>
                          <m:ctrlPr>
                            <a:rPr lang="zh-CN" altLang="zh-CN" sz="2000" i="1">
                              <a:solidFill>
                                <a:srgbClr val="C00000"/>
                              </a:solidFill>
                              <a:latin typeface="Cambria Math" panose="02040503050406030204" pitchFamily="18" charset="0"/>
                            </a:rPr>
                          </m:ctrlPr>
                        </m:sSupPr>
                        <m:e>
                          <m:r>
                            <a:rPr lang="en-US" altLang="zh-CN" sz="2000" i="1">
                              <a:solidFill>
                                <a:srgbClr val="C00000"/>
                              </a:solidFill>
                              <a:latin typeface="Cambria Math" panose="02040503050406030204" pitchFamily="18" charset="0"/>
                            </a:rPr>
                            <m:t>𝑥</m:t>
                          </m:r>
                        </m:e>
                        <m:sup>
                          <m:d>
                            <m:dPr>
                              <m:ctrlPr>
                                <a:rPr lang="zh-CN" altLang="zh-CN" sz="2000" i="1">
                                  <a:solidFill>
                                    <a:srgbClr val="C00000"/>
                                  </a:solidFill>
                                  <a:latin typeface="Cambria Math" panose="02040503050406030204" pitchFamily="18" charset="0"/>
                                </a:rPr>
                              </m:ctrlPr>
                            </m:dPr>
                            <m:e>
                              <m:r>
                                <a:rPr lang="en-US" altLang="zh-CN" sz="2000" i="1">
                                  <a:solidFill>
                                    <a:srgbClr val="C00000"/>
                                  </a:solidFill>
                                  <a:latin typeface="Cambria Math" panose="02040503050406030204" pitchFamily="18" charset="0"/>
                                </a:rPr>
                                <m:t>𝑡</m:t>
                              </m:r>
                            </m:e>
                          </m:d>
                        </m:sup>
                      </m:sSup>
                      <m:r>
                        <a:rPr lang="en-US" altLang="zh-CN" sz="2000" i="1">
                          <a:solidFill>
                            <a:srgbClr val="C00000"/>
                          </a:solidFill>
                          <a:latin typeface="Cambria Math" panose="02040503050406030204" pitchFamily="18" charset="0"/>
                        </a:rPr>
                        <m:t>]+</m:t>
                      </m:r>
                      <m:sSub>
                        <m:sSubPr>
                          <m:ctrlPr>
                            <a:rPr lang="zh-CN" altLang="zh-CN" sz="2000" i="1">
                              <a:solidFill>
                                <a:srgbClr val="C00000"/>
                              </a:solidFill>
                              <a:latin typeface="Cambria Math" panose="02040503050406030204" pitchFamily="18" charset="0"/>
                            </a:rPr>
                          </m:ctrlPr>
                        </m:sSubPr>
                        <m:e>
                          <m:r>
                            <a:rPr lang="en-US" altLang="zh-CN" sz="2000" i="1">
                              <a:solidFill>
                                <a:srgbClr val="C00000"/>
                              </a:solidFill>
                              <a:latin typeface="Cambria Math" panose="02040503050406030204" pitchFamily="18" charset="0"/>
                            </a:rPr>
                            <m:t>𝑏</m:t>
                          </m:r>
                        </m:e>
                        <m:sub>
                          <m:r>
                            <a:rPr lang="en-US" altLang="zh-CN" sz="2000" i="1">
                              <a:solidFill>
                                <a:srgbClr val="C00000"/>
                              </a:solidFill>
                              <a:latin typeface="Cambria Math" panose="02040503050406030204" pitchFamily="18" charset="0"/>
                            </a:rPr>
                            <m:t>h</m:t>
                          </m:r>
                        </m:sub>
                      </m:sSub>
                      <m:r>
                        <a:rPr lang="en-US" altLang="zh-CN" sz="2000" i="1">
                          <a:solidFill>
                            <a:srgbClr val="C00000"/>
                          </a:solidFill>
                          <a:latin typeface="Cambria Math" panose="02040503050406030204" pitchFamily="18" charset="0"/>
                        </a:rPr>
                        <m:t>)</m:t>
                      </m:r>
                    </m:oMath>
                  </m:oMathPara>
                </a14:m>
                <a:endParaRPr lang="zh-CN" altLang="zh-CN" sz="2000" dirty="0">
                  <a:solidFill>
                    <a:srgbClr val="C00000"/>
                  </a:solidFill>
                </a:endParaRPr>
              </a:p>
              <a:p>
                <a:pPr>
                  <a:lnSpc>
                    <a:spcPct val="120000"/>
                  </a:lnSpc>
                </a:pPr>
                <a:r>
                  <a:rPr lang="zh-CN" altLang="zh-CN" sz="2000" dirty="0">
                    <a:solidFill>
                      <a:schemeClr val="tx1"/>
                    </a:solidFill>
                  </a:rPr>
                  <a:t>最后可计算得到当前时刻输出</a:t>
                </a:r>
                <a14:m>
                  <m:oMath xmlns:m="http://schemas.openxmlformats.org/officeDocument/2006/math">
                    <m:sSup>
                      <m:sSupPr>
                        <m:ctrlPr>
                          <a:rPr lang="zh-CN" altLang="zh-CN" sz="2000" i="1">
                            <a:solidFill>
                              <a:schemeClr val="tx1"/>
                            </a:solidFill>
                            <a:latin typeface="Cambria Math" panose="02040503050406030204" pitchFamily="18" charset="0"/>
                          </a:rPr>
                        </m:ctrlPr>
                      </m:sSupPr>
                      <m:e>
                        <m:r>
                          <a:rPr lang="en-US" altLang="zh-CN" sz="2000" i="1">
                            <a:solidFill>
                              <a:schemeClr val="tx1"/>
                            </a:solidFill>
                            <a:latin typeface="Cambria Math" panose="02040503050406030204" pitchFamily="18" charset="0"/>
                          </a:rPr>
                          <m:t>𝑠</m:t>
                        </m:r>
                      </m:e>
                      <m:sup>
                        <m:d>
                          <m:dPr>
                            <m:ctrlPr>
                              <a:rPr lang="zh-CN" altLang="zh-CN" sz="2000" i="1">
                                <a:solidFill>
                                  <a:schemeClr val="tx1"/>
                                </a:solidFill>
                                <a:latin typeface="Cambria Math" panose="02040503050406030204" pitchFamily="18" charset="0"/>
                              </a:rPr>
                            </m:ctrlPr>
                          </m:dPr>
                          <m:e>
                            <m:r>
                              <a:rPr lang="en-US" altLang="zh-CN" sz="2000" i="1">
                                <a:solidFill>
                                  <a:schemeClr val="tx1"/>
                                </a:solidFill>
                                <a:latin typeface="Cambria Math" panose="02040503050406030204" pitchFamily="18" charset="0"/>
                              </a:rPr>
                              <m:t>𝑡</m:t>
                            </m:r>
                          </m:e>
                        </m:d>
                      </m:sup>
                    </m:sSup>
                  </m:oMath>
                </a14:m>
                <a:r>
                  <a:rPr lang="zh-CN" altLang="zh-CN" sz="2000" dirty="0">
                    <a:solidFill>
                      <a:schemeClr val="tx1"/>
                    </a:solidFill>
                  </a:rPr>
                  <a:t>：</a:t>
                </a:r>
              </a:p>
              <a:p>
                <a:pPr>
                  <a:lnSpc>
                    <a:spcPct val="120000"/>
                  </a:lnSpc>
                </a:pPr>
                <a14:m>
                  <m:oMathPara xmlns:m="http://schemas.openxmlformats.org/officeDocument/2006/math">
                    <m:oMathParaPr>
                      <m:jc m:val="centerGroup"/>
                    </m:oMathParaPr>
                    <m:oMath xmlns:m="http://schemas.openxmlformats.org/officeDocument/2006/math">
                      <m:sSup>
                        <m:sSupPr>
                          <m:ctrlPr>
                            <a:rPr lang="zh-CN" altLang="zh-CN" sz="2000" i="1" smtClean="0">
                              <a:solidFill>
                                <a:srgbClr val="C00000"/>
                              </a:solidFill>
                              <a:latin typeface="Cambria Math" panose="02040503050406030204" pitchFamily="18" charset="0"/>
                            </a:rPr>
                          </m:ctrlPr>
                        </m:sSupPr>
                        <m:e>
                          <m:r>
                            <a:rPr lang="en-US" altLang="zh-CN" sz="2000" i="1">
                              <a:solidFill>
                                <a:srgbClr val="C00000"/>
                              </a:solidFill>
                              <a:latin typeface="Cambria Math" panose="02040503050406030204" pitchFamily="18" charset="0"/>
                            </a:rPr>
                            <m:t>𝑠</m:t>
                          </m:r>
                        </m:e>
                        <m:sup>
                          <m:d>
                            <m:dPr>
                              <m:ctrlPr>
                                <a:rPr lang="zh-CN" altLang="zh-CN" sz="2000" i="1">
                                  <a:solidFill>
                                    <a:srgbClr val="C00000"/>
                                  </a:solidFill>
                                  <a:latin typeface="Cambria Math" panose="02040503050406030204" pitchFamily="18" charset="0"/>
                                </a:rPr>
                              </m:ctrlPr>
                            </m:dPr>
                            <m:e>
                              <m:r>
                                <a:rPr lang="en-US" altLang="zh-CN" sz="2000" i="1">
                                  <a:solidFill>
                                    <a:srgbClr val="C00000"/>
                                  </a:solidFill>
                                  <a:latin typeface="Cambria Math" panose="02040503050406030204" pitchFamily="18" charset="0"/>
                                </a:rPr>
                                <m:t>𝑡</m:t>
                              </m:r>
                            </m:e>
                          </m:d>
                        </m:sup>
                      </m:sSup>
                      <m:r>
                        <a:rPr lang="en-US" altLang="zh-CN" sz="2000" i="1">
                          <a:solidFill>
                            <a:srgbClr val="C00000"/>
                          </a:solidFill>
                          <a:latin typeface="Cambria Math" panose="02040503050406030204" pitchFamily="18" charset="0"/>
                        </a:rPr>
                        <m:t>=</m:t>
                      </m:r>
                      <m:d>
                        <m:dPr>
                          <m:ctrlPr>
                            <a:rPr lang="zh-CN" altLang="zh-CN" sz="2000" i="1">
                              <a:solidFill>
                                <a:srgbClr val="C00000"/>
                              </a:solidFill>
                              <a:latin typeface="Cambria Math" panose="02040503050406030204" pitchFamily="18" charset="0"/>
                            </a:rPr>
                          </m:ctrlPr>
                        </m:dPr>
                        <m:e>
                          <m:r>
                            <a:rPr lang="en-US" altLang="zh-CN" sz="2000" i="1">
                              <a:solidFill>
                                <a:srgbClr val="C00000"/>
                              </a:solidFill>
                              <a:latin typeface="Cambria Math" panose="02040503050406030204" pitchFamily="18" charset="0"/>
                            </a:rPr>
                            <m:t>1−</m:t>
                          </m:r>
                          <m:sSup>
                            <m:sSupPr>
                              <m:ctrlPr>
                                <a:rPr lang="zh-CN" altLang="zh-CN" sz="2000" i="1">
                                  <a:solidFill>
                                    <a:srgbClr val="C00000"/>
                                  </a:solidFill>
                                  <a:latin typeface="Cambria Math" panose="02040503050406030204" pitchFamily="18" charset="0"/>
                                </a:rPr>
                              </m:ctrlPr>
                            </m:sSupPr>
                            <m:e>
                              <m:r>
                                <a:rPr lang="en-US" altLang="zh-CN" sz="2000" i="1">
                                  <a:solidFill>
                                    <a:srgbClr val="C00000"/>
                                  </a:solidFill>
                                  <a:latin typeface="Cambria Math" panose="02040503050406030204" pitchFamily="18" charset="0"/>
                                </a:rPr>
                                <m:t>𝑧</m:t>
                              </m:r>
                            </m:e>
                            <m:sup>
                              <m:d>
                                <m:dPr>
                                  <m:ctrlPr>
                                    <a:rPr lang="zh-CN" altLang="zh-CN" sz="2000" i="1">
                                      <a:solidFill>
                                        <a:srgbClr val="C00000"/>
                                      </a:solidFill>
                                      <a:latin typeface="Cambria Math" panose="02040503050406030204" pitchFamily="18" charset="0"/>
                                    </a:rPr>
                                  </m:ctrlPr>
                                </m:dPr>
                                <m:e>
                                  <m:r>
                                    <a:rPr lang="en-US" altLang="zh-CN" sz="2000" i="1">
                                      <a:solidFill>
                                        <a:srgbClr val="C00000"/>
                                      </a:solidFill>
                                      <a:latin typeface="Cambria Math" panose="02040503050406030204" pitchFamily="18" charset="0"/>
                                    </a:rPr>
                                    <m:t>𝑡</m:t>
                                  </m:r>
                                </m:e>
                              </m:d>
                            </m:sup>
                          </m:sSup>
                        </m:e>
                      </m:d>
                      <m:r>
                        <a:rPr lang="en-US" altLang="zh-CN" sz="2000" i="1">
                          <a:solidFill>
                            <a:srgbClr val="C00000"/>
                          </a:solidFill>
                          <a:latin typeface="Cambria Math" panose="02040503050406030204" pitchFamily="18" charset="0"/>
                        </a:rPr>
                        <m:t>∙</m:t>
                      </m:r>
                      <m:sSup>
                        <m:sSupPr>
                          <m:ctrlPr>
                            <a:rPr lang="zh-CN" altLang="zh-CN" sz="2000" i="1">
                              <a:solidFill>
                                <a:srgbClr val="C00000"/>
                              </a:solidFill>
                              <a:latin typeface="Cambria Math" panose="02040503050406030204" pitchFamily="18" charset="0"/>
                            </a:rPr>
                          </m:ctrlPr>
                        </m:sSupPr>
                        <m:e>
                          <m:r>
                            <a:rPr lang="en-US" altLang="zh-CN" sz="2000" i="1">
                              <a:solidFill>
                                <a:srgbClr val="C00000"/>
                              </a:solidFill>
                              <a:latin typeface="Cambria Math" panose="02040503050406030204" pitchFamily="18" charset="0"/>
                            </a:rPr>
                            <m:t>𝑠</m:t>
                          </m:r>
                        </m:e>
                        <m:sup>
                          <m:d>
                            <m:dPr>
                              <m:ctrlPr>
                                <a:rPr lang="zh-CN" altLang="zh-CN" sz="2000" i="1">
                                  <a:solidFill>
                                    <a:srgbClr val="C00000"/>
                                  </a:solidFill>
                                  <a:latin typeface="Cambria Math" panose="02040503050406030204" pitchFamily="18" charset="0"/>
                                </a:rPr>
                              </m:ctrlPr>
                            </m:dPr>
                            <m:e>
                              <m:r>
                                <a:rPr lang="en-US" altLang="zh-CN" sz="2000" i="1">
                                  <a:solidFill>
                                    <a:srgbClr val="C00000"/>
                                  </a:solidFill>
                                  <a:latin typeface="Cambria Math" panose="02040503050406030204" pitchFamily="18" charset="0"/>
                                </a:rPr>
                                <m:t>𝑡</m:t>
                              </m:r>
                              <m:r>
                                <a:rPr lang="zh-CN" altLang="en-US" sz="2000" i="1">
                                  <a:solidFill>
                                    <a:srgbClr val="C00000"/>
                                  </a:solidFill>
                                  <a:latin typeface="Cambria Math" panose="02040503050406030204" pitchFamily="18" charset="0"/>
                                </a:rPr>
                                <m:t>−</m:t>
                              </m:r>
                              <m:r>
                                <a:rPr lang="en-US" altLang="zh-CN" sz="2000" i="1">
                                  <a:solidFill>
                                    <a:srgbClr val="C00000"/>
                                  </a:solidFill>
                                  <a:latin typeface="Cambria Math" panose="02040503050406030204" pitchFamily="18" charset="0"/>
                                </a:rPr>
                                <m:t>1</m:t>
                              </m:r>
                            </m:e>
                          </m:d>
                        </m:sup>
                      </m:sSup>
                      <m:r>
                        <a:rPr lang="en-US" altLang="zh-CN" sz="2000" i="1">
                          <a:solidFill>
                            <a:srgbClr val="C00000"/>
                          </a:solidFill>
                          <a:latin typeface="Cambria Math" panose="02040503050406030204" pitchFamily="18" charset="0"/>
                        </a:rPr>
                        <m:t>+</m:t>
                      </m:r>
                      <m:sSup>
                        <m:sSupPr>
                          <m:ctrlPr>
                            <a:rPr lang="zh-CN" altLang="zh-CN" sz="2000" i="1">
                              <a:solidFill>
                                <a:srgbClr val="C00000"/>
                              </a:solidFill>
                              <a:latin typeface="Cambria Math" panose="02040503050406030204" pitchFamily="18" charset="0"/>
                            </a:rPr>
                          </m:ctrlPr>
                        </m:sSupPr>
                        <m:e>
                          <m:r>
                            <a:rPr lang="en-US" altLang="zh-CN" sz="2000" i="1">
                              <a:solidFill>
                                <a:srgbClr val="C00000"/>
                              </a:solidFill>
                              <a:latin typeface="Cambria Math" panose="02040503050406030204" pitchFamily="18" charset="0"/>
                            </a:rPr>
                            <m:t>𝑧</m:t>
                          </m:r>
                        </m:e>
                        <m:sup>
                          <m:d>
                            <m:dPr>
                              <m:ctrlPr>
                                <a:rPr lang="zh-CN" altLang="zh-CN" sz="2000" i="1">
                                  <a:solidFill>
                                    <a:srgbClr val="C00000"/>
                                  </a:solidFill>
                                  <a:latin typeface="Cambria Math" panose="02040503050406030204" pitchFamily="18" charset="0"/>
                                </a:rPr>
                              </m:ctrlPr>
                            </m:dPr>
                            <m:e>
                              <m:r>
                                <a:rPr lang="en-US" altLang="zh-CN" sz="2000" i="1">
                                  <a:solidFill>
                                    <a:srgbClr val="C00000"/>
                                  </a:solidFill>
                                  <a:latin typeface="Cambria Math" panose="02040503050406030204" pitchFamily="18" charset="0"/>
                                </a:rPr>
                                <m:t>𝑡</m:t>
                              </m:r>
                            </m:e>
                          </m:d>
                        </m:sup>
                      </m:sSup>
                      <m:r>
                        <a:rPr lang="en-US" altLang="zh-CN" sz="2000" i="1">
                          <a:solidFill>
                            <a:srgbClr val="C00000"/>
                          </a:solidFill>
                          <a:latin typeface="Cambria Math" panose="02040503050406030204" pitchFamily="18" charset="0"/>
                        </a:rPr>
                        <m:t>∙</m:t>
                      </m:r>
                      <m:sSup>
                        <m:sSupPr>
                          <m:ctrlPr>
                            <a:rPr lang="zh-CN" altLang="zh-CN" sz="2000" i="1">
                              <a:solidFill>
                                <a:srgbClr val="C00000"/>
                              </a:solidFill>
                              <a:latin typeface="Cambria Math" panose="02040503050406030204" pitchFamily="18" charset="0"/>
                            </a:rPr>
                          </m:ctrlPr>
                        </m:sSupPr>
                        <m:e>
                          <m:acc>
                            <m:accPr>
                              <m:chr m:val="̃"/>
                              <m:ctrlPr>
                                <a:rPr lang="zh-CN" altLang="zh-CN" sz="2000" i="1">
                                  <a:solidFill>
                                    <a:srgbClr val="C00000"/>
                                  </a:solidFill>
                                  <a:latin typeface="Cambria Math" panose="02040503050406030204" pitchFamily="18" charset="0"/>
                                </a:rPr>
                              </m:ctrlPr>
                            </m:accPr>
                            <m:e>
                              <m:r>
                                <a:rPr lang="en-US" altLang="zh-CN" sz="2000" i="1">
                                  <a:solidFill>
                                    <a:srgbClr val="C00000"/>
                                  </a:solidFill>
                                  <a:latin typeface="Cambria Math" panose="02040503050406030204" pitchFamily="18" charset="0"/>
                                </a:rPr>
                                <m:t>𝑠</m:t>
                              </m:r>
                            </m:e>
                          </m:acc>
                        </m:e>
                        <m:sup>
                          <m:r>
                            <a:rPr lang="en-US" altLang="zh-CN" sz="2000" i="1">
                              <a:solidFill>
                                <a:srgbClr val="C00000"/>
                              </a:solidFill>
                              <a:latin typeface="Cambria Math" panose="02040503050406030204" pitchFamily="18" charset="0"/>
                            </a:rPr>
                            <m:t>(</m:t>
                          </m:r>
                          <m:r>
                            <a:rPr lang="en-US" altLang="zh-CN" sz="2000" i="1">
                              <a:solidFill>
                                <a:srgbClr val="C00000"/>
                              </a:solidFill>
                              <a:latin typeface="Cambria Math" panose="02040503050406030204" pitchFamily="18" charset="0"/>
                            </a:rPr>
                            <m:t>𝑡</m:t>
                          </m:r>
                          <m:r>
                            <a:rPr lang="en-US" altLang="zh-CN" sz="2000" i="1">
                              <a:solidFill>
                                <a:srgbClr val="C00000"/>
                              </a:solidFill>
                              <a:latin typeface="Cambria Math" panose="02040503050406030204" pitchFamily="18" charset="0"/>
                            </a:rPr>
                            <m:t>)</m:t>
                          </m:r>
                        </m:sup>
                      </m:sSup>
                    </m:oMath>
                  </m:oMathPara>
                </a14:m>
                <a:endParaRPr lang="zh-CN" altLang="zh-CN" sz="2000" dirty="0">
                  <a:solidFill>
                    <a:srgbClr val="FF0000"/>
                  </a:solidFill>
                </a:endParaRPr>
              </a:p>
            </p:txBody>
          </p:sp>
        </mc:Choice>
        <mc:Fallback xmlns="">
          <p:sp>
            <p:nvSpPr>
              <p:cNvPr id="9" name="矩形 8">
                <a:extLst>
                  <a:ext uri="{FF2B5EF4-FFF2-40B4-BE49-F238E27FC236}">
                    <a16:creationId xmlns:a16="http://schemas.microsoft.com/office/drawing/2014/main" id="{082CA3CD-F3A2-4B70-8C3F-50F0371272C5}"/>
                  </a:ext>
                </a:extLst>
              </p:cNvPr>
              <p:cNvSpPr>
                <a:spLocks noRot="1" noChangeAspect="1" noMove="1" noResize="1" noEditPoints="1" noAdjustHandles="1" noChangeArrowheads="1" noChangeShapeType="1" noTextEdit="1"/>
              </p:cNvSpPr>
              <p:nvPr/>
            </p:nvSpPr>
            <p:spPr>
              <a:xfrm>
                <a:off x="812342" y="1232626"/>
                <a:ext cx="4885597" cy="2849306"/>
              </a:xfrm>
              <a:prstGeom prst="rect">
                <a:avLst/>
              </a:prstGeom>
              <a:blipFill>
                <a:blip r:embed="rId6"/>
                <a:stretch>
                  <a:fillRect l="-12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982557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5035" y="97155"/>
            <a:ext cx="8135620" cy="618490"/>
          </a:xfrm>
        </p:spPr>
        <p:txBody>
          <a:bodyPr/>
          <a:lstStyle/>
          <a:p>
            <a:r>
              <a:rPr lang="zh-CN" altLang="en-US" dirty="0">
                <a:latin typeface="微软雅黑" panose="020B0503020204020204" pitchFamily="34" charset="-122"/>
                <a:ea typeface="微软雅黑" panose="020B0503020204020204" pitchFamily="34" charset="-122"/>
                <a:sym typeface="+mn-ea"/>
              </a:rPr>
              <a:t>双向循环神经网络</a:t>
            </a:r>
          </a:p>
        </p:txBody>
      </p:sp>
      <p:pic>
        <p:nvPicPr>
          <p:cNvPr id="5" name="图片 4">
            <a:extLst>
              <a:ext uri="{FF2B5EF4-FFF2-40B4-BE49-F238E27FC236}">
                <a16:creationId xmlns:a16="http://schemas.microsoft.com/office/drawing/2014/main" id="{400B3705-579B-47B8-A6A4-B2C768E1F2D5}"/>
              </a:ext>
            </a:extLst>
          </p:cNvPr>
          <p:cNvPicPr>
            <a:picLocks noChangeAspect="1"/>
          </p:cNvPicPr>
          <p:nvPr/>
        </p:nvPicPr>
        <p:blipFill>
          <a:blip r:embed="rId3"/>
          <a:stretch>
            <a:fillRect/>
          </a:stretch>
        </p:blipFill>
        <p:spPr>
          <a:xfrm>
            <a:off x="3378453" y="2551954"/>
            <a:ext cx="5435093" cy="3892138"/>
          </a:xfrm>
          <a:prstGeom prst="rect">
            <a:avLst/>
          </a:prstGeom>
        </p:spPr>
      </p:pic>
      <p:sp>
        <p:nvSpPr>
          <p:cNvPr id="10" name="内容占位符 2">
            <a:extLst>
              <a:ext uri="{FF2B5EF4-FFF2-40B4-BE49-F238E27FC236}">
                <a16:creationId xmlns:a16="http://schemas.microsoft.com/office/drawing/2014/main" id="{D2E5D21F-1E1C-49BE-B7E8-12175582FDBC}"/>
              </a:ext>
            </a:extLst>
          </p:cNvPr>
          <p:cNvSpPr>
            <a:spLocks noGrp="1"/>
          </p:cNvSpPr>
          <p:nvPr>
            <p:ph sz="quarter" idx="1"/>
          </p:nvPr>
        </p:nvSpPr>
        <p:spPr>
          <a:xfrm>
            <a:off x="791248" y="1038810"/>
            <a:ext cx="10515600" cy="5229711"/>
          </a:xfrm>
        </p:spPr>
        <p:txBody>
          <a:bodyPr>
            <a:normAutofit/>
          </a:bodyPr>
          <a:lstStyle/>
          <a:p>
            <a:r>
              <a:rPr lang="zh-CN" altLang="en-US" dirty="0"/>
              <a:t>单向循环神经网络不足</a:t>
            </a:r>
          </a:p>
          <a:p>
            <a:pPr lvl="1"/>
            <a:r>
              <a:rPr lang="zh-CN" altLang="en-US" dirty="0"/>
              <a:t>仅可以从过去的时间点获取记忆，不可以从未来的时间点获取信息</a:t>
            </a:r>
            <a:endParaRPr lang="en-US" altLang="zh-CN" dirty="0"/>
          </a:p>
          <a:p>
            <a:pPr lvl="1"/>
            <a:r>
              <a:rPr lang="zh-CN" altLang="en-US" dirty="0"/>
              <a:t>我肚子</a:t>
            </a:r>
            <a:r>
              <a:rPr lang="en-US" altLang="zh-CN" dirty="0"/>
              <a:t>_____</a:t>
            </a:r>
            <a:r>
              <a:rPr lang="zh-CN" altLang="en-US" dirty="0"/>
              <a:t>，准备去吃饭</a:t>
            </a:r>
          </a:p>
          <a:p>
            <a:pPr lvl="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barn(inVertical)">
                                      <p:cBhvr>
                                        <p:cTn id="7" dur="500"/>
                                        <p:tgtEl>
                                          <p:spTgt spid="1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循环神经网络</a:t>
            </a:r>
          </a:p>
        </p:txBody>
      </p:sp>
      <p:sp>
        <p:nvSpPr>
          <p:cNvPr id="3" name="副标题 2"/>
          <p:cNvSpPr>
            <a:spLocks noGrp="1"/>
          </p:cNvSpPr>
          <p:nvPr>
            <p:ph type="subTitle" idx="1"/>
          </p:nvPr>
        </p:nvSpPr>
        <p:spPr/>
        <p:txBody>
          <a:bodyPr/>
          <a:lstStyle/>
          <a:p>
            <a:r>
              <a:rPr lang="zh-CN" altLang="en-US" dirty="0"/>
              <a:t>宗林林</a:t>
            </a:r>
          </a:p>
        </p:txBody>
      </p:sp>
    </p:spTree>
    <p:extLst>
      <p:ext uri="{BB962C8B-B14F-4D97-AF65-F5344CB8AC3E}">
        <p14:creationId xmlns:p14="http://schemas.microsoft.com/office/powerpoint/2010/main" val="1712922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5035" y="97155"/>
            <a:ext cx="8135620" cy="618490"/>
          </a:xfrm>
        </p:spPr>
        <p:txBody>
          <a:bodyPr/>
          <a:lstStyle/>
          <a:p>
            <a:r>
              <a:rPr lang="zh-CN" altLang="en-US" dirty="0">
                <a:latin typeface="微软雅黑" panose="020B0503020204020204" pitchFamily="34" charset="-122"/>
                <a:ea typeface="微软雅黑" panose="020B0503020204020204" pitchFamily="34" charset="-122"/>
                <a:sym typeface="+mn-ea"/>
              </a:rPr>
              <a:t>循环神经网络</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内容占位符 2"/>
          <p:cNvSpPr>
            <a:spLocks noGrp="1"/>
          </p:cNvSpPr>
          <p:nvPr>
            <p:ph sz="quarter" idx="1"/>
          </p:nvPr>
        </p:nvSpPr>
        <p:spPr>
          <a:xfrm>
            <a:off x="391160" y="895183"/>
            <a:ext cx="10515600" cy="5229711"/>
          </a:xfrm>
        </p:spPr>
        <p:txBody>
          <a:bodyPr/>
          <a:lstStyle/>
          <a:p>
            <a:r>
              <a:rPr lang="zh-CN" altLang="en-US" dirty="0"/>
              <a:t>神经网络基础</a:t>
            </a:r>
          </a:p>
          <a:p>
            <a:pPr marL="0" indent="0">
              <a:buNone/>
            </a:pPr>
            <a:endParaRPr lang="zh-CN" altLang="en-US" dirty="0"/>
          </a:p>
        </p:txBody>
      </p:sp>
      <p:pic>
        <p:nvPicPr>
          <p:cNvPr id="12" name="图片 11" descr="屏幕剪辑">
            <a:extLst>
              <a:ext uri="{FF2B5EF4-FFF2-40B4-BE49-F238E27FC236}">
                <a16:creationId xmlns:a16="http://schemas.microsoft.com/office/drawing/2014/main" id="{9C5E5FC0-266B-480D-A870-F47D6474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3346" y="1683869"/>
            <a:ext cx="5838639" cy="3336365"/>
          </a:xfrm>
          <a:prstGeom prst="rect">
            <a:avLst/>
          </a:prstGeom>
        </p:spPr>
      </p:pic>
      <p:sp>
        <p:nvSpPr>
          <p:cNvPr id="13" name="矩形 12">
            <a:extLst>
              <a:ext uri="{FF2B5EF4-FFF2-40B4-BE49-F238E27FC236}">
                <a16:creationId xmlns:a16="http://schemas.microsoft.com/office/drawing/2014/main" id="{AE4E6954-975A-4363-A292-6B9C3AF1832F}"/>
              </a:ext>
            </a:extLst>
          </p:cNvPr>
          <p:cNvSpPr/>
          <p:nvPr/>
        </p:nvSpPr>
        <p:spPr>
          <a:xfrm>
            <a:off x="4109301" y="5372509"/>
            <a:ext cx="3262432" cy="400110"/>
          </a:xfrm>
          <a:prstGeom prst="rect">
            <a:avLst/>
          </a:prstGeom>
        </p:spPr>
        <p:txBody>
          <a:bodyPr wrap="none">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为什么需要循环神经网络呢</a:t>
            </a:r>
          </a:p>
        </p:txBody>
      </p:sp>
      <p:pic>
        <p:nvPicPr>
          <p:cNvPr id="6" name="Picture 2">
            <a:extLst>
              <a:ext uri="{FF2B5EF4-FFF2-40B4-BE49-F238E27FC236}">
                <a16:creationId xmlns:a16="http://schemas.microsoft.com/office/drawing/2014/main" id="{221C58B9-86F1-45EB-BED6-2B1A14AFA2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7249" y="277376"/>
            <a:ext cx="7225988" cy="6476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84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5035" y="97155"/>
            <a:ext cx="8135620" cy="618490"/>
          </a:xfrm>
        </p:spPr>
        <p:txBody>
          <a:bodyPr/>
          <a:lstStyle/>
          <a:p>
            <a:r>
              <a:rPr lang="zh-CN" altLang="en-US" dirty="0">
                <a:latin typeface="微软雅黑" panose="020B0503020204020204" pitchFamily="34" charset="-122"/>
                <a:ea typeface="微软雅黑" panose="020B0503020204020204" pitchFamily="34" charset="-122"/>
                <a:sym typeface="+mn-ea"/>
              </a:rPr>
              <a:t>预</a:t>
            </a:r>
            <a:r>
              <a:rPr lang="zh-CN" altLang="en-US" dirty="0" smtClean="0">
                <a:latin typeface="微软雅黑" panose="020B0503020204020204" pitchFamily="34" charset="-122"/>
                <a:ea typeface="微软雅黑" panose="020B0503020204020204" pitchFamily="34" charset="-122"/>
                <a:sym typeface="+mn-ea"/>
              </a:rPr>
              <a:t>训练语言模型</a:t>
            </a:r>
            <a:endParaRPr lang="zh-CN" altLang="en-US" dirty="0">
              <a:latin typeface="微软雅黑" panose="020B0503020204020204" pitchFamily="34" charset="-122"/>
              <a:ea typeface="微软雅黑" panose="020B0503020204020204" pitchFamily="34" charset="-122"/>
              <a:sym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1585983764"/>
              </p:ext>
            </p:extLst>
          </p:nvPr>
        </p:nvGraphicFramePr>
        <p:xfrm>
          <a:off x="2040921" y="1580054"/>
          <a:ext cx="8127999" cy="3693160"/>
        </p:xfrm>
        <a:graphic>
          <a:graphicData uri="http://schemas.openxmlformats.org/drawingml/2006/table">
            <a:tbl>
              <a:tblPr firstRow="1" bandRow="1">
                <a:tableStyleId>{3B4B98B0-60AC-42C2-AFA5-B58CD77FA1E5}</a:tableStyleId>
              </a:tblPr>
              <a:tblGrid>
                <a:gridCol w="2709333">
                  <a:extLst>
                    <a:ext uri="{9D8B030D-6E8A-4147-A177-3AD203B41FA5}">
                      <a16:colId xmlns:a16="http://schemas.microsoft.com/office/drawing/2014/main" val="600626057"/>
                    </a:ext>
                  </a:extLst>
                </a:gridCol>
                <a:gridCol w="2709333">
                  <a:extLst>
                    <a:ext uri="{9D8B030D-6E8A-4147-A177-3AD203B41FA5}">
                      <a16:colId xmlns:a16="http://schemas.microsoft.com/office/drawing/2014/main" val="4233301332"/>
                    </a:ext>
                  </a:extLst>
                </a:gridCol>
                <a:gridCol w="2709333">
                  <a:extLst>
                    <a:ext uri="{9D8B030D-6E8A-4147-A177-3AD203B41FA5}">
                      <a16:colId xmlns:a16="http://schemas.microsoft.com/office/drawing/2014/main" val="4076540031"/>
                    </a:ext>
                  </a:extLst>
                </a:gridCol>
              </a:tblGrid>
              <a:tr h="370840">
                <a:tc>
                  <a:txBody>
                    <a:bodyPr/>
                    <a:lstStyle/>
                    <a:p>
                      <a:r>
                        <a:rPr lang="en-US" altLang="zh-CN" b="0" dirty="0" smtClean="0"/>
                        <a:t>ELMO</a:t>
                      </a:r>
                      <a:endParaRPr lang="zh-CN" altLang="en-US" b="0" dirty="0"/>
                    </a:p>
                  </a:txBody>
                  <a:tcPr/>
                </a:tc>
                <a:tc>
                  <a:txBody>
                    <a:bodyPr/>
                    <a:lstStyle/>
                    <a:p>
                      <a:r>
                        <a:rPr lang="en-US" altLang="zh-CN" b="0" dirty="0" smtClean="0"/>
                        <a:t>2018.03</a:t>
                      </a:r>
                      <a:endParaRPr lang="zh-CN" altLang="en-US" b="0" dirty="0"/>
                    </a:p>
                  </a:txBody>
                  <a:tcPr/>
                </a:tc>
                <a:tc>
                  <a:txBody>
                    <a:bodyPr/>
                    <a:lstStyle/>
                    <a:p>
                      <a:r>
                        <a:rPr lang="zh-CN" altLang="en-US" b="0" dirty="0" smtClean="0"/>
                        <a:t>华盛顿大学</a:t>
                      </a:r>
                      <a:endParaRPr lang="zh-CN" altLang="en-US" b="0" dirty="0"/>
                    </a:p>
                  </a:txBody>
                  <a:tcPr/>
                </a:tc>
                <a:extLst>
                  <a:ext uri="{0D108BD9-81ED-4DB2-BD59-A6C34878D82A}">
                    <a16:rowId xmlns:a16="http://schemas.microsoft.com/office/drawing/2014/main" val="2286953180"/>
                  </a:ext>
                </a:extLst>
              </a:tr>
              <a:tr h="370840">
                <a:tc>
                  <a:txBody>
                    <a:bodyPr/>
                    <a:lstStyle/>
                    <a:p>
                      <a:r>
                        <a:rPr lang="en-US" altLang="zh-CN" dirty="0" smtClean="0"/>
                        <a:t>GPT</a:t>
                      </a:r>
                      <a:endParaRPr lang="zh-CN" altLang="en-US" dirty="0"/>
                    </a:p>
                  </a:txBody>
                  <a:tcPr/>
                </a:tc>
                <a:tc>
                  <a:txBody>
                    <a:bodyPr/>
                    <a:lstStyle/>
                    <a:p>
                      <a:r>
                        <a:rPr lang="en-US" altLang="zh-CN" dirty="0" smtClean="0"/>
                        <a:t>2018.06</a:t>
                      </a:r>
                      <a:endParaRPr lang="zh-CN" altLang="en-US" dirty="0"/>
                    </a:p>
                  </a:txBody>
                  <a:tcPr/>
                </a:tc>
                <a:tc>
                  <a:txBody>
                    <a:bodyPr/>
                    <a:lstStyle/>
                    <a:p>
                      <a:r>
                        <a:rPr lang="en-US" altLang="zh-CN" sz="1800" dirty="0" err="1" smtClean="0"/>
                        <a:t>OpenAI</a:t>
                      </a:r>
                      <a:endParaRPr lang="zh-CN" altLang="en-US" dirty="0"/>
                    </a:p>
                  </a:txBody>
                  <a:tcPr/>
                </a:tc>
                <a:extLst>
                  <a:ext uri="{0D108BD9-81ED-4DB2-BD59-A6C34878D82A}">
                    <a16:rowId xmlns:a16="http://schemas.microsoft.com/office/drawing/2014/main" val="3323467810"/>
                  </a:ext>
                </a:extLst>
              </a:tr>
              <a:tr h="370840">
                <a:tc>
                  <a:txBody>
                    <a:bodyPr/>
                    <a:lstStyle/>
                    <a:p>
                      <a:r>
                        <a:rPr lang="en-US" altLang="zh-CN" dirty="0" smtClean="0"/>
                        <a:t>BERT</a:t>
                      </a:r>
                      <a:endParaRPr lang="zh-CN" altLang="en-US" dirty="0"/>
                    </a:p>
                  </a:txBody>
                  <a:tcPr/>
                </a:tc>
                <a:tc>
                  <a:txBody>
                    <a:bodyPr/>
                    <a:lstStyle/>
                    <a:p>
                      <a:r>
                        <a:rPr lang="en-US" altLang="zh-CN" dirty="0" smtClean="0"/>
                        <a:t>2018.10</a:t>
                      </a:r>
                      <a:endParaRPr lang="zh-CN" altLang="en-US" dirty="0"/>
                    </a:p>
                  </a:txBody>
                  <a:tcPr/>
                </a:tc>
                <a:tc>
                  <a:txBody>
                    <a:bodyPr/>
                    <a:lstStyle/>
                    <a:p>
                      <a:r>
                        <a:rPr lang="en-US" altLang="zh-CN" sz="1800" dirty="0" smtClean="0"/>
                        <a:t>Google</a:t>
                      </a:r>
                      <a:endParaRPr lang="zh-CN" altLang="en-US" dirty="0"/>
                    </a:p>
                  </a:txBody>
                  <a:tcPr/>
                </a:tc>
                <a:extLst>
                  <a:ext uri="{0D108BD9-81ED-4DB2-BD59-A6C34878D82A}">
                    <a16:rowId xmlns:a16="http://schemas.microsoft.com/office/drawing/2014/main" val="3746380866"/>
                  </a:ext>
                </a:extLst>
              </a:tr>
              <a:tr h="370840">
                <a:tc>
                  <a:txBody>
                    <a:bodyPr/>
                    <a:lstStyle/>
                    <a:p>
                      <a:r>
                        <a:rPr lang="en-US" altLang="zh-CN" dirty="0" err="1" smtClean="0"/>
                        <a:t>XLNet</a:t>
                      </a:r>
                      <a:endParaRPr lang="zh-CN" altLang="en-US" dirty="0"/>
                    </a:p>
                  </a:txBody>
                  <a:tcPr/>
                </a:tc>
                <a:tc>
                  <a:txBody>
                    <a:bodyPr/>
                    <a:lstStyle/>
                    <a:p>
                      <a:r>
                        <a:rPr lang="en-US" altLang="zh-CN" dirty="0" smtClean="0"/>
                        <a:t>2019.6</a:t>
                      </a:r>
                      <a:endParaRPr lang="zh-CN" altLang="en-US" dirty="0"/>
                    </a:p>
                  </a:txBody>
                  <a:tcPr/>
                </a:tc>
                <a:tc>
                  <a:txBody>
                    <a:bodyPr/>
                    <a:lstStyle/>
                    <a:p>
                      <a:r>
                        <a:rPr lang="en-US" altLang="zh-CN" sz="1800" dirty="0" err="1" smtClean="0"/>
                        <a:t>CMU+google</a:t>
                      </a:r>
                      <a:endParaRPr lang="zh-CN" altLang="en-US" dirty="0"/>
                    </a:p>
                  </a:txBody>
                  <a:tcPr/>
                </a:tc>
                <a:extLst>
                  <a:ext uri="{0D108BD9-81ED-4DB2-BD59-A6C34878D82A}">
                    <a16:rowId xmlns:a16="http://schemas.microsoft.com/office/drawing/2014/main" val="4267697731"/>
                  </a:ext>
                </a:extLst>
              </a:tr>
              <a:tr h="370840">
                <a:tc>
                  <a:txBody>
                    <a:bodyPr/>
                    <a:lstStyle/>
                    <a:p>
                      <a:r>
                        <a:rPr lang="en-US" altLang="zh-CN" dirty="0" smtClean="0"/>
                        <a:t>ERNIE</a:t>
                      </a:r>
                      <a:endParaRPr lang="zh-CN" altLang="en-US" dirty="0"/>
                    </a:p>
                  </a:txBody>
                  <a:tcPr/>
                </a:tc>
                <a:tc>
                  <a:txBody>
                    <a:bodyPr/>
                    <a:lstStyle/>
                    <a:p>
                      <a:r>
                        <a:rPr lang="en-US" altLang="zh-CN" dirty="0" smtClean="0"/>
                        <a:t>2019.4</a:t>
                      </a:r>
                      <a:endParaRPr lang="zh-CN" altLang="en-US" dirty="0"/>
                    </a:p>
                  </a:txBody>
                  <a:tcPr/>
                </a:tc>
                <a:tc>
                  <a:txBody>
                    <a:bodyPr/>
                    <a:lstStyle/>
                    <a:p>
                      <a:r>
                        <a:rPr lang="zh-CN" altLang="en-US" sz="1800" dirty="0" smtClean="0"/>
                        <a:t>百度</a:t>
                      </a:r>
                      <a:endParaRPr lang="zh-CN" altLang="en-US" dirty="0"/>
                    </a:p>
                  </a:txBody>
                  <a:tcPr/>
                </a:tc>
                <a:extLst>
                  <a:ext uri="{0D108BD9-81ED-4DB2-BD59-A6C34878D82A}">
                    <a16:rowId xmlns:a16="http://schemas.microsoft.com/office/drawing/2014/main" val="3823150971"/>
                  </a:ext>
                </a:extLst>
              </a:tr>
              <a:tr h="370840">
                <a:tc>
                  <a:txBody>
                    <a:bodyPr/>
                    <a:lstStyle/>
                    <a:p>
                      <a:r>
                        <a:rPr lang="en-US" altLang="zh-CN" dirty="0" smtClean="0"/>
                        <a:t>BERT-</a:t>
                      </a:r>
                      <a:r>
                        <a:rPr lang="en-US" altLang="zh-CN" dirty="0" err="1" smtClean="0"/>
                        <a:t>wwm</a:t>
                      </a:r>
                      <a:endParaRPr lang="zh-CN" altLang="en-US" dirty="0"/>
                    </a:p>
                  </a:txBody>
                  <a:tcPr/>
                </a:tc>
                <a:tc>
                  <a:txBody>
                    <a:bodyPr/>
                    <a:lstStyle/>
                    <a:p>
                      <a:r>
                        <a:rPr lang="en-US" altLang="zh-CN" dirty="0" smtClean="0"/>
                        <a:t>2019.6</a:t>
                      </a:r>
                      <a:endParaRPr lang="zh-CN" altLang="en-US" dirty="0"/>
                    </a:p>
                  </a:txBody>
                  <a:tcPr/>
                </a:tc>
                <a:tc>
                  <a:txBody>
                    <a:bodyPr/>
                    <a:lstStyle/>
                    <a:p>
                      <a:r>
                        <a:rPr lang="zh-CN" altLang="en-US" sz="1800" dirty="0" smtClean="0"/>
                        <a:t>哈工大</a:t>
                      </a:r>
                      <a:r>
                        <a:rPr lang="en-US" altLang="zh-CN" sz="1800" dirty="0" smtClean="0"/>
                        <a:t>+</a:t>
                      </a:r>
                      <a:r>
                        <a:rPr lang="zh-CN" altLang="en-US" sz="1800" dirty="0" smtClean="0"/>
                        <a:t>讯飞 </a:t>
                      </a:r>
                      <a:endParaRPr lang="zh-CN" altLang="en-US" dirty="0"/>
                    </a:p>
                  </a:txBody>
                  <a:tcPr/>
                </a:tc>
                <a:extLst>
                  <a:ext uri="{0D108BD9-81ED-4DB2-BD59-A6C34878D82A}">
                    <a16:rowId xmlns:a16="http://schemas.microsoft.com/office/drawing/2014/main" val="1753258136"/>
                  </a:ext>
                </a:extLst>
              </a:tr>
              <a:tr h="370840">
                <a:tc>
                  <a:txBody>
                    <a:bodyPr/>
                    <a:lstStyle/>
                    <a:p>
                      <a:r>
                        <a:rPr lang="en-US" altLang="zh-CN" dirty="0" err="1" smtClean="0"/>
                        <a:t>RoBERTa</a:t>
                      </a:r>
                      <a:endParaRPr lang="zh-CN" altLang="en-US" dirty="0"/>
                    </a:p>
                  </a:txBody>
                  <a:tcPr/>
                </a:tc>
                <a:tc>
                  <a:txBody>
                    <a:bodyPr/>
                    <a:lstStyle/>
                    <a:p>
                      <a:r>
                        <a:rPr lang="en-US" altLang="zh-CN" dirty="0" smtClean="0"/>
                        <a:t>2019.7.26</a:t>
                      </a:r>
                      <a:endParaRPr lang="zh-CN" altLang="en-US" dirty="0"/>
                    </a:p>
                  </a:txBody>
                  <a:tcPr/>
                </a:tc>
                <a:tc>
                  <a:txBody>
                    <a:bodyPr/>
                    <a:lstStyle/>
                    <a:p>
                      <a:r>
                        <a:rPr lang="en-US" altLang="zh-CN" sz="1800" dirty="0" smtClean="0"/>
                        <a:t>Facebook</a:t>
                      </a:r>
                      <a:endParaRPr lang="zh-CN" altLang="en-US" dirty="0"/>
                    </a:p>
                  </a:txBody>
                  <a:tcPr/>
                </a:tc>
                <a:extLst>
                  <a:ext uri="{0D108BD9-81ED-4DB2-BD59-A6C34878D82A}">
                    <a16:rowId xmlns:a16="http://schemas.microsoft.com/office/drawing/2014/main" val="1166568612"/>
                  </a:ext>
                </a:extLst>
              </a:tr>
              <a:tr h="123613">
                <a:tc>
                  <a:txBody>
                    <a:bodyPr/>
                    <a:lstStyle/>
                    <a:p>
                      <a:r>
                        <a:rPr lang="en-US" altLang="zh-CN" dirty="0" smtClean="0"/>
                        <a:t>ERNIE2.0</a:t>
                      </a:r>
                      <a:endParaRPr lang="zh-CN" altLang="en-US" dirty="0"/>
                    </a:p>
                  </a:txBody>
                  <a:tcPr/>
                </a:tc>
                <a:tc>
                  <a:txBody>
                    <a:bodyPr/>
                    <a:lstStyle/>
                    <a:p>
                      <a:r>
                        <a:rPr lang="en-US" altLang="zh-CN" dirty="0" smtClean="0"/>
                        <a:t>2019.7.29</a:t>
                      </a:r>
                      <a:endParaRPr lang="zh-CN" altLang="en-US" dirty="0"/>
                    </a:p>
                  </a:txBody>
                  <a:tcPr/>
                </a:tc>
                <a:tc>
                  <a:txBody>
                    <a:bodyPr/>
                    <a:lstStyle/>
                    <a:p>
                      <a:r>
                        <a:rPr lang="zh-CN" altLang="en-US" sz="1800" dirty="0" smtClean="0"/>
                        <a:t>百度</a:t>
                      </a:r>
                      <a:endParaRPr lang="zh-CN" altLang="en-US" dirty="0"/>
                    </a:p>
                  </a:txBody>
                  <a:tcPr/>
                </a:tc>
                <a:extLst>
                  <a:ext uri="{0D108BD9-81ED-4DB2-BD59-A6C34878D82A}">
                    <a16:rowId xmlns:a16="http://schemas.microsoft.com/office/drawing/2014/main" val="3346828695"/>
                  </a:ext>
                </a:extLst>
              </a:tr>
              <a:tr h="242147">
                <a:tc>
                  <a:txBody>
                    <a:bodyPr/>
                    <a:lstStyle/>
                    <a:p>
                      <a:r>
                        <a:rPr lang="en-US" altLang="zh-CN" dirty="0" smtClean="0"/>
                        <a:t>BERT-</a:t>
                      </a:r>
                      <a:r>
                        <a:rPr lang="en-US" altLang="zh-CN" dirty="0" err="1" smtClean="0"/>
                        <a:t>wwm</a:t>
                      </a:r>
                      <a:r>
                        <a:rPr lang="en-US" altLang="zh-CN" dirty="0" smtClean="0"/>
                        <a:t>-</a:t>
                      </a:r>
                      <a:r>
                        <a:rPr lang="en-US" altLang="zh-CN" dirty="0" err="1" smtClean="0"/>
                        <a:t>ext</a:t>
                      </a:r>
                      <a:endParaRPr lang="zh-CN" altLang="en-US" dirty="0"/>
                    </a:p>
                  </a:txBody>
                  <a:tcPr/>
                </a:tc>
                <a:tc>
                  <a:txBody>
                    <a:bodyPr/>
                    <a:lstStyle/>
                    <a:p>
                      <a:r>
                        <a:rPr lang="en-US" altLang="zh-CN" dirty="0" smtClean="0"/>
                        <a:t>2019.7.30</a:t>
                      </a:r>
                      <a:endParaRPr lang="zh-CN" altLang="en-US" dirty="0"/>
                    </a:p>
                  </a:txBody>
                  <a:tcPr/>
                </a:tc>
                <a:tc>
                  <a:txBody>
                    <a:bodyPr/>
                    <a:lstStyle/>
                    <a:p>
                      <a:r>
                        <a:rPr lang="zh-CN" altLang="en-US" sz="1800" dirty="0" smtClean="0"/>
                        <a:t>哈工大 </a:t>
                      </a:r>
                      <a:r>
                        <a:rPr lang="en-US" altLang="zh-CN" sz="1800" dirty="0" smtClean="0"/>
                        <a:t>+</a:t>
                      </a:r>
                      <a:r>
                        <a:rPr lang="zh-CN" altLang="en-US" sz="1800" dirty="0" smtClean="0"/>
                        <a:t>讯飞 </a:t>
                      </a:r>
                      <a:endParaRPr lang="zh-CN" altLang="en-US" dirty="0"/>
                    </a:p>
                  </a:txBody>
                  <a:tcPr/>
                </a:tc>
                <a:extLst>
                  <a:ext uri="{0D108BD9-81ED-4DB2-BD59-A6C34878D82A}">
                    <a16:rowId xmlns:a16="http://schemas.microsoft.com/office/drawing/2014/main" val="2635535421"/>
                  </a:ext>
                </a:extLst>
              </a:tr>
              <a:tr h="123613">
                <a:tc>
                  <a:txBody>
                    <a:bodyPr/>
                    <a:lstStyle/>
                    <a:p>
                      <a:r>
                        <a:rPr lang="en-US" altLang="zh-CN" dirty="0" smtClean="0"/>
                        <a:t>ALBERT</a:t>
                      </a:r>
                      <a:endParaRPr lang="zh-CN" altLang="en-US" dirty="0"/>
                    </a:p>
                  </a:txBody>
                  <a:tcPr/>
                </a:tc>
                <a:tc>
                  <a:txBody>
                    <a:bodyPr/>
                    <a:lstStyle/>
                    <a:p>
                      <a:r>
                        <a:rPr lang="en-US" altLang="zh-CN" dirty="0" smtClean="0"/>
                        <a:t>2019.10</a:t>
                      </a:r>
                      <a:endParaRPr lang="zh-CN" altLang="en-US" dirty="0"/>
                    </a:p>
                  </a:txBody>
                  <a:tcPr/>
                </a:tc>
                <a:tc>
                  <a:txBody>
                    <a:bodyPr/>
                    <a:lstStyle/>
                    <a:p>
                      <a:r>
                        <a:rPr lang="en-US" altLang="zh-CN" sz="1800" dirty="0" smtClean="0"/>
                        <a:t>Google</a:t>
                      </a:r>
                      <a:endParaRPr lang="zh-CN" altLang="en-US" dirty="0"/>
                    </a:p>
                  </a:txBody>
                  <a:tcPr/>
                </a:tc>
                <a:extLst>
                  <a:ext uri="{0D108BD9-81ED-4DB2-BD59-A6C34878D82A}">
                    <a16:rowId xmlns:a16="http://schemas.microsoft.com/office/drawing/2014/main" val="3236373857"/>
                  </a:ext>
                </a:extLst>
              </a:tr>
            </a:tbl>
          </a:graphicData>
        </a:graphic>
      </p:graphicFrame>
    </p:spTree>
    <p:extLst>
      <p:ext uri="{BB962C8B-B14F-4D97-AF65-F5344CB8AC3E}">
        <p14:creationId xmlns:p14="http://schemas.microsoft.com/office/powerpoint/2010/main" val="3450455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ELMO</a:t>
            </a:r>
            <a:endParaRPr lang="zh-CN" altLang="en-US" dirty="0"/>
          </a:p>
        </p:txBody>
      </p:sp>
      <p:sp>
        <p:nvSpPr>
          <p:cNvPr id="3" name="内容占位符 2"/>
          <p:cNvSpPr>
            <a:spLocks noGrp="1"/>
          </p:cNvSpPr>
          <p:nvPr>
            <p:ph idx="1"/>
          </p:nvPr>
        </p:nvSpPr>
        <p:spPr>
          <a:xfrm>
            <a:off x="954544" y="933872"/>
            <a:ext cx="10450923" cy="5229711"/>
          </a:xfrm>
        </p:spPr>
        <p:txBody>
          <a:bodyPr>
            <a:normAutofit/>
          </a:bodyPr>
          <a:lstStyle/>
          <a:p>
            <a:pPr>
              <a:lnSpc>
                <a:spcPct val="150000"/>
              </a:lnSpc>
            </a:pPr>
            <a:r>
              <a:rPr lang="zh-CN" altLang="en-US" sz="2000" dirty="0"/>
              <a:t>特点：传统的词向量（如</a:t>
            </a:r>
            <a:r>
              <a:rPr lang="en-US" altLang="zh-CN" sz="2000" dirty="0"/>
              <a:t>word2vec</a:t>
            </a:r>
            <a:r>
              <a:rPr lang="zh-CN" altLang="en-US" sz="2000" dirty="0"/>
              <a:t>）是静态的</a:t>
            </a:r>
            <a:r>
              <a:rPr lang="en-US" altLang="zh-CN" sz="2000" dirty="0"/>
              <a:t>/</a:t>
            </a:r>
            <a:r>
              <a:rPr lang="zh-CN" altLang="en-US" sz="2000" dirty="0"/>
              <a:t>上下文无关的，而</a:t>
            </a:r>
            <a:r>
              <a:rPr lang="en-US" altLang="zh-CN" sz="2000" dirty="0"/>
              <a:t>ELMO</a:t>
            </a:r>
            <a:r>
              <a:rPr lang="zh-CN" altLang="en-US" sz="2000" dirty="0"/>
              <a:t>解决了一词多义；</a:t>
            </a:r>
            <a:r>
              <a:rPr lang="en-US" altLang="zh-CN" sz="2000" dirty="0"/>
              <a:t>ELMO</a:t>
            </a:r>
            <a:r>
              <a:rPr lang="zh-CN" altLang="en-US" sz="2000" dirty="0"/>
              <a:t>采用双层双向</a:t>
            </a:r>
            <a:r>
              <a:rPr lang="en-US" altLang="zh-CN" sz="2000" dirty="0" smtClean="0"/>
              <a:t>LSTM</a:t>
            </a:r>
          </a:p>
          <a:p>
            <a:pPr>
              <a:lnSpc>
                <a:spcPct val="150000"/>
              </a:lnSpc>
            </a:pPr>
            <a:r>
              <a:rPr lang="zh-CN" altLang="en-US" sz="2000" dirty="0"/>
              <a:t>使用分为两阶段：预训练</a:t>
            </a:r>
            <a:r>
              <a:rPr lang="en-US" altLang="zh-CN" sz="2000" dirty="0"/>
              <a:t>+</a:t>
            </a:r>
            <a:r>
              <a:rPr lang="zh-CN" altLang="en-US" sz="2000" dirty="0"/>
              <a:t>应用于下游任务，本质就是根据当前上下文对</a:t>
            </a:r>
            <a:r>
              <a:rPr lang="en-US" altLang="zh-CN" sz="2000" dirty="0" smtClean="0"/>
              <a:t>Word Embedding</a:t>
            </a:r>
            <a:r>
              <a:rPr lang="zh-CN" altLang="en-US" sz="2000" dirty="0"/>
              <a:t>进行动态调整的</a:t>
            </a:r>
            <a:r>
              <a:rPr lang="zh-CN" altLang="en-US" sz="2000" dirty="0" smtClean="0"/>
              <a:t>过程</a:t>
            </a:r>
            <a:endParaRPr lang="zh-CN" altLang="en-US" sz="2000" dirty="0"/>
          </a:p>
          <a:p>
            <a:pPr>
              <a:lnSpc>
                <a:spcPct val="150000"/>
              </a:lnSpc>
            </a:pPr>
            <a:endParaRPr lang="zh-CN" altLang="en-US" sz="2000" dirty="0"/>
          </a:p>
          <a:p>
            <a:pPr>
              <a:lnSpc>
                <a:spcPct val="150000"/>
              </a:lnSpc>
            </a:pPr>
            <a:endParaRPr lang="en-US" altLang="zh-CN" sz="2000" dirty="0" smtClean="0"/>
          </a:p>
        </p:txBody>
      </p:sp>
      <p:pic>
        <p:nvPicPr>
          <p:cNvPr id="8" name="图片 7"/>
          <p:cNvPicPr>
            <a:picLocks noChangeAspect="1"/>
          </p:cNvPicPr>
          <p:nvPr/>
        </p:nvPicPr>
        <p:blipFill>
          <a:blip r:embed="rId2"/>
          <a:stretch>
            <a:fillRect/>
          </a:stretch>
        </p:blipFill>
        <p:spPr>
          <a:xfrm>
            <a:off x="3505943" y="2933953"/>
            <a:ext cx="6781800" cy="3814763"/>
          </a:xfrm>
          <a:prstGeom prst="rect">
            <a:avLst/>
          </a:prstGeom>
        </p:spPr>
      </p:pic>
    </p:spTree>
    <p:extLst>
      <p:ext uri="{BB962C8B-B14F-4D97-AF65-F5344CB8AC3E}">
        <p14:creationId xmlns:p14="http://schemas.microsoft.com/office/powerpoint/2010/main" val="1662354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ELMO</a:t>
            </a:r>
            <a:endParaRPr lang="zh-CN" altLang="en-US" dirty="0"/>
          </a:p>
        </p:txBody>
      </p:sp>
      <p:sp>
        <p:nvSpPr>
          <p:cNvPr id="3" name="内容占位符 2"/>
          <p:cNvSpPr>
            <a:spLocks noGrp="1"/>
          </p:cNvSpPr>
          <p:nvPr>
            <p:ph idx="1"/>
          </p:nvPr>
        </p:nvSpPr>
        <p:spPr>
          <a:xfrm>
            <a:off x="102218" y="933872"/>
            <a:ext cx="5165617" cy="5229711"/>
          </a:xfrm>
        </p:spPr>
        <p:txBody>
          <a:bodyPr>
            <a:normAutofit fontScale="85000" lnSpcReduction="10000"/>
          </a:bodyPr>
          <a:lstStyle/>
          <a:p>
            <a:pPr>
              <a:lnSpc>
                <a:spcPct val="150000"/>
              </a:lnSpc>
            </a:pPr>
            <a:r>
              <a:rPr lang="zh-CN" altLang="en-US" sz="2000" dirty="0" smtClean="0"/>
              <a:t>用</a:t>
            </a:r>
            <a:r>
              <a:rPr lang="zh-CN" altLang="en-US" sz="2000" dirty="0"/>
              <a:t>语言模型进行预</a:t>
            </a:r>
            <a:r>
              <a:rPr lang="zh-CN" altLang="en-US" sz="2000" dirty="0" smtClean="0"/>
              <a:t>训练</a:t>
            </a:r>
            <a:endParaRPr lang="en-US" altLang="zh-CN" sz="2000" dirty="0" smtClean="0"/>
          </a:p>
          <a:p>
            <a:pPr lvl="1">
              <a:lnSpc>
                <a:spcPct val="150000"/>
              </a:lnSpc>
            </a:pPr>
            <a:r>
              <a:rPr lang="zh-CN" altLang="en-US" sz="1800" dirty="0" smtClean="0"/>
              <a:t>左边</a:t>
            </a:r>
            <a:r>
              <a:rPr lang="zh-CN" altLang="en-US" sz="1800" dirty="0"/>
              <a:t>的前向双层</a:t>
            </a:r>
            <a:r>
              <a:rPr lang="en-US" altLang="zh-CN" sz="1800" dirty="0"/>
              <a:t>LSTM</a:t>
            </a:r>
            <a:r>
              <a:rPr lang="zh-CN" altLang="en-US" sz="1800" dirty="0"/>
              <a:t>是正方向编码器，顺序输入待预测单词</a:t>
            </a:r>
            <a:r>
              <a:rPr lang="en-US" altLang="zh-CN" sz="1800" dirty="0"/>
              <a:t>w</a:t>
            </a:r>
            <a:r>
              <a:rPr lang="zh-CN" altLang="en-US" sz="1800" dirty="0"/>
              <a:t>的上文；右边则是反方向编码器，逆序输入</a:t>
            </a:r>
            <a:r>
              <a:rPr lang="en-US" altLang="zh-CN" sz="1800" dirty="0"/>
              <a:t>w</a:t>
            </a:r>
            <a:r>
              <a:rPr lang="zh-CN" altLang="en-US" sz="1800" dirty="0"/>
              <a:t>的下文</a:t>
            </a:r>
          </a:p>
          <a:p>
            <a:pPr lvl="1">
              <a:lnSpc>
                <a:spcPct val="150000"/>
              </a:lnSpc>
            </a:pPr>
            <a:r>
              <a:rPr lang="zh-CN" altLang="en-US" sz="1800" dirty="0"/>
              <a:t>训练好之后，输入一个新句子</a:t>
            </a:r>
            <a:r>
              <a:rPr lang="en-US" altLang="zh-CN" sz="1800" dirty="0"/>
              <a:t>s</a:t>
            </a:r>
            <a:r>
              <a:rPr lang="zh-CN" altLang="en-US" sz="1800" dirty="0"/>
              <a:t>，每个单词都得到三个</a:t>
            </a:r>
            <a:r>
              <a:rPr lang="en-US" altLang="zh-CN" sz="1800" dirty="0"/>
              <a:t>Embedding</a:t>
            </a:r>
            <a:r>
              <a:rPr lang="zh-CN" altLang="en-US" sz="1800" dirty="0"/>
              <a:t>：①单词的</a:t>
            </a:r>
            <a:r>
              <a:rPr lang="en-US" altLang="zh-CN" sz="1800" dirty="0"/>
              <a:t>Word Embedding   </a:t>
            </a:r>
            <a:r>
              <a:rPr lang="en-US" altLang="zh-CN" sz="1800" dirty="0" smtClean="0"/>
              <a:t>②</a:t>
            </a:r>
            <a:r>
              <a:rPr lang="zh-CN" altLang="en-US" sz="1800" dirty="0"/>
              <a:t>第一层关于单词位置的</a:t>
            </a:r>
            <a:r>
              <a:rPr lang="en-US" altLang="zh-CN" sz="1800" dirty="0"/>
              <a:t>Embedding   </a:t>
            </a:r>
            <a:r>
              <a:rPr lang="zh-CN" altLang="en-US" sz="1800" dirty="0"/>
              <a:t>③</a:t>
            </a:r>
            <a:r>
              <a:rPr lang="zh-CN" altLang="en-US" sz="1800" dirty="0" smtClean="0"/>
              <a:t>第二</a:t>
            </a:r>
            <a:r>
              <a:rPr lang="zh-CN" altLang="en-US" sz="1800" dirty="0"/>
              <a:t>层带有语义信息的</a:t>
            </a:r>
            <a:r>
              <a:rPr lang="en-US" altLang="zh-CN" sz="1800" dirty="0" smtClean="0"/>
              <a:t>Embedding</a:t>
            </a:r>
            <a:endParaRPr lang="zh-CN" altLang="en-US" sz="1800" dirty="0"/>
          </a:p>
          <a:p>
            <a:pPr>
              <a:lnSpc>
                <a:spcPct val="150000"/>
              </a:lnSpc>
            </a:pPr>
            <a:r>
              <a:rPr lang="zh-CN" altLang="en-US" sz="2000" dirty="0" smtClean="0"/>
              <a:t>做</a:t>
            </a:r>
            <a:r>
              <a:rPr lang="zh-CN" altLang="en-US" sz="2000" dirty="0"/>
              <a:t>下游任务时，从预训练网络中提取对应单词的网络各层的</a:t>
            </a:r>
            <a:r>
              <a:rPr lang="en-US" altLang="zh-CN" sz="2000" dirty="0"/>
              <a:t>Word Embedding</a:t>
            </a:r>
            <a:r>
              <a:rPr lang="zh-CN" altLang="en-US" sz="2000" dirty="0"/>
              <a:t>作为新特征补充到下游任务中</a:t>
            </a:r>
            <a:r>
              <a:rPr lang="zh-CN" altLang="en-US" sz="2000" dirty="0" smtClean="0"/>
              <a:t>。</a:t>
            </a:r>
            <a:endParaRPr lang="en-US" altLang="zh-CN" sz="2000" dirty="0" smtClean="0"/>
          </a:p>
          <a:p>
            <a:pPr lvl="1">
              <a:lnSpc>
                <a:spcPct val="150000"/>
              </a:lnSpc>
            </a:pPr>
            <a:r>
              <a:rPr lang="zh-CN" altLang="en-US" sz="1800" dirty="0" smtClean="0"/>
              <a:t>如</a:t>
            </a:r>
            <a:r>
              <a:rPr lang="en-US" altLang="zh-CN" sz="1800" dirty="0"/>
              <a:t>QA</a:t>
            </a:r>
            <a:r>
              <a:rPr lang="zh-CN" altLang="en-US" sz="1800" dirty="0"/>
              <a:t>任务：输入</a:t>
            </a:r>
            <a:r>
              <a:rPr lang="en-US" altLang="zh-CN" sz="1800" dirty="0"/>
              <a:t>Q/A</a:t>
            </a:r>
            <a:r>
              <a:rPr lang="zh-CN" altLang="en-US" sz="1800" dirty="0"/>
              <a:t>句子，对三个</a:t>
            </a:r>
            <a:r>
              <a:rPr lang="en-US" altLang="zh-CN" sz="1800" dirty="0"/>
              <a:t>Embedding</a:t>
            </a:r>
            <a:r>
              <a:rPr lang="zh-CN" altLang="en-US" sz="1800" dirty="0"/>
              <a:t>分配权重，整合生成新的</a:t>
            </a:r>
            <a:r>
              <a:rPr lang="en-US" altLang="zh-CN" sz="1800" dirty="0" smtClean="0"/>
              <a:t>Embedding</a:t>
            </a:r>
            <a:endParaRPr lang="en-US" altLang="zh-CN" sz="1800" dirty="0"/>
          </a:p>
        </p:txBody>
      </p:sp>
      <p:pic>
        <p:nvPicPr>
          <p:cNvPr id="8" name="图片 7"/>
          <p:cNvPicPr>
            <a:picLocks noChangeAspect="1"/>
          </p:cNvPicPr>
          <p:nvPr/>
        </p:nvPicPr>
        <p:blipFill>
          <a:blip r:embed="rId2"/>
          <a:stretch>
            <a:fillRect/>
          </a:stretch>
        </p:blipFill>
        <p:spPr>
          <a:xfrm>
            <a:off x="5269200" y="1793115"/>
            <a:ext cx="6811660" cy="3831559"/>
          </a:xfrm>
          <a:prstGeom prst="rect">
            <a:avLst/>
          </a:prstGeom>
        </p:spPr>
      </p:pic>
      <p:sp>
        <p:nvSpPr>
          <p:cNvPr id="9" name="矩形 8"/>
          <p:cNvSpPr/>
          <p:nvPr/>
        </p:nvSpPr>
        <p:spPr>
          <a:xfrm>
            <a:off x="1830285" y="6127960"/>
            <a:ext cx="10045019" cy="507831"/>
          </a:xfrm>
          <a:prstGeom prst="rect">
            <a:avLst/>
          </a:prstGeom>
        </p:spPr>
        <p:txBody>
          <a:bodyPr wrap="square">
            <a:spAutoFit/>
          </a:bodyPr>
          <a:lstStyle/>
          <a:p>
            <a:pPr>
              <a:lnSpc>
                <a:spcPct val="150000"/>
              </a:lnSpc>
            </a:pPr>
            <a:r>
              <a:rPr lang="zh-CN" altLang="en-US" dirty="0"/>
              <a:t>缺点：</a:t>
            </a:r>
            <a:r>
              <a:rPr lang="en-US" altLang="zh-CN" dirty="0" err="1"/>
              <a:t>lstm</a:t>
            </a:r>
            <a:r>
              <a:rPr lang="zh-CN" altLang="en-US" dirty="0"/>
              <a:t>是串行，训练时间长；相比于</a:t>
            </a:r>
            <a:r>
              <a:rPr lang="en-US" altLang="zh-CN" dirty="0"/>
              <a:t>transformer</a:t>
            </a:r>
            <a:r>
              <a:rPr lang="zh-CN" altLang="en-US" dirty="0"/>
              <a:t>，特征提取能力不够（</a:t>
            </a:r>
            <a:r>
              <a:rPr lang="en-US" altLang="zh-CN" dirty="0"/>
              <a:t>ELMO</a:t>
            </a:r>
            <a:r>
              <a:rPr lang="zh-CN" altLang="en-US" dirty="0"/>
              <a:t>采用向量拼接）</a:t>
            </a:r>
          </a:p>
        </p:txBody>
      </p:sp>
    </p:spTree>
    <p:extLst>
      <p:ext uri="{BB962C8B-B14F-4D97-AF65-F5344CB8AC3E}">
        <p14:creationId xmlns:p14="http://schemas.microsoft.com/office/powerpoint/2010/main" val="1561335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各模型之间的联系</a:t>
            </a:r>
          </a:p>
        </p:txBody>
      </p:sp>
      <p:sp>
        <p:nvSpPr>
          <p:cNvPr id="3" name="内容占位符 2"/>
          <p:cNvSpPr>
            <a:spLocks noGrp="1"/>
          </p:cNvSpPr>
          <p:nvPr>
            <p:ph idx="1"/>
          </p:nvPr>
        </p:nvSpPr>
        <p:spPr/>
        <p:txBody>
          <a:bodyPr>
            <a:normAutofit fontScale="70000" lnSpcReduction="20000"/>
          </a:bodyPr>
          <a:lstStyle/>
          <a:p>
            <a:pPr>
              <a:lnSpc>
                <a:spcPct val="120000"/>
              </a:lnSpc>
            </a:pPr>
            <a:r>
              <a:rPr lang="zh-CN" altLang="en-US" dirty="0"/>
              <a:t>传统</a:t>
            </a:r>
            <a:r>
              <a:rPr lang="en-US" altLang="zh-CN" dirty="0"/>
              <a:t>word2vec</a:t>
            </a:r>
            <a:r>
              <a:rPr lang="zh-CN" altLang="en-US" dirty="0"/>
              <a:t>无法解决一词多义，语义信息不够丰富，诞生了</a:t>
            </a:r>
            <a:r>
              <a:rPr lang="en-US" altLang="zh-CN" dirty="0"/>
              <a:t>ELMO</a:t>
            </a:r>
          </a:p>
          <a:p>
            <a:pPr>
              <a:lnSpc>
                <a:spcPct val="120000"/>
              </a:lnSpc>
            </a:pPr>
            <a:r>
              <a:rPr lang="en-US" altLang="zh-CN" dirty="0"/>
              <a:t>ELMO</a:t>
            </a:r>
            <a:r>
              <a:rPr lang="zh-CN" altLang="en-US" dirty="0"/>
              <a:t>以</a:t>
            </a:r>
            <a:r>
              <a:rPr lang="en-US" altLang="zh-CN" dirty="0" err="1"/>
              <a:t>lstm</a:t>
            </a:r>
            <a:r>
              <a:rPr lang="zh-CN" altLang="en-US" dirty="0"/>
              <a:t>堆积，串行且提取特征能力不够，诞生了</a:t>
            </a:r>
            <a:r>
              <a:rPr lang="en-US" altLang="zh-CN" dirty="0"/>
              <a:t>GPT</a:t>
            </a:r>
          </a:p>
          <a:p>
            <a:pPr>
              <a:lnSpc>
                <a:spcPct val="120000"/>
              </a:lnSpc>
            </a:pPr>
            <a:r>
              <a:rPr lang="en-US" altLang="zh-CN" dirty="0"/>
              <a:t>GPT </a:t>
            </a:r>
            <a:r>
              <a:rPr lang="zh-CN" altLang="en-US" dirty="0"/>
              <a:t>虽然用</a:t>
            </a:r>
            <a:r>
              <a:rPr lang="en-US" altLang="zh-CN" dirty="0"/>
              <a:t>transformer</a:t>
            </a:r>
            <a:r>
              <a:rPr lang="zh-CN" altLang="en-US" dirty="0"/>
              <a:t>堆积，但是是单向的，诞生了</a:t>
            </a:r>
            <a:r>
              <a:rPr lang="en-US" altLang="zh-CN" dirty="0"/>
              <a:t>BERT</a:t>
            </a:r>
          </a:p>
          <a:p>
            <a:pPr>
              <a:lnSpc>
                <a:spcPct val="120000"/>
              </a:lnSpc>
            </a:pPr>
            <a:r>
              <a:rPr lang="en-US" altLang="zh-CN" dirty="0"/>
              <a:t>BERT</a:t>
            </a:r>
            <a:r>
              <a:rPr lang="zh-CN" altLang="en-US" dirty="0"/>
              <a:t>虽然双向，但是</a:t>
            </a:r>
            <a:r>
              <a:rPr lang="en-US" altLang="zh-CN" dirty="0"/>
              <a:t>mask</a:t>
            </a:r>
            <a:r>
              <a:rPr lang="zh-CN" altLang="en-US" dirty="0"/>
              <a:t>不适用于自编码模型，诞生了</a:t>
            </a:r>
            <a:r>
              <a:rPr lang="en-US" altLang="zh-CN" dirty="0"/>
              <a:t>XLNET</a:t>
            </a:r>
          </a:p>
          <a:p>
            <a:pPr>
              <a:lnSpc>
                <a:spcPct val="120000"/>
              </a:lnSpc>
            </a:pPr>
            <a:r>
              <a:rPr lang="en-US" altLang="zh-CN" dirty="0"/>
              <a:t>BERT</a:t>
            </a:r>
            <a:r>
              <a:rPr lang="zh-CN" altLang="en-US" dirty="0"/>
              <a:t>中</a:t>
            </a:r>
            <a:r>
              <a:rPr lang="en-US" altLang="zh-CN" dirty="0"/>
              <a:t>mask</a:t>
            </a:r>
            <a:r>
              <a:rPr lang="zh-CN" altLang="en-US" dirty="0"/>
              <a:t>代替单个字符而非实体或短语，没有考虑词法结构</a:t>
            </a:r>
            <a:r>
              <a:rPr lang="en-US" altLang="zh-CN" dirty="0"/>
              <a:t>/</a:t>
            </a:r>
            <a:r>
              <a:rPr lang="zh-CN" altLang="en-US" dirty="0"/>
              <a:t>语法结构，诞生了</a:t>
            </a:r>
            <a:r>
              <a:rPr lang="en-US" altLang="zh-CN" dirty="0"/>
              <a:t>ERNIE</a:t>
            </a:r>
          </a:p>
          <a:p>
            <a:pPr>
              <a:lnSpc>
                <a:spcPct val="120000"/>
              </a:lnSpc>
            </a:pPr>
            <a:r>
              <a:rPr lang="zh-CN" altLang="en-US" dirty="0"/>
              <a:t>为了</a:t>
            </a:r>
            <a:r>
              <a:rPr lang="en-US" altLang="zh-CN" dirty="0"/>
              <a:t>mask</a:t>
            </a:r>
            <a:r>
              <a:rPr lang="zh-CN" altLang="en-US" dirty="0"/>
              <a:t>掉中文的词而非字，让</a:t>
            </a:r>
            <a:r>
              <a:rPr lang="en-US" altLang="zh-CN" dirty="0"/>
              <a:t>BERT</a:t>
            </a:r>
            <a:r>
              <a:rPr lang="zh-CN" altLang="en-US" dirty="0"/>
              <a:t>更好的应用在中文任务，诞生了</a:t>
            </a:r>
            <a:r>
              <a:rPr lang="en-US" altLang="zh-CN" dirty="0"/>
              <a:t>BERT-</a:t>
            </a:r>
            <a:r>
              <a:rPr lang="en-US" altLang="zh-CN" dirty="0" err="1"/>
              <a:t>wwm</a:t>
            </a:r>
            <a:endParaRPr lang="en-US" altLang="zh-CN" dirty="0"/>
          </a:p>
          <a:p>
            <a:pPr>
              <a:lnSpc>
                <a:spcPct val="120000"/>
              </a:lnSpc>
            </a:pPr>
            <a:r>
              <a:rPr lang="en-US" altLang="zh-CN" dirty="0"/>
              <a:t>Bert</a:t>
            </a:r>
            <a:r>
              <a:rPr lang="zh-CN" altLang="en-US" dirty="0"/>
              <a:t>训练用更多的数据、训练步数、更大的批次，</a:t>
            </a:r>
            <a:r>
              <a:rPr lang="en-US" altLang="zh-CN" dirty="0"/>
              <a:t>mask</a:t>
            </a:r>
            <a:r>
              <a:rPr lang="zh-CN" altLang="en-US" dirty="0"/>
              <a:t>机制变为动态的，诞生了</a:t>
            </a:r>
            <a:r>
              <a:rPr lang="en-US" altLang="zh-CN" dirty="0" err="1"/>
              <a:t>RoBERTa</a:t>
            </a:r>
            <a:endParaRPr lang="en-US" altLang="zh-CN" dirty="0"/>
          </a:p>
          <a:p>
            <a:pPr>
              <a:lnSpc>
                <a:spcPct val="120000"/>
              </a:lnSpc>
            </a:pPr>
            <a:r>
              <a:rPr lang="en-US" altLang="zh-CN" dirty="0"/>
              <a:t>ERNIE</a:t>
            </a:r>
            <a:r>
              <a:rPr lang="zh-CN" altLang="en-US" dirty="0"/>
              <a:t>的基础上，用大量数据和先验知识，进行多任务的持续学习，诞生了</a:t>
            </a:r>
            <a:r>
              <a:rPr lang="en-US" altLang="zh-CN" dirty="0"/>
              <a:t>ERNIE2.0</a:t>
            </a:r>
          </a:p>
          <a:p>
            <a:pPr>
              <a:lnSpc>
                <a:spcPct val="120000"/>
              </a:lnSpc>
            </a:pPr>
            <a:r>
              <a:rPr lang="en-US" altLang="zh-CN" dirty="0"/>
              <a:t>BERT-</a:t>
            </a:r>
            <a:r>
              <a:rPr lang="en-US" altLang="zh-CN" dirty="0" err="1"/>
              <a:t>wwm</a:t>
            </a:r>
            <a:r>
              <a:rPr lang="zh-CN" altLang="en-US" dirty="0"/>
              <a:t>增加了训练数据集、训练步数，诞生了</a:t>
            </a:r>
            <a:r>
              <a:rPr lang="en-US" altLang="zh-CN" dirty="0"/>
              <a:t>BERT-</a:t>
            </a:r>
            <a:r>
              <a:rPr lang="en-US" altLang="zh-CN" dirty="0" err="1"/>
              <a:t>wwm</a:t>
            </a:r>
            <a:r>
              <a:rPr lang="en-US" altLang="zh-CN" dirty="0"/>
              <a:t>-</a:t>
            </a:r>
            <a:r>
              <a:rPr lang="en-US" altLang="zh-CN" dirty="0" err="1"/>
              <a:t>ext</a:t>
            </a:r>
            <a:endParaRPr lang="en-US" altLang="zh-CN" dirty="0"/>
          </a:p>
          <a:p>
            <a:pPr>
              <a:lnSpc>
                <a:spcPct val="120000"/>
              </a:lnSpc>
            </a:pPr>
            <a:r>
              <a:rPr lang="en-US" altLang="zh-CN" dirty="0"/>
              <a:t>BERT</a:t>
            </a:r>
            <a:r>
              <a:rPr lang="zh-CN" altLang="en-US" dirty="0"/>
              <a:t>的其他改进模型基本考增加参数和训练数据，考虑轻量化之后，诞生了</a:t>
            </a:r>
            <a:r>
              <a:rPr lang="en-US" altLang="zh-CN" dirty="0"/>
              <a:t>ALBERT</a:t>
            </a:r>
            <a:endParaRPr lang="zh-CN" altLang="en-US" dirty="0"/>
          </a:p>
        </p:txBody>
      </p:sp>
    </p:spTree>
    <p:extLst>
      <p:ext uri="{BB962C8B-B14F-4D97-AF65-F5344CB8AC3E}">
        <p14:creationId xmlns:p14="http://schemas.microsoft.com/office/powerpoint/2010/main" val="909908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BBECD644-8E51-4B23-8E3A-091B75D6A66C}"/>
              </a:ext>
            </a:extLst>
          </p:cNvPr>
          <p:cNvSpPr/>
          <p:nvPr/>
        </p:nvSpPr>
        <p:spPr>
          <a:xfrm>
            <a:off x="3045945" y="3556852"/>
            <a:ext cx="1342018" cy="1963210"/>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Embedding</a:t>
            </a:r>
            <a:endParaRPr lang="zh-CN" altLang="en-US" dirty="0"/>
          </a:p>
        </p:txBody>
      </p:sp>
      <p:sp>
        <p:nvSpPr>
          <p:cNvPr id="2" name="标题 1"/>
          <p:cNvSpPr>
            <a:spLocks noGrp="1"/>
          </p:cNvSpPr>
          <p:nvPr>
            <p:ph type="title"/>
          </p:nvPr>
        </p:nvSpPr>
        <p:spPr>
          <a:xfrm>
            <a:off x="915035" y="97155"/>
            <a:ext cx="8135620" cy="618490"/>
          </a:xfrm>
        </p:spPr>
        <p:txBody>
          <a:bodyPr/>
          <a:lstStyle/>
          <a:p>
            <a:r>
              <a:rPr lang="zh-CN" altLang="en-US" dirty="0">
                <a:latin typeface="微软雅黑" panose="020B0503020204020204" pitchFamily="34" charset="-122"/>
                <a:ea typeface="微软雅黑" panose="020B0503020204020204" pitchFamily="34" charset="-122"/>
                <a:sym typeface="+mn-ea"/>
              </a:rPr>
              <a:t>循环神经网络</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内容占位符 2"/>
          <p:cNvSpPr>
            <a:spLocks noGrp="1"/>
          </p:cNvSpPr>
          <p:nvPr>
            <p:ph sz="quarter" idx="1"/>
          </p:nvPr>
        </p:nvSpPr>
        <p:spPr>
          <a:xfrm>
            <a:off x="391160" y="895183"/>
            <a:ext cx="10515600" cy="5229711"/>
          </a:xfrm>
        </p:spPr>
        <p:txBody>
          <a:bodyPr/>
          <a:lstStyle/>
          <a:p>
            <a:r>
              <a:rPr lang="zh-CN" altLang="en-US" dirty="0"/>
              <a:t>例子：词性标注</a:t>
            </a:r>
          </a:p>
        </p:txBody>
      </p:sp>
      <p:pic>
        <p:nvPicPr>
          <p:cNvPr id="6" name="图片 5" descr="屏幕剪辑">
            <a:extLst>
              <a:ext uri="{FF2B5EF4-FFF2-40B4-BE49-F238E27FC236}">
                <a16:creationId xmlns:a16="http://schemas.microsoft.com/office/drawing/2014/main" id="{6BC019A9-1F3B-4173-A7B9-A68417B7D8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0797" y="2680240"/>
            <a:ext cx="5838639" cy="3336365"/>
          </a:xfrm>
          <a:prstGeom prst="rect">
            <a:avLst/>
          </a:prstGeom>
        </p:spPr>
      </p:pic>
      <p:sp>
        <p:nvSpPr>
          <p:cNvPr id="10" name="文本框 9">
            <a:extLst>
              <a:ext uri="{FF2B5EF4-FFF2-40B4-BE49-F238E27FC236}">
                <a16:creationId xmlns:a16="http://schemas.microsoft.com/office/drawing/2014/main" id="{A76B60D3-E964-4937-A3EB-BB17B70F73DE}"/>
              </a:ext>
            </a:extLst>
          </p:cNvPr>
          <p:cNvSpPr txBox="1"/>
          <p:nvPr/>
        </p:nvSpPr>
        <p:spPr>
          <a:xfrm>
            <a:off x="1804392" y="4307624"/>
            <a:ext cx="800219" cy="461665"/>
          </a:xfrm>
          <a:prstGeom prst="rect">
            <a:avLst/>
          </a:prstGeom>
          <a:noFill/>
        </p:spPr>
        <p:txBody>
          <a:bodyPr wrap="square" rtlCol="0">
            <a:spAutoFit/>
          </a:bodyPr>
          <a:lstStyle/>
          <a:p>
            <a:r>
              <a:rPr lang="zh-CN" altLang="en-US" sz="2400" dirty="0">
                <a:latin typeface="仿宋" panose="02010609060101010101" pitchFamily="49" charset="-122"/>
                <a:ea typeface="仿宋" panose="02010609060101010101" pitchFamily="49" charset="-122"/>
              </a:rPr>
              <a:t>表白</a:t>
            </a:r>
          </a:p>
        </p:txBody>
      </p:sp>
      <p:cxnSp>
        <p:nvCxnSpPr>
          <p:cNvPr id="14" name="直接箭头连接符 13">
            <a:extLst>
              <a:ext uri="{FF2B5EF4-FFF2-40B4-BE49-F238E27FC236}">
                <a16:creationId xmlns:a16="http://schemas.microsoft.com/office/drawing/2014/main" id="{85AE61C4-E426-49E0-ADEC-00C42C7BE3B4}"/>
              </a:ext>
            </a:extLst>
          </p:cNvPr>
          <p:cNvCxnSpPr>
            <a:cxnSpLocks/>
          </p:cNvCxnSpPr>
          <p:nvPr/>
        </p:nvCxnSpPr>
        <p:spPr>
          <a:xfrm>
            <a:off x="4569981" y="3744054"/>
            <a:ext cx="2255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A4356A71-4C07-479C-B180-DBBC1EF97BC6}"/>
              </a:ext>
            </a:extLst>
          </p:cNvPr>
          <p:cNvCxnSpPr>
            <a:cxnSpLocks/>
          </p:cNvCxnSpPr>
          <p:nvPr/>
        </p:nvCxnSpPr>
        <p:spPr>
          <a:xfrm>
            <a:off x="4569981" y="4331987"/>
            <a:ext cx="2255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2424D16D-D2B8-45B2-953D-12CEE1D05A63}"/>
              </a:ext>
            </a:extLst>
          </p:cNvPr>
          <p:cNvCxnSpPr>
            <a:cxnSpLocks/>
          </p:cNvCxnSpPr>
          <p:nvPr/>
        </p:nvCxnSpPr>
        <p:spPr>
          <a:xfrm>
            <a:off x="4569981" y="5428921"/>
            <a:ext cx="2255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03BC3D47-8999-4914-A8E9-DCD4917635A4}"/>
              </a:ext>
            </a:extLst>
          </p:cNvPr>
          <p:cNvCxnSpPr>
            <a:cxnSpLocks/>
          </p:cNvCxnSpPr>
          <p:nvPr/>
        </p:nvCxnSpPr>
        <p:spPr>
          <a:xfrm>
            <a:off x="4569981" y="4906478"/>
            <a:ext cx="2255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6A99DC11-2D0A-44A8-B2AA-9C80798D8F59}"/>
              </a:ext>
            </a:extLst>
          </p:cNvPr>
          <p:cNvCxnSpPr>
            <a:cxnSpLocks/>
          </p:cNvCxnSpPr>
          <p:nvPr/>
        </p:nvCxnSpPr>
        <p:spPr>
          <a:xfrm>
            <a:off x="2677433" y="4538457"/>
            <a:ext cx="2255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矩形 21">
            <a:extLst>
              <a:ext uri="{FF2B5EF4-FFF2-40B4-BE49-F238E27FC236}">
                <a16:creationId xmlns:a16="http://schemas.microsoft.com/office/drawing/2014/main" id="{798CB932-2131-4F0C-AEA8-11C10BE5C46A}"/>
              </a:ext>
            </a:extLst>
          </p:cNvPr>
          <p:cNvSpPr/>
          <p:nvPr/>
        </p:nvSpPr>
        <p:spPr>
          <a:xfrm>
            <a:off x="1285240" y="1588022"/>
            <a:ext cx="8507321" cy="830997"/>
          </a:xfrm>
          <a:prstGeom prst="rect">
            <a:avLst/>
          </a:prstGeom>
        </p:spPr>
        <p:txBody>
          <a:bodyPr wrap="square">
            <a:spAutoFit/>
          </a:bodyPr>
          <a:lstStyle/>
          <a:p>
            <a:pPr>
              <a:spcAft>
                <a:spcPts val="0"/>
              </a:spcAft>
            </a:pPr>
            <a:r>
              <a:rPr lang="zh-CN" altLang="zh-CN" sz="2400" spc="40" dirty="0">
                <a:solidFill>
                  <a:srgbClr val="1A1A1A"/>
                </a:solidFill>
                <a:latin typeface="微软雅黑" panose="020B0503020204020204" pitchFamily="34" charset="-122"/>
                <a:ea typeface="微软雅黑" panose="020B0503020204020204" pitchFamily="34" charset="-122"/>
                <a:cs typeface="宋体" panose="02010600030101010101" pitchFamily="2" charset="-122"/>
              </a:rPr>
              <a:t>他</a:t>
            </a:r>
            <a:r>
              <a:rPr lang="en-US" altLang="zh-CN" sz="2400" spc="40" dirty="0">
                <a:solidFill>
                  <a:srgbClr val="1A1A1A"/>
                </a:solidFill>
                <a:latin typeface="微软雅黑" panose="020B0503020204020204" pitchFamily="34" charset="-122"/>
                <a:ea typeface="微软雅黑" panose="020B0503020204020204" pitchFamily="34" charset="-122"/>
                <a:cs typeface="宋体" panose="02010600030101010101" pitchFamily="2" charset="-122"/>
              </a:rPr>
              <a:t>(r)</a:t>
            </a:r>
            <a:r>
              <a:rPr lang="zh-CN" altLang="zh-CN" sz="2400" spc="40" dirty="0">
                <a:solidFill>
                  <a:srgbClr val="1A1A1A"/>
                </a:solidFill>
                <a:latin typeface="微软雅黑" panose="020B0503020204020204" pitchFamily="34" charset="-122"/>
                <a:ea typeface="微软雅黑" panose="020B0503020204020204" pitchFamily="34" charset="-122"/>
                <a:cs typeface="宋体" panose="02010600030101010101" pitchFamily="2" charset="-122"/>
              </a:rPr>
              <a:t>向</a:t>
            </a:r>
            <a:r>
              <a:rPr lang="en-US" altLang="zh-CN" sz="2400" spc="40" dirty="0">
                <a:solidFill>
                  <a:srgbClr val="1A1A1A"/>
                </a:solidFill>
                <a:latin typeface="微软雅黑" panose="020B0503020204020204" pitchFamily="34" charset="-122"/>
                <a:ea typeface="微软雅黑" panose="020B0503020204020204" pitchFamily="34" charset="-122"/>
                <a:cs typeface="宋体" panose="02010600030101010101" pitchFamily="2" charset="-122"/>
              </a:rPr>
              <a:t>(p)</a:t>
            </a:r>
            <a:r>
              <a:rPr lang="zh-CN" altLang="zh-CN" sz="2400" spc="40" dirty="0">
                <a:solidFill>
                  <a:srgbClr val="1A1A1A"/>
                </a:solidFill>
                <a:latin typeface="微软雅黑" panose="020B0503020204020204" pitchFamily="34" charset="-122"/>
                <a:ea typeface="微软雅黑" panose="020B0503020204020204" pitchFamily="34" charset="-122"/>
                <a:cs typeface="宋体" panose="02010600030101010101" pitchFamily="2" charset="-122"/>
              </a:rPr>
              <a:t>我</a:t>
            </a:r>
            <a:r>
              <a:rPr lang="en-US" altLang="zh-CN" sz="2400" spc="40" dirty="0">
                <a:solidFill>
                  <a:srgbClr val="1A1A1A"/>
                </a:solidFill>
                <a:latin typeface="微软雅黑" panose="020B0503020204020204" pitchFamily="34" charset="-122"/>
                <a:ea typeface="微软雅黑" panose="020B0503020204020204" pitchFamily="34" charset="-122"/>
                <a:cs typeface="宋体" panose="02010600030101010101" pitchFamily="2" charset="-122"/>
              </a:rPr>
              <a:t>(r)</a:t>
            </a:r>
            <a:r>
              <a:rPr lang="zh-CN" altLang="zh-CN" sz="2400" spc="4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表白</a:t>
            </a:r>
            <a:r>
              <a:rPr lang="en-US" altLang="zh-CN" sz="2400" spc="40" dirty="0">
                <a:solidFill>
                  <a:srgbClr val="1A1A1A"/>
                </a:solidFill>
                <a:latin typeface="微软雅黑" panose="020B0503020204020204" pitchFamily="34" charset="-122"/>
                <a:ea typeface="微软雅黑" panose="020B0503020204020204" pitchFamily="34" charset="-122"/>
                <a:cs typeface="宋体" panose="02010600030101010101" pitchFamily="2" charset="-122"/>
              </a:rPr>
              <a:t>(v)</a:t>
            </a:r>
            <a:endParaRPr lang="zh-CN" altLang="zh-CN" sz="2400" dirty="0">
              <a:latin typeface="微软雅黑" panose="020B0503020204020204" pitchFamily="34" charset="-122"/>
              <a:ea typeface="微软雅黑" panose="020B0503020204020204" pitchFamily="34" charset="-122"/>
              <a:cs typeface="宋体" panose="02010600030101010101" pitchFamily="2" charset="-122"/>
            </a:endParaRPr>
          </a:p>
          <a:p>
            <a:pPr>
              <a:spcAft>
                <a:spcPts val="0"/>
              </a:spcAft>
            </a:pPr>
            <a:r>
              <a:rPr lang="zh-CN" altLang="zh-CN" sz="2400" spc="40" dirty="0">
                <a:solidFill>
                  <a:srgbClr val="1A1A1A"/>
                </a:solidFill>
                <a:latin typeface="微软雅黑" panose="020B0503020204020204" pitchFamily="34" charset="-122"/>
                <a:ea typeface="微软雅黑" panose="020B0503020204020204" pitchFamily="34" charset="-122"/>
                <a:cs typeface="宋体" panose="02010600030101010101" pitchFamily="2" charset="-122"/>
              </a:rPr>
              <a:t>我</a:t>
            </a:r>
            <a:r>
              <a:rPr lang="en-US" altLang="zh-CN" sz="2400" spc="40" dirty="0">
                <a:solidFill>
                  <a:srgbClr val="1A1A1A"/>
                </a:solidFill>
                <a:latin typeface="微软雅黑" panose="020B0503020204020204" pitchFamily="34" charset="-122"/>
                <a:ea typeface="微软雅黑" panose="020B0503020204020204" pitchFamily="34" charset="-122"/>
                <a:cs typeface="宋体" panose="02010600030101010101" pitchFamily="2" charset="-122"/>
              </a:rPr>
              <a:t>(r)</a:t>
            </a:r>
            <a:r>
              <a:rPr lang="zh-CN" altLang="zh-CN" sz="2400" spc="40" dirty="0">
                <a:solidFill>
                  <a:srgbClr val="1A1A1A"/>
                </a:solidFill>
                <a:latin typeface="微软雅黑" panose="020B0503020204020204" pitchFamily="34" charset="-122"/>
                <a:ea typeface="微软雅黑" panose="020B0503020204020204" pitchFamily="34" charset="-122"/>
                <a:cs typeface="宋体" panose="02010600030101010101" pitchFamily="2" charset="-122"/>
              </a:rPr>
              <a:t>觉得</a:t>
            </a:r>
            <a:r>
              <a:rPr lang="en-US" altLang="zh-CN" sz="2400" spc="40" dirty="0">
                <a:solidFill>
                  <a:srgbClr val="1A1A1A"/>
                </a:solidFill>
                <a:latin typeface="微软雅黑" panose="020B0503020204020204" pitchFamily="34" charset="-122"/>
                <a:ea typeface="微软雅黑" panose="020B0503020204020204" pitchFamily="34" charset="-122"/>
                <a:cs typeface="宋体" panose="02010600030101010101" pitchFamily="2" charset="-122"/>
              </a:rPr>
              <a:t>(v)</a:t>
            </a:r>
            <a:r>
              <a:rPr lang="zh-CN" altLang="zh-CN" sz="2400" spc="40" dirty="0">
                <a:solidFill>
                  <a:srgbClr val="1A1A1A"/>
                </a:solidFill>
                <a:latin typeface="微软雅黑" panose="020B0503020204020204" pitchFamily="34" charset="-122"/>
                <a:ea typeface="微软雅黑" panose="020B0503020204020204" pitchFamily="34" charset="-122"/>
                <a:cs typeface="宋体" panose="02010600030101010101" pitchFamily="2" charset="-122"/>
              </a:rPr>
              <a:t>他</a:t>
            </a:r>
            <a:r>
              <a:rPr lang="en-US" altLang="zh-CN" sz="2400" spc="40" dirty="0">
                <a:solidFill>
                  <a:srgbClr val="1A1A1A"/>
                </a:solidFill>
                <a:latin typeface="微软雅黑" panose="020B0503020204020204" pitchFamily="34" charset="-122"/>
                <a:ea typeface="微软雅黑" panose="020B0503020204020204" pitchFamily="34" charset="-122"/>
                <a:cs typeface="宋体" panose="02010600030101010101" pitchFamily="2" charset="-122"/>
              </a:rPr>
              <a:t>(r)</a:t>
            </a:r>
            <a:r>
              <a:rPr lang="zh-CN" altLang="zh-CN" sz="2400" spc="40" dirty="0">
                <a:solidFill>
                  <a:srgbClr val="1A1A1A"/>
                </a:solidFill>
                <a:latin typeface="微软雅黑" panose="020B0503020204020204" pitchFamily="34" charset="-122"/>
                <a:ea typeface="微软雅黑" panose="020B0503020204020204" pitchFamily="34" charset="-122"/>
                <a:cs typeface="宋体" panose="02010600030101010101" pitchFamily="2" charset="-122"/>
              </a:rPr>
              <a:t>的</a:t>
            </a:r>
            <a:r>
              <a:rPr lang="en-US" altLang="zh-CN" sz="2400" spc="40" dirty="0">
                <a:solidFill>
                  <a:srgbClr val="1A1A1A"/>
                </a:solidFill>
                <a:latin typeface="微软雅黑" panose="020B0503020204020204" pitchFamily="34" charset="-122"/>
                <a:ea typeface="微软雅黑" panose="020B0503020204020204" pitchFamily="34" charset="-122"/>
                <a:cs typeface="宋体" panose="02010600030101010101" pitchFamily="2" charset="-122"/>
              </a:rPr>
              <a:t>(u)</a:t>
            </a:r>
            <a:r>
              <a:rPr lang="zh-CN" altLang="zh-CN" sz="2400" spc="4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表白</a:t>
            </a:r>
            <a:r>
              <a:rPr lang="en-US" altLang="zh-CN" sz="2400" spc="40" dirty="0">
                <a:solidFill>
                  <a:srgbClr val="1A1A1A"/>
                </a:solidFill>
                <a:latin typeface="微软雅黑" panose="020B0503020204020204" pitchFamily="34" charset="-122"/>
                <a:ea typeface="微软雅黑" panose="020B0503020204020204" pitchFamily="34" charset="-122"/>
                <a:cs typeface="宋体" panose="02010600030101010101" pitchFamily="2" charset="-122"/>
              </a:rPr>
              <a:t>(n)</a:t>
            </a:r>
            <a:r>
              <a:rPr lang="zh-CN" altLang="zh-CN" sz="2400" spc="40" dirty="0">
                <a:solidFill>
                  <a:srgbClr val="1A1A1A"/>
                </a:solidFill>
                <a:latin typeface="微软雅黑" panose="020B0503020204020204" pitchFamily="34" charset="-122"/>
                <a:ea typeface="微软雅黑" panose="020B0503020204020204" pitchFamily="34" charset="-122"/>
                <a:cs typeface="宋体" panose="02010600030101010101" pitchFamily="2" charset="-122"/>
              </a:rPr>
              <a:t>不</a:t>
            </a:r>
            <a:r>
              <a:rPr lang="en-US" altLang="zh-CN" sz="2400" spc="40" dirty="0">
                <a:solidFill>
                  <a:srgbClr val="1A1A1A"/>
                </a:solidFill>
                <a:latin typeface="微软雅黑" panose="020B0503020204020204" pitchFamily="34" charset="-122"/>
                <a:ea typeface="微软雅黑" panose="020B0503020204020204" pitchFamily="34" charset="-122"/>
                <a:cs typeface="宋体" panose="02010600030101010101" pitchFamily="2" charset="-122"/>
              </a:rPr>
              <a:t>(d)</a:t>
            </a:r>
            <a:r>
              <a:rPr lang="zh-CN" altLang="zh-CN" sz="2400" spc="40" dirty="0">
                <a:solidFill>
                  <a:srgbClr val="1A1A1A"/>
                </a:solidFill>
                <a:latin typeface="微软雅黑" panose="020B0503020204020204" pitchFamily="34" charset="-122"/>
                <a:ea typeface="微软雅黑" panose="020B0503020204020204" pitchFamily="34" charset="-122"/>
                <a:cs typeface="宋体" panose="02010600030101010101" pitchFamily="2" charset="-122"/>
              </a:rPr>
              <a:t>够</a:t>
            </a:r>
            <a:r>
              <a:rPr lang="en-US" altLang="zh-CN" sz="2400" spc="40" dirty="0">
                <a:solidFill>
                  <a:srgbClr val="1A1A1A"/>
                </a:solidFill>
                <a:latin typeface="微软雅黑" panose="020B0503020204020204" pitchFamily="34" charset="-122"/>
                <a:ea typeface="微软雅黑" panose="020B0503020204020204" pitchFamily="34" charset="-122"/>
                <a:cs typeface="宋体" panose="02010600030101010101" pitchFamily="2" charset="-122"/>
              </a:rPr>
              <a:t>(v)</a:t>
            </a:r>
            <a:r>
              <a:rPr lang="zh-CN" altLang="zh-CN" sz="2400" spc="40" dirty="0">
                <a:solidFill>
                  <a:srgbClr val="1A1A1A"/>
                </a:solidFill>
                <a:latin typeface="微软雅黑" panose="020B0503020204020204" pitchFamily="34" charset="-122"/>
                <a:ea typeface="微软雅黑" panose="020B0503020204020204" pitchFamily="34" charset="-122"/>
                <a:cs typeface="宋体" panose="02010600030101010101" pitchFamily="2" charset="-122"/>
              </a:rPr>
              <a:t>真诚</a:t>
            </a:r>
            <a:r>
              <a:rPr lang="en-US" altLang="zh-CN" sz="2400" spc="40" dirty="0">
                <a:solidFill>
                  <a:srgbClr val="1A1A1A"/>
                </a:solidFill>
                <a:latin typeface="微软雅黑" panose="020B0503020204020204" pitchFamily="34" charset="-122"/>
                <a:ea typeface="微软雅黑" panose="020B0503020204020204" pitchFamily="34" charset="-122"/>
                <a:cs typeface="宋体" panose="02010600030101010101" pitchFamily="2" charset="-122"/>
              </a:rPr>
              <a:t>(a)</a:t>
            </a:r>
            <a:endParaRPr lang="zh-CN" altLang="zh-CN" sz="2400" dirty="0">
              <a:effectLst/>
              <a:latin typeface="微软雅黑" panose="020B0503020204020204" pitchFamily="34" charset="-122"/>
              <a:ea typeface="微软雅黑" panose="020B0503020204020204" pitchFamily="34" charset="-122"/>
              <a:cs typeface="宋体" panose="02010600030101010101" pitchFamily="2" charset="-122"/>
            </a:endParaRPr>
          </a:p>
        </p:txBody>
      </p:sp>
    </p:spTree>
    <p:extLst>
      <p:ext uri="{BB962C8B-B14F-4D97-AF65-F5344CB8AC3E}">
        <p14:creationId xmlns:p14="http://schemas.microsoft.com/office/powerpoint/2010/main" val="368783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CD34B4-A30B-4EB5-A4D0-109C6D924E63}"/>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sym typeface="+mn-ea"/>
              </a:rPr>
              <a:t>循环神经网络</a:t>
            </a:r>
            <a:endParaRPr lang="zh-CN" altLang="en-US" dirty="0"/>
          </a:p>
        </p:txBody>
      </p:sp>
      <p:sp>
        <p:nvSpPr>
          <p:cNvPr id="3" name="内容占位符 2">
            <a:extLst>
              <a:ext uri="{FF2B5EF4-FFF2-40B4-BE49-F238E27FC236}">
                <a16:creationId xmlns:a16="http://schemas.microsoft.com/office/drawing/2014/main" id="{2AF0976D-9283-4B64-AACC-75DFF4455857}"/>
              </a:ext>
            </a:extLst>
          </p:cNvPr>
          <p:cNvSpPr>
            <a:spLocks noGrp="1"/>
          </p:cNvSpPr>
          <p:nvPr>
            <p:ph idx="1"/>
          </p:nvPr>
        </p:nvSpPr>
        <p:spPr/>
        <p:txBody>
          <a:bodyPr>
            <a:normAutofit/>
          </a:bodyPr>
          <a:lstStyle/>
          <a:p>
            <a:r>
              <a:rPr lang="zh-CN" altLang="en-US" dirty="0"/>
              <a:t>应用</a:t>
            </a:r>
            <a:endParaRPr lang="en-US" altLang="zh-CN" dirty="0"/>
          </a:p>
          <a:p>
            <a:pPr lvl="1"/>
            <a:r>
              <a:rPr lang="zh-CN" altLang="en-US" dirty="0"/>
              <a:t>语音识别</a:t>
            </a:r>
            <a:endParaRPr lang="en-US" altLang="zh-CN" dirty="0"/>
          </a:p>
          <a:p>
            <a:pPr lvl="1"/>
            <a:r>
              <a:rPr lang="zh-CN" altLang="en-US" dirty="0"/>
              <a:t>机器翻译</a:t>
            </a:r>
          </a:p>
          <a:p>
            <a:pPr lvl="1"/>
            <a:r>
              <a:rPr lang="zh-CN" altLang="en-US" dirty="0"/>
              <a:t>音乐生成</a:t>
            </a:r>
          </a:p>
          <a:p>
            <a:pPr lvl="1"/>
            <a:r>
              <a:rPr lang="zh-CN" altLang="en-US" dirty="0"/>
              <a:t>文本生成</a:t>
            </a:r>
          </a:p>
          <a:p>
            <a:pPr lvl="1"/>
            <a:r>
              <a:rPr lang="zh-CN" altLang="en-US" dirty="0"/>
              <a:t>情感分类</a:t>
            </a:r>
            <a:endParaRPr lang="en-US" altLang="zh-CN" dirty="0"/>
          </a:p>
          <a:p>
            <a:pPr lvl="1"/>
            <a:r>
              <a:rPr lang="en-US" altLang="zh-CN" dirty="0"/>
              <a:t>DNA</a:t>
            </a:r>
            <a:r>
              <a:rPr lang="zh-CN" altLang="en-US" dirty="0"/>
              <a:t>序列分析</a:t>
            </a:r>
            <a:endParaRPr lang="en-US" altLang="zh-CN" dirty="0"/>
          </a:p>
          <a:p>
            <a:pPr lvl="1"/>
            <a:r>
              <a:rPr lang="zh-CN" altLang="en-US" dirty="0"/>
              <a:t>视频行为识别</a:t>
            </a:r>
          </a:p>
        </p:txBody>
      </p:sp>
    </p:spTree>
    <p:extLst>
      <p:ext uri="{BB962C8B-B14F-4D97-AF65-F5344CB8AC3E}">
        <p14:creationId xmlns:p14="http://schemas.microsoft.com/office/powerpoint/2010/main" val="13642870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循环神经网络</a:t>
            </a:r>
          </a:p>
        </p:txBody>
      </p:sp>
      <p:sp>
        <p:nvSpPr>
          <p:cNvPr id="3" name="副标题 2"/>
          <p:cNvSpPr>
            <a:spLocks noGrp="1"/>
          </p:cNvSpPr>
          <p:nvPr>
            <p:ph type="subTitle" idx="1"/>
          </p:nvPr>
        </p:nvSpPr>
        <p:spPr/>
        <p:txBody>
          <a:bodyPr/>
          <a:lstStyle/>
          <a:p>
            <a:r>
              <a:rPr lang="zh-CN" altLang="en-US" dirty="0"/>
              <a:t>宗林林</a:t>
            </a:r>
          </a:p>
        </p:txBody>
      </p:sp>
    </p:spTree>
    <p:extLst>
      <p:ext uri="{BB962C8B-B14F-4D97-AF65-F5344CB8AC3E}">
        <p14:creationId xmlns:p14="http://schemas.microsoft.com/office/powerpoint/2010/main" val="452706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循环神经网络</a:t>
            </a:r>
          </a:p>
        </p:txBody>
      </p:sp>
      <p:sp>
        <p:nvSpPr>
          <p:cNvPr id="3" name="副标题 2"/>
          <p:cNvSpPr>
            <a:spLocks noGrp="1"/>
          </p:cNvSpPr>
          <p:nvPr>
            <p:ph type="subTitle" idx="1"/>
          </p:nvPr>
        </p:nvSpPr>
        <p:spPr/>
        <p:txBody>
          <a:bodyPr/>
          <a:lstStyle/>
          <a:p>
            <a:r>
              <a:rPr lang="zh-CN" altLang="en-US" sz="3600" dirty="0"/>
              <a:t>简单循环神经网络</a:t>
            </a:r>
            <a:endParaRPr lang="zh-CN" altLang="en-US" dirty="0"/>
          </a:p>
        </p:txBody>
      </p:sp>
    </p:spTree>
    <p:extLst>
      <p:ext uri="{BB962C8B-B14F-4D97-AF65-F5344CB8AC3E}">
        <p14:creationId xmlns:p14="http://schemas.microsoft.com/office/powerpoint/2010/main" val="19895882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5035" y="97155"/>
            <a:ext cx="8135620" cy="618490"/>
          </a:xfrm>
        </p:spPr>
        <p:txBody>
          <a:bodyPr/>
          <a:lstStyle/>
          <a:p>
            <a:r>
              <a:rPr lang="zh-CN" altLang="en-US" dirty="0">
                <a:latin typeface="微软雅黑" panose="020B0503020204020204" pitchFamily="34" charset="-122"/>
                <a:ea typeface="微软雅黑" panose="020B0503020204020204" pitchFamily="34" charset="-122"/>
                <a:sym typeface="+mn-ea"/>
              </a:rPr>
              <a:t>简单循环神经网络</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内容占位符 2"/>
          <p:cNvSpPr>
            <a:spLocks noGrp="1"/>
          </p:cNvSpPr>
          <p:nvPr>
            <p:ph sz="quarter" idx="1"/>
          </p:nvPr>
        </p:nvSpPr>
        <p:spPr>
          <a:xfrm>
            <a:off x="391160" y="895183"/>
            <a:ext cx="10515600" cy="5229711"/>
          </a:xfrm>
        </p:spPr>
        <p:txBody>
          <a:bodyPr/>
          <a:lstStyle/>
          <a:p>
            <a:r>
              <a:rPr lang="zh-CN" altLang="en-US" dirty="0"/>
              <a:t>基本结构</a:t>
            </a:r>
            <a:endParaRPr lang="en-US" altLang="zh-CN" dirty="0"/>
          </a:p>
          <a:p>
            <a:pPr lvl="1"/>
            <a:r>
              <a:rPr lang="zh-CN" altLang="en-US" dirty="0"/>
              <a:t>信息记忆</a:t>
            </a:r>
            <a:endParaRPr lang="en-US" altLang="zh-CN" dirty="0"/>
          </a:p>
          <a:p>
            <a:pPr lvl="1"/>
            <a:r>
              <a:rPr lang="zh-CN" altLang="en-US" dirty="0"/>
              <a:t>符号</a:t>
            </a:r>
            <a:endParaRPr lang="en-US" altLang="zh-CN" dirty="0"/>
          </a:p>
          <a:p>
            <a:pPr lvl="2"/>
            <a:r>
              <a:rPr lang="zh-CN" altLang="en-US" dirty="0"/>
              <a:t>输入序列：</a:t>
            </a:r>
            <a:endParaRPr lang="en-US" altLang="zh-CN" dirty="0"/>
          </a:p>
          <a:p>
            <a:pPr lvl="2"/>
            <a:r>
              <a:rPr lang="en-US" altLang="zh-CN" dirty="0"/>
              <a:t>t</a:t>
            </a:r>
            <a:r>
              <a:rPr lang="zh-CN" altLang="en-US" dirty="0"/>
              <a:t>时刻隐藏层的状态：</a:t>
            </a:r>
            <a:endParaRPr lang="en-US" altLang="zh-CN" dirty="0"/>
          </a:p>
          <a:p>
            <a:pPr lvl="2"/>
            <a:r>
              <a:rPr lang="en-US" altLang="zh-CN" dirty="0">
                <a:solidFill>
                  <a:srgbClr val="000000"/>
                </a:solidFill>
                <a:cs typeface="Cordia New" panose="020B0304020202020204" pitchFamily="34" charset="-34"/>
              </a:rPr>
              <a:t>t</a:t>
            </a:r>
            <a:r>
              <a:rPr lang="zh-CN" altLang="zh-CN" dirty="0">
                <a:solidFill>
                  <a:srgbClr val="000000"/>
                </a:solidFill>
                <a:cs typeface="Cordia New" panose="020B0304020202020204" pitchFamily="34" charset="-34"/>
              </a:rPr>
              <a:t>时刻输出层的状态</a:t>
            </a:r>
            <a:r>
              <a:rPr lang="zh-CN" altLang="en-US" dirty="0">
                <a:solidFill>
                  <a:srgbClr val="000000"/>
                </a:solidFill>
                <a:cs typeface="Cordia New" panose="020B0304020202020204" pitchFamily="34" charset="-34"/>
              </a:rPr>
              <a:t>：</a:t>
            </a:r>
            <a:endParaRPr lang="en-US" altLang="zh-CN" dirty="0">
              <a:solidFill>
                <a:srgbClr val="000000"/>
              </a:solidFill>
              <a:cs typeface="Cordia New" panose="020B0304020202020204" pitchFamily="34" charset="-34"/>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09442432-F4BC-49DE-9686-1FD4746453D2}"/>
                  </a:ext>
                </a:extLst>
              </p:cNvPr>
              <p:cNvSpPr/>
              <p:nvPr/>
            </p:nvSpPr>
            <p:spPr>
              <a:xfrm>
                <a:off x="2739848" y="2077153"/>
                <a:ext cx="368306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000" i="1">
                              <a:latin typeface="Cambria Math" panose="02040503050406030204" pitchFamily="18" charset="0"/>
                            </a:rPr>
                          </m:ctrlPr>
                        </m:dPr>
                        <m:e>
                          <m:r>
                            <a:rPr lang="zh-CN" altLang="en-US" sz="2000" i="1">
                              <a:latin typeface="Cambria Math" panose="02040503050406030204" pitchFamily="18" charset="0"/>
                            </a:rPr>
                            <m:t>𝑥</m:t>
                          </m:r>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𝑥</m:t>
                              </m:r>
                            </m:e>
                            <m:sub>
                              <m:r>
                                <a:rPr lang="zh-CN" altLang="en-US" sz="2000" i="0">
                                  <a:latin typeface="Cambria Math" panose="02040503050406030204" pitchFamily="18" charset="0"/>
                                </a:rPr>
                                <m:t>1</m:t>
                              </m:r>
                            </m:sub>
                          </m:sSub>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𝑥</m:t>
                              </m:r>
                            </m:e>
                            <m:sub>
                              <m:r>
                                <a:rPr lang="zh-CN" altLang="en-US" sz="2000" i="1">
                                  <a:latin typeface="Cambria Math" panose="02040503050406030204" pitchFamily="18" charset="0"/>
                                </a:rPr>
                                <m:t>𝑡</m:t>
                              </m:r>
                              <m:r>
                                <a:rPr lang="zh-CN" altLang="en-US" sz="2000" i="0">
                                  <a:latin typeface="Cambria Math" panose="02040503050406030204" pitchFamily="18" charset="0"/>
                                </a:rPr>
                                <m:t>−1</m:t>
                              </m:r>
                            </m:sub>
                          </m:sSub>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𝑥</m:t>
                              </m:r>
                            </m:e>
                            <m:sub>
                              <m:r>
                                <a:rPr lang="zh-CN" altLang="en-US" sz="2000" i="1">
                                  <a:latin typeface="Cambria Math" panose="02040503050406030204" pitchFamily="18" charset="0"/>
                                </a:rPr>
                                <m:t>𝑡</m:t>
                              </m:r>
                            </m:sub>
                          </m:sSub>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𝑥</m:t>
                              </m:r>
                            </m:e>
                            <m:sub>
                              <m:r>
                                <a:rPr lang="zh-CN" altLang="en-US" sz="2000" i="1">
                                  <a:latin typeface="Cambria Math" panose="02040503050406030204" pitchFamily="18" charset="0"/>
                                </a:rPr>
                                <m:t>𝑡</m:t>
                              </m:r>
                              <m:r>
                                <a:rPr lang="zh-CN" altLang="en-US" sz="2000" i="0">
                                  <a:latin typeface="Cambria Math" panose="02040503050406030204" pitchFamily="18" charset="0"/>
                                </a:rPr>
                                <m:t>+1</m:t>
                              </m:r>
                            </m:sub>
                          </m:sSub>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𝑥</m:t>
                              </m:r>
                            </m:e>
                            <m:sub>
                              <m:r>
                                <a:rPr lang="zh-CN" altLang="en-US" sz="2000" i="1">
                                  <a:latin typeface="Cambria Math" panose="02040503050406030204" pitchFamily="18" charset="0"/>
                                </a:rPr>
                                <m:t>𝑇</m:t>
                              </m:r>
                            </m:sub>
                          </m:sSub>
                        </m:e>
                      </m:d>
                    </m:oMath>
                  </m:oMathPara>
                </a14:m>
                <a:endParaRPr lang="zh-CN" altLang="en-US" sz="2000" dirty="0"/>
              </a:p>
            </p:txBody>
          </p:sp>
        </mc:Choice>
        <mc:Fallback xmlns="">
          <p:sp>
            <p:nvSpPr>
              <p:cNvPr id="4" name="矩形 3">
                <a:extLst>
                  <a:ext uri="{FF2B5EF4-FFF2-40B4-BE49-F238E27FC236}">
                    <a16:creationId xmlns:a16="http://schemas.microsoft.com/office/drawing/2014/main" id="{09442432-F4BC-49DE-9686-1FD4746453D2}"/>
                  </a:ext>
                </a:extLst>
              </p:cNvPr>
              <p:cNvSpPr>
                <a:spLocks noRot="1" noChangeAspect="1" noMove="1" noResize="1" noEditPoints="1" noAdjustHandles="1" noChangeArrowheads="1" noChangeShapeType="1" noTextEdit="1"/>
              </p:cNvSpPr>
              <p:nvPr/>
            </p:nvSpPr>
            <p:spPr>
              <a:xfrm>
                <a:off x="2739848" y="2077153"/>
                <a:ext cx="3683060" cy="400110"/>
              </a:xfrm>
              <a:prstGeom prst="rect">
                <a:avLst/>
              </a:prstGeom>
              <a:blipFill>
                <a:blip r:embed="rId3"/>
                <a:stretch>
                  <a:fillRect t="-127692" r="-15041" b="-1938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E25F405A-F98E-4B40-B5B7-9CF4D58D21FC}"/>
                  </a:ext>
                </a:extLst>
              </p:cNvPr>
              <p:cNvSpPr/>
              <p:nvPr/>
            </p:nvSpPr>
            <p:spPr>
              <a:xfrm>
                <a:off x="3874233" y="2456306"/>
                <a:ext cx="49526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sz="2000" i="1">
                              <a:solidFill>
                                <a:srgbClr val="000000"/>
                              </a:solidFill>
                              <a:latin typeface="Cambria Math" panose="02040503050406030204" pitchFamily="18" charset="0"/>
                              <a:ea typeface="Cambria Math" panose="02040503050406030204" pitchFamily="18" charset="0"/>
                              <a:cs typeface="Cordia New" panose="020B0304020202020204" pitchFamily="34" charset="-34"/>
                            </a:rPr>
                          </m:ctrlPr>
                        </m:sSubPr>
                        <m:e>
                          <m:r>
                            <a:rPr lang="en-US" altLang="zh-CN" sz="2000" i="1">
                              <a:solidFill>
                                <a:srgbClr val="000000"/>
                              </a:solidFill>
                              <a:latin typeface="Cambria Math" panose="02040503050406030204" pitchFamily="18" charset="0"/>
                              <a:cs typeface="Cordia New" panose="020B0304020202020204" pitchFamily="34" charset="-34"/>
                            </a:rPr>
                            <m:t>h</m:t>
                          </m:r>
                        </m:e>
                        <m:sub>
                          <m:r>
                            <a:rPr lang="en-US" altLang="zh-CN" sz="2000" i="1">
                              <a:solidFill>
                                <a:srgbClr val="000000"/>
                              </a:solidFill>
                              <a:latin typeface="Cambria Math" panose="02040503050406030204" pitchFamily="18" charset="0"/>
                              <a:cs typeface="Cordia New" panose="020B0304020202020204" pitchFamily="34" charset="-34"/>
                            </a:rPr>
                            <m:t>𝑡</m:t>
                          </m:r>
                        </m:sub>
                      </m:sSub>
                    </m:oMath>
                  </m:oMathPara>
                </a14:m>
                <a:endParaRPr lang="zh-CN" altLang="en-US" sz="2000" dirty="0"/>
              </a:p>
            </p:txBody>
          </p:sp>
        </mc:Choice>
        <mc:Fallback xmlns="">
          <p:sp>
            <p:nvSpPr>
              <p:cNvPr id="13" name="矩形 12">
                <a:extLst>
                  <a:ext uri="{FF2B5EF4-FFF2-40B4-BE49-F238E27FC236}">
                    <a16:creationId xmlns:a16="http://schemas.microsoft.com/office/drawing/2014/main" id="{E25F405A-F98E-4B40-B5B7-9CF4D58D21FC}"/>
                  </a:ext>
                </a:extLst>
              </p:cNvPr>
              <p:cNvSpPr>
                <a:spLocks noRot="1" noChangeAspect="1" noMove="1" noResize="1" noEditPoints="1" noAdjustHandles="1" noChangeArrowheads="1" noChangeShapeType="1" noTextEdit="1"/>
              </p:cNvSpPr>
              <p:nvPr/>
            </p:nvSpPr>
            <p:spPr>
              <a:xfrm>
                <a:off x="3874233" y="2456306"/>
                <a:ext cx="495264" cy="40011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5D94A946-89CA-467D-A6A0-A007C5126FBB}"/>
                  </a:ext>
                </a:extLst>
              </p:cNvPr>
              <p:cNvSpPr/>
              <p:nvPr/>
            </p:nvSpPr>
            <p:spPr>
              <a:xfrm>
                <a:off x="3874233" y="2764059"/>
                <a:ext cx="48070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sz="2000" i="1">
                              <a:solidFill>
                                <a:srgbClr val="000000"/>
                              </a:solidFill>
                              <a:latin typeface="Cambria Math" panose="02040503050406030204" pitchFamily="18" charset="0"/>
                              <a:ea typeface="Cambria Math" panose="02040503050406030204" pitchFamily="18" charset="0"/>
                              <a:cs typeface="Cordia New" panose="020B0304020202020204" pitchFamily="34" charset="-34"/>
                            </a:rPr>
                          </m:ctrlPr>
                        </m:sSubPr>
                        <m:e>
                          <m:r>
                            <m:rPr>
                              <m:sty m:val="p"/>
                            </m:rPr>
                            <a:rPr lang="en-US" altLang="zh-CN" sz="2000" i="1" smtClean="0">
                              <a:solidFill>
                                <a:srgbClr val="000000"/>
                              </a:solidFill>
                              <a:latin typeface="Cambria Math" panose="02040503050406030204" pitchFamily="18" charset="0"/>
                              <a:ea typeface="Cambria Math" panose="02040503050406030204" pitchFamily="18" charset="0"/>
                              <a:cs typeface="Cordia New" panose="020B0304020202020204" pitchFamily="34" charset="-34"/>
                            </a:rPr>
                            <m:t>y</m:t>
                          </m:r>
                        </m:e>
                        <m:sub>
                          <m:r>
                            <a:rPr lang="en-US" altLang="zh-CN" sz="2000" i="1">
                              <a:solidFill>
                                <a:srgbClr val="000000"/>
                              </a:solidFill>
                              <a:latin typeface="Cambria Math" panose="02040503050406030204" pitchFamily="18" charset="0"/>
                              <a:cs typeface="Cordia New" panose="020B0304020202020204" pitchFamily="34" charset="-34"/>
                            </a:rPr>
                            <m:t>𝑡</m:t>
                          </m:r>
                        </m:sub>
                      </m:sSub>
                    </m:oMath>
                  </m:oMathPara>
                </a14:m>
                <a:endParaRPr lang="zh-CN" altLang="en-US" sz="2000" dirty="0"/>
              </a:p>
            </p:txBody>
          </p:sp>
        </mc:Choice>
        <mc:Fallback xmlns="">
          <p:sp>
            <p:nvSpPr>
              <p:cNvPr id="14" name="矩形 13">
                <a:extLst>
                  <a:ext uri="{FF2B5EF4-FFF2-40B4-BE49-F238E27FC236}">
                    <a16:creationId xmlns:a16="http://schemas.microsoft.com/office/drawing/2014/main" id="{5D94A946-89CA-467D-A6A0-A007C5126FBB}"/>
                  </a:ext>
                </a:extLst>
              </p:cNvPr>
              <p:cNvSpPr>
                <a:spLocks noRot="1" noChangeAspect="1" noMove="1" noResize="1" noEditPoints="1" noAdjustHandles="1" noChangeArrowheads="1" noChangeShapeType="1" noTextEdit="1"/>
              </p:cNvSpPr>
              <p:nvPr/>
            </p:nvSpPr>
            <p:spPr>
              <a:xfrm>
                <a:off x="3874233" y="2764059"/>
                <a:ext cx="480708" cy="400110"/>
              </a:xfrm>
              <a:prstGeom prst="rect">
                <a:avLst/>
              </a:prstGeom>
              <a:blipFill>
                <a:blip r:embed="rId5"/>
                <a:stretch>
                  <a:fillRect b="-7576"/>
                </a:stretch>
              </a:blipFill>
            </p:spPr>
            <p:txBody>
              <a:bodyPr/>
              <a:lstStyle/>
              <a:p>
                <a:r>
                  <a:rPr lang="zh-CN" altLang="en-US">
                    <a:noFill/>
                  </a:rPr>
                  <a:t> </a:t>
                </a:r>
              </a:p>
            </p:txBody>
          </p:sp>
        </mc:Fallback>
      </mc:AlternateContent>
      <p:pic>
        <p:nvPicPr>
          <p:cNvPr id="16" name="图片 15" descr="屏幕剪辑">
            <a:extLst>
              <a:ext uri="{FF2B5EF4-FFF2-40B4-BE49-F238E27FC236}">
                <a16:creationId xmlns:a16="http://schemas.microsoft.com/office/drawing/2014/main" id="{83A48A6B-FFDC-40EB-9B75-313281648A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12454" y="3659233"/>
            <a:ext cx="7907878" cy="2121864"/>
          </a:xfrm>
          <a:prstGeom prst="rect">
            <a:avLst/>
          </a:prstGeom>
        </p:spPr>
      </p:pic>
      <p:pic>
        <p:nvPicPr>
          <p:cNvPr id="17" name="图片 16" descr="屏幕剪辑">
            <a:extLst>
              <a:ext uri="{FF2B5EF4-FFF2-40B4-BE49-F238E27FC236}">
                <a16:creationId xmlns:a16="http://schemas.microsoft.com/office/drawing/2014/main" id="{2D257153-4F54-462D-AFF3-EC3A2E1D396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2289" y="3727100"/>
            <a:ext cx="2814395" cy="19861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5035" y="97155"/>
            <a:ext cx="8135620" cy="618490"/>
          </a:xfrm>
        </p:spPr>
        <p:txBody>
          <a:bodyPr/>
          <a:lstStyle/>
          <a:p>
            <a:r>
              <a:rPr lang="zh-CN" altLang="en-US" dirty="0">
                <a:latin typeface="微软雅黑" panose="020B0503020204020204" pitchFamily="34" charset="-122"/>
                <a:ea typeface="微软雅黑" panose="020B0503020204020204" pitchFamily="34" charset="-122"/>
                <a:sym typeface="+mn-ea"/>
              </a:rPr>
              <a:t>简单循环神经网络</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a:xfrm>
                <a:off x="565039" y="1065636"/>
                <a:ext cx="12517120" cy="6259830"/>
              </a:xfrm>
            </p:spPr>
            <p:txBody>
              <a:bodyPr/>
              <a:lstStyle/>
              <a:p>
                <a:r>
                  <a:rPr lang="zh-CN" altLang="en-US" dirty="0"/>
                  <a:t>前向传播</a:t>
                </a:r>
                <a:endParaRPr lang="en-US" altLang="zh-CN" dirty="0"/>
              </a:p>
              <a:p>
                <a:pPr lvl="2"/>
                <a:r>
                  <a:rPr lang="zh-CN" altLang="en-US" dirty="0"/>
                  <a:t>输入序列：</a:t>
                </a:r>
                <a14:m>
                  <m:oMath xmlns:m="http://schemas.openxmlformats.org/officeDocument/2006/math">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1</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𝑡</m:t>
                            </m:r>
                            <m:r>
                              <a:rPr lang="zh-CN" altLang="en-US">
                                <a:latin typeface="Cambria Math" panose="02040503050406030204" pitchFamily="18" charset="0"/>
                              </a:rPr>
                              <m:t>−1</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𝑡</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𝑡</m:t>
                            </m:r>
                            <m:r>
                              <a:rPr lang="zh-CN" altLang="en-US">
                                <a:latin typeface="Cambria Math" panose="02040503050406030204" pitchFamily="18" charset="0"/>
                              </a:rPr>
                              <m:t>+1</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𝑇</m:t>
                            </m:r>
                          </m:sub>
                        </m:sSub>
                      </m:e>
                    </m:d>
                  </m:oMath>
                </a14:m>
                <a:endParaRPr lang="en-US" altLang="zh-CN" dirty="0"/>
              </a:p>
              <a:p>
                <a:pPr lvl="2"/>
                <a:r>
                  <a:rPr lang="en-US" altLang="zh-CN" dirty="0"/>
                  <a:t>t</a:t>
                </a:r>
                <a:r>
                  <a:rPr lang="zh-CN" altLang="en-US" dirty="0"/>
                  <a:t>时刻隐藏层的状态：</a:t>
                </a:r>
                <a14:m>
                  <m:oMath xmlns:m="http://schemas.openxmlformats.org/officeDocument/2006/math">
                    <m:sSub>
                      <m:sSubPr>
                        <m:ctrlPr>
                          <a:rPr lang="zh-CN" altLang="zh-CN" i="1">
                            <a:solidFill>
                              <a:srgbClr val="000000"/>
                            </a:solidFill>
                            <a:latin typeface="Cambria Math" panose="02040503050406030204" pitchFamily="18" charset="0"/>
                            <a:ea typeface="Cambria Math" panose="02040503050406030204" pitchFamily="18" charset="0"/>
                            <a:cs typeface="Cordia New" panose="020B0304020202020204" pitchFamily="34" charset="-34"/>
                          </a:rPr>
                        </m:ctrlPr>
                      </m:sSubPr>
                      <m:e>
                        <m:r>
                          <a:rPr lang="en-US" altLang="zh-CN" i="1">
                            <a:solidFill>
                              <a:srgbClr val="000000"/>
                            </a:solidFill>
                            <a:latin typeface="Cambria Math" panose="02040503050406030204" pitchFamily="18" charset="0"/>
                            <a:cs typeface="Cordia New" panose="020B0304020202020204" pitchFamily="34" charset="-34"/>
                          </a:rPr>
                          <m:t>h</m:t>
                        </m:r>
                      </m:e>
                      <m:sub>
                        <m:r>
                          <a:rPr lang="en-US" altLang="zh-CN" i="1">
                            <a:solidFill>
                              <a:srgbClr val="000000"/>
                            </a:solidFill>
                            <a:latin typeface="Cambria Math" panose="02040503050406030204" pitchFamily="18" charset="0"/>
                            <a:cs typeface="Cordia New" panose="020B0304020202020204" pitchFamily="34" charset="-34"/>
                          </a:rPr>
                          <m:t>𝑡</m:t>
                        </m:r>
                      </m:sub>
                    </m:sSub>
                  </m:oMath>
                </a14:m>
                <a:endParaRPr lang="en-US" altLang="zh-CN" dirty="0"/>
              </a:p>
              <a:p>
                <a:pPr lvl="2"/>
                <a:r>
                  <a:rPr lang="en-US" altLang="zh-CN" dirty="0">
                    <a:solidFill>
                      <a:srgbClr val="000000"/>
                    </a:solidFill>
                    <a:cs typeface="Cordia New" panose="020B0304020202020204" pitchFamily="34" charset="-34"/>
                  </a:rPr>
                  <a:t>t</a:t>
                </a:r>
                <a:r>
                  <a:rPr lang="zh-CN" altLang="zh-CN" dirty="0">
                    <a:solidFill>
                      <a:srgbClr val="000000"/>
                    </a:solidFill>
                    <a:cs typeface="Cordia New" panose="020B0304020202020204" pitchFamily="34" charset="-34"/>
                  </a:rPr>
                  <a:t>时刻输出层的状态</a:t>
                </a:r>
                <a:r>
                  <a:rPr lang="zh-CN" altLang="en-US" dirty="0">
                    <a:solidFill>
                      <a:srgbClr val="000000"/>
                    </a:solidFill>
                    <a:cs typeface="Cordia New" panose="020B0304020202020204" pitchFamily="34" charset="-34"/>
                  </a:rPr>
                  <a:t>：</a:t>
                </a:r>
                <a14:m>
                  <m:oMath xmlns:m="http://schemas.openxmlformats.org/officeDocument/2006/math">
                    <m:sSub>
                      <m:sSubPr>
                        <m:ctrlPr>
                          <a:rPr lang="zh-CN" altLang="zh-CN" i="1">
                            <a:solidFill>
                              <a:srgbClr val="000000"/>
                            </a:solidFill>
                            <a:latin typeface="Cambria Math" panose="02040503050406030204" pitchFamily="18" charset="0"/>
                            <a:ea typeface="Cambria Math" panose="02040503050406030204" pitchFamily="18" charset="0"/>
                            <a:cs typeface="Cordia New" panose="020B0304020202020204" pitchFamily="34" charset="-34"/>
                          </a:rPr>
                        </m:ctrlPr>
                      </m:sSubPr>
                      <m:e>
                        <m:r>
                          <a:rPr lang="en-US" altLang="zh-CN" b="0" i="1" smtClean="0">
                            <a:solidFill>
                              <a:srgbClr val="000000"/>
                            </a:solidFill>
                            <a:latin typeface="Cambria Math" panose="02040503050406030204" pitchFamily="18" charset="0"/>
                            <a:ea typeface="Cambria Math" panose="02040503050406030204" pitchFamily="18" charset="0"/>
                            <a:cs typeface="Cordia New" panose="020B0304020202020204" pitchFamily="34" charset="-34"/>
                          </a:rPr>
                          <m:t>𝑦</m:t>
                        </m:r>
                      </m:e>
                      <m:sub>
                        <m:r>
                          <a:rPr lang="en-US" altLang="zh-CN" i="1">
                            <a:solidFill>
                              <a:srgbClr val="000000"/>
                            </a:solidFill>
                            <a:latin typeface="Cambria Math" panose="02040503050406030204" pitchFamily="18" charset="0"/>
                            <a:cs typeface="Cordia New" panose="020B0304020202020204" pitchFamily="34" charset="-34"/>
                          </a:rPr>
                          <m:t>𝑡</m:t>
                        </m:r>
                      </m:sub>
                    </m:sSub>
                  </m:oMath>
                </a14:m>
                <a:endParaRPr lang="en-US" altLang="zh-CN" dirty="0">
                  <a:solidFill>
                    <a:srgbClr val="000000"/>
                  </a:solidFill>
                  <a:cs typeface="Cordia New" panose="020B0304020202020204" pitchFamily="34" charset="-34"/>
                </a:endParaRPr>
              </a:p>
              <a:p>
                <a:pPr lvl="2"/>
                <a:r>
                  <a:rPr lang="zh-CN" altLang="zh-CN" dirty="0">
                    <a:solidFill>
                      <a:srgbClr val="000000"/>
                    </a:solidFill>
                    <a:cs typeface="Cordia New" panose="020B0304020202020204" pitchFamily="34" charset="-34"/>
                  </a:rPr>
                  <a:t>输入层到隐藏层的权重</a:t>
                </a:r>
                <a:r>
                  <a:rPr lang="zh-CN" altLang="en-US" dirty="0">
                    <a:solidFill>
                      <a:srgbClr val="000000"/>
                    </a:solidFill>
                    <a:cs typeface="Cordia New" panose="020B0304020202020204" pitchFamily="34" charset="-34"/>
                  </a:rPr>
                  <a:t>：</a:t>
                </a:r>
                <a14:m>
                  <m:oMath xmlns:m="http://schemas.openxmlformats.org/officeDocument/2006/math">
                    <m:r>
                      <a:rPr lang="en-US" altLang="zh-CN" i="1">
                        <a:solidFill>
                          <a:srgbClr val="000000"/>
                        </a:solidFill>
                        <a:latin typeface="Cambria Math" panose="02040503050406030204" pitchFamily="18" charset="0"/>
                        <a:cs typeface="Cordia New" panose="020B0304020202020204" pitchFamily="34" charset="-34"/>
                      </a:rPr>
                      <m:t>𝑊</m:t>
                    </m:r>
                  </m:oMath>
                </a14:m>
                <a:endParaRPr lang="en-US" altLang="zh-CN" dirty="0"/>
              </a:p>
              <a:p>
                <a:pPr lvl="2"/>
                <a:r>
                  <a:rPr lang="zh-CN" altLang="zh-CN" dirty="0">
                    <a:solidFill>
                      <a:srgbClr val="000000"/>
                    </a:solidFill>
                    <a:cs typeface="Cordia New" panose="020B0304020202020204" pitchFamily="34" charset="-34"/>
                  </a:rPr>
                  <a:t>隐藏层到隐藏层的权重</a:t>
                </a:r>
                <a:r>
                  <a:rPr lang="zh-CN" altLang="en-US" dirty="0">
                    <a:solidFill>
                      <a:srgbClr val="000000"/>
                    </a:solidFill>
                    <a:cs typeface="Cordia New" panose="020B0304020202020204" pitchFamily="34" charset="-34"/>
                  </a:rPr>
                  <a:t>：</a:t>
                </a:r>
                <a14:m>
                  <m:oMath xmlns:m="http://schemas.openxmlformats.org/officeDocument/2006/math">
                    <m:r>
                      <a:rPr lang="en-US" altLang="zh-CN" i="1">
                        <a:solidFill>
                          <a:srgbClr val="000000"/>
                        </a:solidFill>
                        <a:latin typeface="Cambria Math" panose="02040503050406030204" pitchFamily="18" charset="0"/>
                        <a:cs typeface="Cordia New" panose="020B0304020202020204" pitchFamily="34" charset="-34"/>
                      </a:rPr>
                      <m:t>𝑈</m:t>
                    </m:r>
                  </m:oMath>
                </a14:m>
                <a:endParaRPr lang="en-US" altLang="zh-CN" dirty="0"/>
              </a:p>
              <a:p>
                <a:pPr lvl="2"/>
                <a:r>
                  <a:rPr lang="zh-CN" altLang="zh-CN" dirty="0">
                    <a:solidFill>
                      <a:srgbClr val="000000"/>
                    </a:solidFill>
                    <a:cs typeface="Cordia New" panose="020B0304020202020204" pitchFamily="34" charset="-34"/>
                  </a:rPr>
                  <a:t>隐藏层到输出层的权重</a:t>
                </a:r>
                <a:r>
                  <a:rPr lang="zh-CN" altLang="en-US" dirty="0">
                    <a:solidFill>
                      <a:srgbClr val="000000"/>
                    </a:solidFill>
                    <a:cs typeface="Cordia New" panose="020B0304020202020204" pitchFamily="34" charset="-34"/>
                  </a:rPr>
                  <a:t>：</a:t>
                </a:r>
                <a14:m>
                  <m:oMath xmlns:m="http://schemas.openxmlformats.org/officeDocument/2006/math">
                    <m:r>
                      <a:rPr lang="en-US" altLang="zh-CN" i="1">
                        <a:solidFill>
                          <a:srgbClr val="000000"/>
                        </a:solidFill>
                        <a:latin typeface="Cambria Math" panose="02040503050406030204" pitchFamily="18" charset="0"/>
                        <a:cs typeface="Cordia New" panose="020B0304020202020204" pitchFamily="34" charset="-34"/>
                      </a:rPr>
                      <m:t>𝑉</m:t>
                    </m:r>
                  </m:oMath>
                </a14:m>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xfrm>
                <a:off x="565039" y="1065636"/>
                <a:ext cx="12517120" cy="6259830"/>
              </a:xfrm>
              <a:blipFill>
                <a:blip r:embed="rId3"/>
                <a:stretch>
                  <a:fillRect l="-877" t="-1753"/>
                </a:stretch>
              </a:blipFill>
            </p:spPr>
            <p:txBody>
              <a:bodyPr/>
              <a:lstStyle/>
              <a:p>
                <a:r>
                  <a:rPr lang="zh-CN" altLang="en-US">
                    <a:noFill/>
                  </a:rPr>
                  <a:t> </a:t>
                </a:r>
              </a:p>
            </p:txBody>
          </p:sp>
        </mc:Fallback>
      </mc:AlternateContent>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1515" y="4144574"/>
            <a:ext cx="8742045" cy="2345690"/>
          </a:xfrm>
          <a:prstGeom prst="rect">
            <a:avLst/>
          </a:prstGeom>
        </p:spPr>
      </p:pic>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2B937D8A-81B9-4C37-8F41-8A4821BD9036}"/>
                  </a:ext>
                </a:extLst>
              </p:cNvPr>
              <p:cNvSpPr/>
              <p:nvPr/>
            </p:nvSpPr>
            <p:spPr>
              <a:xfrm>
                <a:off x="6954335" y="3178208"/>
                <a:ext cx="4310732" cy="860172"/>
              </a:xfrm>
              <a:prstGeom prst="rect">
                <a:avLst/>
              </a:prstGeom>
            </p:spPr>
            <p:txBody>
              <a:bodyPr wrap="none">
                <a:spAutoFit/>
              </a:bodyPr>
              <a:lstStyle/>
              <a:p>
                <a14:m>
                  <m:oMath xmlns:m="http://schemas.openxmlformats.org/officeDocument/2006/math">
                    <m:sSub>
                      <m:sSubPr>
                        <m:ctrlPr>
                          <a:rPr lang="en-US" altLang="zh-CN" sz="2400" i="1" smtClean="0">
                            <a:solidFill>
                              <a:srgbClr val="C00000"/>
                            </a:solidFill>
                            <a:latin typeface="Cambria Math" panose="02040503050406030204" pitchFamily="18" charset="0"/>
                          </a:rPr>
                        </m:ctrlPr>
                      </m:sSubPr>
                      <m:e>
                        <m:r>
                          <a:rPr lang="en-US" altLang="zh-CN" sz="2400" i="1">
                            <a:solidFill>
                              <a:srgbClr val="C00000"/>
                            </a:solidFill>
                            <a:latin typeface="Cambria Math" panose="02040503050406030204" pitchFamily="18" charset="0"/>
                          </a:rPr>
                          <m:t>h</m:t>
                        </m:r>
                      </m:e>
                      <m:sub>
                        <m:r>
                          <a:rPr lang="en-US" altLang="zh-CN" sz="2400" i="1">
                            <a:solidFill>
                              <a:srgbClr val="C00000"/>
                            </a:solidFill>
                            <a:latin typeface="Cambria Math" panose="02040503050406030204" pitchFamily="18" charset="0"/>
                          </a:rPr>
                          <m:t>𝑡</m:t>
                        </m:r>
                      </m:sub>
                    </m:sSub>
                    <m:r>
                      <a:rPr lang="en-US" altLang="zh-CN" sz="2400" i="1">
                        <a:solidFill>
                          <a:srgbClr val="C00000"/>
                        </a:solidFill>
                        <a:latin typeface="Cambria Math" panose="02040503050406030204" pitchFamily="18" charset="0"/>
                      </a:rPr>
                      <m:t>=</m:t>
                    </m:r>
                    <m:r>
                      <a:rPr lang="en-US" altLang="zh-CN" sz="2400" b="0" i="1" smtClean="0">
                        <a:solidFill>
                          <a:srgbClr val="C00000"/>
                        </a:solidFill>
                        <a:latin typeface="Cambria Math" panose="02040503050406030204" pitchFamily="18" charset="0"/>
                      </a:rPr>
                      <m:t>𝑓</m:t>
                    </m:r>
                    <m:d>
                      <m:dPr>
                        <m:ctrlPr>
                          <a:rPr lang="en-US" altLang="zh-CN" sz="2400" i="1">
                            <a:solidFill>
                              <a:srgbClr val="C00000"/>
                            </a:solidFill>
                            <a:latin typeface="Cambria Math" panose="02040503050406030204" pitchFamily="18" charset="0"/>
                          </a:rPr>
                        </m:ctrlPr>
                      </m:dPr>
                      <m:e>
                        <m:sSub>
                          <m:sSubPr>
                            <m:ctrlPr>
                              <a:rPr lang="en-US" altLang="zh-CN" sz="2400" i="1">
                                <a:solidFill>
                                  <a:srgbClr val="C00000"/>
                                </a:solidFill>
                                <a:latin typeface="Cambria Math" panose="02040503050406030204" pitchFamily="18" charset="0"/>
                              </a:rPr>
                            </m:ctrlPr>
                          </m:sSubPr>
                          <m:e>
                            <m:r>
                              <a:rPr lang="en-US" altLang="zh-CN" sz="2400" i="1">
                                <a:solidFill>
                                  <a:srgbClr val="C00000"/>
                                </a:solidFill>
                                <a:latin typeface="Cambria Math" panose="02040503050406030204" pitchFamily="18" charset="0"/>
                              </a:rPr>
                              <m:t>𝑈h</m:t>
                            </m:r>
                          </m:e>
                          <m:sub>
                            <m:r>
                              <a:rPr lang="en-US" altLang="zh-CN" sz="2400" i="1">
                                <a:solidFill>
                                  <a:srgbClr val="C00000"/>
                                </a:solidFill>
                                <a:latin typeface="Cambria Math" panose="02040503050406030204" pitchFamily="18" charset="0"/>
                              </a:rPr>
                              <m:t>𝑡</m:t>
                            </m:r>
                            <m:r>
                              <a:rPr lang="en-US" altLang="zh-CN" sz="2400" i="1">
                                <a:solidFill>
                                  <a:srgbClr val="C00000"/>
                                </a:solidFill>
                                <a:latin typeface="Cambria Math" panose="02040503050406030204" pitchFamily="18" charset="0"/>
                              </a:rPr>
                              <m:t>−1</m:t>
                            </m:r>
                          </m:sub>
                        </m:sSub>
                        <m:r>
                          <a:rPr lang="en-US" altLang="zh-CN" sz="2400" i="1">
                            <a:solidFill>
                              <a:srgbClr val="C00000"/>
                            </a:solidFill>
                            <a:latin typeface="Cambria Math" panose="02040503050406030204" pitchFamily="18" charset="0"/>
                          </a:rPr>
                          <m:t>+</m:t>
                        </m:r>
                        <m:sSub>
                          <m:sSubPr>
                            <m:ctrlPr>
                              <a:rPr lang="en-US" altLang="zh-CN" sz="2400" i="1">
                                <a:solidFill>
                                  <a:srgbClr val="C00000"/>
                                </a:solidFill>
                                <a:latin typeface="Cambria Math" panose="02040503050406030204" pitchFamily="18" charset="0"/>
                              </a:rPr>
                            </m:ctrlPr>
                          </m:sSubPr>
                          <m:e>
                            <m:r>
                              <a:rPr lang="en-US" altLang="zh-CN" sz="2400" i="1">
                                <a:solidFill>
                                  <a:srgbClr val="C00000"/>
                                </a:solidFill>
                                <a:latin typeface="Cambria Math" panose="02040503050406030204" pitchFamily="18" charset="0"/>
                              </a:rPr>
                              <m:t>𝑊𝑥</m:t>
                            </m:r>
                          </m:e>
                          <m:sub>
                            <m:r>
                              <a:rPr lang="en-US" altLang="zh-CN" sz="2400" i="1">
                                <a:solidFill>
                                  <a:srgbClr val="C00000"/>
                                </a:solidFill>
                                <a:latin typeface="Cambria Math" panose="02040503050406030204" pitchFamily="18" charset="0"/>
                              </a:rPr>
                              <m:t>𝑡</m:t>
                            </m:r>
                          </m:sub>
                        </m:sSub>
                        <m:r>
                          <a:rPr lang="en-US" altLang="zh-CN" sz="2400" i="1">
                            <a:solidFill>
                              <a:srgbClr val="C00000"/>
                            </a:solidFill>
                            <a:latin typeface="Cambria Math" panose="02040503050406030204" pitchFamily="18" charset="0"/>
                          </a:rPr>
                          <m:t>+</m:t>
                        </m:r>
                        <m:sSub>
                          <m:sSubPr>
                            <m:ctrlPr>
                              <a:rPr lang="en-US" altLang="zh-CN" sz="2400" i="1">
                                <a:solidFill>
                                  <a:srgbClr val="C00000"/>
                                </a:solidFill>
                                <a:latin typeface="Cambria Math" panose="02040503050406030204" pitchFamily="18" charset="0"/>
                              </a:rPr>
                            </m:ctrlPr>
                          </m:sSubPr>
                          <m:e>
                            <m:r>
                              <a:rPr lang="en-US" altLang="zh-CN" sz="2400" i="1">
                                <a:solidFill>
                                  <a:srgbClr val="C00000"/>
                                </a:solidFill>
                                <a:latin typeface="Cambria Math" panose="02040503050406030204" pitchFamily="18" charset="0"/>
                              </a:rPr>
                              <m:t>𝑏</m:t>
                            </m:r>
                          </m:e>
                          <m:sub>
                            <m:r>
                              <a:rPr lang="en-US" altLang="zh-CN" sz="2400" i="1">
                                <a:solidFill>
                                  <a:srgbClr val="C00000"/>
                                </a:solidFill>
                                <a:latin typeface="Cambria Math" panose="02040503050406030204" pitchFamily="18" charset="0"/>
                              </a:rPr>
                              <m:t>h</m:t>
                            </m:r>
                          </m:sub>
                        </m:sSub>
                      </m:e>
                    </m:d>
                  </m:oMath>
                </a14:m>
                <a:r>
                  <a:rPr lang="en-US" altLang="zh-CN" sz="2400" dirty="0">
                    <a:solidFill>
                      <a:srgbClr val="C00000"/>
                    </a:solidFill>
                  </a:rPr>
                  <a:t>  (1)</a:t>
                </a:r>
              </a:p>
              <a:p>
                <a14:m>
                  <m:oMath xmlns:m="http://schemas.openxmlformats.org/officeDocument/2006/math">
                    <m:sSub>
                      <m:sSubPr>
                        <m:ctrlPr>
                          <a:rPr lang="en-US" altLang="zh-CN" sz="2400" b="0" i="1" smtClean="0">
                            <a:solidFill>
                              <a:srgbClr val="C00000"/>
                            </a:solidFill>
                            <a:latin typeface="Cambria Math" panose="02040503050406030204" pitchFamily="18" charset="0"/>
                          </a:rPr>
                        </m:ctrlPr>
                      </m:sSubPr>
                      <m:e>
                        <m:r>
                          <a:rPr lang="en-US" altLang="zh-CN" sz="2400" b="0" i="1" smtClean="0">
                            <a:solidFill>
                              <a:srgbClr val="C00000"/>
                            </a:solidFill>
                            <a:latin typeface="Cambria Math" panose="02040503050406030204" pitchFamily="18" charset="0"/>
                          </a:rPr>
                          <m:t>𝑦</m:t>
                        </m:r>
                      </m:e>
                      <m:sub>
                        <m:r>
                          <m:rPr>
                            <m:sty m:val="p"/>
                          </m:rPr>
                          <a:rPr lang="en-US" altLang="zh-CN" sz="2400" b="0" i="0" smtClean="0">
                            <a:solidFill>
                              <a:srgbClr val="C00000"/>
                            </a:solidFill>
                            <a:latin typeface="Cambria Math" panose="02040503050406030204" pitchFamily="18" charset="0"/>
                          </a:rPr>
                          <m:t>t</m:t>
                        </m:r>
                      </m:sub>
                    </m:sSub>
                    <m:r>
                      <a:rPr lang="zh-CN" altLang="en-US" sz="2400">
                        <a:solidFill>
                          <a:srgbClr val="C00000"/>
                        </a:solidFill>
                        <a:latin typeface="Cambria Math" panose="02040503050406030204" pitchFamily="18" charset="0"/>
                      </a:rPr>
                      <m:t>=</m:t>
                    </m:r>
                    <m:r>
                      <a:rPr lang="en-US" altLang="zh-CN" sz="2400" b="0" i="1" smtClean="0">
                        <a:solidFill>
                          <a:srgbClr val="C00000"/>
                        </a:solidFill>
                        <a:latin typeface="Cambria Math" panose="02040503050406030204" pitchFamily="18" charset="0"/>
                      </a:rPr>
                      <m:t>𝑔</m:t>
                    </m:r>
                    <m:r>
                      <a:rPr lang="zh-CN" altLang="en-US" sz="2400">
                        <a:solidFill>
                          <a:srgbClr val="C00000"/>
                        </a:solidFill>
                        <a:latin typeface="Cambria Math" panose="02040503050406030204" pitchFamily="18" charset="0"/>
                      </a:rPr>
                      <m:t>(</m:t>
                    </m:r>
                    <m:r>
                      <a:rPr lang="zh-CN" altLang="en-US" sz="2400" i="1">
                        <a:solidFill>
                          <a:srgbClr val="C00000"/>
                        </a:solidFill>
                        <a:latin typeface="Cambria Math" panose="02040503050406030204" pitchFamily="18" charset="0"/>
                      </a:rPr>
                      <m:t>𝑉</m:t>
                    </m:r>
                    <m:sSub>
                      <m:sSubPr>
                        <m:ctrlPr>
                          <a:rPr lang="zh-CN" altLang="en-US" sz="2400" i="1">
                            <a:solidFill>
                              <a:srgbClr val="C00000"/>
                            </a:solidFill>
                            <a:latin typeface="Cambria Math" panose="02040503050406030204" pitchFamily="18" charset="0"/>
                          </a:rPr>
                        </m:ctrlPr>
                      </m:sSubPr>
                      <m:e>
                        <m:r>
                          <a:rPr lang="zh-CN" altLang="en-US" sz="2400" i="1">
                            <a:solidFill>
                              <a:srgbClr val="C00000"/>
                            </a:solidFill>
                            <a:latin typeface="Cambria Math" panose="02040503050406030204" pitchFamily="18" charset="0"/>
                          </a:rPr>
                          <m:t>h</m:t>
                        </m:r>
                      </m:e>
                      <m:sub>
                        <m:r>
                          <a:rPr lang="zh-CN" altLang="en-US" sz="2400" i="1">
                            <a:solidFill>
                              <a:srgbClr val="C00000"/>
                            </a:solidFill>
                            <a:latin typeface="Cambria Math" panose="02040503050406030204" pitchFamily="18" charset="0"/>
                          </a:rPr>
                          <m:t>𝑡</m:t>
                        </m:r>
                      </m:sub>
                    </m:sSub>
                    <m:r>
                      <a:rPr lang="en-US" altLang="zh-CN" sz="2400" i="1">
                        <a:solidFill>
                          <a:srgbClr val="C00000"/>
                        </a:solidFill>
                        <a:latin typeface="Cambria Math" panose="02040503050406030204" pitchFamily="18" charset="0"/>
                      </a:rPr>
                      <m:t>+</m:t>
                    </m:r>
                    <m:sSub>
                      <m:sSubPr>
                        <m:ctrlPr>
                          <a:rPr lang="en-US" altLang="zh-CN" sz="2400" i="1">
                            <a:solidFill>
                              <a:srgbClr val="C00000"/>
                            </a:solidFill>
                            <a:latin typeface="Cambria Math" panose="02040503050406030204" pitchFamily="18" charset="0"/>
                          </a:rPr>
                        </m:ctrlPr>
                      </m:sSubPr>
                      <m:e>
                        <m:r>
                          <a:rPr lang="en-US" altLang="zh-CN" sz="2400" i="1">
                            <a:solidFill>
                              <a:srgbClr val="C00000"/>
                            </a:solidFill>
                            <a:latin typeface="Cambria Math" panose="02040503050406030204" pitchFamily="18" charset="0"/>
                          </a:rPr>
                          <m:t>𝑏</m:t>
                        </m:r>
                      </m:e>
                      <m:sub>
                        <m:r>
                          <a:rPr lang="en-US" altLang="zh-CN" sz="2400" i="1">
                            <a:solidFill>
                              <a:srgbClr val="C00000"/>
                            </a:solidFill>
                            <a:latin typeface="Cambria Math" panose="02040503050406030204" pitchFamily="18" charset="0"/>
                          </a:rPr>
                          <m:t>𝑦</m:t>
                        </m:r>
                      </m:sub>
                    </m:sSub>
                  </m:oMath>
                </a14:m>
                <a:r>
                  <a:rPr lang="en-US" altLang="zh-CN" sz="2400" dirty="0">
                    <a:solidFill>
                      <a:srgbClr val="C00000"/>
                    </a:solidFill>
                  </a:rPr>
                  <a:t>)  (2)</a:t>
                </a:r>
                <a:endParaRPr lang="zh-CN" altLang="en-US" sz="2400" dirty="0">
                  <a:solidFill>
                    <a:srgbClr val="C00000"/>
                  </a:solidFill>
                </a:endParaRPr>
              </a:p>
            </p:txBody>
          </p:sp>
        </mc:Choice>
        <mc:Fallback xmlns="">
          <p:sp>
            <p:nvSpPr>
              <p:cNvPr id="9" name="矩形 8">
                <a:extLst>
                  <a:ext uri="{FF2B5EF4-FFF2-40B4-BE49-F238E27FC236}">
                    <a16:creationId xmlns:a16="http://schemas.microsoft.com/office/drawing/2014/main" id="{2B937D8A-81B9-4C37-8F41-8A4821BD9036}"/>
                  </a:ext>
                </a:extLst>
              </p:cNvPr>
              <p:cNvSpPr>
                <a:spLocks noRot="1" noChangeAspect="1" noMove="1" noResize="1" noEditPoints="1" noAdjustHandles="1" noChangeArrowheads="1" noChangeShapeType="1" noTextEdit="1"/>
              </p:cNvSpPr>
              <p:nvPr/>
            </p:nvSpPr>
            <p:spPr>
              <a:xfrm>
                <a:off x="6954335" y="3178208"/>
                <a:ext cx="4310732" cy="860172"/>
              </a:xfrm>
              <a:prstGeom prst="rect">
                <a:avLst/>
              </a:prstGeom>
              <a:blipFill>
                <a:blip r:embed="rId5"/>
                <a:stretch>
                  <a:fillRect l="-424" t="-4965" b="-13475"/>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1860</TotalTime>
  <Words>2577</Words>
  <Application>Microsoft Office PowerPoint</Application>
  <PresentationFormat>宽屏</PresentationFormat>
  <Paragraphs>287</Paragraphs>
  <Slides>33</Slides>
  <Notes>22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33</vt:i4>
      </vt:variant>
    </vt:vector>
  </HeadingPairs>
  <TitlesOfParts>
    <vt:vector size="47" baseType="lpstr">
      <vt:lpstr>Cordia New</vt:lpstr>
      <vt:lpstr>Noto Sans CJK SC Regular</vt:lpstr>
      <vt:lpstr>等线</vt:lpstr>
      <vt:lpstr>等线 Light</vt:lpstr>
      <vt:lpstr>仿宋</vt:lpstr>
      <vt:lpstr>黑体</vt:lpstr>
      <vt:lpstr>宋体</vt:lpstr>
      <vt:lpstr>微软雅黑</vt:lpstr>
      <vt:lpstr>Arial</vt:lpstr>
      <vt:lpstr>Cambria Math</vt:lpstr>
      <vt:lpstr>Times New Roman</vt:lpstr>
      <vt:lpstr>Verdana</vt:lpstr>
      <vt:lpstr>Wingdings</vt:lpstr>
      <vt:lpstr>Office 主题​​</vt:lpstr>
      <vt:lpstr>循环神经网络</vt:lpstr>
      <vt:lpstr>循环神经网络</vt:lpstr>
      <vt:lpstr>循环神经网络</vt:lpstr>
      <vt:lpstr>循环神经网络</vt:lpstr>
      <vt:lpstr>循环神经网络</vt:lpstr>
      <vt:lpstr>循环神经网络</vt:lpstr>
      <vt:lpstr>循环神经网络</vt:lpstr>
      <vt:lpstr>简单循环神经网络</vt:lpstr>
      <vt:lpstr>简单循环神经网络</vt:lpstr>
      <vt:lpstr>简单循环神经网络</vt:lpstr>
      <vt:lpstr>简单循环神经网络</vt:lpstr>
      <vt:lpstr>循环神经网络结构</vt:lpstr>
      <vt:lpstr>循环神经网络</vt:lpstr>
      <vt:lpstr>循环神经网络</vt:lpstr>
      <vt:lpstr>深度循环神经网络</vt:lpstr>
      <vt:lpstr>循环神经网络问题</vt:lpstr>
      <vt:lpstr>长短期记忆神经网络LSTM</vt:lpstr>
      <vt:lpstr>长短期记忆神经网络LSTM</vt:lpstr>
      <vt:lpstr>长短期记忆神经网络LSTM</vt:lpstr>
      <vt:lpstr>长短期记忆神经网络LSTM</vt:lpstr>
      <vt:lpstr>长短期记忆神经网络LSTM</vt:lpstr>
      <vt:lpstr>长短期记忆神经网络LSTM</vt:lpstr>
      <vt:lpstr>长短期记忆神经网络LSTM</vt:lpstr>
      <vt:lpstr>长短期记忆神经网络LSTM</vt:lpstr>
      <vt:lpstr>门控循环单元GRU</vt:lpstr>
      <vt:lpstr>门控循环单元GRU</vt:lpstr>
      <vt:lpstr>门控循环单元GRU</vt:lpstr>
      <vt:lpstr>双向循环神经网络</vt:lpstr>
      <vt:lpstr>循环神经网络</vt:lpstr>
      <vt:lpstr>预训练语言模型</vt:lpstr>
      <vt:lpstr>ELMO</vt:lpstr>
      <vt:lpstr>ELMO</vt:lpstr>
      <vt:lpstr>各模型之间的联系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Zong Linda</dc:creator>
  <cp:lastModifiedBy>Zong Linda</cp:lastModifiedBy>
  <cp:revision>145</cp:revision>
  <dcterms:created xsi:type="dcterms:W3CDTF">2020-02-03T08:46:00Z</dcterms:created>
  <dcterms:modified xsi:type="dcterms:W3CDTF">2021-04-08T02:50:44Z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2052-11.1.0.9564</vt:lpwstr>
  </property>
</Properties>
</file>