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6" r:id="rId9"/>
    <p:sldId id="265" r:id="rId10"/>
    <p:sldId id="267" r:id="rId11"/>
    <p:sldId id="269" r:id="rId12"/>
    <p:sldId id="272" r:id="rId13"/>
    <p:sldId id="273" r:id="rId14"/>
    <p:sldId id="274" r:id="rId15"/>
    <p:sldId id="278" r:id="rId16"/>
    <p:sldId id="271" r:id="rId17"/>
    <p:sldId id="27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203"/>
    <a:srgbClr val="F8A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3131" y="2348880"/>
            <a:ext cx="86764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40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哔哩轻小说网基于标题和摘要的日本轻小说多标签预测</a:t>
            </a:r>
          </a:p>
        </p:txBody>
      </p:sp>
      <p:sp>
        <p:nvSpPr>
          <p:cNvPr id="8" name="矩形 7"/>
          <p:cNvSpPr/>
          <p:nvPr/>
        </p:nvSpPr>
        <p:spPr>
          <a:xfrm>
            <a:off x="4230404" y="4221088"/>
            <a:ext cx="4219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32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</a:rPr>
              <a:t>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五、文本转换为频率</a:t>
            </a:r>
            <a:r>
              <a:rPr lang="en-US" altLang="zh-CN" sz="3600" b="1" dirty="0">
                <a:solidFill>
                  <a:srgbClr val="FD6203"/>
                </a:solidFill>
              </a:rPr>
              <a:t>/</a:t>
            </a:r>
            <a:r>
              <a:rPr lang="zh-CN" altLang="en-US" sz="3600" b="1" dirty="0">
                <a:solidFill>
                  <a:srgbClr val="FD6203"/>
                </a:solidFill>
              </a:rPr>
              <a:t>编码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E55FE0-BDC7-4B3B-A66B-EB0660D13B62}"/>
              </a:ext>
            </a:extLst>
          </p:cNvPr>
          <p:cNvSpPr txBox="1"/>
          <p:nvPr/>
        </p:nvSpPr>
        <p:spPr>
          <a:xfrm>
            <a:off x="233772" y="1988840"/>
            <a:ext cx="8676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D6203"/>
                </a:solidFill>
              </a:rPr>
              <a:t>对于特征，我们用</a:t>
            </a:r>
            <a:r>
              <a:rPr lang="en-US" altLang="zh-CN" sz="3200" b="1" dirty="0">
                <a:solidFill>
                  <a:srgbClr val="FD6203"/>
                </a:solidFill>
              </a:rPr>
              <a:t>TF-IDF</a:t>
            </a:r>
            <a:r>
              <a:rPr lang="zh-CN" altLang="en-US" sz="3200" b="1" dirty="0">
                <a:solidFill>
                  <a:srgbClr val="FD6203"/>
                </a:solidFill>
              </a:rPr>
              <a:t>将其转换为频率</a:t>
            </a:r>
            <a:endParaRPr lang="en-US" altLang="zh-CN" sz="3200" b="1" dirty="0">
              <a:solidFill>
                <a:srgbClr val="FD6203"/>
              </a:solidFill>
            </a:endParaRPr>
          </a:p>
          <a:p>
            <a:r>
              <a:rPr lang="zh-CN" altLang="en-US" sz="3200" b="1" dirty="0">
                <a:solidFill>
                  <a:srgbClr val="FD6203"/>
                </a:solidFill>
              </a:rPr>
              <a:t>对于标签，我们用</a:t>
            </a:r>
            <a:r>
              <a:rPr lang="en-US" altLang="zh-CN" sz="3200" b="1" dirty="0" err="1">
                <a:solidFill>
                  <a:srgbClr val="FD6203"/>
                </a:solidFill>
              </a:rPr>
              <a:t>MultiLabelBinarizer</a:t>
            </a:r>
            <a:r>
              <a:rPr lang="zh-CN" altLang="en-US" sz="3200" b="1" dirty="0">
                <a:solidFill>
                  <a:srgbClr val="FD6203"/>
                </a:solidFill>
              </a:rPr>
              <a:t>热编码</a:t>
            </a:r>
            <a:endParaRPr lang="en-US" altLang="zh-CN" sz="3200" b="1" dirty="0">
              <a:solidFill>
                <a:srgbClr val="FD6203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7A79A7-7282-4FF1-8447-50304A52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421436"/>
            <a:ext cx="3312368" cy="8716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C9C1FE-BA50-4BCF-B3FB-9E742E34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649203"/>
            <a:ext cx="2964292" cy="8716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DD8A28-3F15-470C-8922-5BB51C4B4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96" y="3283823"/>
            <a:ext cx="4929260" cy="24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六、多模型预测与评估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1AE9F7-94F1-49F1-8289-9DD28D53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5827892" cy="16561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87F769-7BE9-4975-BAD3-236C28E30B04}"/>
              </a:ext>
            </a:extLst>
          </p:cNvPr>
          <p:cNvSpPr txBox="1"/>
          <p:nvPr/>
        </p:nvSpPr>
        <p:spPr>
          <a:xfrm>
            <a:off x="1619672" y="2091626"/>
            <a:ext cx="5222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D6203"/>
                </a:solidFill>
              </a:rPr>
              <a:t>逻辑回归，最初的准确率</a:t>
            </a:r>
            <a:endParaRPr lang="en-US" altLang="zh-CN" sz="3200" b="1" dirty="0">
              <a:solidFill>
                <a:srgbClr val="FD62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0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六、多模型预测与评估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CC962E-397B-49C0-B31E-D3E8FAAB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68884"/>
            <a:ext cx="6640753" cy="33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六、多模型预测与评估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3942B4-A471-47E9-9850-88BB2FD2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76872"/>
            <a:ext cx="4433129" cy="2448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A8BF33-211D-455D-BD64-A88ADF0F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369" y="2276872"/>
            <a:ext cx="454063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6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六、多模型预测与评估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52C980-6770-44FD-8018-0A03F18C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67606"/>
            <a:ext cx="5688632" cy="50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六、多模型预测与评估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49FA10-950A-45D1-B46D-AF4EA5AC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04870"/>
            <a:ext cx="4608512" cy="14099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28E6EC-9B36-439F-A50E-9F936593D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3429000"/>
            <a:ext cx="10755634" cy="32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2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七、评估比较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099F50-3BFF-46A9-B049-ED5A29FA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1075"/>
            <a:ext cx="3312368" cy="50972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A8CACE-B8DF-4183-BDDF-8F24A401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71075"/>
            <a:ext cx="3600400" cy="51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5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八、推理函数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DDDE3D-B449-46BB-AEF2-5DB5BE3C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0" y="1988840"/>
            <a:ext cx="911318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0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一、研究背景</a:t>
            </a:r>
            <a:endParaRPr lang="en-US" altLang="zh-CN" sz="3600" b="1" dirty="0">
              <a:solidFill>
                <a:srgbClr val="FD6203"/>
              </a:solidFill>
            </a:endParaRPr>
          </a:p>
          <a:p>
            <a:endParaRPr lang="en-US" altLang="zh-CN" sz="2800" b="1" dirty="0">
              <a:solidFill>
                <a:srgbClr val="FD620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D80B02-F251-4603-AA9A-C3986765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3240360" cy="26197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0F20F0-8D97-4E08-8564-6B5031EFA812}"/>
              </a:ext>
            </a:extLst>
          </p:cNvPr>
          <p:cNvSpPr txBox="1"/>
          <p:nvPr/>
        </p:nvSpPr>
        <p:spPr>
          <a:xfrm>
            <a:off x="1979712" y="2201962"/>
            <a:ext cx="2651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No labels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3DCBA8-27B5-4C62-8F6D-27A1C787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14" y="200025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二、数据爬取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E55FE0-BDC7-4B3B-A66B-EB0660D13B62}"/>
              </a:ext>
            </a:extLst>
          </p:cNvPr>
          <p:cNvSpPr txBox="1"/>
          <p:nvPr/>
        </p:nvSpPr>
        <p:spPr>
          <a:xfrm>
            <a:off x="3995936" y="4077072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网站全部</a:t>
            </a:r>
            <a:r>
              <a:rPr lang="en-US" altLang="zh-CN" sz="3600" b="1" dirty="0">
                <a:solidFill>
                  <a:srgbClr val="FD6203"/>
                </a:solidFill>
              </a:rPr>
              <a:t>2938</a:t>
            </a:r>
            <a:r>
              <a:rPr lang="zh-CN" altLang="en-US" sz="3600" b="1" dirty="0">
                <a:solidFill>
                  <a:srgbClr val="FD6203"/>
                </a:solidFill>
              </a:rPr>
              <a:t>部小说</a:t>
            </a:r>
            <a:endParaRPr lang="en-US" altLang="zh-CN" sz="3600" b="1" dirty="0">
              <a:solidFill>
                <a:srgbClr val="FD6203"/>
              </a:solidFill>
            </a:endParaRPr>
          </a:p>
          <a:p>
            <a:r>
              <a:rPr lang="zh-CN" altLang="en-US" sz="3600" b="1" dirty="0">
                <a:solidFill>
                  <a:srgbClr val="FD6203"/>
                </a:solidFill>
              </a:rPr>
              <a:t>超过</a:t>
            </a:r>
            <a:r>
              <a:rPr lang="en-US" altLang="zh-CN" sz="3600" b="1" dirty="0">
                <a:solidFill>
                  <a:srgbClr val="FD6203"/>
                </a:solidFill>
              </a:rPr>
              <a:t>1000</a:t>
            </a:r>
            <a:r>
              <a:rPr lang="zh-CN" altLang="en-US" sz="3600" b="1" dirty="0">
                <a:solidFill>
                  <a:srgbClr val="FD6203"/>
                </a:solidFill>
              </a:rPr>
              <a:t>个标签是空的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E8C275-5393-482E-AFD4-28099EBCE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44824"/>
            <a:ext cx="8991532" cy="19781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8B863F-05E3-405A-B66C-AD7F06FC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2963"/>
            <a:ext cx="3936661" cy="30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3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三、数据清洗与预处理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E55FE0-BDC7-4B3B-A66B-EB0660D13B62}"/>
              </a:ext>
            </a:extLst>
          </p:cNvPr>
          <p:cNvSpPr txBox="1"/>
          <p:nvPr/>
        </p:nvSpPr>
        <p:spPr>
          <a:xfrm>
            <a:off x="5364088" y="339914"/>
            <a:ext cx="3096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D6203"/>
                </a:solidFill>
              </a:rPr>
              <a:t>★去掉无标签行</a:t>
            </a:r>
            <a:endParaRPr lang="en-US" altLang="zh-CN" sz="3200" b="1" dirty="0">
              <a:solidFill>
                <a:srgbClr val="FD6203"/>
              </a:solidFill>
            </a:endParaRPr>
          </a:p>
          <a:p>
            <a:r>
              <a:rPr lang="zh-CN" altLang="en-US" sz="3200" b="1" dirty="0">
                <a:solidFill>
                  <a:srgbClr val="FD6203"/>
                </a:solidFill>
              </a:rPr>
              <a:t>★结巴分词</a:t>
            </a:r>
            <a:endParaRPr lang="en-US" altLang="zh-CN" sz="3200" b="1" dirty="0">
              <a:solidFill>
                <a:srgbClr val="FD6203"/>
              </a:solidFill>
            </a:endParaRPr>
          </a:p>
          <a:p>
            <a:r>
              <a:rPr lang="zh-CN" altLang="en-US" sz="3200" b="1" dirty="0">
                <a:solidFill>
                  <a:srgbClr val="FD6203"/>
                </a:solidFill>
              </a:rPr>
              <a:t>★去除停用词</a:t>
            </a:r>
            <a:endParaRPr lang="en-US" altLang="zh-CN" sz="3200" b="1" dirty="0">
              <a:solidFill>
                <a:srgbClr val="FD6203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FC158F-01A5-4D9D-A989-0E985F6A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402"/>
            <a:ext cx="9143999" cy="46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0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四、可视化分析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364B5A-2DD9-489F-8CA4-DE79BF2E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75" y="1778145"/>
            <a:ext cx="9144362" cy="477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四、可视化分析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E7B04-C58D-41DB-B12C-A8787549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8804777" cy="48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0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四、可视化分析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E55FE0-BDC7-4B3B-A66B-EB0660D13B62}"/>
              </a:ext>
            </a:extLst>
          </p:cNvPr>
          <p:cNvSpPr txBox="1"/>
          <p:nvPr/>
        </p:nvSpPr>
        <p:spPr>
          <a:xfrm>
            <a:off x="179512" y="1933503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D6203"/>
                </a:solidFill>
              </a:rPr>
              <a:t>★特征含有</a:t>
            </a:r>
            <a:r>
              <a:rPr lang="en-US" altLang="zh-CN" sz="3200" b="1" dirty="0">
                <a:solidFill>
                  <a:srgbClr val="FD6203"/>
                </a:solidFill>
              </a:rPr>
              <a:t>”</a:t>
            </a:r>
            <a:r>
              <a:rPr lang="zh-CN" altLang="en-US" sz="3200" b="1" dirty="0">
                <a:solidFill>
                  <a:srgbClr val="FD6203"/>
                </a:solidFill>
              </a:rPr>
              <a:t>少女</a:t>
            </a:r>
            <a:r>
              <a:rPr lang="en-US" altLang="zh-CN" sz="3200" b="1" dirty="0">
                <a:solidFill>
                  <a:srgbClr val="FD6203"/>
                </a:solidFill>
              </a:rPr>
              <a:t>”</a:t>
            </a:r>
            <a:r>
              <a:rPr lang="zh-CN" altLang="en-US" sz="3200" b="1" dirty="0">
                <a:solidFill>
                  <a:srgbClr val="FD6203"/>
                </a:solidFill>
              </a:rPr>
              <a:t>的标签词云</a:t>
            </a:r>
            <a:endParaRPr lang="en-US" altLang="zh-CN" sz="3200" b="1" dirty="0">
              <a:solidFill>
                <a:srgbClr val="FD6203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E8AE2C-2F74-4A5E-8753-9A5C52652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140968"/>
            <a:ext cx="4680520" cy="29875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473438-064D-400B-8E8B-124C0F531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0" y="3108982"/>
            <a:ext cx="4593940" cy="29875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ACD506-F46A-4C47-9E62-793FB2B9D409}"/>
              </a:ext>
            </a:extLst>
          </p:cNvPr>
          <p:cNvSpPr txBox="1"/>
          <p:nvPr/>
        </p:nvSpPr>
        <p:spPr>
          <a:xfrm>
            <a:off x="4716016" y="1933503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D6203"/>
                </a:solidFill>
              </a:rPr>
              <a:t>★标签含有</a:t>
            </a:r>
            <a:r>
              <a:rPr lang="en-US" altLang="zh-CN" sz="3200" b="1" dirty="0">
                <a:solidFill>
                  <a:srgbClr val="FD6203"/>
                </a:solidFill>
              </a:rPr>
              <a:t>”</a:t>
            </a:r>
            <a:r>
              <a:rPr lang="zh-CN" altLang="en-US" sz="3200" b="1" dirty="0">
                <a:solidFill>
                  <a:srgbClr val="FD6203"/>
                </a:solidFill>
              </a:rPr>
              <a:t>校园</a:t>
            </a:r>
            <a:r>
              <a:rPr lang="en-US" altLang="zh-CN" sz="3200" b="1" dirty="0">
                <a:solidFill>
                  <a:srgbClr val="FD6203"/>
                </a:solidFill>
              </a:rPr>
              <a:t>”</a:t>
            </a:r>
            <a:r>
              <a:rPr lang="zh-CN" altLang="en-US" sz="3200" b="1" dirty="0">
                <a:solidFill>
                  <a:srgbClr val="FD6203"/>
                </a:solidFill>
              </a:rPr>
              <a:t>的特征词云</a:t>
            </a:r>
            <a:endParaRPr lang="en-US" altLang="zh-CN" sz="3200" b="1" dirty="0">
              <a:solidFill>
                <a:srgbClr val="FD62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8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四、可视化分析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E55FE0-BDC7-4B3B-A66B-EB0660D13B62}"/>
              </a:ext>
            </a:extLst>
          </p:cNvPr>
          <p:cNvSpPr txBox="1"/>
          <p:nvPr/>
        </p:nvSpPr>
        <p:spPr>
          <a:xfrm>
            <a:off x="-76093" y="1793119"/>
            <a:ext cx="4648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D6203"/>
                </a:solidFill>
              </a:rPr>
              <a:t>★特征含有</a:t>
            </a:r>
            <a:r>
              <a:rPr lang="en-US" altLang="zh-CN" sz="3200" b="1" dirty="0">
                <a:solidFill>
                  <a:srgbClr val="FD6203"/>
                </a:solidFill>
              </a:rPr>
              <a:t>”</a:t>
            </a:r>
            <a:r>
              <a:rPr lang="zh-CN" altLang="en-US" sz="3200" b="1" dirty="0">
                <a:solidFill>
                  <a:srgbClr val="FD6203"/>
                </a:solidFill>
              </a:rPr>
              <a:t>异 世界</a:t>
            </a:r>
            <a:r>
              <a:rPr lang="en-US" altLang="zh-CN" sz="3200" b="1" dirty="0">
                <a:solidFill>
                  <a:srgbClr val="FD6203"/>
                </a:solidFill>
              </a:rPr>
              <a:t>”</a:t>
            </a:r>
            <a:r>
              <a:rPr lang="zh-CN" altLang="en-US" sz="3200" b="1" dirty="0">
                <a:solidFill>
                  <a:srgbClr val="FD6203"/>
                </a:solidFill>
              </a:rPr>
              <a:t> 的标签词云</a:t>
            </a:r>
            <a:endParaRPr lang="en-US" altLang="zh-CN" sz="3200" b="1" dirty="0">
              <a:solidFill>
                <a:srgbClr val="FD620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5E38A1-FA5B-4748-A8EF-6E34CF20B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58" y="2647364"/>
            <a:ext cx="4571650" cy="35283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9ED091-B1BF-441B-897E-9A9D8300B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647364"/>
            <a:ext cx="4499642" cy="33739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F452E0-13F4-4742-ABC0-52359F27D9E1}"/>
              </a:ext>
            </a:extLst>
          </p:cNvPr>
          <p:cNvSpPr txBox="1"/>
          <p:nvPr/>
        </p:nvSpPr>
        <p:spPr>
          <a:xfrm>
            <a:off x="4389763" y="1774672"/>
            <a:ext cx="4648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D6203"/>
                </a:solidFill>
              </a:rPr>
              <a:t>★标签含有</a:t>
            </a:r>
            <a:r>
              <a:rPr lang="en-US" altLang="zh-CN" sz="3200" b="1" dirty="0">
                <a:solidFill>
                  <a:srgbClr val="FD6203"/>
                </a:solidFill>
              </a:rPr>
              <a:t>”</a:t>
            </a:r>
            <a:r>
              <a:rPr lang="zh-CN" altLang="en-US" sz="3200" b="1" dirty="0">
                <a:solidFill>
                  <a:srgbClr val="FD6203"/>
                </a:solidFill>
              </a:rPr>
              <a:t>异世界</a:t>
            </a:r>
            <a:r>
              <a:rPr lang="en-US" altLang="zh-CN" sz="3200" b="1" dirty="0">
                <a:solidFill>
                  <a:srgbClr val="FD6203"/>
                </a:solidFill>
              </a:rPr>
              <a:t>”</a:t>
            </a:r>
            <a:r>
              <a:rPr lang="zh-CN" altLang="en-US" sz="3200" b="1" dirty="0">
                <a:solidFill>
                  <a:srgbClr val="FD6203"/>
                </a:solidFill>
              </a:rPr>
              <a:t> 的特征词云</a:t>
            </a:r>
            <a:endParaRPr lang="en-US" altLang="zh-CN" sz="3200" b="1" dirty="0">
              <a:solidFill>
                <a:srgbClr val="FD62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2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D6203"/>
                </a:solidFill>
              </a:rPr>
              <a:t>四、可视化分析</a:t>
            </a:r>
            <a:endParaRPr lang="en-US" altLang="zh-CN" sz="3600" b="1" dirty="0">
              <a:solidFill>
                <a:srgbClr val="FD620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E55FE0-BDC7-4B3B-A66B-EB0660D13B62}"/>
              </a:ext>
            </a:extLst>
          </p:cNvPr>
          <p:cNvSpPr txBox="1"/>
          <p:nvPr/>
        </p:nvSpPr>
        <p:spPr>
          <a:xfrm>
            <a:off x="1763688" y="184482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D6203"/>
                </a:solidFill>
              </a:rPr>
              <a:t>★标签含有</a:t>
            </a:r>
            <a:r>
              <a:rPr lang="en-US" altLang="zh-CN" sz="3200" b="1" dirty="0">
                <a:solidFill>
                  <a:srgbClr val="FD6203"/>
                </a:solidFill>
              </a:rPr>
              <a:t>”</a:t>
            </a:r>
            <a:r>
              <a:rPr lang="zh-CN" altLang="en-US" sz="3200" b="1" dirty="0">
                <a:solidFill>
                  <a:srgbClr val="FD6203"/>
                </a:solidFill>
              </a:rPr>
              <a:t>励志</a:t>
            </a:r>
            <a:r>
              <a:rPr lang="en-US" altLang="zh-CN" sz="3200" b="1" dirty="0">
                <a:solidFill>
                  <a:srgbClr val="FD6203"/>
                </a:solidFill>
              </a:rPr>
              <a:t>”</a:t>
            </a:r>
            <a:r>
              <a:rPr lang="zh-CN" altLang="en-US" sz="3200" b="1" dirty="0">
                <a:solidFill>
                  <a:srgbClr val="FD6203"/>
                </a:solidFill>
              </a:rPr>
              <a:t> 的特征词云</a:t>
            </a:r>
            <a:endParaRPr lang="en-US" altLang="zh-CN" sz="3200" b="1" dirty="0">
              <a:solidFill>
                <a:srgbClr val="FD6203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0BB11C-6D6C-4B8C-AB85-56CC43D84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47" y="2512476"/>
            <a:ext cx="5904656" cy="30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207</Words>
  <Application>Microsoft Office PowerPoint</Application>
  <PresentationFormat>全屏显示(4:3)</PresentationFormat>
  <Paragraphs>32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 </cp:lastModifiedBy>
  <cp:revision>401</cp:revision>
  <dcterms:created xsi:type="dcterms:W3CDTF">2020-02-27T08:12:18Z</dcterms:created>
  <dcterms:modified xsi:type="dcterms:W3CDTF">2022-03-24T13:17:26Z</dcterms:modified>
</cp:coreProperties>
</file>