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375" r:id="rId2"/>
    <p:sldId id="376" r:id="rId3"/>
    <p:sldId id="377" r:id="rId4"/>
    <p:sldId id="380" r:id="rId5"/>
    <p:sldId id="379" r:id="rId6"/>
    <p:sldId id="487" r:id="rId7"/>
    <p:sldId id="478" r:id="rId8"/>
    <p:sldId id="381" r:id="rId9"/>
    <p:sldId id="488" r:id="rId10"/>
    <p:sldId id="382" r:id="rId11"/>
    <p:sldId id="489" r:id="rId12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CCFF"/>
    <a:srgbClr val="CCFFFF"/>
    <a:srgbClr val="0000CC"/>
    <a:srgbClr val="CCFFCC"/>
    <a:srgbClr val="CCECFF"/>
    <a:srgbClr val="E7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86240" autoAdjust="0"/>
  </p:normalViewPr>
  <p:slideViewPr>
    <p:cSldViewPr snapToGrid="0">
      <p:cViewPr varScale="1">
        <p:scale>
          <a:sx n="109" d="100"/>
          <a:sy n="109" d="100"/>
        </p:scale>
        <p:origin x="1392" y="10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9A1E342-4ABC-4F76-9F97-486358513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799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2302D9F-96F8-4751-B3BB-F52E1233E1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35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D35ADB2-7BB9-41DE-86BE-A0AB227F413F}" type="slidenum">
              <a:rPr lang="zh-CN" altLang="en-US" smtClean="0">
                <a:latin typeface="Helvetica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5C74273-C453-404E-B564-B185EC18350D}" type="slidenum">
              <a:rPr lang="zh-CN" altLang="en-US" smtClean="0">
                <a:latin typeface="Helvetica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6267EF14-82F2-4D64-8A01-35820FA68813}" type="slidenum">
              <a:rPr lang="zh-CN" altLang="en-US" smtClean="0">
                <a:latin typeface="Helvetica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1B4156B-EF0B-4F91-91D7-4EBA9739B6B9}" type="slidenum">
              <a:rPr lang="zh-CN" altLang="en-US" smtClean="0">
                <a:latin typeface="Helvetica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582F7F5-0391-419D-B067-D10D46917B2E}" type="slidenum">
              <a:rPr lang="zh-CN" altLang="en-US" smtClean="0">
                <a:latin typeface="Helvetica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4582F7F5-0391-419D-B067-D10D46917B2E}" type="slidenum">
              <a:rPr lang="zh-CN" altLang="en-US" smtClean="0">
                <a:latin typeface="Helvetica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74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302D9F-96F8-4751-B3BB-F52E1233E1B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216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EBF3C07-1641-43F9-9AB1-D934E514DB07}" type="slidenum">
              <a:rPr lang="zh-CN" altLang="en-US" smtClean="0">
                <a:latin typeface="Helvetica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46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CEBF3C07-1641-43F9-9AB1-D934E514DB07}" type="slidenum">
              <a:rPr lang="zh-CN" altLang="en-US" smtClean="0">
                <a:latin typeface="Helvetica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Helvetica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34369325"/>
      </p:ext>
    </p:extLst>
  </p:cSld>
  <p:clrMapOvr>
    <a:masterClrMapping/>
  </p:clrMapOvr>
  <p:transition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E3B9-24E2-4970-BABA-D7DED90DC5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629753"/>
      </p:ext>
    </p:extLst>
  </p:cSld>
  <p:clrMapOvr>
    <a:masterClrMapping/>
  </p:clrMapOvr>
  <p:transition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CB82B-AC0D-404B-8FE4-9D796AA3A1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935326"/>
      </p:ext>
    </p:extLst>
  </p:cSld>
  <p:clrMapOvr>
    <a:masterClrMapping/>
  </p:clrMapOvr>
  <p:transition>
    <p:pull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068F-8735-4181-AFB8-BC280F3E9B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15815"/>
      </p:ext>
    </p:extLst>
  </p:cSld>
  <p:clrMapOvr>
    <a:masterClrMapping/>
  </p:clrMapOvr>
  <p:transition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57532"/>
            <a:ext cx="8229600" cy="560717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 sz="22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3001129"/>
      </p:ext>
    </p:extLst>
  </p:cSld>
  <p:clrMapOvr>
    <a:masterClrMapping/>
  </p:clrMapOvr>
  <p:transition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A2804-491C-49A7-BC16-5E06A1635A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381991"/>
      </p:ext>
    </p:extLst>
  </p:cSld>
  <p:clrMapOvr>
    <a:masterClrMapping/>
  </p:clrMapOvr>
  <p:transition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6E69B-2304-4451-9C95-D9D61AA38D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36082"/>
      </p:ext>
    </p:extLst>
  </p:cSld>
  <p:clrMapOvr>
    <a:masterClrMapping/>
  </p:clrMapOvr>
  <p:transition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08192-CF16-4067-92D0-497C2CCB89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367200"/>
      </p:ext>
    </p:extLst>
  </p:cSld>
  <p:clrMapOvr>
    <a:masterClrMapping/>
  </p:clrMapOvr>
  <p:transition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66E6B-435D-4C86-B1C3-68B3D4F4EA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475489"/>
      </p:ext>
    </p:extLst>
  </p:cSld>
  <p:clrMapOvr>
    <a:masterClrMapping/>
  </p:clrMapOvr>
  <p:transition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29473-591C-491B-A030-5B09F1A6E6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405359"/>
      </p:ext>
    </p:extLst>
  </p:cSld>
  <p:clrMapOvr>
    <a:masterClrMapping/>
  </p:clrMapOvr>
  <p:transition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0AF59-2092-4ACC-A2C4-4BBD137CC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493636"/>
      </p:ext>
    </p:extLst>
  </p:cSld>
  <p:clrMapOvr>
    <a:masterClrMapping/>
  </p:clrMapOvr>
  <p:transition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38312-6835-4389-99AF-A534785E1E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716758"/>
      </p:ext>
    </p:extLst>
  </p:cSld>
  <p:clrMapOvr>
    <a:masterClrMapping/>
  </p:clrMapOvr>
  <p:transition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690"/>
            <a:ext cx="8229600" cy="7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48907"/>
            <a:ext cx="8229600" cy="566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183368" y="6613525"/>
            <a:ext cx="9541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软件过程管理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7847673" y="6613525"/>
            <a:ext cx="97975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 i="1" dirty="0">
                <a:latin typeface="Helvetica" pitchFamily="34" charset="0"/>
              </a:rPr>
              <a:t>2025</a:t>
            </a:r>
            <a:r>
              <a:rPr lang="zh-CN" altLang="en-US" sz="1000" b="1" i="1" dirty="0">
                <a:latin typeface="Helvetica" pitchFamily="34" charset="0"/>
              </a:rPr>
              <a:t>春季学期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0" y="6613525"/>
            <a:ext cx="133882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复旦大学研究生课程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pull dir="ld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buChar char="•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ts val="1000"/>
        </a:spcBef>
        <a:spcAft>
          <a:spcPct val="0"/>
        </a:spcAft>
        <a:buChar char="–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ts val="1000"/>
        </a:spcBef>
        <a:spcAft>
          <a:spcPct val="0"/>
        </a:spcAft>
        <a:buChar char="•"/>
        <a:defRPr sz="2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ts val="1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ts val="1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uyijian@fudan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软件过程管理</a:t>
            </a:r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46285" y="3886200"/>
            <a:ext cx="6998677" cy="17526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复旦大学计算机科学技术学院、软件学院</a:t>
            </a:r>
            <a:endParaRPr lang="en-US" altLang="zh-CN" dirty="0"/>
          </a:p>
          <a:p>
            <a:pPr eaLnBrk="1" hangingPunct="1"/>
            <a:r>
              <a:rPr lang="zh-CN" altLang="en-US" dirty="0"/>
              <a:t>研究生课程</a:t>
            </a:r>
          </a:p>
        </p:txBody>
      </p:sp>
    </p:spTree>
  </p:cSld>
  <p:clrMapOvr>
    <a:masterClrMapping/>
  </p:clrMapOvr>
  <p:transition>
    <p:pull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</a:t>
            </a:r>
            <a:r>
              <a:rPr lang="zh-CN" altLang="en-US"/>
              <a:t>过程管理内容概述</a:t>
            </a:r>
            <a:endParaRPr lang="zh-CN" alt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实践课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以华为软件开发云</a:t>
            </a:r>
            <a:r>
              <a:rPr lang="en-US" altLang="zh-CN" dirty="0"/>
              <a:t>DevCloud</a:t>
            </a:r>
            <a:r>
              <a:rPr lang="zh-CN" altLang="en-US" dirty="0"/>
              <a:t>（</a:t>
            </a:r>
            <a:r>
              <a:rPr lang="en-US" altLang="zh-CN" dirty="0" err="1"/>
              <a:t>CodeArts</a:t>
            </a:r>
            <a:r>
              <a:rPr lang="zh-CN" altLang="en-US" dirty="0"/>
              <a:t>）为平台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提供参考代码实现（指定业务领域）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托管代码、部署运行环境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实践内容：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基于参考实现代码进行修改和功能扩展，修复</a:t>
            </a:r>
            <a:r>
              <a:rPr lang="en-US" altLang="zh-CN" dirty="0"/>
              <a:t>bug</a:t>
            </a:r>
            <a:r>
              <a:rPr lang="zh-CN" altLang="en-US" dirty="0"/>
              <a:t>，同时保证原系统持续正常运行（具体要求后续会给出）；也可参照需求和现有实现，结合本组熟悉的技术栈重新研发新系统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课堂讨论（</a:t>
            </a:r>
            <a:r>
              <a:rPr lang="en-US" altLang="zh-CN" dirty="0"/>
              <a:t>team discussion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课堂报告（</a:t>
            </a:r>
            <a:r>
              <a:rPr lang="en-US" altLang="zh-CN" dirty="0"/>
              <a:t>oral presentation &amp; demo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  <p:transition>
    <p:pull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C5CB4-D027-4226-994A-A917A6D2A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3851"/>
            <a:ext cx="8229600" cy="700147"/>
          </a:xfrm>
        </p:spPr>
        <p:txBody>
          <a:bodyPr/>
          <a:lstStyle/>
          <a:p>
            <a:r>
              <a:rPr lang="en-US" altLang="zh-CN" dirty="0"/>
              <a:t>Questions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13088474"/>
      </p:ext>
    </p:extLst>
  </p:cSld>
  <p:clrMapOvr>
    <a:masterClrMapping/>
  </p:clrMapOvr>
  <p:transition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课程简介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4546"/>
            <a:ext cx="8229600" cy="5619768"/>
          </a:xfrm>
        </p:spPr>
        <p:txBody>
          <a:bodyPr/>
          <a:lstStyle/>
          <a:p>
            <a:pPr eaLnBrk="1" hangingPunct="1"/>
            <a:r>
              <a:rPr lang="zh-CN" altLang="en-US" dirty="0"/>
              <a:t>关于我</a:t>
            </a:r>
          </a:p>
          <a:p>
            <a:pPr lvl="1" eaLnBrk="1" hangingPunct="1"/>
            <a:r>
              <a:rPr lang="zh-CN" altLang="en-US" dirty="0"/>
              <a:t>吴毅坚</a:t>
            </a:r>
          </a:p>
          <a:p>
            <a:pPr lvl="2" eaLnBrk="1" hangingPunct="1"/>
            <a:r>
              <a:rPr lang="zh-CN" altLang="en-US" dirty="0"/>
              <a:t>软件工程实验室，二号交叉学科楼</a:t>
            </a:r>
            <a:r>
              <a:rPr lang="en-US" altLang="zh-CN" dirty="0"/>
              <a:t>D2014-1</a:t>
            </a:r>
          </a:p>
          <a:p>
            <a:pPr lvl="2" eaLnBrk="1" hangingPunct="1"/>
            <a:r>
              <a:rPr lang="zh-CN" altLang="en-US" dirty="0"/>
              <a:t>研究方向：软件工程，包括软件维护和演化、面向质量和效能的软件开发数据分析</a:t>
            </a:r>
          </a:p>
          <a:p>
            <a:pPr lvl="2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联系方式</a:t>
            </a:r>
          </a:p>
          <a:p>
            <a:pPr lvl="2" eaLnBrk="1" hangingPunct="1">
              <a:buFontTx/>
              <a:buNone/>
            </a:pPr>
            <a:r>
              <a:rPr lang="zh-CN" altLang="en-US" dirty="0"/>
              <a:t>电邮：</a:t>
            </a:r>
            <a:r>
              <a:rPr lang="en-US" altLang="zh-CN" dirty="0">
                <a:hlinkClick r:id="rId3"/>
              </a:rPr>
              <a:t>wuyijian@fudan.edu.cn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zh-CN" altLang="en-US" dirty="0"/>
              <a:t>电话</a:t>
            </a:r>
            <a:r>
              <a:rPr lang="en-US" altLang="zh-CN" dirty="0"/>
              <a:t>&amp;</a:t>
            </a:r>
            <a:r>
              <a:rPr lang="zh-CN" altLang="en-US" dirty="0"/>
              <a:t>短信：</a:t>
            </a:r>
            <a:r>
              <a:rPr lang="en-US" altLang="zh-CN" dirty="0"/>
              <a:t>13817374753  </a:t>
            </a:r>
            <a:r>
              <a:rPr lang="zh-CN" altLang="en-US" dirty="0"/>
              <a:t>也可直接搜微信</a:t>
            </a:r>
            <a:endParaRPr lang="en-US" altLang="zh-CN" dirty="0"/>
          </a:p>
        </p:txBody>
      </p:sp>
    </p:spTree>
  </p:cSld>
  <p:clrMapOvr>
    <a:masterClrMapping/>
  </p:clrMapOvr>
  <p:transition>
    <p:pull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软件过程管理</a:t>
            </a:r>
            <a:r>
              <a:rPr lang="en-US" altLang="zh-CN" dirty="0"/>
              <a:t>》</a:t>
            </a:r>
            <a:r>
              <a:rPr lang="zh-CN" altLang="en-US" dirty="0"/>
              <a:t>课程简介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2375"/>
            <a:ext cx="8229600" cy="5367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主要内容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软件过程和软件过程管理，敏捷开发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需求管理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需求管理模型，需求建模方法，原型法，产品</a:t>
            </a:r>
            <a:r>
              <a:rPr lang="en-US" altLang="zh-CN" dirty="0"/>
              <a:t>Backlog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质量管理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产品质量基本概念，</a:t>
            </a:r>
            <a:r>
              <a:rPr lang="en-US" altLang="zh-CN" dirty="0"/>
              <a:t>DevOps</a:t>
            </a:r>
            <a:r>
              <a:rPr lang="zh-CN" altLang="en-US" dirty="0"/>
              <a:t>，评审，缺陷分析与预防，度量，流水线，代码质量检查，测试驱动思想与实践，自动化测试与持续集成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开发过程跟踪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代码托管、产品增量、分支策略、配置管理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项目实践</a:t>
            </a:r>
            <a:endParaRPr lang="en-US" altLang="zh-CN" dirty="0"/>
          </a:p>
        </p:txBody>
      </p:sp>
    </p:spTree>
  </p:cSld>
  <p:clrMapOvr>
    <a:masterClrMapping/>
  </p:clrMapOvr>
  <p:transition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8512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软件过程管理</a:t>
            </a:r>
            <a:r>
              <a:rPr lang="en-US" altLang="zh-CN" dirty="0"/>
              <a:t>》</a:t>
            </a:r>
            <a:r>
              <a:rPr lang="zh-CN" altLang="en-US" dirty="0"/>
              <a:t>课程简介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6013"/>
            <a:ext cx="8229600" cy="5314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主要参考书目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Mike Cohn</a:t>
            </a:r>
            <a:r>
              <a:rPr lang="zh-CN" altLang="en-US" dirty="0"/>
              <a:t>，用户故事与敏捷方法，石永超等译，清华大学出版社，</a:t>
            </a:r>
            <a:r>
              <a:rPr lang="en-US" altLang="zh-CN" dirty="0"/>
              <a:t>2010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Mike Cohn</a:t>
            </a:r>
            <a:r>
              <a:rPr lang="zh-CN" altLang="en-US" dirty="0"/>
              <a:t>，</a:t>
            </a:r>
            <a:r>
              <a:rPr lang="en-US" altLang="zh-CN" dirty="0"/>
              <a:t>Scrum</a:t>
            </a:r>
            <a:r>
              <a:rPr lang="zh-CN" altLang="en-US" dirty="0"/>
              <a:t>敏捷软件开发，廖靖斌等译，清华大学出版社，</a:t>
            </a:r>
            <a:r>
              <a:rPr lang="en-US" altLang="zh-CN" dirty="0"/>
              <a:t>2010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Jez Humble, David Farley</a:t>
            </a:r>
            <a:r>
              <a:rPr lang="zh-CN" altLang="en-US" dirty="0"/>
              <a:t>，持续交付：发布可靠软件的系统方法，乔梁译，人民邮电出版社，</a:t>
            </a:r>
            <a:r>
              <a:rPr lang="en-US" altLang="zh-CN" dirty="0"/>
              <a:t>2011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乔梁，持续交付</a:t>
            </a:r>
            <a:r>
              <a:rPr lang="en-US" altLang="zh-CN" dirty="0"/>
              <a:t>2.0</a:t>
            </a:r>
            <a:r>
              <a:rPr lang="zh-CN" altLang="en-US" dirty="0"/>
              <a:t>：业务引领的</a:t>
            </a:r>
            <a:r>
              <a:rPr lang="en-US" altLang="zh-CN" dirty="0"/>
              <a:t>DevOps</a:t>
            </a:r>
            <a:r>
              <a:rPr lang="zh-CN" altLang="en-US" dirty="0"/>
              <a:t>精要，人民邮电出版社，</a:t>
            </a:r>
            <a:r>
              <a:rPr lang="en-US" altLang="zh-CN" dirty="0"/>
              <a:t>2019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Robert C. Martin</a:t>
            </a:r>
            <a:r>
              <a:rPr lang="zh-CN" altLang="en-US" dirty="0"/>
              <a:t>，代码整洁之道，韩磊译，人民邮电出版社，</a:t>
            </a:r>
            <a:r>
              <a:rPr lang="en-US" altLang="zh-CN" dirty="0"/>
              <a:t>2010-1-1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Scott Chacon, Ben Straub, </a:t>
            </a:r>
            <a:r>
              <a:rPr lang="zh-CN" altLang="en-US" dirty="0"/>
              <a:t>精通</a:t>
            </a:r>
            <a:r>
              <a:rPr lang="en-US" altLang="zh-CN" dirty="0"/>
              <a:t>Git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版），门佳</a:t>
            </a:r>
            <a:r>
              <a:rPr lang="en-US" altLang="zh-CN" dirty="0"/>
              <a:t>/</a:t>
            </a:r>
            <a:r>
              <a:rPr lang="zh-CN" altLang="en-US" dirty="0"/>
              <a:t>刘梓懿译，人民邮电出版社，</a:t>
            </a:r>
            <a:r>
              <a:rPr lang="en-US" altLang="zh-CN" dirty="0"/>
              <a:t>2017-9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软件过程管理</a:t>
            </a:r>
            <a:r>
              <a:rPr lang="en-US" altLang="zh-CN"/>
              <a:t>》</a:t>
            </a:r>
            <a:r>
              <a:rPr lang="zh-CN" altLang="en-US"/>
              <a:t>课程简介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5219700"/>
          </a:xfrm>
        </p:spPr>
        <p:txBody>
          <a:bodyPr/>
          <a:lstStyle/>
          <a:p>
            <a:pPr eaLnBrk="1" hangingPunct="1"/>
            <a:r>
              <a:rPr lang="zh-CN" altLang="en-US" dirty="0"/>
              <a:t>研究生课程</a:t>
            </a:r>
          </a:p>
          <a:p>
            <a:pPr lvl="1" eaLnBrk="1" hangingPunct="1"/>
            <a:r>
              <a:rPr lang="zh-CN" altLang="en-US" dirty="0"/>
              <a:t>课堂讲授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课堂小组讨论与实践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线下分组实践与线上答疑结合</a:t>
            </a:r>
          </a:p>
          <a:p>
            <a:pPr lvl="1" eaLnBrk="1" hangingPunct="1"/>
            <a:r>
              <a:rPr lang="zh-CN" altLang="en-US" dirty="0"/>
              <a:t>项目实践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基于给定软件项目开展符合软件开发过程管理要求的功能研发、扩展、优化与维护</a:t>
            </a:r>
          </a:p>
          <a:p>
            <a:pPr lvl="1" eaLnBrk="1" hangingPunct="1"/>
            <a:r>
              <a:rPr lang="zh-CN" altLang="en-US" dirty="0"/>
              <a:t>课程论文</a:t>
            </a:r>
          </a:p>
          <a:p>
            <a:pPr lvl="2" eaLnBrk="1" hangingPunct="1"/>
            <a:r>
              <a:rPr lang="zh-CN" altLang="en-US" dirty="0"/>
              <a:t>结合理论学习和项目实践，对当代软件开发中的过程管理要点阐述自己的理解与体会</a:t>
            </a:r>
          </a:p>
          <a:p>
            <a:pPr lvl="2" eaLnBrk="1" hangingPunct="1"/>
            <a:r>
              <a:rPr lang="zh-CN" altLang="en-US" dirty="0"/>
              <a:t>题目自拟，内容详实，字数不限</a:t>
            </a:r>
          </a:p>
        </p:txBody>
      </p:sp>
    </p:spTree>
  </p:cSld>
  <p:clrMapOvr>
    <a:masterClrMapping/>
  </p:clrMapOvr>
  <p:transition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软件过程管理</a:t>
            </a:r>
            <a:r>
              <a:rPr lang="en-US" altLang="zh-CN"/>
              <a:t>》</a:t>
            </a:r>
            <a:r>
              <a:rPr lang="zh-CN" altLang="en-US"/>
              <a:t>课程简介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5463198"/>
          </a:xfrm>
        </p:spPr>
        <p:txBody>
          <a:bodyPr/>
          <a:lstStyle/>
          <a:p>
            <a:pPr eaLnBrk="1" hangingPunct="1"/>
            <a:r>
              <a:rPr lang="zh-CN" altLang="en-US" dirty="0"/>
              <a:t>有关课程性质和课程实践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研究生工程管理类课程之一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专业学位研究生必修环节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强调软件工程理论与工程实践紧密结合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理论学时和实践学时各占一半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组团动手体验现代化的软件开发和软件过程管理技能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在大模型辅助下如何进一步提升开发质量和效率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理论学时：课堂讲授，辅以小范围讨论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实践学时：①项目实践与讨论（</a:t>
            </a:r>
            <a:r>
              <a:rPr lang="en-US" altLang="zh-CN" dirty="0"/>
              <a:t>1/3</a:t>
            </a:r>
            <a:r>
              <a:rPr lang="zh-CN" altLang="en-US" dirty="0"/>
              <a:t>小组在教室现场讨论，</a:t>
            </a:r>
            <a:r>
              <a:rPr lang="en-US" altLang="zh-CN" dirty="0"/>
              <a:t>2/3</a:t>
            </a:r>
            <a:r>
              <a:rPr lang="zh-CN" altLang="en-US" dirty="0"/>
              <a:t>小组自行推进开发，开展线下线上讨论）；②进展汇报、展示及讨论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小组规模：不超过</a:t>
            </a:r>
            <a:r>
              <a:rPr lang="en-US" altLang="zh-CN" dirty="0"/>
              <a:t>5</a:t>
            </a:r>
            <a:r>
              <a:rPr lang="zh-CN" altLang="en-US" dirty="0"/>
              <a:t>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065249"/>
      </p:ext>
    </p:extLst>
  </p:cSld>
  <p:clrMapOvr>
    <a:masterClrMapping/>
  </p:clrMapOvr>
  <p:transition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874713" y="1608138"/>
            <a:ext cx="7578725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/>
              <a:t>But …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/>
              <a:t>I can only show you the door.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/>
              <a:t>You are the one that have to walk through it.</a:t>
            </a:r>
            <a:r>
              <a:rPr lang="en-US" altLang="zh-CN" dirty="0"/>
              <a:t> </a:t>
            </a:r>
          </a:p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- Morpheus, </a:t>
            </a:r>
            <a:r>
              <a:rPr lang="en-US" altLang="zh-CN" sz="2800" i="1" dirty="0"/>
              <a:t>The Matrix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19" y="608927"/>
            <a:ext cx="1450676" cy="172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软件过程管理</a:t>
            </a:r>
            <a:r>
              <a:rPr lang="en-US" altLang="zh-CN" dirty="0"/>
              <a:t>》</a:t>
            </a:r>
            <a:r>
              <a:rPr lang="zh-CN" altLang="en-US" dirty="0"/>
              <a:t>课程简介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考核</a:t>
            </a:r>
          </a:p>
          <a:p>
            <a:pPr lvl="1" eaLnBrk="1" hangingPunct="1"/>
            <a:r>
              <a:rPr lang="zh-CN" altLang="en-US" dirty="0"/>
              <a:t>课堂讨论与报告（</a:t>
            </a:r>
            <a:r>
              <a:rPr lang="en-US" altLang="zh-CN" dirty="0"/>
              <a:t>~20%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项目实践（</a:t>
            </a:r>
            <a:r>
              <a:rPr lang="en-US" altLang="zh-CN" dirty="0"/>
              <a:t>~40%</a:t>
            </a:r>
            <a:r>
              <a:rPr lang="zh-CN" altLang="en-US" dirty="0"/>
              <a:t>）</a:t>
            </a:r>
          </a:p>
          <a:p>
            <a:pPr lvl="1" eaLnBrk="1" hangingPunct="1"/>
            <a:r>
              <a:rPr lang="zh-CN" altLang="en-US" dirty="0"/>
              <a:t>期末论文（</a:t>
            </a:r>
            <a:r>
              <a:rPr lang="en-US" altLang="zh-CN" dirty="0"/>
              <a:t>~40%</a:t>
            </a:r>
            <a:r>
              <a:rPr lang="zh-CN" altLang="en-US" dirty="0"/>
              <a:t>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课程网站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eLearning</a:t>
            </a:r>
            <a:r>
              <a:rPr lang="zh-CN" altLang="en-US" dirty="0"/>
              <a:t>网站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https://elearning.fudan.edu.cn/</a:t>
            </a:r>
            <a:r>
              <a:rPr lang="en-US" altLang="zh-CN"/>
              <a:t>courses/89627</a:t>
            </a:r>
            <a:endParaRPr lang="en-US" altLang="zh-CN" dirty="0"/>
          </a:p>
        </p:txBody>
      </p:sp>
    </p:spTree>
  </p:cSld>
  <p:clrMapOvr>
    <a:masterClrMapping/>
  </p:clrMapOvr>
  <p:transition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</a:t>
            </a:r>
            <a:r>
              <a:rPr lang="zh-CN" altLang="en-US"/>
              <a:t>过程管理内容概述</a:t>
            </a:r>
            <a:endParaRPr lang="zh-CN" altLang="en-US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理论课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、软件生存周期和过程管理基本概念；敏捷和</a:t>
            </a:r>
            <a:r>
              <a:rPr lang="en-US" altLang="zh-CN" dirty="0"/>
              <a:t>Scrum</a:t>
            </a:r>
          </a:p>
          <a:p>
            <a:pPr marL="457200" lvl="1" indent="0" eaLnBrk="1" hangingPunct="1">
              <a:buNone/>
            </a:pPr>
            <a:r>
              <a:rPr lang="en-US" altLang="zh-CN" dirty="0"/>
              <a:t>2</a:t>
            </a:r>
            <a:r>
              <a:rPr lang="zh-CN" altLang="en-US" dirty="0"/>
              <a:t>、需求管理基本概念；用例和用户故事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3</a:t>
            </a:r>
            <a:r>
              <a:rPr lang="zh-CN" altLang="en-US" dirty="0"/>
              <a:t>、用户故事的使用以及其他需求管理方法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4</a:t>
            </a:r>
            <a:r>
              <a:rPr lang="zh-CN" altLang="en-US" dirty="0"/>
              <a:t>、质量管理概述</a:t>
            </a:r>
            <a:r>
              <a:rPr lang="zh-CN" altLang="en-US" sz="1800" dirty="0"/>
              <a:t>（评审；代码扫描；自动化测试；</a:t>
            </a:r>
            <a:r>
              <a:rPr lang="en-US" altLang="zh-CN" sz="1800" dirty="0"/>
              <a:t>CI</a:t>
            </a:r>
            <a:r>
              <a:rPr lang="zh-CN" altLang="en-US" sz="1800" dirty="0"/>
              <a:t>；流水线）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5</a:t>
            </a:r>
            <a:r>
              <a:rPr lang="zh-CN" altLang="en-US" dirty="0"/>
              <a:t>、代码评审与高质量代码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6</a:t>
            </a:r>
            <a:r>
              <a:rPr lang="zh-CN" altLang="en-US" dirty="0"/>
              <a:t>、测试驱动开发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7</a:t>
            </a:r>
            <a:r>
              <a:rPr lang="zh-CN" altLang="en-US" dirty="0"/>
              <a:t>、版本管理与</a:t>
            </a:r>
            <a:r>
              <a:rPr lang="zh-CN" altLang="en-US"/>
              <a:t>分支策略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8</a:t>
            </a:r>
            <a:r>
              <a:rPr lang="zh-CN" altLang="en-US" dirty="0"/>
              <a:t>、持续交付；配置管理；部署与发布</a:t>
            </a:r>
          </a:p>
        </p:txBody>
      </p:sp>
    </p:spTree>
    <p:extLst>
      <p:ext uri="{BB962C8B-B14F-4D97-AF65-F5344CB8AC3E}">
        <p14:creationId xmlns:p14="http://schemas.microsoft.com/office/powerpoint/2010/main" val="2431900020"/>
      </p:ext>
    </p:extLst>
  </p:cSld>
  <p:clrMapOvr>
    <a:masterClrMapping/>
  </p:clrMapOvr>
  <p:transition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22409</TotalTime>
  <Words>723</Words>
  <Application>Microsoft Office PowerPoint</Application>
  <PresentationFormat>全屏显示(4:3)</PresentationFormat>
  <Paragraphs>93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Helvetica</vt:lpstr>
      <vt:lpstr>Times New Roman</vt:lpstr>
      <vt:lpstr>默认设计模板</vt:lpstr>
      <vt:lpstr>软件过程管理</vt:lpstr>
      <vt:lpstr>课程简介</vt:lpstr>
      <vt:lpstr>《软件过程管理》课程简介</vt:lpstr>
      <vt:lpstr>《软件过程管理》课程简介</vt:lpstr>
      <vt:lpstr>《软件过程管理》课程简介</vt:lpstr>
      <vt:lpstr>《软件过程管理》课程简介</vt:lpstr>
      <vt:lpstr>PowerPoint 演示文稿</vt:lpstr>
      <vt:lpstr>《软件过程管理》课程简介</vt:lpstr>
      <vt:lpstr>软件过程管理内容概述</vt:lpstr>
      <vt:lpstr>软件过程管理内容概述</vt:lpstr>
      <vt:lpstr>Questions？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</dc:title>
  <dc:subject>Software Practice</dc:subject>
  <dc:creator>Wu Yijian</dc:creator>
  <cp:lastModifiedBy>Yijian Wu</cp:lastModifiedBy>
  <cp:revision>896</cp:revision>
  <cp:lastPrinted>2005-01-10T21:51:57Z</cp:lastPrinted>
  <dcterms:created xsi:type="dcterms:W3CDTF">1999-11-04T20:50:09Z</dcterms:created>
  <dcterms:modified xsi:type="dcterms:W3CDTF">2025-02-20T02:45:26Z</dcterms:modified>
</cp:coreProperties>
</file>