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2" r:id="rId5"/>
    <p:sldId id="271" r:id="rId6"/>
    <p:sldId id="267" r:id="rId7"/>
    <p:sldId id="273" r:id="rId8"/>
    <p:sldId id="302" r:id="rId9"/>
    <p:sldId id="274" r:id="rId10"/>
    <p:sldId id="268" r:id="rId11"/>
    <p:sldId id="275" r:id="rId12"/>
    <p:sldId id="269" r:id="rId13"/>
    <p:sldId id="294" r:id="rId14"/>
    <p:sldId id="301" r:id="rId15"/>
    <p:sldId id="26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3487BD-E8AE-4E03-9294-6CFAD9125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C4D20-9371-CF06-7863-5BD66390E5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6259241-CE1A-47FF-A3D1-32709E180C0D}" type="datetimeFigureOut">
              <a:rPr lang="zh-CN" altLang="en-US"/>
              <a:pPr>
                <a:defRPr/>
              </a:pPr>
              <a:t>2024/12/17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F35C596-F2CB-3E6F-BA3E-4DBCBA472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ACD9BC7-C48D-4E72-0505-0070A552F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B8344-5A9C-5C77-47D9-225B25AB4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2F149-D648-F97A-EF9B-6C59E1F58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F8FB130-CA62-4AE6-B324-94F1589433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82AB-F2EC-F6FC-A2F8-9576EEC3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DE6A0-B48C-401E-9AFA-0473E45803DE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53EF-99EA-25EA-143D-1D8CA36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60EF-0BE3-61A2-E4FF-606D6B4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700A0-F42B-4836-A7A0-646B8CD75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9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0BD1-17F8-9E0C-A08E-EDD31931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48A99-673C-4DCB-A0DB-74092E06891F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D187-8C16-29B5-89DB-078A4DA7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3C32-D2CF-65E0-29DA-ABFCE29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DA810-4A2D-4F16-ABDE-B831987C1C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85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2B30-E79D-654C-7DBA-8FA1FACE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C3EC56-CC22-4BCD-B7B3-15D8CF2EA4B3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C353-B614-A49C-A489-231F2299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F368-6FD5-2DA1-BBF8-1E1EEB0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913E3-A89D-4AF1-B27C-CCC2329FFA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37DA-38D6-9B42-B097-7B2AB1F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7AE891-95A7-41D9-BAFD-429847042208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ED81-BFE2-8780-A941-550FA31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FF24-DA54-004B-B514-98150268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43B-A4A2-4742-AC11-DD6AEE3CD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3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6064-FB5A-6B99-6F9A-274FEF5F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915143-EAB3-4601-93E2-CC088A8AB085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C866-947C-9C80-1139-35DAA9E1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6A41-C440-5FAF-CBD2-7D27E6C7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3507A-70E4-4F2F-9703-17B6DAD85E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83028B-7020-D052-CECF-1B58470E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73EBB-945D-4F6D-B285-F6CDFA1D2DF9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378D2-C7A3-44FD-AD67-49337628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397507-18B3-A5CB-3C5B-2802AA96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07A73-5B21-42F7-AE17-5C843232BC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7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43B10F-B95C-4DC4-C3C8-5B73B76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EED6CD-7CA1-449F-BC24-E7AAD2DC079F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F52E6-749D-4AA7-6837-386C724C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79A009-48F9-0263-DD7C-4A48A4E6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3510A-50CC-4F97-8CC3-9F1B92C954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40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2534906-1D27-499F-3F4F-D789959F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E375B-1143-4253-829E-EAAB76D8B50C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77C5D4-A689-6766-49FE-4E64F789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0FD277-E786-CA1E-6802-A0F9D88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3C4B0-4B17-4118-95E8-CF6AC60BC0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6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389BDC-59B2-188C-CD0F-A74F1355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31CB5-8EB4-4056-B300-760F3E062228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0DAB22-E489-1BE1-3CE7-C177CED7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C60C1-41F7-FDC0-1B98-32B65F7A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A1A27-2A0A-4503-99C0-D344ED5013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30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9E4689-30F5-ED61-D6F8-5E59EDAD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52DD0-F553-4111-818A-E256DC593871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3AC70E-101C-879A-56F5-25B71268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B4277-ABAF-5E47-7BB7-299324C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C2D3B-8A06-4923-A8D6-28CE6E12E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2F7A31-4F82-9F8E-7033-1AC580D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CEF8D-65AA-4E20-AA81-AD3D2812426E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CCD8FC-68DC-8EB4-2A6C-14740D8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E91C88-131C-0D71-3D82-F559615E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2BF4-550E-469B-B7A7-EA62C4E74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F8BDFE9-5EFB-1B54-E5CF-036368945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A99121A-0D9B-BEA2-E2AD-EC2A63FB1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1E02-CBCA-8EE9-5969-77DE2905C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AC37BF4-9B1B-4A2C-8260-C841CBB71E71}" type="datetimeFigureOut">
              <a:rPr lang="en-US" altLang="zh-CN"/>
              <a:pPr/>
              <a:t>12/17/2024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004D-D914-12B4-B513-C67502AFB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765C-A6AD-E357-228C-B850483D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5DE994D-78E9-4E12-99EE-C744EE1DA0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8">
            <a:extLst>
              <a:ext uri="{FF2B5EF4-FFF2-40B4-BE49-F238E27FC236}">
                <a16:creationId xmlns:a16="http://schemas.microsoft.com/office/drawing/2014/main" id="{EDB12DA0-4614-8711-07CC-9C634F26754F}"/>
              </a:ext>
            </a:extLst>
          </p:cNvPr>
          <p:cNvSpPr txBox="1"/>
          <p:nvPr/>
        </p:nvSpPr>
        <p:spPr>
          <a:xfrm>
            <a:off x="3722688" y="3049588"/>
            <a:ext cx="10414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3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PJ2</a:t>
            </a:r>
            <a:endParaRPr lang="zh-CN" altLang="en-US" sz="4000" spc="300" dirty="0">
              <a:solidFill>
                <a:schemeClr val="accent6"/>
              </a:solidFill>
              <a:latin typeface="Times New Roman"/>
              <a:ea typeface="微软雅黑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265B45A-57A2-BCB7-1058-3F77234E6DAB}"/>
              </a:ext>
            </a:extLst>
          </p:cNvPr>
          <p:cNvSpPr>
            <a:spLocks/>
          </p:cNvSpPr>
          <p:nvPr/>
        </p:nvSpPr>
        <p:spPr bwMode="auto">
          <a:xfrm>
            <a:off x="1828800" y="4452938"/>
            <a:ext cx="650875" cy="650875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3DEDFD"/>
          </a:solidFill>
          <a:ln>
            <a:noFill/>
          </a:ln>
          <a:effectLst>
            <a:outerShdw blurRad="673100" dist="241300" dir="5400000" algn="ctr" rotWithShape="0">
              <a:srgbClr val="3DEDFD">
                <a:alpha val="67000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9E7CC22-01F9-34ED-2001-5D9618E1E1E2}"/>
              </a:ext>
            </a:extLst>
          </p:cNvPr>
          <p:cNvSpPr>
            <a:spLocks/>
          </p:cNvSpPr>
          <p:nvPr/>
        </p:nvSpPr>
        <p:spPr bwMode="auto">
          <a:xfrm>
            <a:off x="5262563" y="4456113"/>
            <a:ext cx="650875" cy="652462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8BEEE6"/>
          </a:solidFill>
          <a:ln>
            <a:noFill/>
          </a:ln>
          <a:effectLst>
            <a:outerShdw blurRad="673100" dist="241300" dir="5400000" algn="ctr" rotWithShape="0">
              <a:srgbClr val="1FD3C6">
                <a:alpha val="66667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7" name="TextBox 58">
            <a:extLst>
              <a:ext uri="{FF2B5EF4-FFF2-40B4-BE49-F238E27FC236}">
                <a16:creationId xmlns:a16="http://schemas.microsoft.com/office/drawing/2014/main" id="{3DA80BF4-3DDF-6361-5B20-C736DCD006BC}"/>
              </a:ext>
            </a:extLst>
          </p:cNvPr>
          <p:cNvSpPr txBox="1"/>
          <p:nvPr/>
        </p:nvSpPr>
        <p:spPr>
          <a:xfrm>
            <a:off x="2546350" y="4646613"/>
            <a:ext cx="24765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713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Authors: 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李天佑、宋安洋、</a:t>
            </a:r>
            <a:r>
              <a:rPr lang="en-US" altLang="zh-CN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				  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刘喆、邓晨欣</a:t>
            </a:r>
            <a:endParaRPr lang="en-US" sz="1600" dirty="0">
              <a:solidFill>
                <a:schemeClr val="accent6"/>
              </a:solidFill>
              <a:latin typeface="Times New Roman"/>
              <a:ea typeface="微软雅黑"/>
              <a:sym typeface="Times New Roman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79E617F0-74CC-9A38-CB6C-B95936BD6658}"/>
              </a:ext>
            </a:extLst>
          </p:cNvPr>
          <p:cNvSpPr txBox="1"/>
          <p:nvPr/>
        </p:nvSpPr>
        <p:spPr>
          <a:xfrm>
            <a:off x="5965825" y="4649788"/>
            <a:ext cx="16224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713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2024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年</a:t>
            </a:r>
            <a:r>
              <a:rPr lang="en-US" altLang="zh-CN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11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月</a:t>
            </a:r>
            <a:r>
              <a:rPr lang="en-US" altLang="zh-CN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26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日</a:t>
            </a:r>
            <a:endParaRPr lang="en-US" sz="1600" dirty="0">
              <a:solidFill>
                <a:schemeClr val="accent6"/>
              </a:solidFill>
              <a:latin typeface="Times New Roman"/>
              <a:ea typeface="微软雅黑"/>
              <a:sym typeface="Times New Roman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EF52B6A9-04DE-3281-4F92-AC946D571281}"/>
              </a:ext>
            </a:extLst>
          </p:cNvPr>
          <p:cNvSpPr>
            <a:spLocks noEditPoints="1"/>
          </p:cNvSpPr>
          <p:nvPr/>
        </p:nvSpPr>
        <p:spPr bwMode="auto">
          <a:xfrm>
            <a:off x="2033588" y="4673600"/>
            <a:ext cx="241300" cy="236538"/>
          </a:xfrm>
          <a:custGeom>
            <a:avLst/>
            <a:gdLst>
              <a:gd name="T0" fmla="*/ 33 w 85"/>
              <a:gd name="T1" fmla="*/ 17 h 83"/>
              <a:gd name="T2" fmla="*/ 42 w 85"/>
              <a:gd name="T3" fmla="*/ 8 h 83"/>
              <a:gd name="T4" fmla="*/ 52 w 85"/>
              <a:gd name="T5" fmla="*/ 17 h 83"/>
              <a:gd name="T6" fmla="*/ 42 w 85"/>
              <a:gd name="T7" fmla="*/ 26 h 83"/>
              <a:gd name="T8" fmla="*/ 33 w 85"/>
              <a:gd name="T9" fmla="*/ 17 h 83"/>
              <a:gd name="T10" fmla="*/ 55 w 85"/>
              <a:gd name="T11" fmla="*/ 30 h 83"/>
              <a:gd name="T12" fmla="*/ 30 w 85"/>
              <a:gd name="T13" fmla="*/ 30 h 83"/>
              <a:gd name="T14" fmla="*/ 27 w 85"/>
              <a:gd name="T15" fmla="*/ 34 h 83"/>
              <a:gd name="T16" fmla="*/ 27 w 85"/>
              <a:gd name="T17" fmla="*/ 55 h 83"/>
              <a:gd name="T18" fmla="*/ 30 w 85"/>
              <a:gd name="T19" fmla="*/ 58 h 83"/>
              <a:gd name="T20" fmla="*/ 33 w 85"/>
              <a:gd name="T21" fmla="*/ 58 h 83"/>
              <a:gd name="T22" fmla="*/ 33 w 85"/>
              <a:gd name="T23" fmla="*/ 80 h 83"/>
              <a:gd name="T24" fmla="*/ 36 w 85"/>
              <a:gd name="T25" fmla="*/ 83 h 83"/>
              <a:gd name="T26" fmla="*/ 49 w 85"/>
              <a:gd name="T27" fmla="*/ 83 h 83"/>
              <a:gd name="T28" fmla="*/ 52 w 85"/>
              <a:gd name="T29" fmla="*/ 80 h 83"/>
              <a:gd name="T30" fmla="*/ 52 w 85"/>
              <a:gd name="T31" fmla="*/ 58 h 83"/>
              <a:gd name="T32" fmla="*/ 55 w 85"/>
              <a:gd name="T33" fmla="*/ 58 h 83"/>
              <a:gd name="T34" fmla="*/ 58 w 85"/>
              <a:gd name="T35" fmla="*/ 55 h 83"/>
              <a:gd name="T36" fmla="*/ 58 w 85"/>
              <a:gd name="T37" fmla="*/ 34 h 83"/>
              <a:gd name="T38" fmla="*/ 55 w 85"/>
              <a:gd name="T39" fmla="*/ 30 h 83"/>
              <a:gd name="T40" fmla="*/ 70 w 85"/>
              <a:gd name="T41" fmla="*/ 17 h 83"/>
              <a:gd name="T42" fmla="*/ 79 w 85"/>
              <a:gd name="T43" fmla="*/ 8 h 83"/>
              <a:gd name="T44" fmla="*/ 70 w 85"/>
              <a:gd name="T45" fmla="*/ 0 h 83"/>
              <a:gd name="T46" fmla="*/ 61 w 85"/>
              <a:gd name="T47" fmla="*/ 8 h 83"/>
              <a:gd name="T48" fmla="*/ 70 w 85"/>
              <a:gd name="T49" fmla="*/ 17 h 83"/>
              <a:gd name="T50" fmla="*/ 82 w 85"/>
              <a:gd name="T51" fmla="*/ 21 h 83"/>
              <a:gd name="T52" fmla="*/ 59 w 85"/>
              <a:gd name="T53" fmla="*/ 21 h 83"/>
              <a:gd name="T54" fmla="*/ 56 w 85"/>
              <a:gd name="T55" fmla="*/ 24 h 83"/>
              <a:gd name="T56" fmla="*/ 56 w 85"/>
              <a:gd name="T57" fmla="*/ 24 h 83"/>
              <a:gd name="T58" fmla="*/ 65 w 85"/>
              <a:gd name="T59" fmla="*/ 34 h 83"/>
              <a:gd name="T60" fmla="*/ 65 w 85"/>
              <a:gd name="T61" fmla="*/ 55 h 83"/>
              <a:gd name="T62" fmla="*/ 61 w 85"/>
              <a:gd name="T63" fmla="*/ 62 h 83"/>
              <a:gd name="T64" fmla="*/ 61 w 85"/>
              <a:gd name="T65" fmla="*/ 67 h 83"/>
              <a:gd name="T66" fmla="*/ 64 w 85"/>
              <a:gd name="T67" fmla="*/ 70 h 83"/>
              <a:gd name="T68" fmla="*/ 76 w 85"/>
              <a:gd name="T69" fmla="*/ 70 h 83"/>
              <a:gd name="T70" fmla="*/ 79 w 85"/>
              <a:gd name="T71" fmla="*/ 67 h 83"/>
              <a:gd name="T72" fmla="*/ 79 w 85"/>
              <a:gd name="T73" fmla="*/ 46 h 83"/>
              <a:gd name="T74" fmla="*/ 82 w 85"/>
              <a:gd name="T75" fmla="*/ 46 h 83"/>
              <a:gd name="T76" fmla="*/ 85 w 85"/>
              <a:gd name="T77" fmla="*/ 43 h 83"/>
              <a:gd name="T78" fmla="*/ 85 w 85"/>
              <a:gd name="T79" fmla="*/ 24 h 83"/>
              <a:gd name="T80" fmla="*/ 82 w 85"/>
              <a:gd name="T81" fmla="*/ 21 h 83"/>
              <a:gd name="T82" fmla="*/ 24 w 85"/>
              <a:gd name="T83" fmla="*/ 8 h 83"/>
              <a:gd name="T84" fmla="*/ 15 w 85"/>
              <a:gd name="T85" fmla="*/ 0 h 83"/>
              <a:gd name="T86" fmla="*/ 6 w 85"/>
              <a:gd name="T87" fmla="*/ 8 h 83"/>
              <a:gd name="T88" fmla="*/ 15 w 85"/>
              <a:gd name="T89" fmla="*/ 17 h 83"/>
              <a:gd name="T90" fmla="*/ 24 w 85"/>
              <a:gd name="T91" fmla="*/ 8 h 83"/>
              <a:gd name="T92" fmla="*/ 0 w 85"/>
              <a:gd name="T93" fmla="*/ 24 h 83"/>
              <a:gd name="T94" fmla="*/ 0 w 85"/>
              <a:gd name="T95" fmla="*/ 43 h 83"/>
              <a:gd name="T96" fmla="*/ 3 w 85"/>
              <a:gd name="T97" fmla="*/ 46 h 83"/>
              <a:gd name="T98" fmla="*/ 6 w 85"/>
              <a:gd name="T99" fmla="*/ 46 h 83"/>
              <a:gd name="T100" fmla="*/ 6 w 85"/>
              <a:gd name="T101" fmla="*/ 67 h 83"/>
              <a:gd name="T102" fmla="*/ 9 w 85"/>
              <a:gd name="T103" fmla="*/ 70 h 83"/>
              <a:gd name="T104" fmla="*/ 20 w 85"/>
              <a:gd name="T105" fmla="*/ 70 h 83"/>
              <a:gd name="T106" fmla="*/ 23 w 85"/>
              <a:gd name="T107" fmla="*/ 67 h 83"/>
              <a:gd name="T108" fmla="*/ 23 w 85"/>
              <a:gd name="T109" fmla="*/ 62 h 83"/>
              <a:gd name="T110" fmla="*/ 20 w 85"/>
              <a:gd name="T111" fmla="*/ 55 h 83"/>
              <a:gd name="T112" fmla="*/ 20 w 85"/>
              <a:gd name="T113" fmla="*/ 34 h 83"/>
              <a:gd name="T114" fmla="*/ 29 w 85"/>
              <a:gd name="T115" fmla="*/ 24 h 83"/>
              <a:gd name="T116" fmla="*/ 29 w 85"/>
              <a:gd name="T117" fmla="*/ 24 h 83"/>
              <a:gd name="T118" fmla="*/ 26 w 85"/>
              <a:gd name="T119" fmla="*/ 21 h 83"/>
              <a:gd name="T120" fmla="*/ 3 w 85"/>
              <a:gd name="T121" fmla="*/ 21 h 83"/>
              <a:gd name="T122" fmla="*/ 0 w 85"/>
              <a:gd name="T123" fmla="*/ 2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3">
                <a:moveTo>
                  <a:pt x="33" y="17"/>
                </a:moveTo>
                <a:cubicBezTo>
                  <a:pt x="33" y="12"/>
                  <a:pt x="37" y="8"/>
                  <a:pt x="42" y="8"/>
                </a:cubicBezTo>
                <a:cubicBezTo>
                  <a:pt x="48" y="8"/>
                  <a:pt x="52" y="12"/>
                  <a:pt x="52" y="17"/>
                </a:cubicBezTo>
                <a:cubicBezTo>
                  <a:pt x="52" y="22"/>
                  <a:pt x="48" y="26"/>
                  <a:pt x="42" y="26"/>
                </a:cubicBezTo>
                <a:cubicBezTo>
                  <a:pt x="37" y="26"/>
                  <a:pt x="33" y="22"/>
                  <a:pt x="33" y="17"/>
                </a:cubicBezTo>
                <a:close/>
                <a:moveTo>
                  <a:pt x="55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28" y="30"/>
                  <a:pt x="27" y="32"/>
                  <a:pt x="27" y="34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8" y="58"/>
                  <a:pt x="30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2"/>
                  <a:pt x="35" y="83"/>
                  <a:pt x="36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51" y="83"/>
                  <a:pt x="52" y="82"/>
                  <a:pt x="52" y="80"/>
                </a:cubicBezTo>
                <a:cubicBezTo>
                  <a:pt x="52" y="58"/>
                  <a:pt x="52" y="58"/>
                  <a:pt x="52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7" y="58"/>
                  <a:pt x="58" y="57"/>
                  <a:pt x="58" y="55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2"/>
                  <a:pt x="57" y="30"/>
                  <a:pt x="55" y="30"/>
                </a:cubicBezTo>
                <a:close/>
                <a:moveTo>
                  <a:pt x="70" y="17"/>
                </a:moveTo>
                <a:cubicBezTo>
                  <a:pt x="75" y="17"/>
                  <a:pt x="79" y="13"/>
                  <a:pt x="79" y="8"/>
                </a:cubicBezTo>
                <a:cubicBezTo>
                  <a:pt x="79" y="3"/>
                  <a:pt x="75" y="0"/>
                  <a:pt x="70" y="0"/>
                </a:cubicBezTo>
                <a:cubicBezTo>
                  <a:pt x="65" y="0"/>
                  <a:pt x="61" y="3"/>
                  <a:pt x="61" y="8"/>
                </a:cubicBezTo>
                <a:cubicBezTo>
                  <a:pt x="61" y="13"/>
                  <a:pt x="65" y="17"/>
                  <a:pt x="70" y="17"/>
                </a:cubicBezTo>
                <a:close/>
                <a:moveTo>
                  <a:pt x="82" y="21"/>
                </a:moveTo>
                <a:cubicBezTo>
                  <a:pt x="59" y="21"/>
                  <a:pt x="59" y="21"/>
                  <a:pt x="59" y="21"/>
                </a:cubicBezTo>
                <a:cubicBezTo>
                  <a:pt x="57" y="21"/>
                  <a:pt x="56" y="22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5"/>
                  <a:pt x="65" y="29"/>
                  <a:pt x="65" y="34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8"/>
                  <a:pt x="63" y="60"/>
                  <a:pt x="61" y="62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9"/>
                  <a:pt x="63" y="70"/>
                  <a:pt x="64" y="70"/>
                </a:cubicBezTo>
                <a:cubicBezTo>
                  <a:pt x="76" y="70"/>
                  <a:pt x="76" y="70"/>
                  <a:pt x="76" y="70"/>
                </a:cubicBezTo>
                <a:cubicBezTo>
                  <a:pt x="78" y="70"/>
                  <a:pt x="79" y="69"/>
                  <a:pt x="79" y="67"/>
                </a:cubicBezTo>
                <a:cubicBezTo>
                  <a:pt x="79" y="46"/>
                  <a:pt x="79" y="46"/>
                  <a:pt x="79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5" y="45"/>
                  <a:pt x="85" y="43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2"/>
                  <a:pt x="83" y="21"/>
                  <a:pt x="82" y="21"/>
                </a:cubicBezTo>
                <a:close/>
                <a:moveTo>
                  <a:pt x="24" y="8"/>
                </a:moveTo>
                <a:cubicBezTo>
                  <a:pt x="24" y="3"/>
                  <a:pt x="20" y="0"/>
                  <a:pt x="15" y="0"/>
                </a:cubicBezTo>
                <a:cubicBezTo>
                  <a:pt x="10" y="0"/>
                  <a:pt x="6" y="3"/>
                  <a:pt x="6" y="8"/>
                </a:cubicBezTo>
                <a:cubicBezTo>
                  <a:pt x="6" y="13"/>
                  <a:pt x="10" y="17"/>
                  <a:pt x="15" y="17"/>
                </a:cubicBezTo>
                <a:cubicBezTo>
                  <a:pt x="20" y="17"/>
                  <a:pt x="24" y="13"/>
                  <a:pt x="24" y="8"/>
                </a:cubicBezTo>
                <a:close/>
                <a:moveTo>
                  <a:pt x="0" y="24"/>
                </a:move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6"/>
                  <a:pt x="3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9"/>
                  <a:pt x="7" y="70"/>
                  <a:pt x="9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2" y="70"/>
                  <a:pt x="23" y="69"/>
                  <a:pt x="23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22" y="60"/>
                  <a:pt x="20" y="58"/>
                  <a:pt x="20" y="55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9"/>
                  <a:pt x="24" y="25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2"/>
                  <a:pt x="28" y="21"/>
                  <a:pt x="26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2"/>
                  <a:pt x="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1350" kern="0">
              <a:solidFill>
                <a:srgbClr val="999999"/>
              </a:solidFill>
              <a:latin typeface="Times New Roman"/>
              <a:ea typeface="微软雅黑"/>
              <a:cs typeface="+mn-ea"/>
              <a:sym typeface="Times New Roman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CA6E82D-85D2-35E9-A726-FC64DD63BF0F}"/>
              </a:ext>
            </a:extLst>
          </p:cNvPr>
          <p:cNvSpPr>
            <a:spLocks noEditPoints="1"/>
          </p:cNvSpPr>
          <p:nvPr/>
        </p:nvSpPr>
        <p:spPr bwMode="auto">
          <a:xfrm>
            <a:off x="5500688" y="4654550"/>
            <a:ext cx="174625" cy="250825"/>
          </a:xfrm>
          <a:custGeom>
            <a:avLst/>
            <a:gdLst>
              <a:gd name="T0" fmla="*/ 28 w 61"/>
              <a:gd name="T1" fmla="*/ 43 h 88"/>
              <a:gd name="T2" fmla="*/ 33 w 61"/>
              <a:gd name="T3" fmla="*/ 43 h 88"/>
              <a:gd name="T4" fmla="*/ 33 w 61"/>
              <a:gd name="T5" fmla="*/ 70 h 88"/>
              <a:gd name="T6" fmla="*/ 28 w 61"/>
              <a:gd name="T7" fmla="*/ 70 h 88"/>
              <a:gd name="T8" fmla="*/ 28 w 61"/>
              <a:gd name="T9" fmla="*/ 43 h 88"/>
              <a:gd name="T10" fmla="*/ 30 w 61"/>
              <a:gd name="T11" fmla="*/ 0 h 88"/>
              <a:gd name="T12" fmla="*/ 0 w 61"/>
              <a:gd name="T13" fmla="*/ 31 h 88"/>
              <a:gd name="T14" fmla="*/ 6 w 61"/>
              <a:gd name="T15" fmla="*/ 49 h 88"/>
              <a:gd name="T16" fmla="*/ 13 w 61"/>
              <a:gd name="T17" fmla="*/ 63 h 88"/>
              <a:gd name="T18" fmla="*/ 19 w 61"/>
              <a:gd name="T19" fmla="*/ 70 h 88"/>
              <a:gd name="T20" fmla="*/ 23 w 61"/>
              <a:gd name="T21" fmla="*/ 70 h 88"/>
              <a:gd name="T22" fmla="*/ 23 w 61"/>
              <a:gd name="T23" fmla="*/ 43 h 88"/>
              <a:gd name="T24" fmla="*/ 18 w 61"/>
              <a:gd name="T25" fmla="*/ 43 h 88"/>
              <a:gd name="T26" fmla="*/ 9 w 61"/>
              <a:gd name="T27" fmla="*/ 34 h 88"/>
              <a:gd name="T28" fmla="*/ 18 w 61"/>
              <a:gd name="T29" fmla="*/ 25 h 88"/>
              <a:gd name="T30" fmla="*/ 27 w 61"/>
              <a:gd name="T31" fmla="*/ 34 h 88"/>
              <a:gd name="T32" fmla="*/ 26 w 61"/>
              <a:gd name="T33" fmla="*/ 38 h 88"/>
              <a:gd name="T34" fmla="*/ 34 w 61"/>
              <a:gd name="T35" fmla="*/ 38 h 88"/>
              <a:gd name="T36" fmla="*/ 33 w 61"/>
              <a:gd name="T37" fmla="*/ 34 h 88"/>
              <a:gd name="T38" fmla="*/ 42 w 61"/>
              <a:gd name="T39" fmla="*/ 25 h 88"/>
              <a:gd name="T40" fmla="*/ 51 w 61"/>
              <a:gd name="T41" fmla="*/ 34 h 88"/>
              <a:gd name="T42" fmla="*/ 42 w 61"/>
              <a:gd name="T43" fmla="*/ 43 h 88"/>
              <a:gd name="T44" fmla="*/ 38 w 61"/>
              <a:gd name="T45" fmla="*/ 43 h 88"/>
              <a:gd name="T46" fmla="*/ 38 w 61"/>
              <a:gd name="T47" fmla="*/ 70 h 88"/>
              <a:gd name="T48" fmla="*/ 41 w 61"/>
              <a:gd name="T49" fmla="*/ 70 h 88"/>
              <a:gd name="T50" fmla="*/ 48 w 61"/>
              <a:gd name="T51" fmla="*/ 63 h 88"/>
              <a:gd name="T52" fmla="*/ 55 w 61"/>
              <a:gd name="T53" fmla="*/ 49 h 88"/>
              <a:gd name="T54" fmla="*/ 61 w 61"/>
              <a:gd name="T55" fmla="*/ 31 h 88"/>
              <a:gd name="T56" fmla="*/ 30 w 61"/>
              <a:gd name="T57" fmla="*/ 0 h 88"/>
              <a:gd name="T58" fmla="*/ 14 w 61"/>
              <a:gd name="T59" fmla="*/ 34 h 88"/>
              <a:gd name="T60" fmla="*/ 18 w 61"/>
              <a:gd name="T61" fmla="*/ 38 h 88"/>
              <a:gd name="T62" fmla="*/ 23 w 61"/>
              <a:gd name="T63" fmla="*/ 34 h 88"/>
              <a:gd name="T64" fmla="*/ 18 w 61"/>
              <a:gd name="T65" fmla="*/ 30 h 88"/>
              <a:gd name="T66" fmla="*/ 14 w 61"/>
              <a:gd name="T67" fmla="*/ 34 h 88"/>
              <a:gd name="T68" fmla="*/ 47 w 61"/>
              <a:gd name="T69" fmla="*/ 34 h 88"/>
              <a:gd name="T70" fmla="*/ 42 w 61"/>
              <a:gd name="T71" fmla="*/ 30 h 88"/>
              <a:gd name="T72" fmla="*/ 38 w 61"/>
              <a:gd name="T73" fmla="*/ 34 h 88"/>
              <a:gd name="T74" fmla="*/ 42 w 61"/>
              <a:gd name="T75" fmla="*/ 38 h 88"/>
              <a:gd name="T76" fmla="*/ 47 w 61"/>
              <a:gd name="T77" fmla="*/ 34 h 88"/>
              <a:gd name="T78" fmla="*/ 45 w 61"/>
              <a:gd name="T79" fmla="*/ 77 h 88"/>
              <a:gd name="T80" fmla="*/ 42 w 61"/>
              <a:gd name="T81" fmla="*/ 75 h 88"/>
              <a:gd name="T82" fmla="*/ 18 w 61"/>
              <a:gd name="T83" fmla="*/ 75 h 88"/>
              <a:gd name="T84" fmla="*/ 16 w 61"/>
              <a:gd name="T85" fmla="*/ 77 h 88"/>
              <a:gd name="T86" fmla="*/ 18 w 61"/>
              <a:gd name="T87" fmla="*/ 79 h 88"/>
              <a:gd name="T88" fmla="*/ 42 w 61"/>
              <a:gd name="T89" fmla="*/ 79 h 88"/>
              <a:gd name="T90" fmla="*/ 45 w 61"/>
              <a:gd name="T91" fmla="*/ 77 h 88"/>
              <a:gd name="T92" fmla="*/ 42 w 61"/>
              <a:gd name="T93" fmla="*/ 86 h 88"/>
              <a:gd name="T94" fmla="*/ 39 w 61"/>
              <a:gd name="T95" fmla="*/ 83 h 88"/>
              <a:gd name="T96" fmla="*/ 21 w 61"/>
              <a:gd name="T97" fmla="*/ 83 h 88"/>
              <a:gd name="T98" fmla="*/ 19 w 61"/>
              <a:gd name="T99" fmla="*/ 86 h 88"/>
              <a:gd name="T100" fmla="*/ 21 w 61"/>
              <a:gd name="T101" fmla="*/ 88 h 88"/>
              <a:gd name="T102" fmla="*/ 39 w 61"/>
              <a:gd name="T103" fmla="*/ 88 h 88"/>
              <a:gd name="T104" fmla="*/ 42 w 61"/>
              <a:gd name="T105" fmla="*/ 8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" h="88">
                <a:moveTo>
                  <a:pt x="28" y="43"/>
                </a:moveTo>
                <a:cubicBezTo>
                  <a:pt x="33" y="43"/>
                  <a:pt x="33" y="43"/>
                  <a:pt x="33" y="43"/>
                </a:cubicBezTo>
                <a:cubicBezTo>
                  <a:pt x="33" y="70"/>
                  <a:pt x="33" y="70"/>
                  <a:pt x="33" y="70"/>
                </a:cubicBezTo>
                <a:cubicBezTo>
                  <a:pt x="28" y="70"/>
                  <a:pt x="28" y="70"/>
                  <a:pt x="28" y="70"/>
                </a:cubicBezTo>
                <a:lnTo>
                  <a:pt x="28" y="43"/>
                </a:lnTo>
                <a:close/>
                <a:moveTo>
                  <a:pt x="30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38"/>
                  <a:pt x="2" y="44"/>
                  <a:pt x="6" y="49"/>
                </a:cubicBezTo>
                <a:cubicBezTo>
                  <a:pt x="12" y="57"/>
                  <a:pt x="13" y="60"/>
                  <a:pt x="13" y="63"/>
                </a:cubicBezTo>
                <a:cubicBezTo>
                  <a:pt x="13" y="67"/>
                  <a:pt x="16" y="70"/>
                  <a:pt x="19" y="70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43"/>
                  <a:pt x="23" y="43"/>
                  <a:pt x="23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4" y="43"/>
                  <a:pt x="9" y="39"/>
                  <a:pt x="9" y="34"/>
                </a:cubicBezTo>
                <a:cubicBezTo>
                  <a:pt x="9" y="29"/>
                  <a:pt x="14" y="25"/>
                  <a:pt x="18" y="25"/>
                </a:cubicBezTo>
                <a:cubicBezTo>
                  <a:pt x="23" y="25"/>
                  <a:pt x="27" y="29"/>
                  <a:pt x="27" y="34"/>
                </a:cubicBezTo>
                <a:cubicBezTo>
                  <a:pt x="27" y="36"/>
                  <a:pt x="27" y="37"/>
                  <a:pt x="26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7"/>
                  <a:pt x="33" y="36"/>
                  <a:pt x="33" y="34"/>
                </a:cubicBezTo>
                <a:cubicBezTo>
                  <a:pt x="33" y="29"/>
                  <a:pt x="37" y="25"/>
                  <a:pt x="42" y="25"/>
                </a:cubicBezTo>
                <a:cubicBezTo>
                  <a:pt x="47" y="25"/>
                  <a:pt x="51" y="29"/>
                  <a:pt x="51" y="34"/>
                </a:cubicBezTo>
                <a:cubicBezTo>
                  <a:pt x="51" y="39"/>
                  <a:pt x="47" y="43"/>
                  <a:pt x="42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70"/>
                  <a:pt x="38" y="70"/>
                  <a:pt x="38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5" y="70"/>
                  <a:pt x="48" y="67"/>
                  <a:pt x="48" y="63"/>
                </a:cubicBezTo>
                <a:cubicBezTo>
                  <a:pt x="48" y="60"/>
                  <a:pt x="49" y="57"/>
                  <a:pt x="55" y="49"/>
                </a:cubicBezTo>
                <a:cubicBezTo>
                  <a:pt x="59" y="44"/>
                  <a:pt x="61" y="38"/>
                  <a:pt x="61" y="31"/>
                </a:cubicBezTo>
                <a:cubicBezTo>
                  <a:pt x="61" y="14"/>
                  <a:pt x="47" y="0"/>
                  <a:pt x="30" y="0"/>
                </a:cubicBezTo>
                <a:close/>
                <a:moveTo>
                  <a:pt x="14" y="34"/>
                </a:moveTo>
                <a:cubicBezTo>
                  <a:pt x="14" y="36"/>
                  <a:pt x="16" y="38"/>
                  <a:pt x="18" y="38"/>
                </a:cubicBezTo>
                <a:cubicBezTo>
                  <a:pt x="21" y="38"/>
                  <a:pt x="23" y="36"/>
                  <a:pt x="23" y="34"/>
                </a:cubicBezTo>
                <a:cubicBezTo>
                  <a:pt x="23" y="32"/>
                  <a:pt x="21" y="30"/>
                  <a:pt x="18" y="30"/>
                </a:cubicBezTo>
                <a:cubicBezTo>
                  <a:pt x="16" y="30"/>
                  <a:pt x="14" y="32"/>
                  <a:pt x="14" y="34"/>
                </a:cubicBezTo>
                <a:close/>
                <a:moveTo>
                  <a:pt x="47" y="34"/>
                </a:moveTo>
                <a:cubicBezTo>
                  <a:pt x="47" y="32"/>
                  <a:pt x="45" y="30"/>
                  <a:pt x="42" y="30"/>
                </a:cubicBezTo>
                <a:cubicBezTo>
                  <a:pt x="40" y="30"/>
                  <a:pt x="38" y="32"/>
                  <a:pt x="38" y="34"/>
                </a:cubicBezTo>
                <a:cubicBezTo>
                  <a:pt x="38" y="36"/>
                  <a:pt x="40" y="38"/>
                  <a:pt x="42" y="38"/>
                </a:cubicBezTo>
                <a:cubicBezTo>
                  <a:pt x="45" y="38"/>
                  <a:pt x="47" y="36"/>
                  <a:pt x="47" y="34"/>
                </a:cubicBezTo>
                <a:close/>
                <a:moveTo>
                  <a:pt x="45" y="77"/>
                </a:moveTo>
                <a:cubicBezTo>
                  <a:pt x="45" y="76"/>
                  <a:pt x="44" y="75"/>
                  <a:pt x="42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7" y="75"/>
                  <a:pt x="16" y="76"/>
                  <a:pt x="16" y="77"/>
                </a:cubicBezTo>
                <a:cubicBezTo>
                  <a:pt x="16" y="78"/>
                  <a:pt x="17" y="79"/>
                  <a:pt x="18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4" y="79"/>
                  <a:pt x="45" y="78"/>
                  <a:pt x="45" y="77"/>
                </a:cubicBezTo>
                <a:close/>
                <a:moveTo>
                  <a:pt x="42" y="86"/>
                </a:moveTo>
                <a:cubicBezTo>
                  <a:pt x="42" y="84"/>
                  <a:pt x="41" y="83"/>
                  <a:pt x="39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20" y="83"/>
                  <a:pt x="19" y="84"/>
                  <a:pt x="19" y="86"/>
                </a:cubicBezTo>
                <a:cubicBezTo>
                  <a:pt x="19" y="87"/>
                  <a:pt x="20" y="88"/>
                  <a:pt x="21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2" y="87"/>
                  <a:pt x="42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1350" kern="0">
              <a:solidFill>
                <a:srgbClr val="999999"/>
              </a:solidFill>
              <a:latin typeface="Times New Roman"/>
              <a:ea typeface="微软雅黑"/>
              <a:cs typeface="+mn-ea"/>
              <a:sym typeface="Times New Roman"/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F51922AA-D566-DB54-41BF-44783C504D0B}"/>
              </a:ext>
            </a:extLst>
          </p:cNvPr>
          <p:cNvSpPr/>
          <p:nvPr/>
        </p:nvSpPr>
        <p:spPr>
          <a:xfrm>
            <a:off x="1804988" y="2039938"/>
            <a:ext cx="5534025" cy="83026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1714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kern="21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Image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8">
            <a:extLst>
              <a:ext uri="{FF2B5EF4-FFF2-40B4-BE49-F238E27FC236}">
                <a16:creationId xmlns:a16="http://schemas.microsoft.com/office/drawing/2014/main" id="{809EE59F-39B4-27AA-9395-58F05862EA47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860550"/>
            <a:ext cx="3138487" cy="3136900"/>
            <a:chOff x="9831386" y="4495799"/>
            <a:chExt cx="4724401" cy="4724401"/>
          </a:xfrm>
        </p:grpSpPr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A2C295BD-A794-FAC9-084D-D7EAD753A796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43548854-3319-99E0-66A1-2B383714FBCF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5E06E9CC-7817-7493-F137-66C722E02427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9488"/>
            <a:ext cx="2357437" cy="2359025"/>
            <a:chOff x="9831386" y="4495799"/>
            <a:chExt cx="4724401" cy="4724401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BA267F04-3CFE-DE70-A869-313A7CBCC7A2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8509A583-3D9E-1825-6615-95554944A2ED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A2DCD09E-3643-C1D4-398B-4BD2B95E945A}"/>
              </a:ext>
            </a:extLst>
          </p:cNvPr>
          <p:cNvSpPr>
            <a:spLocks/>
          </p:cNvSpPr>
          <p:nvPr/>
        </p:nvSpPr>
        <p:spPr bwMode="auto">
          <a:xfrm>
            <a:off x="6477000" y="1870075"/>
            <a:ext cx="982663" cy="982663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3DEDFD"/>
          </a:solidFill>
          <a:ln>
            <a:noFill/>
          </a:ln>
          <a:effectLst>
            <a:outerShdw blurRad="673100" dist="241300" dir="5400000" algn="ctr" rotWithShape="0">
              <a:srgbClr val="3DEDFD">
                <a:alpha val="67000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7EBC18-841C-7B9A-EA65-5198D8228D40}"/>
              </a:ext>
            </a:extLst>
          </p:cNvPr>
          <p:cNvGrpSpPr/>
          <p:nvPr/>
        </p:nvGrpSpPr>
        <p:grpSpPr>
          <a:xfrm>
            <a:off x="6219729" y="4624154"/>
            <a:ext cx="1497098" cy="279583"/>
            <a:chOff x="8222965" y="7595340"/>
            <a:chExt cx="3061547" cy="695183"/>
          </a:xfrm>
          <a:effectLst>
            <a:outerShdw blurRad="127000" dist="63500" dir="13500000" algn="br" rotWithShape="0">
              <a:schemeClr val="bg1">
                <a:alpha val="40000"/>
              </a:schemeClr>
            </a:outerShdw>
          </a:effectLst>
        </p:grpSpPr>
        <p:sp>
          <p:nvSpPr>
            <p:cNvPr id="11" name="圆角矩形 16">
              <a:extLst>
                <a:ext uri="{FF2B5EF4-FFF2-40B4-BE49-F238E27FC236}">
                  <a16:creationId xmlns:a16="http://schemas.microsoft.com/office/drawing/2014/main" id="{373946ED-2163-7F3E-9CBF-AAF5A9069BD6}"/>
                </a:ext>
              </a:extLst>
            </p:cNvPr>
            <p:cNvSpPr/>
            <p:nvPr/>
          </p:nvSpPr>
          <p:spPr>
            <a:xfrm>
              <a:off x="8222965" y="7595340"/>
              <a:ext cx="3061547" cy="678712"/>
            </a:xfrm>
            <a:prstGeom prst="roundRect">
              <a:avLst>
                <a:gd name="adj" fmla="val 48214"/>
              </a:avLst>
            </a:prstGeom>
            <a:solidFill>
              <a:srgbClr val="D6EBF8"/>
            </a:solidFill>
            <a:ln w="19050">
              <a:noFill/>
            </a:ln>
            <a:effectLst>
              <a:outerShdw blurRad="381000" dist="381000" dir="2700000" sx="95000" sy="95000" algn="t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spc="225" dirty="0">
                <a:solidFill>
                  <a:srgbClr val="182027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5758323-8809-1AB9-FC70-47980D321710}"/>
                </a:ext>
              </a:extLst>
            </p:cNvPr>
            <p:cNvSpPr txBox="1"/>
            <p:nvPr/>
          </p:nvSpPr>
          <p:spPr>
            <a:xfrm>
              <a:off x="8222965" y="7659161"/>
              <a:ext cx="3061545" cy="6313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63B2E3"/>
                  </a:solidFill>
                  <a:latin typeface="Times New Roman"/>
                  <a:ea typeface="微软雅黑"/>
                  <a:cs typeface="Arial" panose="020B0604020202020204" pitchFamily="34" charset="0"/>
                  <a:sym typeface="Times New Roman"/>
                </a:rPr>
                <a:t>THE PART 03</a:t>
              </a:r>
            </a:p>
          </p:txBody>
        </p:sp>
      </p:grpSp>
      <p:sp>
        <p:nvSpPr>
          <p:cNvPr id="13" name="文本框 12" descr="e7d195523061f1c03a90ee8e42cb24248e56383cd534985688F9F494128731F165EE95AB4B0C0A38076AAEA07667B1565C446FC45FF01DFB0E885BCDBDF3A284F3DB14DA61DD97F0BAB2E6C668FB4931B99D40B68E3E163A32636258E622DCA61F43F29646847B337F50C35A893C70635C3DDF21F745ACDFA1E795D725ED0D02859279497801B8B8">
            <a:extLst>
              <a:ext uri="{FF2B5EF4-FFF2-40B4-BE49-F238E27FC236}">
                <a16:creationId xmlns:a16="http://schemas.microsoft.com/office/drawing/2014/main" id="{F37F164E-2708-40D3-19E7-9A170E21641E}"/>
              </a:ext>
            </a:extLst>
          </p:cNvPr>
          <p:cNvSpPr txBox="1"/>
          <p:nvPr/>
        </p:nvSpPr>
        <p:spPr>
          <a:xfrm>
            <a:off x="4984750" y="3036888"/>
            <a:ext cx="3967163" cy="85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分类器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1DD2EBC8-A5C9-9F92-7CE5-F4C0676FBA9F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624138"/>
            <a:ext cx="1611313" cy="1609725"/>
            <a:chOff x="9831386" y="4495799"/>
            <a:chExt cx="4724401" cy="4724401"/>
          </a:xfrm>
        </p:grpSpPr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B5337355-53D5-9445-F3AD-462102B0D575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BA3FC154-3AFF-B7FF-0530-2DFEFD6AFFA7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17" name="TextBox 44">
            <a:extLst>
              <a:ext uri="{FF2B5EF4-FFF2-40B4-BE49-F238E27FC236}">
                <a16:creationId xmlns:a16="http://schemas.microsoft.com/office/drawing/2014/main" id="{1D1C898C-7C3A-167C-28A4-BA485100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44850"/>
            <a:ext cx="149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rPr>
              <a:t>‌Ⅲ</a:t>
            </a: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D2ABD8F3-B97A-C162-6DB4-E4016A7EC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2130425"/>
            <a:ext cx="149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rPr>
              <a:t>‌Ⅲ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0">
            <a:extLst>
              <a:ext uri="{FF2B5EF4-FFF2-40B4-BE49-F238E27FC236}">
                <a16:creationId xmlns:a16="http://schemas.microsoft.com/office/drawing/2014/main" id="{98111F41-3428-6074-C9A6-A0815EA7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572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3.1</a:t>
            </a:r>
            <a:r>
              <a:rPr lang="zh-CN" altLang="en-US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分类器</a:t>
            </a: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2F96F6A4-67B6-61AD-AF1C-53334F618017}"/>
              </a:ext>
            </a:extLst>
          </p:cNvPr>
          <p:cNvSpPr txBox="1"/>
          <p:nvPr/>
        </p:nvSpPr>
        <p:spPr>
          <a:xfrm>
            <a:off x="-20638" y="4305300"/>
            <a:ext cx="4745038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决策树（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Decision Tree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）：通过树结构对特征进行分割，直观易理解。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2292" name="图片 5">
            <a:extLst>
              <a:ext uri="{FF2B5EF4-FFF2-40B4-BE49-F238E27FC236}">
                <a16:creationId xmlns:a16="http://schemas.microsoft.com/office/drawing/2014/main" id="{0FFCA4F8-3281-F987-C8F5-0A823273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782888"/>
            <a:ext cx="288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C57109-BB13-756A-B089-4D3E9D5178FC}"/>
              </a:ext>
            </a:extLst>
          </p:cNvPr>
          <p:cNvSpPr txBox="1"/>
          <p:nvPr/>
        </p:nvSpPr>
        <p:spPr>
          <a:xfrm>
            <a:off x="258763" y="2782888"/>
            <a:ext cx="4572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K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近邻（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KNN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）：基于距离度量的简单分类器，适用于小规模特征数据。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2294" name="图片 9">
            <a:extLst>
              <a:ext uri="{FF2B5EF4-FFF2-40B4-BE49-F238E27FC236}">
                <a16:creationId xmlns:a16="http://schemas.microsoft.com/office/drawing/2014/main" id="{E9A2CF1C-F5F3-1AD7-5372-912FD233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5875"/>
            <a:ext cx="288925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文本框 12">
            <a:extLst>
              <a:ext uri="{FF2B5EF4-FFF2-40B4-BE49-F238E27FC236}">
                <a16:creationId xmlns:a16="http://schemas.microsoft.com/office/drawing/2014/main" id="{CAB5FD97-5D90-7040-7E10-61F69BE3A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128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79646"/>
                </a:solidFill>
              </a:rPr>
              <a:t>支持向量机（</a:t>
            </a:r>
            <a:r>
              <a:rPr lang="en-US" altLang="zh-CN">
                <a:solidFill>
                  <a:srgbClr val="F79646"/>
                </a:solidFill>
              </a:rPr>
              <a:t>SVM</a:t>
            </a:r>
            <a:r>
              <a:rPr lang="zh-CN" altLang="en-US">
                <a:solidFill>
                  <a:srgbClr val="F79646"/>
                </a:solidFill>
              </a:rPr>
              <a:t>）：适合高维数据分类，能够有效处理非线性分类任务。</a:t>
            </a:r>
            <a:endParaRPr lang="en-US" altLang="zh-CN">
              <a:solidFill>
                <a:srgbClr val="F79646"/>
              </a:solidFill>
            </a:endParaRPr>
          </a:p>
        </p:txBody>
      </p:sp>
      <p:pic>
        <p:nvPicPr>
          <p:cNvPr id="12296" name="图片 14">
            <a:extLst>
              <a:ext uri="{FF2B5EF4-FFF2-40B4-BE49-F238E27FC236}">
                <a16:creationId xmlns:a16="http://schemas.microsoft.com/office/drawing/2014/main" id="{FAED2BF3-2CFE-1A74-CEE7-1472B857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13307" r="8928"/>
          <a:stretch>
            <a:fillRect/>
          </a:stretch>
        </p:blipFill>
        <p:spPr bwMode="auto">
          <a:xfrm>
            <a:off x="6259513" y="5502275"/>
            <a:ext cx="288448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8">
            <a:extLst>
              <a:ext uri="{FF2B5EF4-FFF2-40B4-BE49-F238E27FC236}">
                <a16:creationId xmlns:a16="http://schemas.microsoft.com/office/drawing/2014/main" id="{1420F9A8-360D-C2F3-ACE8-F716D40A80D3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860550"/>
            <a:ext cx="3138487" cy="3136900"/>
            <a:chOff x="9831386" y="4495799"/>
            <a:chExt cx="4724401" cy="4724401"/>
          </a:xfrm>
        </p:grpSpPr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EFF3616B-A0F8-D74A-7755-1DAAD5D445AF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5331A027-B752-16E1-1AC5-756D60EF3BCA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E7DF2FFA-D74B-3C44-5A9E-A5DF0C0FCB9A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9488"/>
            <a:ext cx="2357437" cy="2359025"/>
            <a:chOff x="9831386" y="4495799"/>
            <a:chExt cx="4724401" cy="4724401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8A39EDF5-A136-51CE-686B-B8745CF81E43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B21C7447-FD56-B8FA-156F-801AFCFFCAE3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EC09E3E9-F7A1-63ED-FABB-91E998E00577}"/>
              </a:ext>
            </a:extLst>
          </p:cNvPr>
          <p:cNvSpPr>
            <a:spLocks/>
          </p:cNvSpPr>
          <p:nvPr/>
        </p:nvSpPr>
        <p:spPr bwMode="auto">
          <a:xfrm>
            <a:off x="6477000" y="1870075"/>
            <a:ext cx="982663" cy="982663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3DEDFD"/>
          </a:solidFill>
          <a:ln>
            <a:noFill/>
          </a:ln>
          <a:effectLst>
            <a:outerShdw blurRad="673100" dist="241300" dir="5400000" algn="ctr" rotWithShape="0">
              <a:srgbClr val="3DEDFD">
                <a:alpha val="67000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B6740FA-D105-B6D5-400E-F80E0068452F}"/>
              </a:ext>
            </a:extLst>
          </p:cNvPr>
          <p:cNvGrpSpPr/>
          <p:nvPr/>
        </p:nvGrpSpPr>
        <p:grpSpPr>
          <a:xfrm>
            <a:off x="6219729" y="4624156"/>
            <a:ext cx="1497098" cy="279584"/>
            <a:chOff x="8222965" y="7595340"/>
            <a:chExt cx="3061547" cy="695185"/>
          </a:xfrm>
          <a:effectLst>
            <a:outerShdw blurRad="127000" dist="63500" dir="13500000" algn="br" rotWithShape="0">
              <a:schemeClr val="bg1">
                <a:alpha val="40000"/>
              </a:schemeClr>
            </a:outerShdw>
          </a:effectLst>
        </p:grpSpPr>
        <p:sp>
          <p:nvSpPr>
            <p:cNvPr id="11" name="圆角矩形 16">
              <a:extLst>
                <a:ext uri="{FF2B5EF4-FFF2-40B4-BE49-F238E27FC236}">
                  <a16:creationId xmlns:a16="http://schemas.microsoft.com/office/drawing/2014/main" id="{772A8358-13B6-869E-A257-5B33CB67C649}"/>
                </a:ext>
              </a:extLst>
            </p:cNvPr>
            <p:cNvSpPr/>
            <p:nvPr/>
          </p:nvSpPr>
          <p:spPr>
            <a:xfrm>
              <a:off x="8222965" y="7595340"/>
              <a:ext cx="3061547" cy="678712"/>
            </a:xfrm>
            <a:prstGeom prst="roundRect">
              <a:avLst>
                <a:gd name="adj" fmla="val 48214"/>
              </a:avLst>
            </a:prstGeom>
            <a:solidFill>
              <a:srgbClr val="D6EBF8"/>
            </a:solidFill>
            <a:ln w="19050">
              <a:noFill/>
            </a:ln>
            <a:effectLst>
              <a:outerShdw blurRad="381000" dist="381000" dir="2700000" sx="95000" sy="95000" algn="t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spc="225" dirty="0">
                <a:solidFill>
                  <a:srgbClr val="182027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339F76-B701-85F1-7497-70A0939DF638}"/>
                </a:ext>
              </a:extLst>
            </p:cNvPr>
            <p:cNvSpPr txBox="1"/>
            <p:nvPr/>
          </p:nvSpPr>
          <p:spPr>
            <a:xfrm>
              <a:off x="8222965" y="7659163"/>
              <a:ext cx="3061545" cy="6313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63B2E3"/>
                  </a:solidFill>
                  <a:latin typeface="Times New Roman"/>
                  <a:ea typeface="微软雅黑"/>
                  <a:cs typeface="Arial" panose="020B0604020202020204" pitchFamily="34" charset="0"/>
                  <a:sym typeface="Times New Roman"/>
                </a:rPr>
                <a:t>THE PART 04</a:t>
              </a:r>
            </a:p>
          </p:txBody>
        </p:sp>
      </p:grpSp>
      <p:sp>
        <p:nvSpPr>
          <p:cNvPr id="13" name="文本框 12" descr="e7d195523061f1c03a90ee8e42cb24248e56383cd534985688F9F494128731F165EE95AB4B0C0A38076AAEA07667B1565C446FC45FF01DFB0E885BCDBDF3A284F3DB14DA61DD97F0BAB2E6C668FB4931B99D40B68E3E163A32636258E622DCA61F43F29646847B337F50C35A893C70635C3DDF21F745ACDFA1E795D725ED0D02859279497801B8B8">
            <a:extLst>
              <a:ext uri="{FF2B5EF4-FFF2-40B4-BE49-F238E27FC236}">
                <a16:creationId xmlns:a16="http://schemas.microsoft.com/office/drawing/2014/main" id="{DFE7602F-FDF6-5FB7-ACA3-090B33BD6599}"/>
              </a:ext>
            </a:extLst>
          </p:cNvPr>
          <p:cNvSpPr txBox="1"/>
          <p:nvPr/>
        </p:nvSpPr>
        <p:spPr>
          <a:xfrm>
            <a:off x="4664075" y="3049588"/>
            <a:ext cx="4608513" cy="85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>
                <a:solidFill>
                  <a:srgbClr val="F79646"/>
                </a:solidFill>
                <a:latin typeface="Times New Roman"/>
                <a:ea typeface="微软雅黑"/>
                <a:sym typeface="Times New Roman"/>
              </a:rPr>
              <a:t>结果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AEE30FEF-1E9D-247F-E091-4EE4BAD7F6AE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624138"/>
            <a:ext cx="1611313" cy="1609725"/>
            <a:chOff x="9831386" y="4495799"/>
            <a:chExt cx="4724401" cy="4724401"/>
          </a:xfrm>
        </p:grpSpPr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9283DC14-D580-AF76-AD19-20CEBE9AA2BB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95BE9761-34EB-3698-A704-2ED7DFEB68EE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17" name="TextBox 44">
            <a:extLst>
              <a:ext uri="{FF2B5EF4-FFF2-40B4-BE49-F238E27FC236}">
                <a16:creationId xmlns:a16="http://schemas.microsoft.com/office/drawing/2014/main" id="{7E051BA0-7F1C-3225-2243-EE582A99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44850"/>
            <a:ext cx="149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rPr>
              <a:t>Ⅳ</a:t>
            </a: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433AA9BA-2FB4-286B-1E99-9B1129768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2130425"/>
            <a:ext cx="149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rPr>
              <a:t>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0">
            <a:extLst>
              <a:ext uri="{FF2B5EF4-FFF2-40B4-BE49-F238E27FC236}">
                <a16:creationId xmlns:a16="http://schemas.microsoft.com/office/drawing/2014/main" id="{EC6FD019-4F84-F78A-7474-B4DACDE6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noProof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4.1</a:t>
            </a:r>
            <a:r>
              <a:rPr lang="zh-CN" altLang="en-US" sz="2400" b="1" noProof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结果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8ECE8025-571E-5468-57E5-DC128A184828}"/>
              </a:ext>
            </a:extLst>
          </p:cNvPr>
          <p:cNvSpPr txBox="1"/>
          <p:nvPr/>
        </p:nvSpPr>
        <p:spPr>
          <a:xfrm>
            <a:off x="914400" y="2900363"/>
            <a:ext cx="2667000" cy="37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将人脸分为几个区域：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43A89-2968-6116-D023-C2803D14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6" y="1143000"/>
            <a:ext cx="846694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7">
            <a:extLst>
              <a:ext uri="{FF2B5EF4-FFF2-40B4-BE49-F238E27FC236}">
                <a16:creationId xmlns:a16="http://schemas.microsoft.com/office/drawing/2014/main" id="{C43394C2-5280-B3BB-248F-B8C3EF51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066800"/>
            <a:ext cx="8153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79646"/>
                </a:solidFill>
              </a:rPr>
              <a:t>Global Features </a:t>
            </a:r>
            <a:r>
              <a:rPr lang="zh-CN" altLang="en-US" dirty="0">
                <a:solidFill>
                  <a:srgbClr val="F79646"/>
                </a:solidFill>
              </a:rPr>
              <a:t>的表现整体优于 </a:t>
            </a:r>
            <a:r>
              <a:rPr lang="en-US" altLang="zh-CN" dirty="0">
                <a:solidFill>
                  <a:srgbClr val="F79646"/>
                </a:solidFill>
              </a:rPr>
              <a:t>Local Features</a:t>
            </a:r>
            <a:r>
              <a:rPr lang="zh-CN" altLang="en-US" dirty="0">
                <a:solidFill>
                  <a:srgbClr val="F79646"/>
                </a:solidFill>
              </a:rPr>
              <a:t>，尤其在 </a:t>
            </a:r>
            <a:r>
              <a:rPr lang="en-US" altLang="zh-CN" dirty="0">
                <a:solidFill>
                  <a:srgbClr val="F79646"/>
                </a:solidFill>
              </a:rPr>
              <a:t>SVM </a:t>
            </a:r>
            <a:r>
              <a:rPr lang="zh-CN" altLang="en-US" dirty="0">
                <a:solidFill>
                  <a:srgbClr val="F79646"/>
                </a:solidFill>
              </a:rPr>
              <a:t>和 </a:t>
            </a:r>
            <a:r>
              <a:rPr lang="en-US" altLang="zh-CN" dirty="0">
                <a:solidFill>
                  <a:srgbClr val="F79646"/>
                </a:solidFill>
              </a:rPr>
              <a:t>Decision Tree </a:t>
            </a:r>
            <a:r>
              <a:rPr lang="zh-CN" altLang="en-US" dirty="0">
                <a:solidFill>
                  <a:srgbClr val="F79646"/>
                </a:solidFill>
              </a:rPr>
              <a:t>分类器上，这种优势更加显著。在 </a:t>
            </a:r>
            <a:r>
              <a:rPr lang="en-US" altLang="zh-CN" dirty="0">
                <a:solidFill>
                  <a:srgbClr val="F79646"/>
                </a:solidFill>
              </a:rPr>
              <a:t>KNN </a:t>
            </a:r>
            <a:r>
              <a:rPr lang="zh-CN" altLang="en-US" dirty="0">
                <a:solidFill>
                  <a:srgbClr val="F79646"/>
                </a:solidFill>
              </a:rPr>
              <a:t>分类器上，</a:t>
            </a:r>
            <a:r>
              <a:rPr lang="en-US" altLang="zh-CN" dirty="0">
                <a:solidFill>
                  <a:srgbClr val="F79646"/>
                </a:solidFill>
              </a:rPr>
              <a:t>Global Features </a:t>
            </a:r>
            <a:r>
              <a:rPr lang="zh-CN" altLang="en-US" dirty="0">
                <a:solidFill>
                  <a:srgbClr val="F79646"/>
                </a:solidFill>
              </a:rPr>
              <a:t>和 </a:t>
            </a:r>
            <a:r>
              <a:rPr lang="en-US" altLang="zh-CN" dirty="0">
                <a:solidFill>
                  <a:srgbClr val="F79646"/>
                </a:solidFill>
              </a:rPr>
              <a:t>Local Features </a:t>
            </a:r>
            <a:r>
              <a:rPr lang="zh-CN" altLang="en-US" dirty="0">
                <a:solidFill>
                  <a:srgbClr val="F79646"/>
                </a:solidFill>
              </a:rPr>
              <a:t>的性能非常接近。</a:t>
            </a:r>
            <a:endParaRPr lang="en-US" altLang="zh-CN" dirty="0">
              <a:solidFill>
                <a:srgbClr val="F79646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79646"/>
                </a:solidFill>
              </a:rPr>
              <a:t>VM </a:t>
            </a:r>
            <a:r>
              <a:rPr lang="zh-CN" altLang="en-US" dirty="0">
                <a:solidFill>
                  <a:srgbClr val="F79646"/>
                </a:solidFill>
              </a:rPr>
              <a:t>在所有指标上（</a:t>
            </a:r>
            <a:r>
              <a:rPr lang="en-US" altLang="zh-CN" dirty="0">
                <a:solidFill>
                  <a:srgbClr val="F79646"/>
                </a:solidFill>
              </a:rPr>
              <a:t>Accuracy</a:t>
            </a:r>
            <a:r>
              <a:rPr lang="zh-CN" altLang="en-US" dirty="0">
                <a:solidFill>
                  <a:srgbClr val="F79646"/>
                </a:solidFill>
              </a:rPr>
              <a:t>、</a:t>
            </a:r>
            <a:r>
              <a:rPr lang="en-US" altLang="zh-CN" dirty="0">
                <a:solidFill>
                  <a:srgbClr val="F79646"/>
                </a:solidFill>
              </a:rPr>
              <a:t>Precision</a:t>
            </a:r>
            <a:r>
              <a:rPr lang="zh-CN" altLang="en-US" dirty="0">
                <a:solidFill>
                  <a:srgbClr val="F79646"/>
                </a:solidFill>
              </a:rPr>
              <a:t>、</a:t>
            </a:r>
            <a:r>
              <a:rPr lang="en-US" altLang="zh-CN" dirty="0">
                <a:solidFill>
                  <a:srgbClr val="F79646"/>
                </a:solidFill>
              </a:rPr>
              <a:t>Recall</a:t>
            </a:r>
            <a:r>
              <a:rPr lang="zh-CN" altLang="en-US" dirty="0">
                <a:solidFill>
                  <a:srgbClr val="F79646"/>
                </a:solidFill>
              </a:rPr>
              <a:t>、</a:t>
            </a:r>
            <a:r>
              <a:rPr lang="en-US" altLang="zh-CN" dirty="0">
                <a:solidFill>
                  <a:srgbClr val="F79646"/>
                </a:solidFill>
              </a:rPr>
              <a:t>F1-Score</a:t>
            </a:r>
            <a:r>
              <a:rPr lang="zh-CN" altLang="en-US" dirty="0">
                <a:solidFill>
                  <a:srgbClr val="F79646"/>
                </a:solidFill>
              </a:rPr>
              <a:t>）都明显优于 </a:t>
            </a:r>
            <a:r>
              <a:rPr lang="en-US" altLang="zh-CN" dirty="0">
                <a:solidFill>
                  <a:srgbClr val="F79646"/>
                </a:solidFill>
              </a:rPr>
              <a:t>Decision Tree</a:t>
            </a:r>
            <a:r>
              <a:rPr lang="zh-CN" altLang="en-US" dirty="0">
                <a:solidFill>
                  <a:srgbClr val="F79646"/>
                </a:solidFill>
              </a:rPr>
              <a:t>。</a:t>
            </a:r>
            <a:r>
              <a:rPr lang="en-US" altLang="zh-CN" dirty="0">
                <a:solidFill>
                  <a:srgbClr val="F79646"/>
                </a:solidFill>
              </a:rPr>
              <a:t>KNN </a:t>
            </a:r>
            <a:r>
              <a:rPr lang="zh-CN" altLang="en-US" dirty="0">
                <a:solidFill>
                  <a:srgbClr val="F79646"/>
                </a:solidFill>
              </a:rPr>
              <a:t>的性能居中，大部分指标略低于 </a:t>
            </a:r>
            <a:r>
              <a:rPr lang="en-US" altLang="zh-CN" dirty="0">
                <a:solidFill>
                  <a:srgbClr val="F79646"/>
                </a:solidFill>
              </a:rPr>
              <a:t>SVM</a:t>
            </a:r>
            <a:r>
              <a:rPr lang="zh-CN" altLang="en-US" dirty="0">
                <a:solidFill>
                  <a:srgbClr val="F79646"/>
                </a:solidFill>
              </a:rPr>
              <a:t>，但优于 </a:t>
            </a:r>
            <a:r>
              <a:rPr lang="en-US" altLang="zh-CN" dirty="0">
                <a:solidFill>
                  <a:srgbClr val="F79646"/>
                </a:solidFill>
              </a:rPr>
              <a:t>Decision Tree</a:t>
            </a:r>
            <a:r>
              <a:rPr lang="zh-CN" altLang="en-US" dirty="0">
                <a:solidFill>
                  <a:srgbClr val="F79646"/>
                </a:solidFill>
              </a:rPr>
              <a:t>。</a:t>
            </a:r>
            <a:endParaRPr lang="en-US" altLang="zh-CN" dirty="0">
              <a:solidFill>
                <a:srgbClr val="F79646"/>
              </a:solidFill>
            </a:endParaRPr>
          </a:p>
          <a:p>
            <a:pPr eaLnBrk="1" hangingPunct="1"/>
            <a:endParaRPr lang="en-US" altLang="zh-CN" dirty="0">
              <a:solidFill>
                <a:srgbClr val="F79646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AB5F60-8BF3-3F27-CFC8-FFA19882A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667000"/>
            <a:ext cx="8229600" cy="288381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D73825-E19D-28D6-5889-5CB1219C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VM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在所有指标上（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Accuracy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Precision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Recall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、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F1-Score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）都明显优于 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Decision Tree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KNN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的性能居中，大部分指标略低于 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SVM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，但优于 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Decision Tree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4">
            <a:extLst>
              <a:ext uri="{FF2B5EF4-FFF2-40B4-BE49-F238E27FC236}">
                <a16:creationId xmlns:a16="http://schemas.microsoft.com/office/drawing/2014/main" id="{5E277A29-1028-1FCC-F062-768CA3135BC4}"/>
              </a:ext>
            </a:extLst>
          </p:cNvPr>
          <p:cNvSpPr/>
          <p:nvPr/>
        </p:nvSpPr>
        <p:spPr>
          <a:xfrm>
            <a:off x="615950" y="2794000"/>
            <a:ext cx="7912100" cy="92233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17141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2100" dirty="0">
                <a:solidFill>
                  <a:srgbClr val="F79646"/>
                </a:solidFill>
                <a:latin typeface="Times New Roman"/>
                <a:ea typeface="微软雅黑"/>
                <a:sym typeface="Times New Roman"/>
              </a:rPr>
              <a:t>T	</a:t>
            </a:r>
            <a:r>
              <a:rPr lang="en-US" altLang="zh-CN" sz="5400" b="1" kern="2100" dirty="0">
                <a:solidFill>
                  <a:srgbClr val="F79646"/>
                </a:solidFill>
                <a:latin typeface="Times New Roman"/>
                <a:ea typeface="微软雅黑"/>
                <a:sym typeface="Times New Roman"/>
              </a:rPr>
              <a:t>hanks for your listening!</a:t>
            </a:r>
            <a:endParaRPr lang="en-US" sz="5400" kern="2100" dirty="0">
              <a:solidFill>
                <a:srgbClr val="F79646"/>
              </a:solidFill>
              <a:latin typeface="Times New Roman"/>
              <a:ea typeface="微软雅黑"/>
              <a:sym typeface="Times New Roman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8287EC6-1E38-903B-755C-934BF98076EC}"/>
              </a:ext>
            </a:extLst>
          </p:cNvPr>
          <p:cNvSpPr>
            <a:spLocks/>
          </p:cNvSpPr>
          <p:nvPr/>
        </p:nvSpPr>
        <p:spPr bwMode="auto">
          <a:xfrm>
            <a:off x="1828800" y="4452938"/>
            <a:ext cx="650875" cy="650875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3DEDFD"/>
          </a:solidFill>
          <a:ln>
            <a:noFill/>
          </a:ln>
          <a:effectLst>
            <a:outerShdw blurRad="673100" dist="241300" dir="5400000" algn="ctr" rotWithShape="0">
              <a:srgbClr val="3DEDFD">
                <a:alpha val="67000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C504B01-26D4-66E4-E8A5-494597594213}"/>
              </a:ext>
            </a:extLst>
          </p:cNvPr>
          <p:cNvSpPr>
            <a:spLocks/>
          </p:cNvSpPr>
          <p:nvPr/>
        </p:nvSpPr>
        <p:spPr bwMode="auto">
          <a:xfrm>
            <a:off x="5262563" y="4456113"/>
            <a:ext cx="650875" cy="652462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8BEEE6"/>
          </a:solidFill>
          <a:ln>
            <a:noFill/>
          </a:ln>
          <a:effectLst>
            <a:outerShdw blurRad="673100" dist="241300" dir="5400000" algn="ctr" rotWithShape="0">
              <a:srgbClr val="1FD3C6">
                <a:alpha val="66667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3557" name="TextBox 58">
            <a:extLst>
              <a:ext uri="{FF2B5EF4-FFF2-40B4-BE49-F238E27FC236}">
                <a16:creationId xmlns:a16="http://schemas.microsoft.com/office/drawing/2014/main" id="{7F89AF15-3D9F-516A-0F59-76D4E197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755" y="4604386"/>
            <a:ext cx="2476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Authors: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李天佑、宋安洋、</a:t>
            </a:r>
            <a:r>
              <a:rPr lang="en-US" altLang="zh-CN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				  </a:t>
            </a:r>
            <a:r>
              <a:rPr lang="zh-CN" altLang="en-US" sz="16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刘喆、邓晨欣</a:t>
            </a:r>
            <a:endParaRPr lang="zh-CN" altLang="en-US" sz="1600" dirty="0">
              <a:solidFill>
                <a:srgbClr val="F79646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558" name="TextBox 59">
            <a:extLst>
              <a:ext uri="{FF2B5EF4-FFF2-40B4-BE49-F238E27FC236}">
                <a16:creationId xmlns:a16="http://schemas.microsoft.com/office/drawing/2014/main" id="{65A8BD74-D8A0-0D5F-4014-F27787E6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4649788"/>
            <a:ext cx="1622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2024</a:t>
            </a:r>
            <a:r>
              <a:rPr lang="zh-CN" altLang="en-US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年</a:t>
            </a:r>
            <a:r>
              <a:rPr lang="en-US" altLang="zh-CN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11</a:t>
            </a:r>
            <a:r>
              <a:rPr lang="zh-CN" altLang="en-US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月</a:t>
            </a:r>
            <a:r>
              <a:rPr lang="en-US" altLang="zh-CN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26</a:t>
            </a:r>
            <a:r>
              <a:rPr lang="zh-CN" altLang="en-US" sz="16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日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A9FC3FF6-A016-5FE0-57CC-E5E3FDD9B08C}"/>
              </a:ext>
            </a:extLst>
          </p:cNvPr>
          <p:cNvSpPr>
            <a:spLocks noEditPoints="1"/>
          </p:cNvSpPr>
          <p:nvPr/>
        </p:nvSpPr>
        <p:spPr bwMode="auto">
          <a:xfrm>
            <a:off x="2033588" y="4673600"/>
            <a:ext cx="241300" cy="236538"/>
          </a:xfrm>
          <a:custGeom>
            <a:avLst/>
            <a:gdLst>
              <a:gd name="T0" fmla="*/ 33 w 85"/>
              <a:gd name="T1" fmla="*/ 17 h 83"/>
              <a:gd name="T2" fmla="*/ 42 w 85"/>
              <a:gd name="T3" fmla="*/ 8 h 83"/>
              <a:gd name="T4" fmla="*/ 52 w 85"/>
              <a:gd name="T5" fmla="*/ 17 h 83"/>
              <a:gd name="T6" fmla="*/ 42 w 85"/>
              <a:gd name="T7" fmla="*/ 26 h 83"/>
              <a:gd name="T8" fmla="*/ 33 w 85"/>
              <a:gd name="T9" fmla="*/ 17 h 83"/>
              <a:gd name="T10" fmla="*/ 55 w 85"/>
              <a:gd name="T11" fmla="*/ 30 h 83"/>
              <a:gd name="T12" fmla="*/ 30 w 85"/>
              <a:gd name="T13" fmla="*/ 30 h 83"/>
              <a:gd name="T14" fmla="*/ 27 w 85"/>
              <a:gd name="T15" fmla="*/ 34 h 83"/>
              <a:gd name="T16" fmla="*/ 27 w 85"/>
              <a:gd name="T17" fmla="*/ 55 h 83"/>
              <a:gd name="T18" fmla="*/ 30 w 85"/>
              <a:gd name="T19" fmla="*/ 58 h 83"/>
              <a:gd name="T20" fmla="*/ 33 w 85"/>
              <a:gd name="T21" fmla="*/ 58 h 83"/>
              <a:gd name="T22" fmla="*/ 33 w 85"/>
              <a:gd name="T23" fmla="*/ 80 h 83"/>
              <a:gd name="T24" fmla="*/ 36 w 85"/>
              <a:gd name="T25" fmla="*/ 83 h 83"/>
              <a:gd name="T26" fmla="*/ 49 w 85"/>
              <a:gd name="T27" fmla="*/ 83 h 83"/>
              <a:gd name="T28" fmla="*/ 52 w 85"/>
              <a:gd name="T29" fmla="*/ 80 h 83"/>
              <a:gd name="T30" fmla="*/ 52 w 85"/>
              <a:gd name="T31" fmla="*/ 58 h 83"/>
              <a:gd name="T32" fmla="*/ 55 w 85"/>
              <a:gd name="T33" fmla="*/ 58 h 83"/>
              <a:gd name="T34" fmla="*/ 58 w 85"/>
              <a:gd name="T35" fmla="*/ 55 h 83"/>
              <a:gd name="T36" fmla="*/ 58 w 85"/>
              <a:gd name="T37" fmla="*/ 34 h 83"/>
              <a:gd name="T38" fmla="*/ 55 w 85"/>
              <a:gd name="T39" fmla="*/ 30 h 83"/>
              <a:gd name="T40" fmla="*/ 70 w 85"/>
              <a:gd name="T41" fmla="*/ 17 h 83"/>
              <a:gd name="T42" fmla="*/ 79 w 85"/>
              <a:gd name="T43" fmla="*/ 8 h 83"/>
              <a:gd name="T44" fmla="*/ 70 w 85"/>
              <a:gd name="T45" fmla="*/ 0 h 83"/>
              <a:gd name="T46" fmla="*/ 61 w 85"/>
              <a:gd name="T47" fmla="*/ 8 h 83"/>
              <a:gd name="T48" fmla="*/ 70 w 85"/>
              <a:gd name="T49" fmla="*/ 17 h 83"/>
              <a:gd name="T50" fmla="*/ 82 w 85"/>
              <a:gd name="T51" fmla="*/ 21 h 83"/>
              <a:gd name="T52" fmla="*/ 59 w 85"/>
              <a:gd name="T53" fmla="*/ 21 h 83"/>
              <a:gd name="T54" fmla="*/ 56 w 85"/>
              <a:gd name="T55" fmla="*/ 24 h 83"/>
              <a:gd name="T56" fmla="*/ 56 w 85"/>
              <a:gd name="T57" fmla="*/ 24 h 83"/>
              <a:gd name="T58" fmla="*/ 65 w 85"/>
              <a:gd name="T59" fmla="*/ 34 h 83"/>
              <a:gd name="T60" fmla="*/ 65 w 85"/>
              <a:gd name="T61" fmla="*/ 55 h 83"/>
              <a:gd name="T62" fmla="*/ 61 w 85"/>
              <a:gd name="T63" fmla="*/ 62 h 83"/>
              <a:gd name="T64" fmla="*/ 61 w 85"/>
              <a:gd name="T65" fmla="*/ 67 h 83"/>
              <a:gd name="T66" fmla="*/ 64 w 85"/>
              <a:gd name="T67" fmla="*/ 70 h 83"/>
              <a:gd name="T68" fmla="*/ 76 w 85"/>
              <a:gd name="T69" fmla="*/ 70 h 83"/>
              <a:gd name="T70" fmla="*/ 79 w 85"/>
              <a:gd name="T71" fmla="*/ 67 h 83"/>
              <a:gd name="T72" fmla="*/ 79 w 85"/>
              <a:gd name="T73" fmla="*/ 46 h 83"/>
              <a:gd name="T74" fmla="*/ 82 w 85"/>
              <a:gd name="T75" fmla="*/ 46 h 83"/>
              <a:gd name="T76" fmla="*/ 85 w 85"/>
              <a:gd name="T77" fmla="*/ 43 h 83"/>
              <a:gd name="T78" fmla="*/ 85 w 85"/>
              <a:gd name="T79" fmla="*/ 24 h 83"/>
              <a:gd name="T80" fmla="*/ 82 w 85"/>
              <a:gd name="T81" fmla="*/ 21 h 83"/>
              <a:gd name="T82" fmla="*/ 24 w 85"/>
              <a:gd name="T83" fmla="*/ 8 h 83"/>
              <a:gd name="T84" fmla="*/ 15 w 85"/>
              <a:gd name="T85" fmla="*/ 0 h 83"/>
              <a:gd name="T86" fmla="*/ 6 w 85"/>
              <a:gd name="T87" fmla="*/ 8 h 83"/>
              <a:gd name="T88" fmla="*/ 15 w 85"/>
              <a:gd name="T89" fmla="*/ 17 h 83"/>
              <a:gd name="T90" fmla="*/ 24 w 85"/>
              <a:gd name="T91" fmla="*/ 8 h 83"/>
              <a:gd name="T92" fmla="*/ 0 w 85"/>
              <a:gd name="T93" fmla="*/ 24 h 83"/>
              <a:gd name="T94" fmla="*/ 0 w 85"/>
              <a:gd name="T95" fmla="*/ 43 h 83"/>
              <a:gd name="T96" fmla="*/ 3 w 85"/>
              <a:gd name="T97" fmla="*/ 46 h 83"/>
              <a:gd name="T98" fmla="*/ 6 w 85"/>
              <a:gd name="T99" fmla="*/ 46 h 83"/>
              <a:gd name="T100" fmla="*/ 6 w 85"/>
              <a:gd name="T101" fmla="*/ 67 h 83"/>
              <a:gd name="T102" fmla="*/ 9 w 85"/>
              <a:gd name="T103" fmla="*/ 70 h 83"/>
              <a:gd name="T104" fmla="*/ 20 w 85"/>
              <a:gd name="T105" fmla="*/ 70 h 83"/>
              <a:gd name="T106" fmla="*/ 23 w 85"/>
              <a:gd name="T107" fmla="*/ 67 h 83"/>
              <a:gd name="T108" fmla="*/ 23 w 85"/>
              <a:gd name="T109" fmla="*/ 62 h 83"/>
              <a:gd name="T110" fmla="*/ 20 w 85"/>
              <a:gd name="T111" fmla="*/ 55 h 83"/>
              <a:gd name="T112" fmla="*/ 20 w 85"/>
              <a:gd name="T113" fmla="*/ 34 h 83"/>
              <a:gd name="T114" fmla="*/ 29 w 85"/>
              <a:gd name="T115" fmla="*/ 24 h 83"/>
              <a:gd name="T116" fmla="*/ 29 w 85"/>
              <a:gd name="T117" fmla="*/ 24 h 83"/>
              <a:gd name="T118" fmla="*/ 26 w 85"/>
              <a:gd name="T119" fmla="*/ 21 h 83"/>
              <a:gd name="T120" fmla="*/ 3 w 85"/>
              <a:gd name="T121" fmla="*/ 21 h 83"/>
              <a:gd name="T122" fmla="*/ 0 w 85"/>
              <a:gd name="T123" fmla="*/ 2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3">
                <a:moveTo>
                  <a:pt x="33" y="17"/>
                </a:moveTo>
                <a:cubicBezTo>
                  <a:pt x="33" y="12"/>
                  <a:pt x="37" y="8"/>
                  <a:pt x="42" y="8"/>
                </a:cubicBezTo>
                <a:cubicBezTo>
                  <a:pt x="48" y="8"/>
                  <a:pt x="52" y="12"/>
                  <a:pt x="52" y="17"/>
                </a:cubicBezTo>
                <a:cubicBezTo>
                  <a:pt x="52" y="22"/>
                  <a:pt x="48" y="26"/>
                  <a:pt x="42" y="26"/>
                </a:cubicBezTo>
                <a:cubicBezTo>
                  <a:pt x="37" y="26"/>
                  <a:pt x="33" y="22"/>
                  <a:pt x="33" y="17"/>
                </a:cubicBezTo>
                <a:close/>
                <a:moveTo>
                  <a:pt x="55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28" y="30"/>
                  <a:pt x="27" y="32"/>
                  <a:pt x="27" y="34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8" y="58"/>
                  <a:pt x="30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2"/>
                  <a:pt x="35" y="83"/>
                  <a:pt x="36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51" y="83"/>
                  <a:pt x="52" y="82"/>
                  <a:pt x="52" y="80"/>
                </a:cubicBezTo>
                <a:cubicBezTo>
                  <a:pt x="52" y="58"/>
                  <a:pt x="52" y="58"/>
                  <a:pt x="52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7" y="58"/>
                  <a:pt x="58" y="57"/>
                  <a:pt x="58" y="55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2"/>
                  <a:pt x="57" y="30"/>
                  <a:pt x="55" y="30"/>
                </a:cubicBezTo>
                <a:close/>
                <a:moveTo>
                  <a:pt x="70" y="17"/>
                </a:moveTo>
                <a:cubicBezTo>
                  <a:pt x="75" y="17"/>
                  <a:pt x="79" y="13"/>
                  <a:pt x="79" y="8"/>
                </a:cubicBezTo>
                <a:cubicBezTo>
                  <a:pt x="79" y="3"/>
                  <a:pt x="75" y="0"/>
                  <a:pt x="70" y="0"/>
                </a:cubicBezTo>
                <a:cubicBezTo>
                  <a:pt x="65" y="0"/>
                  <a:pt x="61" y="3"/>
                  <a:pt x="61" y="8"/>
                </a:cubicBezTo>
                <a:cubicBezTo>
                  <a:pt x="61" y="13"/>
                  <a:pt x="65" y="17"/>
                  <a:pt x="70" y="17"/>
                </a:cubicBezTo>
                <a:close/>
                <a:moveTo>
                  <a:pt x="82" y="21"/>
                </a:moveTo>
                <a:cubicBezTo>
                  <a:pt x="59" y="21"/>
                  <a:pt x="59" y="21"/>
                  <a:pt x="59" y="21"/>
                </a:cubicBezTo>
                <a:cubicBezTo>
                  <a:pt x="57" y="21"/>
                  <a:pt x="56" y="22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5"/>
                  <a:pt x="65" y="29"/>
                  <a:pt x="65" y="34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8"/>
                  <a:pt x="63" y="60"/>
                  <a:pt x="61" y="62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9"/>
                  <a:pt x="63" y="70"/>
                  <a:pt x="64" y="70"/>
                </a:cubicBezTo>
                <a:cubicBezTo>
                  <a:pt x="76" y="70"/>
                  <a:pt x="76" y="70"/>
                  <a:pt x="76" y="70"/>
                </a:cubicBezTo>
                <a:cubicBezTo>
                  <a:pt x="78" y="70"/>
                  <a:pt x="79" y="69"/>
                  <a:pt x="79" y="67"/>
                </a:cubicBezTo>
                <a:cubicBezTo>
                  <a:pt x="79" y="46"/>
                  <a:pt x="79" y="46"/>
                  <a:pt x="79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5" y="45"/>
                  <a:pt x="85" y="43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2"/>
                  <a:pt x="83" y="21"/>
                  <a:pt x="82" y="21"/>
                </a:cubicBezTo>
                <a:close/>
                <a:moveTo>
                  <a:pt x="24" y="8"/>
                </a:moveTo>
                <a:cubicBezTo>
                  <a:pt x="24" y="3"/>
                  <a:pt x="20" y="0"/>
                  <a:pt x="15" y="0"/>
                </a:cubicBezTo>
                <a:cubicBezTo>
                  <a:pt x="10" y="0"/>
                  <a:pt x="6" y="3"/>
                  <a:pt x="6" y="8"/>
                </a:cubicBezTo>
                <a:cubicBezTo>
                  <a:pt x="6" y="13"/>
                  <a:pt x="10" y="17"/>
                  <a:pt x="15" y="17"/>
                </a:cubicBezTo>
                <a:cubicBezTo>
                  <a:pt x="20" y="17"/>
                  <a:pt x="24" y="13"/>
                  <a:pt x="24" y="8"/>
                </a:cubicBezTo>
                <a:close/>
                <a:moveTo>
                  <a:pt x="0" y="24"/>
                </a:move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6"/>
                  <a:pt x="3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9"/>
                  <a:pt x="7" y="70"/>
                  <a:pt x="9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2" y="70"/>
                  <a:pt x="23" y="69"/>
                  <a:pt x="23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22" y="60"/>
                  <a:pt x="20" y="58"/>
                  <a:pt x="20" y="55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9"/>
                  <a:pt x="24" y="25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2"/>
                  <a:pt x="28" y="21"/>
                  <a:pt x="26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2"/>
                  <a:pt x="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1350" kern="0">
              <a:solidFill>
                <a:srgbClr val="999999"/>
              </a:solidFill>
              <a:latin typeface="Times New Roman"/>
              <a:ea typeface="微软雅黑"/>
              <a:sym typeface="Times New Roman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FA7AC35D-822E-45AC-F680-EDC57B94A7CD}"/>
              </a:ext>
            </a:extLst>
          </p:cNvPr>
          <p:cNvSpPr>
            <a:spLocks noEditPoints="1"/>
          </p:cNvSpPr>
          <p:nvPr/>
        </p:nvSpPr>
        <p:spPr bwMode="auto">
          <a:xfrm>
            <a:off x="5500688" y="4654550"/>
            <a:ext cx="174625" cy="250825"/>
          </a:xfrm>
          <a:custGeom>
            <a:avLst/>
            <a:gdLst>
              <a:gd name="T0" fmla="*/ 28 w 61"/>
              <a:gd name="T1" fmla="*/ 43 h 88"/>
              <a:gd name="T2" fmla="*/ 33 w 61"/>
              <a:gd name="T3" fmla="*/ 43 h 88"/>
              <a:gd name="T4" fmla="*/ 33 w 61"/>
              <a:gd name="T5" fmla="*/ 70 h 88"/>
              <a:gd name="T6" fmla="*/ 28 w 61"/>
              <a:gd name="T7" fmla="*/ 70 h 88"/>
              <a:gd name="T8" fmla="*/ 28 w 61"/>
              <a:gd name="T9" fmla="*/ 43 h 88"/>
              <a:gd name="T10" fmla="*/ 30 w 61"/>
              <a:gd name="T11" fmla="*/ 0 h 88"/>
              <a:gd name="T12" fmla="*/ 0 w 61"/>
              <a:gd name="T13" fmla="*/ 31 h 88"/>
              <a:gd name="T14" fmla="*/ 6 w 61"/>
              <a:gd name="T15" fmla="*/ 49 h 88"/>
              <a:gd name="T16" fmla="*/ 13 w 61"/>
              <a:gd name="T17" fmla="*/ 63 h 88"/>
              <a:gd name="T18" fmla="*/ 19 w 61"/>
              <a:gd name="T19" fmla="*/ 70 h 88"/>
              <a:gd name="T20" fmla="*/ 23 w 61"/>
              <a:gd name="T21" fmla="*/ 70 h 88"/>
              <a:gd name="T22" fmla="*/ 23 w 61"/>
              <a:gd name="T23" fmla="*/ 43 h 88"/>
              <a:gd name="T24" fmla="*/ 18 w 61"/>
              <a:gd name="T25" fmla="*/ 43 h 88"/>
              <a:gd name="T26" fmla="*/ 9 w 61"/>
              <a:gd name="T27" fmla="*/ 34 h 88"/>
              <a:gd name="T28" fmla="*/ 18 w 61"/>
              <a:gd name="T29" fmla="*/ 25 h 88"/>
              <a:gd name="T30" fmla="*/ 27 w 61"/>
              <a:gd name="T31" fmla="*/ 34 h 88"/>
              <a:gd name="T32" fmla="*/ 26 w 61"/>
              <a:gd name="T33" fmla="*/ 38 h 88"/>
              <a:gd name="T34" fmla="*/ 34 w 61"/>
              <a:gd name="T35" fmla="*/ 38 h 88"/>
              <a:gd name="T36" fmla="*/ 33 w 61"/>
              <a:gd name="T37" fmla="*/ 34 h 88"/>
              <a:gd name="T38" fmla="*/ 42 w 61"/>
              <a:gd name="T39" fmla="*/ 25 h 88"/>
              <a:gd name="T40" fmla="*/ 51 w 61"/>
              <a:gd name="T41" fmla="*/ 34 h 88"/>
              <a:gd name="T42" fmla="*/ 42 w 61"/>
              <a:gd name="T43" fmla="*/ 43 h 88"/>
              <a:gd name="T44" fmla="*/ 38 w 61"/>
              <a:gd name="T45" fmla="*/ 43 h 88"/>
              <a:gd name="T46" fmla="*/ 38 w 61"/>
              <a:gd name="T47" fmla="*/ 70 h 88"/>
              <a:gd name="T48" fmla="*/ 41 w 61"/>
              <a:gd name="T49" fmla="*/ 70 h 88"/>
              <a:gd name="T50" fmla="*/ 48 w 61"/>
              <a:gd name="T51" fmla="*/ 63 h 88"/>
              <a:gd name="T52" fmla="*/ 55 w 61"/>
              <a:gd name="T53" fmla="*/ 49 h 88"/>
              <a:gd name="T54" fmla="*/ 61 w 61"/>
              <a:gd name="T55" fmla="*/ 31 h 88"/>
              <a:gd name="T56" fmla="*/ 30 w 61"/>
              <a:gd name="T57" fmla="*/ 0 h 88"/>
              <a:gd name="T58" fmla="*/ 14 w 61"/>
              <a:gd name="T59" fmla="*/ 34 h 88"/>
              <a:gd name="T60" fmla="*/ 18 w 61"/>
              <a:gd name="T61" fmla="*/ 38 h 88"/>
              <a:gd name="T62" fmla="*/ 23 w 61"/>
              <a:gd name="T63" fmla="*/ 34 h 88"/>
              <a:gd name="T64" fmla="*/ 18 w 61"/>
              <a:gd name="T65" fmla="*/ 30 h 88"/>
              <a:gd name="T66" fmla="*/ 14 w 61"/>
              <a:gd name="T67" fmla="*/ 34 h 88"/>
              <a:gd name="T68" fmla="*/ 47 w 61"/>
              <a:gd name="T69" fmla="*/ 34 h 88"/>
              <a:gd name="T70" fmla="*/ 42 w 61"/>
              <a:gd name="T71" fmla="*/ 30 h 88"/>
              <a:gd name="T72" fmla="*/ 38 w 61"/>
              <a:gd name="T73" fmla="*/ 34 h 88"/>
              <a:gd name="T74" fmla="*/ 42 w 61"/>
              <a:gd name="T75" fmla="*/ 38 h 88"/>
              <a:gd name="T76" fmla="*/ 47 w 61"/>
              <a:gd name="T77" fmla="*/ 34 h 88"/>
              <a:gd name="T78" fmla="*/ 45 w 61"/>
              <a:gd name="T79" fmla="*/ 77 h 88"/>
              <a:gd name="T80" fmla="*/ 42 w 61"/>
              <a:gd name="T81" fmla="*/ 75 h 88"/>
              <a:gd name="T82" fmla="*/ 18 w 61"/>
              <a:gd name="T83" fmla="*/ 75 h 88"/>
              <a:gd name="T84" fmla="*/ 16 w 61"/>
              <a:gd name="T85" fmla="*/ 77 h 88"/>
              <a:gd name="T86" fmla="*/ 18 w 61"/>
              <a:gd name="T87" fmla="*/ 79 h 88"/>
              <a:gd name="T88" fmla="*/ 42 w 61"/>
              <a:gd name="T89" fmla="*/ 79 h 88"/>
              <a:gd name="T90" fmla="*/ 45 w 61"/>
              <a:gd name="T91" fmla="*/ 77 h 88"/>
              <a:gd name="T92" fmla="*/ 42 w 61"/>
              <a:gd name="T93" fmla="*/ 86 h 88"/>
              <a:gd name="T94" fmla="*/ 39 w 61"/>
              <a:gd name="T95" fmla="*/ 83 h 88"/>
              <a:gd name="T96" fmla="*/ 21 w 61"/>
              <a:gd name="T97" fmla="*/ 83 h 88"/>
              <a:gd name="T98" fmla="*/ 19 w 61"/>
              <a:gd name="T99" fmla="*/ 86 h 88"/>
              <a:gd name="T100" fmla="*/ 21 w 61"/>
              <a:gd name="T101" fmla="*/ 88 h 88"/>
              <a:gd name="T102" fmla="*/ 39 w 61"/>
              <a:gd name="T103" fmla="*/ 88 h 88"/>
              <a:gd name="T104" fmla="*/ 42 w 61"/>
              <a:gd name="T105" fmla="*/ 8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" h="88">
                <a:moveTo>
                  <a:pt x="28" y="43"/>
                </a:moveTo>
                <a:cubicBezTo>
                  <a:pt x="33" y="43"/>
                  <a:pt x="33" y="43"/>
                  <a:pt x="33" y="43"/>
                </a:cubicBezTo>
                <a:cubicBezTo>
                  <a:pt x="33" y="70"/>
                  <a:pt x="33" y="70"/>
                  <a:pt x="33" y="70"/>
                </a:cubicBezTo>
                <a:cubicBezTo>
                  <a:pt x="28" y="70"/>
                  <a:pt x="28" y="70"/>
                  <a:pt x="28" y="70"/>
                </a:cubicBezTo>
                <a:lnTo>
                  <a:pt x="28" y="43"/>
                </a:lnTo>
                <a:close/>
                <a:moveTo>
                  <a:pt x="30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38"/>
                  <a:pt x="2" y="44"/>
                  <a:pt x="6" y="49"/>
                </a:cubicBezTo>
                <a:cubicBezTo>
                  <a:pt x="12" y="57"/>
                  <a:pt x="13" y="60"/>
                  <a:pt x="13" y="63"/>
                </a:cubicBezTo>
                <a:cubicBezTo>
                  <a:pt x="13" y="67"/>
                  <a:pt x="16" y="70"/>
                  <a:pt x="19" y="70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43"/>
                  <a:pt x="23" y="43"/>
                  <a:pt x="23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4" y="43"/>
                  <a:pt x="9" y="39"/>
                  <a:pt x="9" y="34"/>
                </a:cubicBezTo>
                <a:cubicBezTo>
                  <a:pt x="9" y="29"/>
                  <a:pt x="14" y="25"/>
                  <a:pt x="18" y="25"/>
                </a:cubicBezTo>
                <a:cubicBezTo>
                  <a:pt x="23" y="25"/>
                  <a:pt x="27" y="29"/>
                  <a:pt x="27" y="34"/>
                </a:cubicBezTo>
                <a:cubicBezTo>
                  <a:pt x="27" y="36"/>
                  <a:pt x="27" y="37"/>
                  <a:pt x="26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7"/>
                  <a:pt x="33" y="36"/>
                  <a:pt x="33" y="34"/>
                </a:cubicBezTo>
                <a:cubicBezTo>
                  <a:pt x="33" y="29"/>
                  <a:pt x="37" y="25"/>
                  <a:pt x="42" y="25"/>
                </a:cubicBezTo>
                <a:cubicBezTo>
                  <a:pt x="47" y="25"/>
                  <a:pt x="51" y="29"/>
                  <a:pt x="51" y="34"/>
                </a:cubicBezTo>
                <a:cubicBezTo>
                  <a:pt x="51" y="39"/>
                  <a:pt x="47" y="43"/>
                  <a:pt x="42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70"/>
                  <a:pt x="38" y="70"/>
                  <a:pt x="38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5" y="70"/>
                  <a:pt x="48" y="67"/>
                  <a:pt x="48" y="63"/>
                </a:cubicBezTo>
                <a:cubicBezTo>
                  <a:pt x="48" y="60"/>
                  <a:pt x="49" y="57"/>
                  <a:pt x="55" y="49"/>
                </a:cubicBezTo>
                <a:cubicBezTo>
                  <a:pt x="59" y="44"/>
                  <a:pt x="61" y="38"/>
                  <a:pt x="61" y="31"/>
                </a:cubicBezTo>
                <a:cubicBezTo>
                  <a:pt x="61" y="14"/>
                  <a:pt x="47" y="0"/>
                  <a:pt x="30" y="0"/>
                </a:cubicBezTo>
                <a:close/>
                <a:moveTo>
                  <a:pt x="14" y="34"/>
                </a:moveTo>
                <a:cubicBezTo>
                  <a:pt x="14" y="36"/>
                  <a:pt x="16" y="38"/>
                  <a:pt x="18" y="38"/>
                </a:cubicBezTo>
                <a:cubicBezTo>
                  <a:pt x="21" y="38"/>
                  <a:pt x="23" y="36"/>
                  <a:pt x="23" y="34"/>
                </a:cubicBezTo>
                <a:cubicBezTo>
                  <a:pt x="23" y="32"/>
                  <a:pt x="21" y="30"/>
                  <a:pt x="18" y="30"/>
                </a:cubicBezTo>
                <a:cubicBezTo>
                  <a:pt x="16" y="30"/>
                  <a:pt x="14" y="32"/>
                  <a:pt x="14" y="34"/>
                </a:cubicBezTo>
                <a:close/>
                <a:moveTo>
                  <a:pt x="47" y="34"/>
                </a:moveTo>
                <a:cubicBezTo>
                  <a:pt x="47" y="32"/>
                  <a:pt x="45" y="30"/>
                  <a:pt x="42" y="30"/>
                </a:cubicBezTo>
                <a:cubicBezTo>
                  <a:pt x="40" y="30"/>
                  <a:pt x="38" y="32"/>
                  <a:pt x="38" y="34"/>
                </a:cubicBezTo>
                <a:cubicBezTo>
                  <a:pt x="38" y="36"/>
                  <a:pt x="40" y="38"/>
                  <a:pt x="42" y="38"/>
                </a:cubicBezTo>
                <a:cubicBezTo>
                  <a:pt x="45" y="38"/>
                  <a:pt x="47" y="36"/>
                  <a:pt x="47" y="34"/>
                </a:cubicBezTo>
                <a:close/>
                <a:moveTo>
                  <a:pt x="45" y="77"/>
                </a:moveTo>
                <a:cubicBezTo>
                  <a:pt x="45" y="76"/>
                  <a:pt x="44" y="75"/>
                  <a:pt x="42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7" y="75"/>
                  <a:pt x="16" y="76"/>
                  <a:pt x="16" y="77"/>
                </a:cubicBezTo>
                <a:cubicBezTo>
                  <a:pt x="16" y="78"/>
                  <a:pt x="17" y="79"/>
                  <a:pt x="18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4" y="79"/>
                  <a:pt x="45" y="78"/>
                  <a:pt x="45" y="77"/>
                </a:cubicBezTo>
                <a:close/>
                <a:moveTo>
                  <a:pt x="42" y="86"/>
                </a:moveTo>
                <a:cubicBezTo>
                  <a:pt x="42" y="84"/>
                  <a:pt x="41" y="83"/>
                  <a:pt x="39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20" y="83"/>
                  <a:pt x="19" y="84"/>
                  <a:pt x="19" y="86"/>
                </a:cubicBezTo>
                <a:cubicBezTo>
                  <a:pt x="19" y="87"/>
                  <a:pt x="20" y="88"/>
                  <a:pt x="21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2" y="87"/>
                  <a:pt x="42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1350" kern="0">
              <a:solidFill>
                <a:srgbClr val="999999"/>
              </a:solidFill>
              <a:latin typeface="Times New Roman"/>
              <a:ea typeface="微软雅黑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>
            <a:extLst>
              <a:ext uri="{FF2B5EF4-FFF2-40B4-BE49-F238E27FC236}">
                <a16:creationId xmlns:a16="http://schemas.microsoft.com/office/drawing/2014/main" id="{F220F136-4DBE-94FD-BF51-517AE022A8B8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3114675"/>
            <a:ext cx="1609725" cy="1611313"/>
            <a:chOff x="9831386" y="4495799"/>
            <a:chExt cx="4724401" cy="4724401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F04B59A2-984E-D22F-444F-435F234C6651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0" dist="533400" dir="13500000" sx="95000" sy="95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D381E65A-13DC-BCAC-C17A-2A875EDD2E4C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>
              <a:noFill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C1F7E44F-4B60-4BBC-29A6-DF65AA56A031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3114675"/>
            <a:ext cx="1609725" cy="1611313"/>
            <a:chOff x="9831386" y="4495799"/>
            <a:chExt cx="4724401" cy="4724401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ED61CAAD-64B0-31E0-E90D-D859955513D9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0" dist="533400" dir="13500000" sx="95000" sy="95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FDD34BB0-87A2-0A1C-28DA-088784A71915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>
              <a:noFill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grpSp>
        <p:nvGrpSpPr>
          <p:cNvPr id="14" name="Group 7">
            <a:extLst>
              <a:ext uri="{FF2B5EF4-FFF2-40B4-BE49-F238E27FC236}">
                <a16:creationId xmlns:a16="http://schemas.microsoft.com/office/drawing/2014/main" id="{18BC6FCC-D396-6FF4-B564-FC610127BB00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3114675"/>
            <a:ext cx="1609725" cy="1611313"/>
            <a:chOff x="9831386" y="4495799"/>
            <a:chExt cx="4724401" cy="4724401"/>
          </a:xfrm>
        </p:grpSpPr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BCB97F83-6C4E-D9A0-F1D0-656E302C5350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0" dist="533400" dir="13500000" sx="95000" sy="95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ABBE40BE-1A1B-6420-E9A5-8BC7D5FC92C0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>
              <a:noFill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dirty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20" name="Today…">
            <a:extLst>
              <a:ext uri="{FF2B5EF4-FFF2-40B4-BE49-F238E27FC236}">
                <a16:creationId xmlns:a16="http://schemas.microsoft.com/office/drawing/2014/main" id="{087E5B36-4753-C6CC-559E-7151C689246A}"/>
              </a:ext>
            </a:extLst>
          </p:cNvPr>
          <p:cNvSpPr txBox="1"/>
          <p:nvPr/>
        </p:nvSpPr>
        <p:spPr>
          <a:xfrm>
            <a:off x="1657350" y="3421063"/>
            <a:ext cx="307975" cy="369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171416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2C2E3C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en-US" sz="2399" dirty="0">
                <a:solidFill>
                  <a:srgbClr val="63B2E3"/>
                </a:solidFill>
                <a:latin typeface="Times New Roman"/>
                <a:ea typeface="微软雅黑"/>
                <a:cs typeface="Open Sans Bold" panose="020B0806030504020204" pitchFamily="34" charset="0"/>
                <a:sym typeface="Times New Roman"/>
              </a:rPr>
              <a:t>01</a:t>
            </a:r>
            <a:endParaRPr sz="675" dirty="0">
              <a:solidFill>
                <a:srgbClr val="63B2E3"/>
              </a:solidFill>
              <a:latin typeface="Times New Roman"/>
              <a:ea typeface="微软雅黑"/>
              <a:cs typeface="Open Sans Bold" panose="020B0806030504020204" pitchFamily="34" charset="0"/>
              <a:sym typeface="Times New Roman"/>
            </a:endParaRPr>
          </a:p>
        </p:txBody>
      </p:sp>
      <p:sp>
        <p:nvSpPr>
          <p:cNvPr id="21" name="Today…">
            <a:extLst>
              <a:ext uri="{FF2B5EF4-FFF2-40B4-BE49-F238E27FC236}">
                <a16:creationId xmlns:a16="http://schemas.microsoft.com/office/drawing/2014/main" id="{4B0F4B3B-81A8-C06E-767F-1C1371FF4691}"/>
              </a:ext>
            </a:extLst>
          </p:cNvPr>
          <p:cNvSpPr txBox="1"/>
          <p:nvPr/>
        </p:nvSpPr>
        <p:spPr>
          <a:xfrm>
            <a:off x="3206750" y="3421063"/>
            <a:ext cx="966788" cy="369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/>
          <a:p>
            <a:pPr algn="ctr" defTabSz="171416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2C2E3C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en-US" sz="2399" dirty="0">
                <a:solidFill>
                  <a:srgbClr val="63B2E3"/>
                </a:solidFill>
                <a:latin typeface="Times New Roman"/>
                <a:ea typeface="微软雅黑"/>
                <a:cs typeface="Open Sans Bold" panose="020B0806030504020204" pitchFamily="34" charset="0"/>
                <a:sym typeface="Times New Roman"/>
              </a:rPr>
              <a:t>02</a:t>
            </a:r>
            <a:endParaRPr sz="675" dirty="0">
              <a:solidFill>
                <a:srgbClr val="63B2E3"/>
              </a:solidFill>
              <a:latin typeface="Times New Roman"/>
              <a:ea typeface="微软雅黑"/>
              <a:cs typeface="Open Sans Bold" panose="020B0806030504020204" pitchFamily="34" charset="0"/>
              <a:sym typeface="Times New Roman"/>
            </a:endParaRPr>
          </a:p>
        </p:txBody>
      </p:sp>
      <p:sp>
        <p:nvSpPr>
          <p:cNvPr id="22" name="Today…">
            <a:extLst>
              <a:ext uri="{FF2B5EF4-FFF2-40B4-BE49-F238E27FC236}">
                <a16:creationId xmlns:a16="http://schemas.microsoft.com/office/drawing/2014/main" id="{CB00550F-116B-F59D-16D6-83C2A2341912}"/>
              </a:ext>
            </a:extLst>
          </p:cNvPr>
          <p:cNvSpPr txBox="1"/>
          <p:nvPr/>
        </p:nvSpPr>
        <p:spPr>
          <a:xfrm>
            <a:off x="5084763" y="3421063"/>
            <a:ext cx="966787" cy="369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/>
          <a:p>
            <a:pPr algn="ctr" defTabSz="171416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2C2E3C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en-US" sz="2399" dirty="0">
                <a:solidFill>
                  <a:srgbClr val="63B2E3"/>
                </a:solidFill>
                <a:latin typeface="Times New Roman"/>
                <a:ea typeface="微软雅黑"/>
                <a:cs typeface="Open Sans Bold" panose="020B0806030504020204" pitchFamily="34" charset="0"/>
                <a:sym typeface="Times New Roman"/>
              </a:rPr>
              <a:t>03</a:t>
            </a:r>
            <a:endParaRPr sz="675" dirty="0">
              <a:solidFill>
                <a:srgbClr val="63B2E3"/>
              </a:solidFill>
              <a:latin typeface="Times New Roman"/>
              <a:ea typeface="微软雅黑"/>
              <a:cs typeface="Open Sans Bold" panose="020B0806030504020204" pitchFamily="34" charset="0"/>
              <a:sym typeface="Times New Roman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8A8351-0B4A-7F27-1166-31B5050F3F5C}"/>
              </a:ext>
            </a:extLst>
          </p:cNvPr>
          <p:cNvSpPr txBox="1"/>
          <p:nvPr/>
        </p:nvSpPr>
        <p:spPr>
          <a:xfrm>
            <a:off x="2882900" y="1536700"/>
            <a:ext cx="3378200" cy="78422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dirty="0">
                <a:solidFill>
                  <a:schemeClr val="accent6"/>
                </a:solidFill>
                <a:latin typeface="Times New Roman"/>
                <a:ea typeface="微软雅黑"/>
                <a:cs typeface="+mn-ea"/>
                <a:sym typeface="Times New Roman"/>
              </a:rPr>
              <a:t>CONTENTS</a:t>
            </a:r>
          </a:p>
        </p:txBody>
      </p:sp>
      <p:sp>
        <p:nvSpPr>
          <p:cNvPr id="25" name="Rectangle 70">
            <a:extLst>
              <a:ext uri="{FF2B5EF4-FFF2-40B4-BE49-F238E27FC236}">
                <a16:creationId xmlns:a16="http://schemas.microsoft.com/office/drawing/2014/main" id="{0AF5F090-A448-E6F5-26EF-A5C00DF9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3805238"/>
            <a:ext cx="1660525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背景</a:t>
            </a:r>
            <a:endParaRPr lang="en-US" altLang="zh-CN" sz="1400" noProof="1">
              <a:solidFill>
                <a:schemeClr val="accent6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93623857-55F5-58A2-9C77-43432CDC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4144963"/>
            <a:ext cx="151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900" i="1" noProof="1">
                <a:solidFill>
                  <a:srgbClr val="84C3E9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part one</a:t>
            </a:r>
          </a:p>
        </p:txBody>
      </p:sp>
      <p:sp>
        <p:nvSpPr>
          <p:cNvPr id="27" name="Rectangle 70">
            <a:extLst>
              <a:ext uri="{FF2B5EF4-FFF2-40B4-BE49-F238E27FC236}">
                <a16:creationId xmlns:a16="http://schemas.microsoft.com/office/drawing/2014/main" id="{6FFFE28A-523D-A425-A9F9-BB06888B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3805238"/>
            <a:ext cx="1646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Roboto Light" panose="02000000000000000000" pitchFamily="2" charset="0"/>
                <a:sym typeface="Times New Roman" panose="02020603050405020304" pitchFamily="18" charset="0"/>
              </a:rPr>
              <a:t>特征提取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0ABCBE65-B4CA-A3B7-1AA7-4226AD0E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4144963"/>
            <a:ext cx="151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900" i="1" noProof="1">
                <a:solidFill>
                  <a:srgbClr val="84C3E9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part two</a:t>
            </a: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id="{215E24BB-D105-F19A-5538-E6C3517B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3805238"/>
            <a:ext cx="1431925" cy="2862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分类器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45789D5D-5C96-33C1-EE3A-36D3C108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4144963"/>
            <a:ext cx="151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900" i="1" noProof="1">
                <a:solidFill>
                  <a:srgbClr val="84C3E9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part three</a:t>
            </a: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C9AAACE5-DB62-914F-328B-C04A5FFEB22E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124200"/>
            <a:ext cx="1609725" cy="1609725"/>
            <a:chOff x="9831386" y="4495799"/>
            <a:chExt cx="4724401" cy="4724401"/>
          </a:xfrm>
        </p:grpSpPr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D02BE247-1DB6-F441-96D1-82AE4839E90D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0" dist="533400" dir="13500000" sx="95000" sy="95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619A5312-2677-DD63-1068-6C7D7B8A2541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>
              <a:noFill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39" name="Today…">
            <a:extLst>
              <a:ext uri="{FF2B5EF4-FFF2-40B4-BE49-F238E27FC236}">
                <a16:creationId xmlns:a16="http://schemas.microsoft.com/office/drawing/2014/main" id="{26CDB483-C835-2319-5B64-9FEF74D8F335}"/>
              </a:ext>
            </a:extLst>
          </p:cNvPr>
          <p:cNvSpPr txBox="1"/>
          <p:nvPr/>
        </p:nvSpPr>
        <p:spPr>
          <a:xfrm>
            <a:off x="6950075" y="3430588"/>
            <a:ext cx="966788" cy="369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/>
          <a:p>
            <a:pPr algn="ctr" defTabSz="171416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2C2E3C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en-US" sz="2399" dirty="0">
                <a:solidFill>
                  <a:srgbClr val="63B2E3"/>
                </a:solidFill>
                <a:latin typeface="Times New Roman"/>
                <a:ea typeface="微软雅黑"/>
                <a:cs typeface="Open Sans Bold" panose="020B0806030504020204" pitchFamily="34" charset="0"/>
                <a:sym typeface="Times New Roman"/>
              </a:rPr>
              <a:t>04</a:t>
            </a:r>
            <a:endParaRPr sz="675" dirty="0">
              <a:solidFill>
                <a:srgbClr val="63B2E3"/>
              </a:solidFill>
              <a:latin typeface="Times New Roman"/>
              <a:ea typeface="微软雅黑"/>
              <a:cs typeface="Open Sans Bold" panose="020B0806030504020204" pitchFamily="34" charset="0"/>
              <a:sym typeface="Times New Roman"/>
            </a:endParaRPr>
          </a:p>
        </p:txBody>
      </p:sp>
      <p:sp>
        <p:nvSpPr>
          <p:cNvPr id="41" name="Rectangle 70">
            <a:extLst>
              <a:ext uri="{FF2B5EF4-FFF2-40B4-BE49-F238E27FC236}">
                <a16:creationId xmlns:a16="http://schemas.microsoft.com/office/drawing/2014/main" id="{9E757A6F-CF30-1DD7-39D2-5F4DBA2B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805238"/>
            <a:ext cx="1816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Roboto Light" panose="02000000000000000000" pitchFamily="2" charset="0"/>
                <a:sym typeface="Times New Roman" panose="02020603050405020304" pitchFamily="18" charset="0"/>
              </a:rPr>
              <a:t>结果</a:t>
            </a: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74C64422-1349-D467-EF9C-7798646DD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4154488"/>
            <a:ext cx="151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900" i="1" noProof="1">
                <a:solidFill>
                  <a:srgbClr val="84C3E9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part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5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1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4" grpId="1"/>
      <p:bldP spid="24" grpId="2"/>
      <p:bldP spid="24" grpId="3"/>
      <p:bldP spid="25" grpId="0"/>
      <p:bldP spid="26" grpId="0"/>
      <p:bldP spid="27" grpId="0"/>
      <p:bldP spid="28" grpId="0"/>
      <p:bldP spid="29" grpId="0"/>
      <p:bldP spid="30" grpId="0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8">
            <a:extLst>
              <a:ext uri="{FF2B5EF4-FFF2-40B4-BE49-F238E27FC236}">
                <a16:creationId xmlns:a16="http://schemas.microsoft.com/office/drawing/2014/main" id="{DA3AF598-B5F7-3A83-9984-D4E1CD03AC32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860550"/>
            <a:ext cx="3138487" cy="3136900"/>
            <a:chOff x="9831386" y="4495799"/>
            <a:chExt cx="4724401" cy="4724401"/>
          </a:xfrm>
        </p:grpSpPr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3ADB36E5-8BE0-74EF-61E9-695701D3BAF4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7349756F-E211-E1D8-4102-17791757E27B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176613C1-0010-0DF2-17EE-D36F287F9095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9488"/>
            <a:ext cx="2357437" cy="2359025"/>
            <a:chOff x="9831386" y="4495799"/>
            <a:chExt cx="4724401" cy="4724401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0AFEE73A-DD54-2D0E-09F9-DF0694B53EAA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5DDD8D51-6478-A9D1-E00A-F6B4FC73DB5A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54CABF54-D79D-9649-2E96-3EB2EFD170EA}"/>
              </a:ext>
            </a:extLst>
          </p:cNvPr>
          <p:cNvSpPr>
            <a:spLocks/>
          </p:cNvSpPr>
          <p:nvPr/>
        </p:nvSpPr>
        <p:spPr bwMode="auto">
          <a:xfrm>
            <a:off x="6477000" y="1870075"/>
            <a:ext cx="982663" cy="982663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3DEDFD"/>
          </a:solidFill>
          <a:ln>
            <a:noFill/>
          </a:ln>
          <a:effectLst>
            <a:outerShdw blurRad="673100" dist="241300" dir="5400000" algn="ctr" rotWithShape="0">
              <a:srgbClr val="3DEDFD">
                <a:alpha val="67000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AA3C730-D3B2-A1E1-A96E-A8DE72D5A8C6}"/>
              </a:ext>
            </a:extLst>
          </p:cNvPr>
          <p:cNvGrpSpPr/>
          <p:nvPr/>
        </p:nvGrpSpPr>
        <p:grpSpPr>
          <a:xfrm>
            <a:off x="6219729" y="4624154"/>
            <a:ext cx="1497098" cy="279583"/>
            <a:chOff x="8222965" y="7595340"/>
            <a:chExt cx="3061547" cy="695183"/>
          </a:xfrm>
          <a:effectLst>
            <a:outerShdw blurRad="127000" dist="63500" dir="13500000" algn="br" rotWithShape="0">
              <a:schemeClr val="bg1">
                <a:alpha val="40000"/>
              </a:schemeClr>
            </a:outerShdw>
          </a:effectLst>
        </p:grpSpPr>
        <p:sp>
          <p:nvSpPr>
            <p:cNvPr id="11" name="圆角矩形 16">
              <a:extLst>
                <a:ext uri="{FF2B5EF4-FFF2-40B4-BE49-F238E27FC236}">
                  <a16:creationId xmlns:a16="http://schemas.microsoft.com/office/drawing/2014/main" id="{7C192371-D9AB-AE70-0DF7-871F00973032}"/>
                </a:ext>
              </a:extLst>
            </p:cNvPr>
            <p:cNvSpPr/>
            <p:nvPr/>
          </p:nvSpPr>
          <p:spPr>
            <a:xfrm>
              <a:off x="8222965" y="7595340"/>
              <a:ext cx="3061547" cy="678712"/>
            </a:xfrm>
            <a:prstGeom prst="roundRect">
              <a:avLst>
                <a:gd name="adj" fmla="val 48214"/>
              </a:avLst>
            </a:prstGeom>
            <a:solidFill>
              <a:srgbClr val="D6EBF8"/>
            </a:solidFill>
            <a:ln w="19050">
              <a:noFill/>
            </a:ln>
            <a:effectLst>
              <a:outerShdw blurRad="381000" dist="381000" dir="2700000" sx="95000" sy="95000" algn="t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spc="225" dirty="0">
                <a:solidFill>
                  <a:srgbClr val="182027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889034-98C1-F3BD-8FEA-F47541A6DD47}"/>
                </a:ext>
              </a:extLst>
            </p:cNvPr>
            <p:cNvSpPr txBox="1"/>
            <p:nvPr/>
          </p:nvSpPr>
          <p:spPr>
            <a:xfrm>
              <a:off x="8222965" y="7659161"/>
              <a:ext cx="3061545" cy="6313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63B2E3"/>
                  </a:solidFill>
                  <a:latin typeface="Times New Roman"/>
                  <a:ea typeface="微软雅黑"/>
                  <a:cs typeface="Arial" panose="020B0604020202020204" pitchFamily="34" charset="0"/>
                  <a:sym typeface="Times New Roman"/>
                </a:rPr>
                <a:t>THE PART 01</a:t>
              </a:r>
            </a:p>
          </p:txBody>
        </p:sp>
      </p:grpSp>
      <p:sp>
        <p:nvSpPr>
          <p:cNvPr id="13" name="文本框 12" descr="e7d195523061f1c03a90ee8e42cb24248e56383cd534985688F9F494128731F165EE95AB4B0C0A38076AAEA07667B1565C446FC45FF01DFB0E885BCDBDF3A284F3DB14DA61DD97F0BAB2E6C668FB4931B99D40B68E3E163A32636258E622DCA61F43F29646847B337F50C35A893C70635C3DDF21F745ACDFA1E795D725ED0D02859279497801B8B8">
            <a:extLst>
              <a:ext uri="{FF2B5EF4-FFF2-40B4-BE49-F238E27FC236}">
                <a16:creationId xmlns:a16="http://schemas.microsoft.com/office/drawing/2014/main" id="{A8DCEF78-7048-7C87-8CBC-77F12FABB350}"/>
              </a:ext>
            </a:extLst>
          </p:cNvPr>
          <p:cNvSpPr txBox="1"/>
          <p:nvPr/>
        </p:nvSpPr>
        <p:spPr>
          <a:xfrm>
            <a:off x="4984750" y="3036888"/>
            <a:ext cx="3967163" cy="85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>
                <a:solidFill>
                  <a:schemeClr val="accent6"/>
                </a:solidFill>
                <a:latin typeface="Times New Roman"/>
                <a:ea typeface="微软雅黑"/>
                <a:sym typeface="Times New Roman"/>
              </a:rPr>
              <a:t>背景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595F62E-1951-7314-44C0-740EAC815881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624138"/>
            <a:ext cx="1611313" cy="1609725"/>
            <a:chOff x="9831386" y="4495799"/>
            <a:chExt cx="4724401" cy="4724401"/>
          </a:xfrm>
        </p:grpSpPr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CE7273C7-11CA-D2CB-66EE-A13BB19A7C2E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FEA2D655-BEEB-45DB-BE15-A17C6212DFED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17" name="TextBox 44">
            <a:extLst>
              <a:ext uri="{FF2B5EF4-FFF2-40B4-BE49-F238E27FC236}">
                <a16:creationId xmlns:a16="http://schemas.microsoft.com/office/drawing/2014/main" id="{8B750565-420B-73AB-9E07-7D354914D5AC}"/>
              </a:ext>
            </a:extLst>
          </p:cNvPr>
          <p:cNvSpPr txBox="1"/>
          <p:nvPr/>
        </p:nvSpPr>
        <p:spPr>
          <a:xfrm>
            <a:off x="1547813" y="3244850"/>
            <a:ext cx="14954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6"/>
                </a:solidFill>
                <a:latin typeface="+mn-lt"/>
              </a:rPr>
              <a:t>Ⅰ</a:t>
            </a:r>
            <a:endParaRPr lang="zh-CN" altLang="en-US" sz="24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6FBD7FF4-EF7B-D4BB-86FB-281A972A0860}"/>
              </a:ext>
            </a:extLst>
          </p:cNvPr>
          <p:cNvSpPr txBox="1"/>
          <p:nvPr/>
        </p:nvSpPr>
        <p:spPr>
          <a:xfrm>
            <a:off x="6213475" y="2130425"/>
            <a:ext cx="14938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6"/>
                </a:solidFill>
                <a:latin typeface="+mn-lt"/>
              </a:rPr>
              <a:t>Ⅰ</a:t>
            </a:r>
            <a:endParaRPr lang="zh-CN" altLang="en-US" sz="2400" b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7">
            <a:extLst>
              <a:ext uri="{FF2B5EF4-FFF2-40B4-BE49-F238E27FC236}">
                <a16:creationId xmlns:a16="http://schemas.microsoft.com/office/drawing/2014/main" id="{BCB831C5-02E0-F76B-EA30-DAE170EB99E8}"/>
              </a:ext>
            </a:extLst>
          </p:cNvPr>
          <p:cNvSpPr txBox="1"/>
          <p:nvPr/>
        </p:nvSpPr>
        <p:spPr>
          <a:xfrm>
            <a:off x="685800" y="1752600"/>
            <a:ext cx="723900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基于内容的图像分类是计算机视觉中的一个重要研究方向，其核心在于提取图像的特征并利用分类器进行分类。图像的特征主要分为 全局特征（如颜色特征）和 局部特征（如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特征）。本次作业以动物图片（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Ainimal-10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子集）为实验数据，分类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6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种类别：蝴蝶、猫、鸡、牛、狗和羊，旨在通过提取全局和局部特征，结合不同分类器，完成图像分类任务并比较不同特征和分类器的表现。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1" name="Rectangle 70">
            <a:extLst>
              <a:ext uri="{FF2B5EF4-FFF2-40B4-BE49-F238E27FC236}">
                <a16:creationId xmlns:a16="http://schemas.microsoft.com/office/drawing/2014/main" id="{43A7E37C-C5BD-AAAF-91C8-5A48DFA1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572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1.1 </a:t>
            </a:r>
            <a:r>
              <a:rPr lang="zh-CN" altLang="en-US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作业背景</a:t>
            </a:r>
            <a:endParaRPr lang="en-US" altLang="zh-CN" sz="2400" b="1" noProof="1">
              <a:solidFill>
                <a:schemeClr val="accent6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148" name="图片 1">
            <a:extLst>
              <a:ext uri="{FF2B5EF4-FFF2-40B4-BE49-F238E27FC236}">
                <a16:creationId xmlns:a16="http://schemas.microsoft.com/office/drawing/2014/main" id="{728265C9-DA34-3F31-A617-664A8991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5257800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0">
            <a:extLst>
              <a:ext uri="{FF2B5EF4-FFF2-40B4-BE49-F238E27FC236}">
                <a16:creationId xmlns:a16="http://schemas.microsoft.com/office/drawing/2014/main" id="{722A72A6-6010-8D61-62A1-44AD5002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572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1.2 </a:t>
            </a:r>
            <a:r>
              <a:rPr lang="zh-CN" altLang="en-US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任务目标</a:t>
            </a: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34CE13D3-D2D2-CC9C-BF27-375AF503C101}"/>
              </a:ext>
            </a:extLst>
          </p:cNvPr>
          <p:cNvSpPr txBox="1"/>
          <p:nvPr/>
        </p:nvSpPr>
        <p:spPr>
          <a:xfrm>
            <a:off x="123825" y="1371600"/>
            <a:ext cx="889635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、任务目标提取图像的全局特征和局部特征：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	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全局特征：使用颜色特征（颜色直方图）描述图像整体的颜色分布。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	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局部特征：提取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特征并利用</a:t>
            </a:r>
            <a:r>
              <a:rPr lang="en-US" altLang="zh-CN" dirty="0" err="1">
                <a:solidFill>
                  <a:schemeClr val="accent6"/>
                </a:solidFill>
                <a:latin typeface="+mn-lt"/>
              </a:rPr>
              <a:t>BoW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模型构建局部特征的描述子。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2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、使用多种分类器（如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SVM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、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KNN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、决策树）对图像进行分类。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3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、比较不同特征组合（颜色特征、</a:t>
            </a:r>
            <a:r>
              <a:rPr lang="en-US" altLang="zh-CN" dirty="0" err="1">
                <a:solidFill>
                  <a:schemeClr val="accent6"/>
                </a:solidFill>
                <a:latin typeface="+mn-lt"/>
              </a:rPr>
              <a:t>BoW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特征、合并特征）在分类任务中的表现。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+mn-lt"/>
              </a:rPr>
              <a:t>4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、评估和分析分类结果，寻找最佳特征与分类器的组合。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7172" name="图片 1">
            <a:extLst>
              <a:ext uri="{FF2B5EF4-FFF2-40B4-BE49-F238E27FC236}">
                <a16:creationId xmlns:a16="http://schemas.microsoft.com/office/drawing/2014/main" id="{BD90CBBD-F460-6445-81CC-94169F9A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195638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8">
            <a:extLst>
              <a:ext uri="{FF2B5EF4-FFF2-40B4-BE49-F238E27FC236}">
                <a16:creationId xmlns:a16="http://schemas.microsoft.com/office/drawing/2014/main" id="{07C4D940-AECC-8F12-5598-4A9B313BCB29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860550"/>
            <a:ext cx="3138487" cy="3136900"/>
            <a:chOff x="9831386" y="4495799"/>
            <a:chExt cx="4724401" cy="4724401"/>
          </a:xfrm>
        </p:grpSpPr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486B23F3-8590-5DA5-7B17-40BE110A87F1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0B7B9852-12E4-DF39-B1BE-0C861FBF08F8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03A52964-415A-B02D-D313-0859E9484BD3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9488"/>
            <a:ext cx="2357437" cy="2359025"/>
            <a:chOff x="9831386" y="4495799"/>
            <a:chExt cx="4724401" cy="4724401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507DF810-B5F1-7722-3C74-4C0AA48D56BB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58D02C5F-F864-4D7D-4BE3-80EF47F01A8C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E5BFA628-CCA8-CBAB-B60D-13C1E2F12F22}"/>
              </a:ext>
            </a:extLst>
          </p:cNvPr>
          <p:cNvSpPr>
            <a:spLocks/>
          </p:cNvSpPr>
          <p:nvPr/>
        </p:nvSpPr>
        <p:spPr bwMode="auto">
          <a:xfrm>
            <a:off x="6477000" y="1866900"/>
            <a:ext cx="982663" cy="982663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3DEDFD"/>
          </a:solidFill>
          <a:ln>
            <a:noFill/>
          </a:ln>
          <a:effectLst>
            <a:outerShdw blurRad="673100" dist="241300" dir="5400000" algn="ctr" rotWithShape="0">
              <a:srgbClr val="3DEDFD">
                <a:alpha val="67000"/>
              </a:srgbClr>
            </a:outerShdw>
          </a:effectLst>
        </p:spPr>
        <p:txBody>
          <a:bodyPr lIns="34286" tIns="17143" rIns="34286" bIns="17143" anchor="ctr"/>
          <a:lstStyle/>
          <a:p>
            <a:pPr algn="ctr" defTabSz="3428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99" kern="0" dirty="0">
              <a:solidFill>
                <a:srgbClr val="FFFFFF"/>
              </a:solidFill>
              <a:latin typeface="Times New Roman"/>
              <a:ea typeface="微软雅黑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7F7475-ADC1-A32A-F642-0C19328FDAD4}"/>
              </a:ext>
            </a:extLst>
          </p:cNvPr>
          <p:cNvGrpSpPr/>
          <p:nvPr/>
        </p:nvGrpSpPr>
        <p:grpSpPr>
          <a:xfrm>
            <a:off x="6219729" y="4624154"/>
            <a:ext cx="1497098" cy="279583"/>
            <a:chOff x="8222965" y="7595340"/>
            <a:chExt cx="3061547" cy="695183"/>
          </a:xfrm>
          <a:effectLst>
            <a:outerShdw blurRad="127000" dist="63500" dir="13500000" algn="br" rotWithShape="0">
              <a:schemeClr val="bg1">
                <a:alpha val="40000"/>
              </a:schemeClr>
            </a:outerShdw>
          </a:effectLst>
        </p:grpSpPr>
        <p:sp>
          <p:nvSpPr>
            <p:cNvPr id="11" name="圆角矩形 16">
              <a:extLst>
                <a:ext uri="{FF2B5EF4-FFF2-40B4-BE49-F238E27FC236}">
                  <a16:creationId xmlns:a16="http://schemas.microsoft.com/office/drawing/2014/main" id="{CE2A3CB1-BD61-C59A-203F-D1EBD2AC6E60}"/>
                </a:ext>
              </a:extLst>
            </p:cNvPr>
            <p:cNvSpPr/>
            <p:nvPr/>
          </p:nvSpPr>
          <p:spPr>
            <a:xfrm>
              <a:off x="8222965" y="7595340"/>
              <a:ext cx="3061547" cy="678712"/>
            </a:xfrm>
            <a:prstGeom prst="roundRect">
              <a:avLst>
                <a:gd name="adj" fmla="val 48214"/>
              </a:avLst>
            </a:prstGeom>
            <a:solidFill>
              <a:srgbClr val="D6EBF8"/>
            </a:solidFill>
            <a:ln w="19050">
              <a:noFill/>
            </a:ln>
            <a:effectLst>
              <a:outerShdw blurRad="381000" dist="381000" dir="2700000" sx="95000" sy="95000" algn="t" rotWithShape="0">
                <a:srgbClr val="84C3E9">
                  <a:alpha val="8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spc="225" dirty="0">
                <a:solidFill>
                  <a:srgbClr val="182027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DD1AEC2-2FA5-1470-7DB6-207B92DB542A}"/>
                </a:ext>
              </a:extLst>
            </p:cNvPr>
            <p:cNvSpPr txBox="1"/>
            <p:nvPr/>
          </p:nvSpPr>
          <p:spPr>
            <a:xfrm>
              <a:off x="8222965" y="7659161"/>
              <a:ext cx="3061545" cy="63136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63B2E3"/>
                  </a:solidFill>
                  <a:latin typeface="Times New Roman"/>
                  <a:ea typeface="微软雅黑"/>
                  <a:cs typeface="Arial" panose="020B0604020202020204" pitchFamily="34" charset="0"/>
                  <a:sym typeface="Times New Roman"/>
                </a:rPr>
                <a:t>THE PART 02</a:t>
              </a:r>
            </a:p>
          </p:txBody>
        </p:sp>
      </p:grpSp>
      <p:sp>
        <p:nvSpPr>
          <p:cNvPr id="13" name="文本框 12" descr="e7d195523061f1c03a90ee8e42cb24248e56383cd534985688F9F494128731F165EE95AB4B0C0A38076AAEA07667B1565C446FC45FF01DFB0E885BCDBDF3A284F3DB14DA61DD97F0BAB2E6C668FB4931B99D40B68E3E163A32636258E622DCA61F43F29646847B337F50C35A893C70635C3DDF21F745ACDFA1E795D725ED0D02859279497801B8B8">
            <a:extLst>
              <a:ext uri="{FF2B5EF4-FFF2-40B4-BE49-F238E27FC236}">
                <a16:creationId xmlns:a16="http://schemas.microsoft.com/office/drawing/2014/main" id="{8A4F8886-2EFB-6910-6519-2652B8A48F98}"/>
              </a:ext>
            </a:extLst>
          </p:cNvPr>
          <p:cNvSpPr txBox="1"/>
          <p:nvPr/>
        </p:nvSpPr>
        <p:spPr>
          <a:xfrm>
            <a:off x="4984750" y="3036888"/>
            <a:ext cx="3967163" cy="85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>
                <a:solidFill>
                  <a:srgbClr val="F79646"/>
                </a:solidFill>
                <a:latin typeface="Times New Roman"/>
                <a:ea typeface="微软雅黑"/>
                <a:sym typeface="Times New Roman"/>
              </a:rPr>
              <a:t>特征提取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419B2624-6521-9E1E-B191-4EA46314EBBA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2624138"/>
            <a:ext cx="1611313" cy="1609725"/>
            <a:chOff x="9831386" y="4495799"/>
            <a:chExt cx="4724401" cy="4724401"/>
          </a:xfrm>
        </p:grpSpPr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D6B72482-8792-699F-1351-A194AE5EE891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FF989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13500000" sx="95000" sy="95000" algn="br" rotWithShape="0">
                <a:srgbClr val="FFFFFF"/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6B8B4727-A03A-CAFE-DCC5-4B4E351BF84B}"/>
                </a:ext>
              </a:extLst>
            </p:cNvPr>
            <p:cNvSpPr/>
            <p:nvPr/>
          </p:nvSpPr>
          <p:spPr>
            <a:xfrm>
              <a:off x="9831386" y="4495799"/>
              <a:ext cx="4724401" cy="4724401"/>
            </a:xfrm>
            <a:prstGeom prst="ellipse">
              <a:avLst/>
            </a:prstGeom>
            <a:solidFill>
              <a:srgbClr val="D6EBF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33400" dir="2700000" sx="95000" sy="95000" algn="br" rotWithShape="0">
                <a:srgbClr val="84C3E9">
                  <a:alpha val="84000"/>
                </a:srgbClr>
              </a:outerShdw>
            </a:effectLst>
          </p:spPr>
          <p:txBody>
            <a:bodyPr anchor="ctr"/>
            <a:lstStyle/>
            <a:p>
              <a:pPr algn="ctr" defTabSz="171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75" kern="0">
                <a:solidFill>
                  <a:srgbClr val="FFFFFF"/>
                </a:solidFill>
                <a:latin typeface="Times New Roman"/>
                <a:ea typeface="微软雅黑"/>
                <a:sym typeface="Times New Roman"/>
              </a:endParaRPr>
            </a:p>
          </p:txBody>
        </p:sp>
      </p:grpSp>
      <p:sp>
        <p:nvSpPr>
          <p:cNvPr id="17" name="TextBox 44">
            <a:extLst>
              <a:ext uri="{FF2B5EF4-FFF2-40B4-BE49-F238E27FC236}">
                <a16:creationId xmlns:a16="http://schemas.microsoft.com/office/drawing/2014/main" id="{340E16D2-4A1E-14CE-B240-AA9DFA9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44850"/>
            <a:ext cx="1495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rPr>
              <a:t>Ⅱ</a:t>
            </a:r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F16AAE96-CB3C-737A-C451-1DFD6BB7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2130425"/>
            <a:ext cx="149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698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69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Open Sans Extrabold" panose="020B0906030804020204" pitchFamily="34" charset="0"/>
                <a:sym typeface="Times New Roman" panose="02020603050405020304" pitchFamily="18" charset="0"/>
              </a:rPr>
              <a:t>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0">
            <a:extLst>
              <a:ext uri="{FF2B5EF4-FFF2-40B4-BE49-F238E27FC236}">
                <a16:creationId xmlns:a16="http://schemas.microsoft.com/office/drawing/2014/main" id="{6AEA7365-D3CE-AB43-D6DF-4A2A4F507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572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2.1 </a:t>
            </a:r>
            <a:r>
              <a:rPr lang="zh-CN" altLang="en-US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数据预处理</a:t>
            </a:r>
          </a:p>
        </p:txBody>
      </p:sp>
      <p:sp>
        <p:nvSpPr>
          <p:cNvPr id="2" name="TextBox 27">
            <a:extLst>
              <a:ext uri="{FF2B5EF4-FFF2-40B4-BE49-F238E27FC236}">
                <a16:creationId xmlns:a16="http://schemas.microsoft.com/office/drawing/2014/main" id="{7043AEB0-4939-16F3-2888-78DA74FF69DE}"/>
              </a:ext>
            </a:extLst>
          </p:cNvPr>
          <p:cNvSpPr txBox="1"/>
          <p:nvPr/>
        </p:nvSpPr>
        <p:spPr>
          <a:xfrm>
            <a:off x="123825" y="1600200"/>
            <a:ext cx="889635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图像尺寸统一：不同的图像可能具有不同的尺寸，图像的尺寸不统一会影响后续的特征提取和模型训练。特别是在使用深度学习模型时，网络通常要求输入图像具有相同的大小。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数据增强：随机水平翻转、随机裁剪、旋转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标准化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/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归一化（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Normalization/Standardization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）不同图像的亮度、对比度等特征可能会有所不同。为了避免在后续特征提取和模型训练中出现偏差，对图像进行归一化处理。归一化：将像素值缩放到 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[0, 1] 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范围，方法是将像素值除以 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255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标准化：将图像的像素值转化为均值为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，标准差为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的分布。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320C-8C86-483E-B048-7B660A2BB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0">
            <a:extLst>
              <a:ext uri="{FF2B5EF4-FFF2-40B4-BE49-F238E27FC236}">
                <a16:creationId xmlns:a16="http://schemas.microsoft.com/office/drawing/2014/main" id="{90AABF81-BD9E-AF9C-A2CB-08FB6920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4572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2.2 </a:t>
            </a:r>
            <a:r>
              <a:rPr lang="zh-CN" altLang="en-US" sz="2400" b="1" noProof="1">
                <a:solidFill>
                  <a:schemeClr val="accent6"/>
                </a:solidFill>
                <a:latin typeface="Times New Roman"/>
                <a:ea typeface="微软雅黑"/>
                <a:cs typeface="Arial" panose="020B0604020202020204" pitchFamily="34" charset="0"/>
                <a:sym typeface="Times New Roman"/>
              </a:rPr>
              <a:t>特征提取</a:t>
            </a:r>
          </a:p>
        </p:txBody>
      </p:sp>
      <p:sp>
        <p:nvSpPr>
          <p:cNvPr id="2" name="TextBox 27">
            <a:extLst>
              <a:ext uri="{FF2B5EF4-FFF2-40B4-BE49-F238E27FC236}">
                <a16:creationId xmlns:a16="http://schemas.microsoft.com/office/drawing/2014/main" id="{9AA4F91D-BAA7-EB94-2425-9629BCA4DD0C}"/>
              </a:ext>
            </a:extLst>
          </p:cNvPr>
          <p:cNvSpPr txBox="1"/>
          <p:nvPr/>
        </p:nvSpPr>
        <p:spPr>
          <a:xfrm>
            <a:off x="123825" y="1600200"/>
            <a:ext cx="88963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/>
                </a:solidFill>
                <a:latin typeface="+mn-lt"/>
              </a:rPr>
              <a:t>颜色特征（全局特征）：使用颜色直方图表示图像整体的颜色分布。提取步骤：将图像从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BGR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颜色空间转换为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HSV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颜色空间。计算每张图像的颜色直方图，统计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H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（色相）、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（饱和度）和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V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（亮度）的频率分布。对颜色直方图进行归一化，使其值范围一致。将直方图展平为一维向量，作为颜色特征。颜色直方图反映了图像整体的颜色分布信息，是一种经典的全局特征。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542FC-E238-ECE8-9041-2F17CBED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7" t="10344"/>
          <a:stretch/>
        </p:blipFill>
        <p:spPr>
          <a:xfrm>
            <a:off x="123825" y="3078163"/>
            <a:ext cx="8763000" cy="29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BEB61F5A-B6BF-FA7C-62EB-1DC386A6A749}"/>
              </a:ext>
            </a:extLst>
          </p:cNvPr>
          <p:cNvSpPr txBox="1"/>
          <p:nvPr/>
        </p:nvSpPr>
        <p:spPr>
          <a:xfrm>
            <a:off x="15875" y="1295400"/>
            <a:ext cx="87471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6"/>
                </a:solidFill>
                <a:latin typeface="+mn-lt"/>
              </a:rPr>
              <a:t>局部特征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（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特征）：使用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（尺度不变特征变换）提取图像的局部特征点。提取步骤：提取图像的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关键点和描述符。将训练集中所有描述符通过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K-Means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聚类，生成视觉词汇表（</a:t>
            </a:r>
            <a:r>
              <a:rPr lang="en-US" altLang="zh-CN" dirty="0" err="1">
                <a:solidFill>
                  <a:schemeClr val="accent6"/>
                </a:solidFill>
                <a:latin typeface="+mn-lt"/>
              </a:rPr>
              <a:t>BoW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模型）。使用</a:t>
            </a:r>
            <a:r>
              <a:rPr lang="en-US" altLang="zh-CN" dirty="0" err="1">
                <a:solidFill>
                  <a:schemeClr val="accent6"/>
                </a:solidFill>
                <a:latin typeface="+mn-lt"/>
              </a:rPr>
              <a:t>BoW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模型将每张图像的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特征转换为固定长度的特征向量。</a:t>
            </a:r>
            <a:r>
              <a:rPr lang="en-US" altLang="zh-CN" dirty="0">
                <a:solidFill>
                  <a:schemeClr val="accent6"/>
                </a:solidFill>
                <a:latin typeface="+mn-lt"/>
              </a:rPr>
              <a:t>SIFT</a:t>
            </a:r>
            <a:r>
              <a:rPr lang="zh-CN" altLang="en-US" dirty="0">
                <a:solidFill>
                  <a:schemeClr val="accent6"/>
                </a:solidFill>
                <a:latin typeface="+mn-lt"/>
              </a:rPr>
              <a:t>特征描述图像的局部信息，对形状、边缘、纹理等具有较强的鲁棒性。</a:t>
            </a:r>
            <a:endParaRPr lang="en-US" altLang="zh-CN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A1F553-515A-3EC5-DA55-89B43FA1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76729"/>
            <a:ext cx="5835242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701</Words>
  <Application>Microsoft Office PowerPoint</Application>
  <PresentationFormat>全屏显示(4:3)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Open Sans Bold</vt:lpstr>
      <vt:lpstr>Open Sans Extrabold</vt:lpstr>
      <vt:lpstr>Roboto Light</vt:lpstr>
      <vt:lpstr>等线</vt:lpstr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s1012480564</cp:lastModifiedBy>
  <cp:revision>482</cp:revision>
  <dcterms:created xsi:type="dcterms:W3CDTF">2006-08-16T00:00:00Z</dcterms:created>
  <dcterms:modified xsi:type="dcterms:W3CDTF">2024-12-17T12:45:56Z</dcterms:modified>
</cp:coreProperties>
</file>