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73" r:id="rId4"/>
    <p:sldId id="263" r:id="rId5"/>
    <p:sldId id="276" r:id="rId6"/>
    <p:sldId id="281" r:id="rId7"/>
    <p:sldId id="283" r:id="rId8"/>
    <p:sldId id="284" r:id="rId9"/>
    <p:sldId id="285" r:id="rId10"/>
    <p:sldId id="258" r:id="rId11"/>
    <p:sldId id="274" r:id="rId12"/>
    <p:sldId id="277" r:id="rId13"/>
    <p:sldId id="278" r:id="rId14"/>
    <p:sldId id="279" r:id="rId15"/>
    <p:sldId id="282" r:id="rId16"/>
    <p:sldId id="28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979" autoAdjust="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D35F-E7EB-474A-8CB4-6B498EA31E0E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47D6-62AD-46F2-AC93-A87284EAA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5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3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36B63-E209-3361-0E49-8BD877C8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18CD54E-C374-66E6-C6F2-D705ADB41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9A431B-4AF3-2FD9-7D02-F41901EA8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B8388D-6919-E5CB-A0A9-8BBC7099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0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657B6-BAA5-7B52-C137-758B8CE0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A5F6FD-FE62-22B6-A1E1-484C28437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287C2E6-E751-0693-261E-911E3CCB3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EB53C-EFAC-4E47-82EA-D58F666C7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03579-FD73-E34A-AF93-0484654EB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8ED3CE-71DD-8B3C-EE24-975D26779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4180EA-FA13-7264-7E98-0FE7254B0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59FDD-6906-8AD4-DFE3-BBEAB6C84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AFE81-7AB2-AB98-956E-B4625262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EDBEAA1-5F1B-66C8-03B9-6364891D8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854E1E-F943-4AE3-B99C-C92116DF9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AA312A-D055-E9EA-D15C-B720809AE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EA458-96F0-374B-57FF-9AC733659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68C0673-7E52-A7D7-B59C-550F443BD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DB7878A-80D7-508A-8D4D-C7133F034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987E60-4B97-02AC-4FAD-BC9762AEB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86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10C1-AEB7-DE09-21E3-CEF40A66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0BF6D9-966C-DF35-5AA5-67283A459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C8F47AE-E11D-F8CB-F106-DCF2B07BC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AB17B-961C-A63C-6959-EFCF85FC9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BE4D-E38A-76C0-CA3D-38AF4D81F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3FEC8F4-22DE-CBFB-14D1-B7BB1D27C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87DE436-67DE-2E9D-0330-5025DA1DF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A0C692-E641-9C9F-DEC7-29F7DD5F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17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4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0B61E-9BC4-3A05-2A4C-4850DBF40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909" y="1552471"/>
            <a:ext cx="5010051" cy="213840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HW3 </a:t>
            </a:r>
            <a:br>
              <a:rPr lang="en-US" altLang="zh-TW" sz="4400" dirty="0"/>
            </a:br>
            <a:r>
              <a:rPr lang="en-US" altLang="zh-TW" sz="4400" dirty="0"/>
              <a:t> Object Detection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766845-2A2E-3059-9301-A86CBA42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5858" y="4430259"/>
            <a:ext cx="40788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S1154018</a:t>
            </a:r>
            <a:r>
              <a:rPr lang="zh-TW" altLang="en-US" dirty="0"/>
              <a:t> 資工三 王宇森</a:t>
            </a:r>
          </a:p>
        </p:txBody>
      </p:sp>
      <p:pic>
        <p:nvPicPr>
          <p:cNvPr id="4" name="Picture 3" descr="一張含有 電子藍, 鮮豔, 藍色, 鈷藍 的圖片&#10;&#10;自動產生的描述">
            <a:extLst>
              <a:ext uri="{FF2B5EF4-FFF2-40B4-BE49-F238E27FC236}">
                <a16:creationId xmlns:a16="http://schemas.microsoft.com/office/drawing/2014/main" id="{8B0B27BC-E817-127B-AA7C-2028864A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42" r="35630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07379-4106-30D6-694E-B18044D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5" y="259773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Morphology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9D4C21-326D-3646-D602-323881E897A1}"/>
              </a:ext>
            </a:extLst>
          </p:cNvPr>
          <p:cNvSpPr txBox="1"/>
          <p:nvPr/>
        </p:nvSpPr>
        <p:spPr>
          <a:xfrm>
            <a:off x="4267407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erosion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CB2874-5930-7FA5-48F4-7B001618737A}"/>
              </a:ext>
            </a:extLst>
          </p:cNvPr>
          <p:cNvSpPr txBox="1"/>
          <p:nvPr/>
        </p:nvSpPr>
        <p:spPr>
          <a:xfrm>
            <a:off x="8309029" y="5257593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9613B8-460B-666B-656B-7A9C2ABF1323}"/>
              </a:ext>
            </a:extLst>
          </p:cNvPr>
          <p:cNvSpPr txBox="1"/>
          <p:nvPr/>
        </p:nvSpPr>
        <p:spPr>
          <a:xfrm>
            <a:off x="365945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8" name="圖片 7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C4ADD41B-2D63-119C-043B-2B58018B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5" y="1574378"/>
            <a:ext cx="3709245" cy="3709245"/>
          </a:xfrm>
          <a:prstGeom prst="rect">
            <a:avLst/>
          </a:prstGeom>
        </p:spPr>
      </p:pic>
      <p:pic>
        <p:nvPicPr>
          <p:cNvPr id="11" name="圖片 10" descr="一張含有 寫生, 人的臉孔, 圖畫, 圖解 的圖片&#10;&#10;自動產生的描述">
            <a:extLst>
              <a:ext uri="{FF2B5EF4-FFF2-40B4-BE49-F238E27FC236}">
                <a16:creationId xmlns:a16="http://schemas.microsoft.com/office/drawing/2014/main" id="{E2F07821-C62E-D2A9-B705-9E2FA48C0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21" y="1564047"/>
            <a:ext cx="3693546" cy="3693546"/>
          </a:xfrm>
          <a:prstGeom prst="rect">
            <a:avLst/>
          </a:prstGeom>
        </p:spPr>
      </p:pic>
      <p:pic>
        <p:nvPicPr>
          <p:cNvPr id="13" name="圖片 12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3E0657E8-C535-5161-AF0E-9FA0FDFDA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28" y="1539353"/>
            <a:ext cx="3703877" cy="37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ED74-68AD-4944-FFF7-B9321FA3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53B16-B136-B551-3A80-0A513701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5" y="259773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Morphology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50F1A1-6B48-0FD1-9E6E-431173535A63}"/>
              </a:ext>
            </a:extLst>
          </p:cNvPr>
          <p:cNvSpPr txBox="1"/>
          <p:nvPr/>
        </p:nvSpPr>
        <p:spPr>
          <a:xfrm>
            <a:off x="4267407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closing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E9809E-23F6-ED8F-9C60-BCE37CCED464}"/>
              </a:ext>
            </a:extLst>
          </p:cNvPr>
          <p:cNvSpPr txBox="1"/>
          <p:nvPr/>
        </p:nvSpPr>
        <p:spPr>
          <a:xfrm>
            <a:off x="8309029" y="5257593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opening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94109D-81A6-B27B-9626-35C5DAF4E1F7}"/>
              </a:ext>
            </a:extLst>
          </p:cNvPr>
          <p:cNvSpPr txBox="1"/>
          <p:nvPr/>
        </p:nvSpPr>
        <p:spPr>
          <a:xfrm>
            <a:off x="365945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8" name="圖片 7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A2D87B3B-9DFB-67F1-2DF0-BE5741A4E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5" y="1574378"/>
            <a:ext cx="3709245" cy="3709245"/>
          </a:xfrm>
          <a:prstGeom prst="rect">
            <a:avLst/>
          </a:prstGeom>
        </p:spPr>
      </p:pic>
      <p:pic>
        <p:nvPicPr>
          <p:cNvPr id="12" name="圖片 11" descr="一張含有 寫生, 圖畫, 圖解, 人的臉孔 的圖片&#10;&#10;自動產生的描述">
            <a:extLst>
              <a:ext uri="{FF2B5EF4-FFF2-40B4-BE49-F238E27FC236}">
                <a16:creationId xmlns:a16="http://schemas.microsoft.com/office/drawing/2014/main" id="{6130799E-BC93-23C4-5C98-4FF40E3E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67" y="1558678"/>
            <a:ext cx="3709245" cy="3709245"/>
          </a:xfrm>
          <a:prstGeom prst="rect">
            <a:avLst/>
          </a:prstGeom>
        </p:spPr>
      </p:pic>
      <p:pic>
        <p:nvPicPr>
          <p:cNvPr id="14" name="圖片 13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65985383-D4F6-451B-A78C-28BC45A9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29" y="1550827"/>
            <a:ext cx="3724945" cy="37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2298-A360-CE12-AE46-D46E8BFD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6055-D406-4BC2-5AAF-5C5F85D8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137232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Erosion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1279FB-96C5-D7DB-1662-C6C14FCC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14" y="1323151"/>
            <a:ext cx="4078760" cy="4961760"/>
          </a:xfrm>
        </p:spPr>
        <p:txBody>
          <a:bodyPr>
            <a:norm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，內容皆為</a:t>
            </a:r>
            <a:r>
              <a:rPr lang="en-US" altLang="zh-TW" dirty="0"/>
              <a:t>255</a:t>
            </a:r>
          </a:p>
          <a:p>
            <a:r>
              <a:rPr lang="zh-TW" altLang="en-US" dirty="0"/>
              <a:t>在圖上的每個點進行操作，以其為中心展開出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window</a:t>
            </a:r>
            <a:r>
              <a:rPr lang="zh-TW" altLang="en-US" dirty="0"/>
              <a:t>，只要有任一點的值不是</a:t>
            </a:r>
            <a:r>
              <a:rPr lang="en-US" altLang="zh-TW" dirty="0"/>
              <a:t>255</a:t>
            </a:r>
            <a:r>
              <a:rPr lang="zh-TW" altLang="en-US" dirty="0"/>
              <a:t>（白色），該中心點在轉換後的對應值就會是</a:t>
            </a:r>
            <a:r>
              <a:rPr lang="en-US" altLang="zh-TW" dirty="0"/>
              <a:t>0</a:t>
            </a:r>
            <a:r>
              <a:rPr lang="zh-TW" altLang="en-US" dirty="0"/>
              <a:t>（黑色），若</a:t>
            </a:r>
            <a:r>
              <a:rPr lang="en-US" altLang="zh-TW" dirty="0"/>
              <a:t>window</a:t>
            </a:r>
            <a:r>
              <a:rPr lang="zh-TW" altLang="en-US" dirty="0"/>
              <a:t>內皆為</a:t>
            </a:r>
            <a:r>
              <a:rPr lang="en-US" altLang="zh-TW" dirty="0"/>
              <a:t>255</a:t>
            </a:r>
            <a:r>
              <a:rPr lang="zh-TW" altLang="en-US" dirty="0"/>
              <a:t>，則該點為白色</a:t>
            </a:r>
            <a:endParaRPr lang="en-US" altLang="zh-TW" dirty="0"/>
          </a:p>
          <a:p>
            <a:r>
              <a:rPr lang="zh-TW" altLang="en-US" dirty="0"/>
              <a:t>轉換後白色部分縮小，黑色特徵更明顯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BA12BA-6E22-B4B3-F74C-F9A801D8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74" y="1302369"/>
            <a:ext cx="7750212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1BA3F-E6C5-53B9-55DA-066488425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4D35D-722B-E1E1-37A0-C056A483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-18234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Dilation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14D560-49B8-F4BE-22DF-F7506BB9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930491"/>
            <a:ext cx="3906982" cy="5553436"/>
          </a:xfrm>
        </p:spPr>
        <p:txBody>
          <a:bodyPr>
            <a:norm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，內容皆為</a:t>
            </a:r>
            <a:r>
              <a:rPr lang="en-US" altLang="zh-TW" dirty="0"/>
              <a:t>255</a:t>
            </a:r>
          </a:p>
          <a:p>
            <a:r>
              <a:rPr lang="zh-TW" altLang="en-US" dirty="0"/>
              <a:t>在圖上的每個點進行操作，以其為中心展開出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window</a:t>
            </a:r>
            <a:r>
              <a:rPr lang="zh-TW" altLang="en-US" dirty="0"/>
              <a:t>，只要有任一點的值是</a:t>
            </a:r>
            <a:r>
              <a:rPr lang="en-US" altLang="zh-TW" dirty="0"/>
              <a:t>255</a:t>
            </a:r>
            <a:r>
              <a:rPr lang="zh-TW" altLang="en-US" dirty="0"/>
              <a:t>（白色），該中心點在轉換後的對應值就會是</a:t>
            </a:r>
            <a:r>
              <a:rPr lang="en-US" altLang="zh-TW" dirty="0"/>
              <a:t>255</a:t>
            </a:r>
            <a:r>
              <a:rPr lang="zh-TW" altLang="en-US" dirty="0"/>
              <a:t>，反之為黑色</a:t>
            </a:r>
            <a:endParaRPr lang="en-US" altLang="zh-TW" dirty="0"/>
          </a:p>
          <a:p>
            <a:r>
              <a:rPr lang="zh-TW" altLang="en-US" dirty="0"/>
              <a:t>轉換後白色部分變大，但特徵變得較不明顯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2C4ADA-FDCC-5DED-29E8-5727E8E8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94" y="930491"/>
            <a:ext cx="7750212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C036-4E6D-B254-526D-872D0C291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40C72-D779-C8AF-5255-C29B1C19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8E906-B262-8600-A6EA-F85C1B97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31" y="1408904"/>
            <a:ext cx="10213200" cy="4040191"/>
          </a:xfrm>
        </p:spPr>
        <p:txBody>
          <a:bodyPr>
            <a:norm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，內容皆為</a:t>
            </a:r>
            <a:r>
              <a:rPr lang="en-US" altLang="zh-TW" dirty="0"/>
              <a:t>255</a:t>
            </a:r>
          </a:p>
          <a:p>
            <a:r>
              <a:rPr lang="zh-TW" altLang="en-US" dirty="0"/>
              <a:t>先做</a:t>
            </a:r>
            <a:r>
              <a:rPr lang="en-US" altLang="zh-TW" dirty="0"/>
              <a:t>Dilation</a:t>
            </a:r>
            <a:r>
              <a:rPr lang="zh-TW" altLang="en-US" dirty="0"/>
              <a:t>，再做</a:t>
            </a:r>
            <a:r>
              <a:rPr lang="en-US" altLang="zh-TW" dirty="0"/>
              <a:t>Erosion</a:t>
            </a:r>
            <a:r>
              <a:rPr lang="zh-TW" altLang="en-US" dirty="0"/>
              <a:t>，會將圖形的黑色雜訊去除，特徵邊緣也較為平滑</a:t>
            </a:r>
            <a:endParaRPr lang="en-US" altLang="zh-TW" dirty="0"/>
          </a:p>
          <a:p>
            <a:r>
              <a:rPr lang="zh-TW" altLang="en-US" dirty="0"/>
              <a:t>相對的白色部分較原本膨脹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E6B33F-6AC9-6F24-130C-80ED8153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50" y="3253627"/>
            <a:ext cx="5336419" cy="26239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19134C-8710-23A1-764F-8FD52A44BFC3}"/>
              </a:ext>
            </a:extLst>
          </p:cNvPr>
          <p:cNvSpPr txBox="1"/>
          <p:nvPr/>
        </p:nvSpPr>
        <p:spPr>
          <a:xfrm>
            <a:off x="3512893" y="5874127"/>
            <a:ext cx="219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closing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D7F5DD-AE0B-E2C7-4143-E1C161FD7673}"/>
              </a:ext>
            </a:extLst>
          </p:cNvPr>
          <p:cNvSpPr txBox="1"/>
          <p:nvPr/>
        </p:nvSpPr>
        <p:spPr>
          <a:xfrm>
            <a:off x="727810" y="5919895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10" name="圖片 9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85ACEEAF-813F-EBC5-4E4E-B1C7AE821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4" y="3293226"/>
            <a:ext cx="2584386" cy="2584386"/>
          </a:xfrm>
          <a:prstGeom prst="rect">
            <a:avLst/>
          </a:prstGeom>
        </p:spPr>
      </p:pic>
      <p:pic>
        <p:nvPicPr>
          <p:cNvPr id="11" name="圖片 10" descr="一張含有 寫生, 圖畫, 圖解, 人的臉孔 的圖片&#10;&#10;自動產生的描述">
            <a:extLst>
              <a:ext uri="{FF2B5EF4-FFF2-40B4-BE49-F238E27FC236}">
                <a16:creationId xmlns:a16="http://schemas.microsoft.com/office/drawing/2014/main" id="{3BCCBB3D-34A5-F032-59E1-937772846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18" y="3293225"/>
            <a:ext cx="2580902" cy="25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6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A717-C0E0-B350-EAAA-FB24040E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800E2-B434-5F4A-06B8-11BCD6EE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16418E-CDFD-6820-F58C-7EA114CB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4" y="1861231"/>
            <a:ext cx="11004085" cy="4040191"/>
          </a:xfrm>
        </p:spPr>
        <p:txBody>
          <a:bodyPr>
            <a:norm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大小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，內容皆為</a:t>
            </a:r>
            <a:r>
              <a:rPr lang="en-US" altLang="zh-TW" dirty="0"/>
              <a:t>255</a:t>
            </a:r>
          </a:p>
          <a:p>
            <a:r>
              <a:rPr lang="zh-TW" altLang="en-US" dirty="0"/>
              <a:t>先做</a:t>
            </a:r>
            <a:r>
              <a:rPr lang="en-US" altLang="zh-TW" dirty="0"/>
              <a:t>Erosion</a:t>
            </a:r>
            <a:r>
              <a:rPr lang="zh-TW" altLang="en-US" dirty="0"/>
              <a:t>，再做</a:t>
            </a:r>
            <a:r>
              <a:rPr lang="en-US" altLang="zh-TW" dirty="0"/>
              <a:t>Dilation</a:t>
            </a:r>
            <a:r>
              <a:rPr lang="zh-TW" altLang="en-US" dirty="0"/>
              <a:t>，會將圖形的黑色雜訊部分放大、擴張（相對的白色部分會縮小）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0651D7-BA5D-37F5-AFDD-912D50C3DF8E}"/>
              </a:ext>
            </a:extLst>
          </p:cNvPr>
          <p:cNvSpPr txBox="1"/>
          <p:nvPr/>
        </p:nvSpPr>
        <p:spPr>
          <a:xfrm>
            <a:off x="3251063" y="6012606"/>
            <a:ext cx="25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opening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1F1656-5087-D833-9EAE-C99BD1F7D3B9}"/>
              </a:ext>
            </a:extLst>
          </p:cNvPr>
          <p:cNvSpPr txBox="1"/>
          <p:nvPr/>
        </p:nvSpPr>
        <p:spPr>
          <a:xfrm>
            <a:off x="727810" y="607017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10" name="圖片 9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6D60E5CF-9184-E0F1-0393-BB5DC47E1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4" y="3443501"/>
            <a:ext cx="2584386" cy="25843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71B862-1351-5A55-B4B7-7E4901B11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02" y="3443500"/>
            <a:ext cx="5568088" cy="2645610"/>
          </a:xfrm>
          <a:prstGeom prst="rect">
            <a:avLst/>
          </a:prstGeom>
        </p:spPr>
      </p:pic>
      <p:pic>
        <p:nvPicPr>
          <p:cNvPr id="7" name="圖片 6" descr="一張含有 人的臉孔, 寫生, 圖畫, 圖解 的圖片&#10;&#10;自動產生的描述">
            <a:extLst>
              <a:ext uri="{FF2B5EF4-FFF2-40B4-BE49-F238E27FC236}">
                <a16:creationId xmlns:a16="http://schemas.microsoft.com/office/drawing/2014/main" id="{E8E00753-F9DC-B086-78C7-E80864A36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63" y="3443501"/>
            <a:ext cx="2584386" cy="25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EC1EA-646A-E4AA-95ED-A9B6328B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EFC8D-962D-CC6C-4E3F-F66BC756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469DBB-80C7-CF8A-AB0D-7D237DA7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4237227" cy="404019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分別產生</a:t>
            </a:r>
            <a:r>
              <a:rPr lang="en-US" altLang="zh-TW" dirty="0" err="1"/>
              <a:t>kernelX</a:t>
            </a:r>
            <a:r>
              <a:rPr lang="zh-TW" altLang="en-US" dirty="0"/>
              <a:t>和</a:t>
            </a:r>
            <a:r>
              <a:rPr lang="en-US" altLang="zh-TW" dirty="0" err="1"/>
              <a:t>kernelY</a:t>
            </a:r>
            <a:r>
              <a:rPr lang="zh-TW" altLang="en-US" dirty="0"/>
              <a:t>，並和圖片對應位置相乘後加總，作為該點的值，產生出</a:t>
            </a:r>
            <a:r>
              <a:rPr lang="en-US" altLang="zh-TW" dirty="0" err="1"/>
              <a:t>resultX</a:t>
            </a:r>
            <a:r>
              <a:rPr lang="zh-TW" altLang="en-US" dirty="0"/>
              <a:t>和</a:t>
            </a:r>
            <a:r>
              <a:rPr lang="en-US" altLang="zh-TW" dirty="0" err="1"/>
              <a:t>resultY</a:t>
            </a:r>
            <a:r>
              <a:rPr lang="zh-TW" altLang="en-US" dirty="0"/>
              <a:t>，再將兩陣列的同位置平方加總開根號，放入</a:t>
            </a:r>
            <a:r>
              <a:rPr lang="en-US" altLang="zh-TW" dirty="0"/>
              <a:t>result</a:t>
            </a:r>
            <a:r>
              <a:rPr lang="zh-TW" altLang="en-US" dirty="0"/>
              <a:t>的位置，即為該點的值，最後輸出</a:t>
            </a:r>
            <a:r>
              <a:rPr lang="en-US" altLang="zh-TW" dirty="0"/>
              <a:t>result</a:t>
            </a:r>
          </a:p>
          <a:p>
            <a:r>
              <a:rPr lang="zh-TW" altLang="en-US" dirty="0"/>
              <a:t>推測因為</a:t>
            </a:r>
            <a:r>
              <a:rPr lang="en-US" altLang="zh-TW" dirty="0"/>
              <a:t>kernel</a:t>
            </a:r>
            <a:r>
              <a:rPr lang="zh-TW" altLang="en-US" dirty="0"/>
              <a:t>整體絕對值較大，所以白色的邊較</a:t>
            </a:r>
            <a:r>
              <a:rPr lang="en-US" altLang="zh-TW" dirty="0"/>
              <a:t>Prewitt</a:t>
            </a:r>
            <a:r>
              <a:rPr lang="zh-TW" altLang="en-US" dirty="0"/>
              <a:t>明顯</a:t>
            </a:r>
          </a:p>
        </p:txBody>
      </p:sp>
    </p:spTree>
    <p:extLst>
      <p:ext uri="{BB962C8B-B14F-4D97-AF65-F5344CB8AC3E}">
        <p14:creationId xmlns:p14="http://schemas.microsoft.com/office/powerpoint/2010/main" val="31562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07379-4106-30D6-694E-B18044D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37" y="23942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 detection result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 descr="一張含有 服裝, 人的臉孔, 頭飾, 時尚配件 的圖片&#10;&#10;自動產生的描述">
            <a:extLst>
              <a:ext uri="{FF2B5EF4-FFF2-40B4-BE49-F238E27FC236}">
                <a16:creationId xmlns:a16="http://schemas.microsoft.com/office/drawing/2014/main" id="{D6B932BF-C3C1-9C32-610E-92CC86E3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6" y="1600407"/>
            <a:ext cx="3657186" cy="36571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11BB02A-0D5A-C694-60BF-90E6A205B587}"/>
              </a:ext>
            </a:extLst>
          </p:cNvPr>
          <p:cNvSpPr txBox="1"/>
          <p:nvPr/>
        </p:nvSpPr>
        <p:spPr>
          <a:xfrm>
            <a:off x="4267407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DF4E74-C72E-B854-E699-76E8650C04B7}"/>
              </a:ext>
            </a:extLst>
          </p:cNvPr>
          <p:cNvSpPr txBox="1"/>
          <p:nvPr/>
        </p:nvSpPr>
        <p:spPr>
          <a:xfrm>
            <a:off x="8309029" y="5257593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Prewitt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CCD8D7-8138-5A5F-5B2A-40DF2BA91F95}"/>
              </a:ext>
            </a:extLst>
          </p:cNvPr>
          <p:cNvSpPr txBox="1"/>
          <p:nvPr/>
        </p:nvSpPr>
        <p:spPr>
          <a:xfrm>
            <a:off x="365945" y="5267924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DBE168-CF55-9C7E-0BDD-543D063B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8" y="1600407"/>
            <a:ext cx="3657186" cy="36571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40D035-ED8D-BFB0-1673-CDD145B8D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029" y="1600407"/>
            <a:ext cx="3657186" cy="36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B137F-4B76-B102-B500-5E4B855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D5BBB-FEE0-3300-D904-0DC6C51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37" y="23942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 detection result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 descr="一張含有 服裝, 人的臉孔, 頭飾, 時尚配件 的圖片&#10;&#10;自動產生的描述">
            <a:extLst>
              <a:ext uri="{FF2B5EF4-FFF2-40B4-BE49-F238E27FC236}">
                <a16:creationId xmlns:a16="http://schemas.microsoft.com/office/drawing/2014/main" id="{A666B17B-BE4A-6F09-8BAB-58806DF7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78" y="1735489"/>
            <a:ext cx="3657186" cy="36571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6E1E0E-A8F3-DBAA-6422-7A5B153067A9}"/>
              </a:ext>
            </a:extLst>
          </p:cNvPr>
          <p:cNvSpPr txBox="1"/>
          <p:nvPr/>
        </p:nvSpPr>
        <p:spPr>
          <a:xfrm>
            <a:off x="5955839" y="5403006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Canny Edge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22F3D7-440B-F122-9479-3284694AAFCA}"/>
              </a:ext>
            </a:extLst>
          </p:cNvPr>
          <p:cNvSpPr txBox="1"/>
          <p:nvPr/>
        </p:nvSpPr>
        <p:spPr>
          <a:xfrm>
            <a:off x="2054377" y="5403006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32FAE6-C3EA-8F58-389F-A16FAEFA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38" y="1745819"/>
            <a:ext cx="3657187" cy="36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860DC-0629-D987-09F2-F15169FB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Sobel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72365-BF4D-32E1-7686-D2802017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4237227" cy="404019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分別產生</a:t>
            </a:r>
            <a:r>
              <a:rPr lang="en-US" altLang="zh-TW" dirty="0" err="1"/>
              <a:t>kernelX</a:t>
            </a:r>
            <a:r>
              <a:rPr lang="zh-TW" altLang="en-US" dirty="0"/>
              <a:t>和</a:t>
            </a:r>
            <a:r>
              <a:rPr lang="en-US" altLang="zh-TW" dirty="0" err="1"/>
              <a:t>kernelY</a:t>
            </a:r>
            <a:r>
              <a:rPr lang="zh-TW" altLang="en-US" dirty="0"/>
              <a:t>，並和圖片對應位置相乘後加總，作為該點的值，產生出</a:t>
            </a:r>
            <a:r>
              <a:rPr lang="en-US" altLang="zh-TW" dirty="0" err="1"/>
              <a:t>resultX</a:t>
            </a:r>
            <a:r>
              <a:rPr lang="zh-TW" altLang="en-US" dirty="0"/>
              <a:t>和</a:t>
            </a:r>
            <a:r>
              <a:rPr lang="en-US" altLang="zh-TW" dirty="0" err="1"/>
              <a:t>resultY</a:t>
            </a:r>
            <a:r>
              <a:rPr lang="zh-TW" altLang="en-US" dirty="0"/>
              <a:t>，再將兩陣列的同位置平方加總開根號，放入</a:t>
            </a:r>
            <a:r>
              <a:rPr lang="en-US" altLang="zh-TW" dirty="0"/>
              <a:t>result</a:t>
            </a:r>
            <a:r>
              <a:rPr lang="zh-TW" altLang="en-US" dirty="0"/>
              <a:t>的位置，即為該點的值，最後輸出</a:t>
            </a:r>
            <a:r>
              <a:rPr lang="en-US" altLang="zh-TW" dirty="0"/>
              <a:t>result</a:t>
            </a:r>
          </a:p>
          <a:p>
            <a:r>
              <a:rPr lang="zh-TW" altLang="en-US" dirty="0"/>
              <a:t>推測因為</a:t>
            </a:r>
            <a:r>
              <a:rPr lang="en-US" altLang="zh-TW" dirty="0"/>
              <a:t>kernel</a:t>
            </a:r>
            <a:r>
              <a:rPr lang="zh-TW" altLang="en-US" dirty="0"/>
              <a:t>整體絕對值較大，所以白色的邊較</a:t>
            </a:r>
            <a:r>
              <a:rPr lang="en-US" altLang="zh-TW" dirty="0"/>
              <a:t>Prewitt</a:t>
            </a:r>
            <a:r>
              <a:rPr lang="zh-TW" altLang="en-US" dirty="0"/>
              <a:t>明顯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5E34BB-5C92-943B-4AED-C17766EA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55" y="210315"/>
            <a:ext cx="5814730" cy="31766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5583B0-CD27-E13F-4DC3-70BD7EC20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555" y="3386936"/>
            <a:ext cx="5814731" cy="32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30A7B-A660-02BC-28CC-C7B8D744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E2264-F306-75F1-8469-62A33E2B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Prewitt 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17450E-3519-BC49-BF4C-20060A2F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4237227" cy="4040191"/>
          </a:xfrm>
        </p:spPr>
        <p:txBody>
          <a:bodyPr/>
          <a:lstStyle/>
          <a:p>
            <a:r>
              <a:rPr lang="zh-TW" altLang="en-US" dirty="0"/>
              <a:t>分別產生</a:t>
            </a:r>
            <a:r>
              <a:rPr lang="en-US" altLang="zh-TW" dirty="0" err="1"/>
              <a:t>kernelX</a:t>
            </a:r>
            <a:r>
              <a:rPr lang="zh-TW" altLang="en-US" dirty="0"/>
              <a:t>和</a:t>
            </a:r>
            <a:r>
              <a:rPr lang="en-US" altLang="zh-TW" dirty="0" err="1"/>
              <a:t>kernelY</a:t>
            </a:r>
            <a:r>
              <a:rPr lang="zh-TW" altLang="en-US" dirty="0"/>
              <a:t>，並和圖片對應位置相乘後加總，作為該點的值，產生出</a:t>
            </a:r>
            <a:r>
              <a:rPr lang="en-US" altLang="zh-TW" dirty="0" err="1"/>
              <a:t>resultX</a:t>
            </a:r>
            <a:r>
              <a:rPr lang="zh-TW" altLang="en-US" dirty="0"/>
              <a:t>和</a:t>
            </a:r>
            <a:r>
              <a:rPr lang="en-US" altLang="zh-TW" dirty="0" err="1"/>
              <a:t>resultY</a:t>
            </a:r>
            <a:r>
              <a:rPr lang="zh-TW" altLang="en-US" dirty="0"/>
              <a:t>，再將兩陣列的同位置平方加總開根號，放入</a:t>
            </a:r>
            <a:r>
              <a:rPr lang="en-US" altLang="zh-TW" dirty="0"/>
              <a:t>result</a:t>
            </a:r>
            <a:r>
              <a:rPr lang="zh-TW" altLang="en-US" dirty="0"/>
              <a:t>的位置，即為該點的值，最後輸出</a:t>
            </a:r>
            <a:r>
              <a:rPr lang="en-US" altLang="zh-TW" dirty="0"/>
              <a:t>result</a:t>
            </a:r>
          </a:p>
          <a:p>
            <a:r>
              <a:rPr lang="zh-TW" altLang="en-US" dirty="0"/>
              <a:t>與</a:t>
            </a:r>
            <a:r>
              <a:rPr lang="en-US" altLang="zh-TW" dirty="0"/>
              <a:t>Sobel</a:t>
            </a:r>
            <a:r>
              <a:rPr lang="zh-TW" altLang="en-US" dirty="0"/>
              <a:t>僅有</a:t>
            </a:r>
            <a:r>
              <a:rPr lang="en-US" altLang="zh-TW" dirty="0"/>
              <a:t>kernel</a:t>
            </a:r>
            <a:r>
              <a:rPr lang="zh-TW" altLang="en-US" dirty="0"/>
              <a:t>的不同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0D1EFB-A0EB-064C-6640-9B74BEB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55" y="210315"/>
            <a:ext cx="5814730" cy="31766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DD2B27-CF2B-03FC-E3A6-04A26CEC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555" y="3386936"/>
            <a:ext cx="5814731" cy="32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A286C-D32C-2B86-3CBC-1A42C538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C0C6B-3E86-75D6-72B5-9E495FF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Canny 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程式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過程介紹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FF3C5E-3A53-7679-1F9F-256443C6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939925"/>
            <a:ext cx="4348480" cy="4040191"/>
          </a:xfrm>
        </p:spPr>
        <p:txBody>
          <a:bodyPr>
            <a:normAutofit/>
          </a:bodyPr>
          <a:lstStyle/>
          <a:p>
            <a:r>
              <a:rPr lang="en-US" altLang="zh-TW" dirty="0"/>
              <a:t>Step1</a:t>
            </a:r>
            <a:r>
              <a:rPr lang="zh-TW" altLang="en-US" dirty="0"/>
              <a:t>：將圖片進行</a:t>
            </a:r>
            <a:r>
              <a:rPr lang="en-US" altLang="zh-TW" dirty="0"/>
              <a:t>Gaussian</a:t>
            </a:r>
            <a:r>
              <a:rPr lang="zh-TW" altLang="en-US" dirty="0"/>
              <a:t> </a:t>
            </a:r>
            <a:r>
              <a:rPr lang="en-US" altLang="zh-TW" dirty="0"/>
              <a:t>filter</a:t>
            </a:r>
          </a:p>
          <a:p>
            <a:r>
              <a:rPr lang="en-US" altLang="zh-TW" dirty="0"/>
              <a:t>Step2</a:t>
            </a:r>
            <a:r>
              <a:rPr lang="zh-TW" altLang="en-US" dirty="0"/>
              <a:t>：用</a:t>
            </a:r>
            <a:r>
              <a:rPr lang="en-US" altLang="zh-TW" dirty="0"/>
              <a:t>Sobel</a:t>
            </a:r>
            <a:r>
              <a:rPr lang="zh-TW" altLang="en-US" dirty="0"/>
              <a:t>的方式產生每個點對應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方向的二階導函數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5331E5-7134-9239-1AA2-385AF7EF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7" y="283030"/>
            <a:ext cx="7216765" cy="41380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BF1D1D-A07A-B1FE-7115-20BEFEBF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161" y="4493764"/>
            <a:ext cx="5999791" cy="13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B68C7-FE12-DBCD-7DAF-D4CBBB0A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18B5B-2B67-B161-2095-EFF89994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00" y="1671001"/>
            <a:ext cx="3552120" cy="4643755"/>
          </a:xfrm>
        </p:spPr>
        <p:txBody>
          <a:bodyPr>
            <a:normAutofit/>
          </a:bodyPr>
          <a:lstStyle/>
          <a:p>
            <a:r>
              <a:rPr lang="en-US" altLang="zh-TW" dirty="0"/>
              <a:t>Step3</a:t>
            </a:r>
            <a:r>
              <a:rPr lang="zh-TW" altLang="en-US" dirty="0"/>
              <a:t>：在每個點用</a:t>
            </a:r>
            <a:r>
              <a:rPr lang="en-US" altLang="zh-TW" dirty="0"/>
              <a:t>tan</a:t>
            </a:r>
            <a:r>
              <a:rPr lang="zh-TW" altLang="en-US" dirty="0"/>
              <a:t>的反函數計算強邊方向</a:t>
            </a:r>
            <a:endParaRPr lang="en-US" altLang="zh-TW" dirty="0"/>
          </a:p>
          <a:p>
            <a:r>
              <a:rPr lang="en-US" altLang="zh-TW" dirty="0"/>
              <a:t>Step4</a:t>
            </a:r>
            <a:r>
              <a:rPr lang="zh-TW" altLang="en-US" dirty="0"/>
              <a:t>：在每個點中心往外擴張</a:t>
            </a:r>
            <a:r>
              <a:rPr lang="en-US" altLang="zh-TW" dirty="0"/>
              <a:t>3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window</a:t>
            </a:r>
            <a:r>
              <a:rPr lang="zh-TW" altLang="en-US" dirty="0"/>
              <a:t>，若中心點不是強邊方向上最大的點，則該點設為</a:t>
            </a:r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94AC4-757F-862F-6D68-1E8AC297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01" y="528320"/>
            <a:ext cx="7818798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D1E18-72C6-A471-458A-FD7D94DD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E8CA6-107C-5C93-6687-06C08CB7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00" y="1757045"/>
            <a:ext cx="3338760" cy="404019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Step5</a:t>
            </a:r>
            <a:r>
              <a:rPr lang="zh-TW" altLang="en-US" dirty="0"/>
              <a:t>：將</a:t>
            </a:r>
            <a:r>
              <a:rPr lang="en-US" altLang="zh-TW" dirty="0"/>
              <a:t>Step4</a:t>
            </a:r>
            <a:r>
              <a:rPr lang="zh-TW" altLang="en-US" dirty="0"/>
              <a:t>未被設為</a:t>
            </a:r>
            <a:r>
              <a:rPr lang="en-US" altLang="zh-TW" dirty="0"/>
              <a:t>0</a:t>
            </a:r>
            <a:r>
              <a:rPr lang="zh-TW" altLang="en-US" dirty="0"/>
              <a:t>的點與</a:t>
            </a:r>
            <a:r>
              <a:rPr lang="en-US" altLang="zh-TW" dirty="0"/>
              <a:t>TH</a:t>
            </a:r>
            <a:r>
              <a:rPr lang="zh-TW" altLang="en-US" dirty="0"/>
              <a:t>、</a:t>
            </a:r>
            <a:r>
              <a:rPr lang="en-US" altLang="zh-TW" dirty="0"/>
              <a:t>TL</a:t>
            </a:r>
            <a:r>
              <a:rPr lang="zh-TW" altLang="en-US" dirty="0"/>
              <a:t>比較，大於</a:t>
            </a:r>
            <a:r>
              <a:rPr lang="en-US" altLang="zh-TW" dirty="0"/>
              <a:t>TH</a:t>
            </a:r>
            <a:r>
              <a:rPr lang="zh-TW" altLang="en-US" dirty="0"/>
              <a:t>則保留，若只大於</a:t>
            </a:r>
            <a:r>
              <a:rPr lang="en-US" altLang="zh-TW" dirty="0"/>
              <a:t>TL</a:t>
            </a:r>
            <a:r>
              <a:rPr lang="zh-TW" altLang="en-US" dirty="0"/>
              <a:t>，則周圍必須有高於</a:t>
            </a:r>
            <a:r>
              <a:rPr lang="en-US" altLang="zh-TW" dirty="0"/>
              <a:t>TH</a:t>
            </a:r>
            <a:r>
              <a:rPr lang="zh-TW" altLang="en-US" dirty="0"/>
              <a:t>的點才能保留，其餘狀況皆會將該點設為</a:t>
            </a:r>
            <a:r>
              <a:rPr lang="en-US" altLang="zh-TW" dirty="0"/>
              <a:t>0</a:t>
            </a:r>
            <a:r>
              <a:rPr lang="zh-TW" altLang="en-US" dirty="0"/>
              <a:t>（被保留的點設為該點的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方向上的二階導函數的平方合開根號）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2FD3E7-381E-683D-FC03-D6A6B262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0" y="1324408"/>
            <a:ext cx="7376799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B60E3-5FD8-5281-A916-BF5F72C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77942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Canny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FA743-608B-87DC-2625-57DE8F33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90778"/>
            <a:ext cx="10213200" cy="4040191"/>
          </a:xfrm>
        </p:spPr>
        <p:txBody>
          <a:bodyPr/>
          <a:lstStyle/>
          <a:p>
            <a:r>
              <a:rPr lang="zh-TW" altLang="en-US" dirty="0"/>
              <a:t>使用了強邊去除的方法，讓很多在</a:t>
            </a:r>
            <a:r>
              <a:rPr lang="en-US" altLang="zh-TW" dirty="0"/>
              <a:t>Sobel</a:t>
            </a:r>
            <a:r>
              <a:rPr lang="zh-TW" altLang="en-US" dirty="0"/>
              <a:t>轉換後會殘留的白色毛邊，都會在</a:t>
            </a:r>
            <a:r>
              <a:rPr lang="en-US" altLang="zh-TW" dirty="0"/>
              <a:t>Canny</a:t>
            </a:r>
            <a:r>
              <a:rPr lang="zh-TW" altLang="en-US" dirty="0"/>
              <a:t>被去除，只留下單純的白線，較為清楚。</a:t>
            </a:r>
          </a:p>
        </p:txBody>
      </p:sp>
      <p:pic>
        <p:nvPicPr>
          <p:cNvPr id="4" name="圖片 3" descr="一張含有 服裝, 人的臉孔, 頭飾, 時尚配件 的圖片&#10;&#10;自動產生的描述">
            <a:extLst>
              <a:ext uri="{FF2B5EF4-FFF2-40B4-BE49-F238E27FC236}">
                <a16:creationId xmlns:a16="http://schemas.microsoft.com/office/drawing/2014/main" id="{5D7E02A7-2FE6-F27B-DFB2-03C6D21F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40" y="2425862"/>
            <a:ext cx="3657186" cy="36571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28C53D7-0D79-40E8-CB86-4C80515E80C1}"/>
              </a:ext>
            </a:extLst>
          </p:cNvPr>
          <p:cNvSpPr txBox="1"/>
          <p:nvPr/>
        </p:nvSpPr>
        <p:spPr>
          <a:xfrm>
            <a:off x="6096001" y="6093379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Canny Edge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26A514-B6EB-7973-DF54-5ED1A1CD309A}"/>
              </a:ext>
            </a:extLst>
          </p:cNvPr>
          <p:cNvSpPr txBox="1"/>
          <p:nvPr/>
        </p:nvSpPr>
        <p:spPr>
          <a:xfrm>
            <a:off x="2194539" y="6093379"/>
            <a:ext cx="36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2A92DA-A007-0CE3-F757-C4CE254B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6192"/>
            <a:ext cx="3657187" cy="36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4196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42F"/>
      </a:dk2>
      <a:lt2>
        <a:srgbClr val="F0F3F1"/>
      </a:lt2>
      <a:accent1>
        <a:srgbClr val="E729C2"/>
      </a:accent1>
      <a:accent2>
        <a:srgbClr val="AB17D5"/>
      </a:accent2>
      <a:accent3>
        <a:srgbClr val="6E29E7"/>
      </a:accent3>
      <a:accent4>
        <a:srgbClr val="2F38D9"/>
      </a:accent4>
      <a:accent5>
        <a:srgbClr val="2982E7"/>
      </a:accent5>
      <a:accent6>
        <a:srgbClr val="17BDD2"/>
      </a:accent6>
      <a:hlink>
        <a:srgbClr val="3F66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700</Words>
  <Application>Microsoft Office PowerPoint</Application>
  <PresentationFormat>寬螢幕</PresentationFormat>
  <Paragraphs>63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Calibri</vt:lpstr>
      <vt:lpstr>Goudy Old Style</vt:lpstr>
      <vt:lpstr>Wingdings</vt:lpstr>
      <vt:lpstr>FrostyVTI</vt:lpstr>
      <vt:lpstr>HW3   Object Detection</vt:lpstr>
      <vt:lpstr>Edge detection result</vt:lpstr>
      <vt:lpstr>Edge detection result</vt:lpstr>
      <vt:lpstr>Sobel程式&amp;分析</vt:lpstr>
      <vt:lpstr>Prewitt 程式&amp;分析</vt:lpstr>
      <vt:lpstr>Canny 程式&amp;過程介紹</vt:lpstr>
      <vt:lpstr>PowerPoint 簡報</vt:lpstr>
      <vt:lpstr>PowerPoint 簡報</vt:lpstr>
      <vt:lpstr>Canny分析</vt:lpstr>
      <vt:lpstr>Morphology result</vt:lpstr>
      <vt:lpstr>Morphology result</vt:lpstr>
      <vt:lpstr>Erosion程式&amp;分析</vt:lpstr>
      <vt:lpstr>Dilation程式&amp;分析</vt:lpstr>
      <vt:lpstr>Closing程式&amp;分析</vt:lpstr>
      <vt:lpstr>Opening程式&amp;分析</vt:lpstr>
      <vt:lpstr>Opening程式&amp;分析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宇森 王</dc:creator>
  <cp:lastModifiedBy>宇森 王</cp:lastModifiedBy>
  <cp:revision>15</cp:revision>
  <dcterms:created xsi:type="dcterms:W3CDTF">2024-10-22T06:51:47Z</dcterms:created>
  <dcterms:modified xsi:type="dcterms:W3CDTF">2024-12-22T13:17:27Z</dcterms:modified>
</cp:coreProperties>
</file>