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sldIdLst>
    <p:sldId id="396" r:id="rId4"/>
    <p:sldId id="272" r:id="rId5"/>
    <p:sldId id="397" r:id="rId6"/>
    <p:sldId id="398" r:id="rId7"/>
    <p:sldId id="399" r:id="rId8"/>
    <p:sldId id="401" r:id="rId9"/>
    <p:sldId id="403" r:id="rId10"/>
    <p:sldId id="404" r:id="rId11"/>
    <p:sldId id="405" r:id="rId12"/>
    <p:sldId id="3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=""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1536409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 Survey of Artiﬁcial Intelligence for Cognitive Radios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="" xmlns:a16="http://schemas.microsoft.com/office/drawing/2014/main" id="{9CCFE827-BBEC-4714-A60A-3894EE62CC9E}"/>
              </a:ext>
            </a:extLst>
          </p:cNvPr>
          <p:cNvSpPr txBox="1"/>
          <p:nvPr/>
        </p:nvSpPr>
        <p:spPr>
          <a:xfrm>
            <a:off x="0" y="4536761"/>
            <a:ext cx="12191852" cy="1939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IEEE TRANSACTIONS ON VEHICULAR TECHNOLOGY, VOL. 59, NO. 4, MAY2010</a:t>
            </a:r>
          </a:p>
          <a:p>
            <a:pPr algn="ctr"/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Author: An He, Kyung </a:t>
            </a:r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Kyoon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Bae, Timothy R. Newman, Joseph </a:t>
            </a:r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Gaeddert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Kyouwoong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Kim, Rekha Menon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Rekha Menon, James Jody Neel,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Youping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Zhao, Jeffrey H. Reed, William H. Tranter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Presenter: Chi-Yuan, Huang</a:t>
            </a:r>
          </a:p>
          <a:p>
            <a:pPr algn="ctr"/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D3AED66-3581-4173-8E0C-62040912367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1253123"/>
            <a:ext cx="55633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3600" b="1" dirty="0" smtClean="0">
                <a:solidFill>
                  <a:schemeClr val="accent1"/>
                </a:solidFill>
                <a:cs typeface="Arial" pitchFamily="34" charset="0"/>
              </a:rPr>
              <a:t>Conclusion</a:t>
            </a:r>
          </a:p>
          <a:p>
            <a:endParaRPr lang="en-US" altLang="zh-TW" sz="2800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59244" y="2116157"/>
            <a:ext cx="767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Response </a:t>
            </a:r>
            <a:r>
              <a:rPr lang="en-US" altLang="zh-TW" dirty="0"/>
              <a:t>time, processing complexity, training sample availability, </a:t>
            </a:r>
            <a:r>
              <a:rPr lang="en-US" altLang="zh-TW" dirty="0" smtClean="0"/>
              <a:t>robustness are important. </a:t>
            </a:r>
            <a:r>
              <a:rPr lang="en-US" altLang="zh-TW" dirty="0"/>
              <a:t>In addition to the choice of AI techniques, the CE </a:t>
            </a:r>
            <a:r>
              <a:rPr lang="en-US" altLang="zh-TW" dirty="0" smtClean="0"/>
              <a:t>training process </a:t>
            </a:r>
            <a:r>
              <a:rPr lang="en-US" altLang="zh-TW" dirty="0"/>
              <a:t>is crucial to performance. </a:t>
            </a:r>
            <a:endParaRPr lang="en-US" altLang="zh-TW" dirty="0" smtClean="0"/>
          </a:p>
          <a:p>
            <a:r>
              <a:rPr lang="en-US" altLang="zh-TW" dirty="0" smtClean="0"/>
              <a:t>Training </a:t>
            </a:r>
            <a:r>
              <a:rPr lang="en-US" altLang="zh-TW" dirty="0"/>
              <a:t>could be </a:t>
            </a:r>
            <a:r>
              <a:rPr lang="en-US" altLang="zh-TW" dirty="0" smtClean="0"/>
              <a:t>hastened by </a:t>
            </a:r>
            <a:r>
              <a:rPr lang="en-US" altLang="zh-TW" dirty="0"/>
              <a:t>using cooperative training techniques, but to limit </a:t>
            </a:r>
            <a:r>
              <a:rPr lang="en-US" altLang="zh-TW" dirty="0" smtClean="0"/>
              <a:t>potential security </a:t>
            </a:r>
            <a:r>
              <a:rPr lang="en-US" altLang="zh-TW" dirty="0"/>
              <a:t>vulnerabilities, these sources should be </a:t>
            </a:r>
            <a:r>
              <a:rPr lang="en-US" altLang="zh-TW" dirty="0" smtClean="0"/>
              <a:t>authenticated, and </a:t>
            </a:r>
            <a:r>
              <a:rPr lang="en-US" altLang="zh-TW" dirty="0"/>
              <a:t>externally learned behaviors should be evaluated </a:t>
            </a:r>
            <a:r>
              <a:rPr lang="en-US" altLang="zh-TW" dirty="0" smtClean="0"/>
              <a:t>against self-generated </a:t>
            </a:r>
            <a:r>
              <a:rPr lang="en-US" altLang="zh-TW" dirty="0"/>
              <a:t>field measurements.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="" xmlns:a16="http://schemas.microsoft.com/office/drawing/2014/main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=""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705223" y="953483"/>
            <a:ext cx="40521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Agenda</a:t>
            </a:r>
            <a:r>
              <a:rPr lang="en-US" altLang="ko-KR" sz="5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 </a:t>
            </a:r>
          </a:p>
        </p:txBody>
      </p:sp>
      <p:grpSp>
        <p:nvGrpSpPr>
          <p:cNvPr id="540" name="Group 539">
            <a:extLst>
              <a:ext uri="{FF2B5EF4-FFF2-40B4-BE49-F238E27FC236}">
                <a16:creationId xmlns="" xmlns:a16="http://schemas.microsoft.com/office/drawing/2014/main" id="{AC58E87F-EBC4-42AC-A450-C656C6B55915}"/>
              </a:ext>
            </a:extLst>
          </p:cNvPr>
          <p:cNvGrpSpPr/>
          <p:nvPr/>
        </p:nvGrpSpPr>
        <p:grpSpPr>
          <a:xfrm>
            <a:off x="6668534" y="1478946"/>
            <a:ext cx="4726109" cy="701496"/>
            <a:chOff x="6751979" y="1666120"/>
            <a:chExt cx="4526164" cy="701496"/>
          </a:xfrm>
        </p:grpSpPr>
        <p:sp>
          <p:nvSpPr>
            <p:cNvPr id="541" name="TextBox 540">
              <a:extLst>
                <a:ext uri="{FF2B5EF4-FFF2-40B4-BE49-F238E27FC236}">
                  <a16:creationId xmlns="" xmlns:a16="http://schemas.microsoft.com/office/drawing/2014/main" id="{F09D362A-7059-4998-97D2-2F91502E490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Cognitive Radio &amp; Cognitive Engine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="" xmlns:a16="http://schemas.microsoft.com/office/drawing/2014/main" id="{88DFC3BA-6903-466E-97A9-F1FDB504CF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CR &amp; CE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=""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49632" y="141514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="" xmlns:a16="http://schemas.microsoft.com/office/drawing/2014/main" id="{76FAE3DF-1592-4A66-920D-E8F4FFB5467D}"/>
              </a:ext>
            </a:extLst>
          </p:cNvPr>
          <p:cNvGrpSpPr/>
          <p:nvPr/>
        </p:nvGrpSpPr>
        <p:grpSpPr>
          <a:xfrm>
            <a:off x="6668534" y="2650157"/>
            <a:ext cx="4726109" cy="701496"/>
            <a:chOff x="6751979" y="1666120"/>
            <a:chExt cx="4526164" cy="701496"/>
          </a:xfrm>
        </p:grpSpPr>
        <p:sp>
          <p:nvSpPr>
            <p:cNvPr id="545" name="TextBox 544">
              <a:extLst>
                <a:ext uri="{FF2B5EF4-FFF2-40B4-BE49-F238E27FC236}">
                  <a16:creationId xmlns="" xmlns:a16="http://schemas.microsoft.com/office/drawing/2014/main" id="{9C03CCC6-5D3F-491B-B8E3-E1F247801AE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Brief introduction of some algorithm and model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="" xmlns:a16="http://schemas.microsoft.com/office/drawing/2014/main" id="{D1DC7080-7BE3-48C6-98A5-727DEEF3C3C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MLPN, GA, HMM, CBR 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47" name="TextBox 546">
            <a:extLst>
              <a:ext uri="{FF2B5EF4-FFF2-40B4-BE49-F238E27FC236}">
                <a16:creationId xmlns=""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49632" y="258635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grpSp>
        <p:nvGrpSpPr>
          <p:cNvPr id="548" name="Group 547">
            <a:extLst>
              <a:ext uri="{FF2B5EF4-FFF2-40B4-BE49-F238E27FC236}">
                <a16:creationId xmlns="" xmlns:a16="http://schemas.microsoft.com/office/drawing/2014/main" id="{47FC555D-4B76-4FCE-8D87-078271665101}"/>
              </a:ext>
            </a:extLst>
          </p:cNvPr>
          <p:cNvGrpSpPr/>
          <p:nvPr/>
        </p:nvGrpSpPr>
        <p:grpSpPr>
          <a:xfrm>
            <a:off x="6668534" y="3821368"/>
            <a:ext cx="4726109" cy="701496"/>
            <a:chOff x="6751979" y="1666120"/>
            <a:chExt cx="4526164" cy="701496"/>
          </a:xfrm>
        </p:grpSpPr>
        <p:sp>
          <p:nvSpPr>
            <p:cNvPr id="549" name="TextBox 548">
              <a:extLst>
                <a:ext uri="{FF2B5EF4-FFF2-40B4-BE49-F238E27FC236}">
                  <a16:creationId xmlns="" xmlns:a16="http://schemas.microsoft.com/office/drawing/2014/main" id="{A8C0232C-7AE3-4E58-8C68-41D56F83C5C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Give a conclusion of this paper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50" name="TextBox 549">
              <a:extLst>
                <a:ext uri="{FF2B5EF4-FFF2-40B4-BE49-F238E27FC236}">
                  <a16:creationId xmlns="" xmlns:a16="http://schemas.microsoft.com/office/drawing/2014/main" id="{638091B7-1D08-4113-B3E3-5322688061DB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Conclusion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51" name="TextBox 550">
            <a:extLst>
              <a:ext uri="{FF2B5EF4-FFF2-40B4-BE49-F238E27FC236}">
                <a16:creationId xmlns=""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49632" y="375757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79" name="Freeform: Shape 578">
            <a:extLst>
              <a:ext uri="{FF2B5EF4-FFF2-40B4-BE49-F238E27FC236}">
                <a16:creationId xmlns=""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=""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TW" dirty="0"/>
              <a:t>What is CR?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3D7BB40F-8059-4013-A2E7-DEB4E1FA0969}"/>
              </a:ext>
            </a:extLst>
          </p:cNvPr>
          <p:cNvSpPr txBox="1"/>
          <p:nvPr/>
        </p:nvSpPr>
        <p:spPr>
          <a:xfrm>
            <a:off x="939567" y="1535185"/>
            <a:ext cx="10167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cognitive radio (CR) is a radio that can be programmed and configured dynamically to use the best wireless channels in its vicinity to avoid user interference and congestion. Such a radio automatically detects available channels in wireless spectrum, then accordingly changes its transmission or reception parameters to allow more concurrent wireless communications in a given spectrum band at one location.</a:t>
            </a:r>
            <a:endParaRPr lang="zh-TW" altLang="en-US" dirty="0"/>
          </a:p>
        </p:txBody>
      </p:sp>
      <p:pic>
        <p:nvPicPr>
          <p:cNvPr id="1026" name="Picture 2" descr="https://ars.els-cdn.com/content/image/1-s2.0-S1084804514000848-gr1.jpg">
            <a:extLst>
              <a:ext uri="{FF2B5EF4-FFF2-40B4-BE49-F238E27FC236}">
                <a16:creationId xmlns="" xmlns:a16="http://schemas.microsoft.com/office/drawing/2014/main" id="{93B81AAA-5DB8-4A57-9D8D-37F0DE13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49" y="2900791"/>
            <a:ext cx="4497914" cy="35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575222" y="3105665"/>
            <a:ext cx="6895070" cy="37523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Observation</a:t>
            </a:r>
            <a:r>
              <a:rPr lang="en-US" altLang="zh-TW" dirty="0"/>
              <a:t>: Collect information about the </a:t>
            </a:r>
            <a:r>
              <a:rPr lang="en-US" altLang="zh-TW" dirty="0" smtClean="0"/>
              <a:t>operating environment</a:t>
            </a:r>
            <a:r>
              <a:rPr lang="en-US" altLang="zh-TW" dirty="0"/>
              <a:t>, capability, and characteristics of the radio</a:t>
            </a:r>
            <a:r>
              <a:rPr lang="en-US" altLang="zh-TW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Reconfiguration</a:t>
            </a:r>
            <a:r>
              <a:rPr lang="en-US" altLang="zh-TW" dirty="0"/>
              <a:t>: Change the operation parameters of </a:t>
            </a:r>
            <a:r>
              <a:rPr lang="en-US" altLang="zh-TW" dirty="0" smtClean="0"/>
              <a:t>the radio.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Cognition</a:t>
            </a:r>
            <a:r>
              <a:rPr lang="en-US" altLang="zh-TW" dirty="0"/>
              <a:t>: Understand the environment and capability </a:t>
            </a:r>
            <a:r>
              <a:rPr lang="en-US" altLang="zh-TW" dirty="0" smtClean="0"/>
              <a:t>of the </a:t>
            </a:r>
            <a:r>
              <a:rPr lang="en-US" altLang="zh-TW" dirty="0"/>
              <a:t>radio (awareness), make informed decisions on actions (reasoning), and learn the impact of these actions </a:t>
            </a:r>
            <a:r>
              <a:rPr lang="en-US" altLang="zh-TW" dirty="0" smtClean="0"/>
              <a:t>on the </a:t>
            </a:r>
            <a:r>
              <a:rPr lang="en-US" altLang="zh-TW" dirty="0"/>
              <a:t>performance of the </a:t>
            </a:r>
            <a:r>
              <a:rPr lang="en-US" altLang="zh-TW" dirty="0" smtClean="0"/>
              <a:t>radio.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6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TW" dirty="0"/>
              <a:t>What is CE?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3D7BB40F-8059-4013-A2E7-DEB4E1FA0969}"/>
              </a:ext>
            </a:extLst>
          </p:cNvPr>
          <p:cNvSpPr txBox="1"/>
          <p:nvPr/>
        </p:nvSpPr>
        <p:spPr>
          <a:xfrm>
            <a:off x="939567" y="1535185"/>
            <a:ext cx="6224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This paper deﬁnes a </a:t>
            </a:r>
            <a:r>
              <a:rPr lang="en-US" altLang="zh-TW" dirty="0" smtClean="0"/>
              <a:t>Cognitive Engine </a:t>
            </a:r>
            <a:r>
              <a:rPr lang="en-US" altLang="zh-TW" dirty="0"/>
              <a:t>as an “intelligent” agent that manages the cognition tasks in a CR, where intelligence denotes behavior that is consistent with a speciﬁed goal.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FDFF884-9D04-430C-9A6C-79072C7B9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4" y="1063756"/>
            <a:ext cx="5039513" cy="55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b="1" dirty="0"/>
              <a:t>MLPN </a:t>
            </a:r>
            <a:r>
              <a:rPr lang="en-US" altLang="ko-KR" sz="2000" b="1" dirty="0"/>
              <a:t>(</a:t>
            </a:r>
            <a:r>
              <a:rPr lang="en-US" altLang="zh-TW" sz="2000" dirty="0"/>
              <a:t>Multi-layer perceptron Network)</a:t>
            </a:r>
            <a:endParaRPr lang="zh-TW" altLang="en-US" sz="1100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24853841-DDDD-4993-8B7F-89DE4F6D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15" y="1535186"/>
            <a:ext cx="7520036" cy="504355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="" xmlns:a16="http://schemas.microsoft.com/office/drawing/2014/main" id="{89135437-23C8-4163-BBB5-89B85FB8EE80}"/>
              </a:ext>
            </a:extLst>
          </p:cNvPr>
          <p:cNvSpPr/>
          <p:nvPr/>
        </p:nvSpPr>
        <p:spPr>
          <a:xfrm>
            <a:off x="6761526" y="2936147"/>
            <a:ext cx="4999839" cy="34730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Pros:</a:t>
            </a:r>
          </a:p>
          <a:p>
            <a:pPr lvl="1"/>
            <a:r>
              <a:rPr lang="en-US" altLang="zh-TW" dirty="0"/>
              <a:t>Classiﬁcation</a:t>
            </a:r>
          </a:p>
          <a:p>
            <a:pPr lvl="1"/>
            <a:r>
              <a:rPr lang="en-US" altLang="zh-TW" dirty="0"/>
              <a:t>High self-adaptability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Cons:</a:t>
            </a:r>
          </a:p>
          <a:p>
            <a:pPr lvl="1"/>
            <a:r>
              <a:rPr lang="en-US" altLang="zh-TW" dirty="0"/>
              <a:t>Overtraining initial data set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5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b="1" dirty="0"/>
              <a:t>GA </a:t>
            </a:r>
            <a:r>
              <a:rPr lang="en-US" altLang="ko-KR" sz="2000" b="1" dirty="0"/>
              <a:t>(</a:t>
            </a:r>
            <a:r>
              <a:rPr lang="en-US" altLang="zh-TW" sz="2000" dirty="0"/>
              <a:t>Genetic Algorithm)</a:t>
            </a:r>
            <a:endParaRPr lang="zh-TW" altLang="en-US" sz="1100" dirty="0"/>
          </a:p>
        </p:txBody>
      </p:sp>
      <p:pic>
        <p:nvPicPr>
          <p:cNvPr id="2052" name="Picture 4" descr="ãGA algorithmãçåçæå°çµæ">
            <a:extLst>
              <a:ext uri="{FF2B5EF4-FFF2-40B4-BE49-F238E27FC236}">
                <a16:creationId xmlns="" xmlns:a16="http://schemas.microsoft.com/office/drawing/2014/main" id="{89C1A347-E80B-42A2-BC58-C34E16A74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52" y="558000"/>
            <a:ext cx="7069165" cy="60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GA algorithmãçåçæå°çµæ">
            <a:extLst>
              <a:ext uri="{FF2B5EF4-FFF2-40B4-BE49-F238E27FC236}">
                <a16:creationId xmlns="" xmlns:a16="http://schemas.microsoft.com/office/drawing/2014/main" id="{7933AD3A-F475-44C7-99BC-A63526F3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2" y="123567"/>
            <a:ext cx="10361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="" xmlns:a16="http://schemas.microsoft.com/office/drawing/2014/main" id="{89135437-23C8-4163-BBB5-89B85FB8EE80}"/>
              </a:ext>
            </a:extLst>
          </p:cNvPr>
          <p:cNvSpPr/>
          <p:nvPr/>
        </p:nvSpPr>
        <p:spPr>
          <a:xfrm>
            <a:off x="5965479" y="2991317"/>
            <a:ext cx="4999839" cy="34730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Pros:</a:t>
            </a:r>
          </a:p>
          <a:p>
            <a:pPr lvl="1"/>
            <a:r>
              <a:rPr lang="en-US" altLang="zh-TW" dirty="0"/>
              <a:t>Combinatorial optimization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Cons:</a:t>
            </a:r>
          </a:p>
          <a:p>
            <a:pPr lvl="1"/>
            <a:r>
              <a:rPr lang="en-US" altLang="zh-TW" dirty="0"/>
              <a:t>hypothesis space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TW" b="1" dirty="0"/>
              <a:t>HMM</a:t>
            </a:r>
            <a:r>
              <a:rPr lang="en-US" altLang="ko-KR" b="1" dirty="0"/>
              <a:t> </a:t>
            </a:r>
            <a:r>
              <a:rPr lang="en-US" altLang="ko-KR" sz="2000" b="1" dirty="0"/>
              <a:t>(</a:t>
            </a:r>
            <a:r>
              <a:rPr lang="en-US" altLang="zh-TW" sz="2000" dirty="0"/>
              <a:t>Hidden Markov Model)</a:t>
            </a:r>
            <a:endParaRPr lang="zh-TW" altLang="en-US" sz="1100" dirty="0"/>
          </a:p>
        </p:txBody>
      </p:sp>
      <p:pic>
        <p:nvPicPr>
          <p:cNvPr id="8194" name="Picture 2" descr="ãHidden Markov Modelãçåçæå°çµæ">
            <a:extLst>
              <a:ext uri="{FF2B5EF4-FFF2-40B4-BE49-F238E27FC236}">
                <a16:creationId xmlns="" xmlns:a16="http://schemas.microsoft.com/office/drawing/2014/main" id="{8F6F9C27-6834-4262-9C7D-EE7D91D6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33" y="390525"/>
            <a:ext cx="80962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="" xmlns:a16="http://schemas.microsoft.com/office/drawing/2014/main" id="{89135437-23C8-4163-BBB5-89B85FB8EE80}"/>
              </a:ext>
            </a:extLst>
          </p:cNvPr>
          <p:cNvSpPr/>
          <p:nvPr/>
        </p:nvSpPr>
        <p:spPr>
          <a:xfrm>
            <a:off x="7146978" y="3206578"/>
            <a:ext cx="4999839" cy="34730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Pros:</a:t>
            </a:r>
          </a:p>
          <a:p>
            <a:pPr lvl="1"/>
            <a:r>
              <a:rPr lang="en-US" altLang="zh-TW" dirty="0"/>
              <a:t>Classiﬁcation</a:t>
            </a:r>
          </a:p>
          <a:p>
            <a:pPr lvl="1"/>
            <a:r>
              <a:rPr lang="en-US" altLang="zh-TW" dirty="0"/>
              <a:t>Prediction</a:t>
            </a:r>
          </a:p>
          <a:p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Cons:</a:t>
            </a:r>
          </a:p>
          <a:p>
            <a:pPr lvl="1"/>
            <a:r>
              <a:rPr lang="en-US" altLang="zh-TW" dirty="0"/>
              <a:t>require good training sequence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0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="" xmlns:a16="http://schemas.microsoft.com/office/drawing/2014/main" id="{3550E6D2-A83E-4BDD-AABB-E6E9B894B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TW" b="1" dirty="0"/>
              <a:t>CBR</a:t>
            </a:r>
            <a:r>
              <a:rPr lang="en-US" altLang="ko-KR" b="1" dirty="0"/>
              <a:t> </a:t>
            </a:r>
            <a:r>
              <a:rPr lang="en-US" altLang="ko-KR" sz="2000" b="1" dirty="0"/>
              <a:t>(</a:t>
            </a:r>
            <a:r>
              <a:rPr lang="en-US" altLang="zh-TW" sz="2000" dirty="0"/>
              <a:t>Case-Based Reasoning)</a:t>
            </a:r>
            <a:endParaRPr lang="zh-TW" altLang="en-US" sz="1100" dirty="0"/>
          </a:p>
        </p:txBody>
      </p:sp>
      <p:pic>
        <p:nvPicPr>
          <p:cNvPr id="9218" name="Picture 2" descr="ãCase-Based Reasoningãçåçæå°çµæ">
            <a:extLst>
              <a:ext uri="{FF2B5EF4-FFF2-40B4-BE49-F238E27FC236}">
                <a16:creationId xmlns="" xmlns:a16="http://schemas.microsoft.com/office/drawing/2014/main" id="{35D5461D-D89B-4CB1-86FF-E0E876A6C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52" y="1063756"/>
            <a:ext cx="5715646" cy="56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385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祺淵 黃</cp:lastModifiedBy>
  <cp:revision>130</cp:revision>
  <dcterms:created xsi:type="dcterms:W3CDTF">2019-01-14T06:35:35Z</dcterms:created>
  <dcterms:modified xsi:type="dcterms:W3CDTF">2019-07-25T22:00:59Z</dcterms:modified>
</cp:coreProperties>
</file>