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qiubingcheng/%E5%8D%8A%E5%B0%8F%E6%99%82%E6%89%93%E9%80%A0%E7%B0%A1%E5%96%AE%E5%AF%A6%E7%94%A8%E7%9A%84%E9%9B%BB%E5%BD%B1%E6%8E%A8%E8%96%A6%E7%B3%BB%E7%B5%B1-%E9%99%84%E5%AE%8C%E6%95%B4python%E7%A8%8B%E5%BC%8F%E7%A2%BC-b372769939af" TargetMode="External"/><Relationship Id="rId3" Type="http://schemas.openxmlformats.org/officeDocument/2006/relationships/hyperlink" Target="https://medium.com/qiubingcheng/%E4%BB%A5python%E5%AF%A6%E7%8F%BE%E6%8E%A8%E8%96%A6%E7%B3%BB%E7%B5%B1%E7%9A%84%E5%8D%94%E5%90%8C%E9%81%8E%E6%BF%BE%E7%AE%97%E6%B3%95-d35cc1a1ec8a"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f8OK1HBEgn0" TargetMode="External"/><Relationship Id="rId3" Type="http://schemas.openxmlformats.org/officeDocument/2006/relationships/hyperlink" Target="https://research.netflix.com/research-area/recommendation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nkedin.com/pulse/episode-9-how-netflix-recommends-shows-movies-favio-vazquez"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n3RKsY2H-NE&amp;ab_channel=ArtoftheProble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2"/>
              </a:rPr>
              <a:t>https://medium.com/qiubingcheng/%E5%8D%8A%E5%B0%8F%E6%99%82%E6%89%93%E9%80%A0%E7%B0%A1%E5%96%AE%E5%AF%A6%E7%94%A8%E7%9A%84%E9%9B%BB%E5%BD%B1%E6%8E%A8%E8%96%A6%E7%B3%BB%E7%B5%B1-%E9%99%84%E5%AE%8C%E6%95%B4python%E7%A8%8B%E5%BC%8F%E7%A2%BC-b372769939af</a:t>
            </a:r>
            <a:endParaRPr/>
          </a:p>
          <a:p>
            <a:pPr indent="0" lvl="0" marL="0" rtl="0" algn="l">
              <a:spcBef>
                <a:spcPts val="0"/>
              </a:spcBef>
              <a:spcAft>
                <a:spcPts val="0"/>
              </a:spcAft>
              <a:buNone/>
            </a:pPr>
            <a:r>
              <a:rPr lang="zh-TW" u="sng">
                <a:solidFill>
                  <a:schemeClr val="hlink"/>
                </a:solidFill>
                <a:hlinkClick r:id="rId3"/>
              </a:rPr>
              <a:t>https://medium.com/qiubingcheng/%E4%BB%A5python%E5%AF%A6%E7%8F%BE%E6%8E%A8%E8%96%A6%E7%B3%BB%E7%B5%B1%E7%9A%84%E5%8D%94%E5%90%8C%E9%81%8E%E6%BF%BE%E7%AE%97%E6%B3%95-d35cc1a1ec8a</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1ed912f4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1ed912f4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https://ithelp.ithome.com.tw/articles/10219511</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ed912f4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ed912f4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1ed912f4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1ed912f4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https://jacklu2016.github.io/2020/03/12/%E6%8E%A8%E8%8D%90%E7%B3%BB%E7%BB%9F-%E5%8D%8F%E5%90%8C%E8%BF%87%E6%BB%A4%E5%92%8C%E7%9F%A9%E9%98%B5%E5%9B%A0%E5%AD%90%E5%88%86%E8%A7%A3/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1ed912f4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1ed912f4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https://medium.com/recommendation-systems/how-user-based-collaborative-filtering-works-netflix-movie-recommendation-simulation-96f0c40fae21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1ed912f4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1ed912f4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1ed912f4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1ed912f4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1ed912f4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1ed912f4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1ed912f4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1ed912f4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1ed912f4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1ed912f4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1ed912f4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1ed912f4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1ed912f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1ed912f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1ed912f4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1ed912f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1ed912f4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1ed912f4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1ed912f4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1ed912f4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1ed912f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1ed912f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2"/>
              </a:rPr>
              <a:t>https://www.youtube.com/watch?v=f8OK1HBEgn0</a:t>
            </a:r>
            <a:endParaRPr/>
          </a:p>
          <a:p>
            <a:pPr indent="0" lvl="0" marL="0" rtl="0" algn="l">
              <a:spcBef>
                <a:spcPts val="0"/>
              </a:spcBef>
              <a:spcAft>
                <a:spcPts val="0"/>
              </a:spcAft>
              <a:buNone/>
            </a:pPr>
            <a:r>
              <a:rPr lang="zh-TW" u="sng">
                <a:solidFill>
                  <a:schemeClr val="hlink"/>
                </a:solidFill>
                <a:hlinkClick r:id="rId3"/>
              </a:rPr>
              <a:t>https://research.netflix.com/research-area/recommendations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1ed912f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1ed912f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2"/>
              </a:rPr>
              <a:t>https://www.linkedin.com/pulse/episode-9-how-netflix-recommends-shows-movies-favio-vazquez</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1ed912f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1ed912f4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ed912f4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ed912f4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ed912f4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ed912f4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1ed912f4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1ed912f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2"/>
              </a:rPr>
              <a:t>https://www.youtube.com/watch?v=n3RKsY2H-NE&amp;ab_channel=ArtoftheProblem</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sz="4500"/>
              <a:t>Collaborative Filtering</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Collaborative Filtering</a:t>
            </a:r>
            <a:endParaRPr/>
          </a:p>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Collaborative filtering is a technique that can filter out items that a user might like on the basis of reactions by similar users.</a:t>
            </a:r>
            <a:endParaRPr/>
          </a:p>
          <a:p>
            <a:pPr indent="-317500" lvl="1" marL="914400" rtl="0" algn="l">
              <a:spcBef>
                <a:spcPts val="0"/>
              </a:spcBef>
              <a:spcAft>
                <a:spcPts val="0"/>
              </a:spcAft>
              <a:buSzPts val="1400"/>
              <a:buChar char="○"/>
            </a:pPr>
            <a:r>
              <a:rPr lang="zh-TW" sz="1350">
                <a:solidFill>
                  <a:srgbClr val="303233"/>
                </a:solidFill>
                <a:highlight>
                  <a:srgbClr val="FFFFFF"/>
                </a:highlight>
              </a:rPr>
              <a:t>User-based / USER-USER / (belongs to </a:t>
            </a:r>
            <a:r>
              <a:rPr lang="zh-TW" sz="1200">
                <a:solidFill>
                  <a:srgbClr val="333333"/>
                </a:solidFill>
                <a:highlight>
                  <a:srgbClr val="FAFAFA"/>
                </a:highlight>
              </a:rPr>
              <a:t>Memory-based)</a:t>
            </a:r>
            <a:endParaRPr sz="1350">
              <a:solidFill>
                <a:srgbClr val="303233"/>
              </a:solidFill>
              <a:highlight>
                <a:srgbClr val="FFFFFF"/>
              </a:highlight>
            </a:endParaRPr>
          </a:p>
          <a:p>
            <a:pPr indent="-314325" lvl="1" marL="914400" rtl="0" algn="l">
              <a:spcBef>
                <a:spcPts val="0"/>
              </a:spcBef>
              <a:spcAft>
                <a:spcPts val="0"/>
              </a:spcAft>
              <a:buClr>
                <a:srgbClr val="303233"/>
              </a:buClr>
              <a:buSzPts val="1350"/>
              <a:buChar char="○"/>
            </a:pPr>
            <a:r>
              <a:rPr lang="zh-TW" sz="1350">
                <a:solidFill>
                  <a:srgbClr val="303233"/>
                </a:solidFill>
                <a:highlight>
                  <a:srgbClr val="FFFFFF"/>
                </a:highlight>
              </a:rPr>
              <a:t>Item-based / ITEM-ITEM </a:t>
            </a:r>
            <a:endParaRPr sz="1350">
              <a:solidFill>
                <a:srgbClr val="303233"/>
              </a:solidFill>
              <a:highlight>
                <a:srgbClr val="FFFFFF"/>
              </a:highlight>
            </a:endParaRPr>
          </a:p>
        </p:txBody>
      </p:sp>
      <p:pic>
        <p:nvPicPr>
          <p:cNvPr id="114" name="Google Shape;114;p22"/>
          <p:cNvPicPr preferRelativeResize="0"/>
          <p:nvPr/>
        </p:nvPicPr>
        <p:blipFill>
          <a:blip r:embed="rId3">
            <a:alphaModFix/>
          </a:blip>
          <a:stretch>
            <a:fillRect/>
          </a:stretch>
        </p:blipFill>
        <p:spPr>
          <a:xfrm>
            <a:off x="409475" y="2689175"/>
            <a:ext cx="4162524" cy="1922730"/>
          </a:xfrm>
          <a:prstGeom prst="rect">
            <a:avLst/>
          </a:prstGeom>
          <a:noFill/>
          <a:ln>
            <a:noFill/>
          </a:ln>
        </p:spPr>
      </p:pic>
      <p:pic>
        <p:nvPicPr>
          <p:cNvPr id="115" name="Google Shape;115;p22"/>
          <p:cNvPicPr preferRelativeResize="0"/>
          <p:nvPr/>
        </p:nvPicPr>
        <p:blipFill>
          <a:blip r:embed="rId4">
            <a:alphaModFix/>
          </a:blip>
          <a:stretch>
            <a:fillRect/>
          </a:stretch>
        </p:blipFill>
        <p:spPr>
          <a:xfrm>
            <a:off x="5023650" y="2327034"/>
            <a:ext cx="3808650" cy="27337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Collaborative Filtering</a:t>
            </a:r>
            <a:endParaRPr/>
          </a:p>
          <a:p>
            <a:pPr indent="0" lvl="0" marL="0" rtl="0" algn="l">
              <a:spcBef>
                <a:spcPts val="0"/>
              </a:spcBef>
              <a:spcAft>
                <a:spcPts val="0"/>
              </a:spcAft>
              <a:buNone/>
            </a:pPr>
            <a:r>
              <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sz="1350">
                <a:solidFill>
                  <a:srgbClr val="303233"/>
                </a:solidFill>
                <a:highlight>
                  <a:srgbClr val="FFFFFF"/>
                </a:highlight>
              </a:rPr>
              <a:t>Cold Start</a:t>
            </a:r>
            <a:endParaRPr sz="1350">
              <a:solidFill>
                <a:srgbClr val="303233"/>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Collaborative Filtering</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900"/>
              </a:spcBef>
              <a:spcAft>
                <a:spcPts val="0"/>
              </a:spcAft>
              <a:buClr>
                <a:srgbClr val="202124"/>
              </a:buClr>
              <a:buSzPts val="1200"/>
              <a:buFont typeface="Roboto"/>
              <a:buChar char="●"/>
            </a:pPr>
            <a:r>
              <a:rPr lang="zh-TW" sz="1200">
                <a:solidFill>
                  <a:srgbClr val="202124"/>
                </a:solidFill>
                <a:highlight>
                  <a:srgbClr val="FFFFFF"/>
                </a:highlight>
                <a:latin typeface="Roboto"/>
                <a:ea typeface="Roboto"/>
                <a:cs typeface="Roboto"/>
                <a:sym typeface="Roboto"/>
              </a:rPr>
              <a:t>The feedback about movies falls into one of two categories:</a:t>
            </a:r>
            <a:endParaRPr b="1" sz="1200">
              <a:solidFill>
                <a:srgbClr val="202124"/>
              </a:solidFill>
              <a:highlight>
                <a:srgbClr val="FFFFFF"/>
              </a:highlight>
              <a:latin typeface="Roboto"/>
              <a:ea typeface="Roboto"/>
              <a:cs typeface="Roboto"/>
              <a:sym typeface="Roboto"/>
            </a:endParaRPr>
          </a:p>
          <a:p>
            <a:pPr indent="-304800" lvl="1" marL="914400" rtl="0" algn="l">
              <a:spcBef>
                <a:spcPts val="0"/>
              </a:spcBef>
              <a:spcAft>
                <a:spcPts val="0"/>
              </a:spcAft>
              <a:buClr>
                <a:srgbClr val="202124"/>
              </a:buClr>
              <a:buSzPts val="1200"/>
              <a:buFont typeface="Roboto"/>
              <a:buChar char="○"/>
            </a:pPr>
            <a:r>
              <a:rPr b="1" lang="zh-TW" sz="1200">
                <a:solidFill>
                  <a:srgbClr val="202124"/>
                </a:solidFill>
                <a:highlight>
                  <a:srgbClr val="FFFFFF"/>
                </a:highlight>
                <a:latin typeface="Roboto"/>
                <a:ea typeface="Roboto"/>
                <a:cs typeface="Roboto"/>
                <a:sym typeface="Roboto"/>
              </a:rPr>
              <a:t>Explicit</a:t>
            </a:r>
            <a:r>
              <a:rPr lang="zh-TW" sz="1200">
                <a:solidFill>
                  <a:srgbClr val="202124"/>
                </a:solidFill>
                <a:highlight>
                  <a:srgbClr val="FFFFFF"/>
                </a:highlight>
                <a:latin typeface="Roboto"/>
                <a:ea typeface="Roboto"/>
                <a:cs typeface="Roboto"/>
                <a:sym typeface="Roboto"/>
              </a:rPr>
              <a:t>— users specify how much they liked a particular movie by providing a numerical rating.</a:t>
            </a:r>
            <a:endParaRPr sz="1200">
              <a:solidFill>
                <a:srgbClr val="202124"/>
              </a:solidFill>
              <a:highlight>
                <a:srgbClr val="FFFFFF"/>
              </a:highlight>
              <a:latin typeface="Roboto"/>
              <a:ea typeface="Roboto"/>
              <a:cs typeface="Roboto"/>
              <a:sym typeface="Roboto"/>
            </a:endParaRPr>
          </a:p>
          <a:p>
            <a:pPr indent="-304800" lvl="1" marL="914400" rtl="0" algn="l">
              <a:spcBef>
                <a:spcPts val="0"/>
              </a:spcBef>
              <a:spcAft>
                <a:spcPts val="0"/>
              </a:spcAft>
              <a:buClr>
                <a:srgbClr val="202124"/>
              </a:buClr>
              <a:buSzPts val="1200"/>
              <a:buFont typeface="Roboto"/>
              <a:buChar char="○"/>
            </a:pPr>
            <a:r>
              <a:rPr b="1" lang="zh-TW" sz="1200">
                <a:solidFill>
                  <a:srgbClr val="202124"/>
                </a:solidFill>
                <a:highlight>
                  <a:srgbClr val="FFFFFF"/>
                </a:highlight>
                <a:latin typeface="Roboto"/>
                <a:ea typeface="Roboto"/>
                <a:cs typeface="Roboto"/>
                <a:sym typeface="Roboto"/>
              </a:rPr>
              <a:t>Implicit</a:t>
            </a:r>
            <a:r>
              <a:rPr lang="zh-TW" sz="1200">
                <a:solidFill>
                  <a:srgbClr val="202124"/>
                </a:solidFill>
                <a:highlight>
                  <a:srgbClr val="FFFFFF"/>
                </a:highlight>
                <a:latin typeface="Roboto"/>
                <a:ea typeface="Roboto"/>
                <a:cs typeface="Roboto"/>
                <a:sym typeface="Roboto"/>
              </a:rPr>
              <a:t>— if a user watches a movie, the system infers that the user is interested.</a:t>
            </a:r>
            <a:endParaRPr sz="1200">
              <a:solidFill>
                <a:srgbClr val="202124"/>
              </a:solidFill>
              <a:highlight>
                <a:srgbClr val="FFFFFF"/>
              </a:highlight>
              <a:latin typeface="Roboto"/>
              <a:ea typeface="Roboto"/>
              <a:cs typeface="Roboto"/>
              <a:sym typeface="Roboto"/>
            </a:endParaRPr>
          </a:p>
          <a:p>
            <a:pPr indent="-314325" lvl="0" marL="457200" rtl="0" algn="l">
              <a:spcBef>
                <a:spcPts val="0"/>
              </a:spcBef>
              <a:spcAft>
                <a:spcPts val="0"/>
              </a:spcAft>
              <a:buClr>
                <a:srgbClr val="303233"/>
              </a:buClr>
              <a:buSzPts val="1350"/>
              <a:buChar char="●"/>
            </a:pPr>
            <a:r>
              <a:rPr lang="zh-TW" sz="1200">
                <a:solidFill>
                  <a:srgbClr val="202124"/>
                </a:solidFill>
                <a:highlight>
                  <a:srgbClr val="FFFFFF"/>
                </a:highlight>
                <a:latin typeface="Roboto"/>
                <a:ea typeface="Roboto"/>
                <a:cs typeface="Roboto"/>
                <a:sym typeface="Roboto"/>
              </a:rPr>
              <a:t>When a user visits the homepage, the system should recommend movies based on both:</a:t>
            </a:r>
            <a:endParaRPr sz="1200">
              <a:solidFill>
                <a:srgbClr val="202124"/>
              </a:solidFill>
              <a:highlight>
                <a:srgbClr val="FFFFFF"/>
              </a:highlight>
              <a:latin typeface="Roboto"/>
              <a:ea typeface="Roboto"/>
              <a:cs typeface="Roboto"/>
              <a:sym typeface="Roboto"/>
            </a:endParaRPr>
          </a:p>
          <a:p>
            <a:pPr indent="-304800" lvl="1" marL="914400" rtl="0" algn="l">
              <a:spcBef>
                <a:spcPts val="0"/>
              </a:spcBef>
              <a:spcAft>
                <a:spcPts val="0"/>
              </a:spcAft>
              <a:buClr>
                <a:srgbClr val="202124"/>
              </a:buClr>
              <a:buSzPts val="1200"/>
              <a:buFont typeface="Roboto"/>
              <a:buChar char="○"/>
            </a:pPr>
            <a:r>
              <a:rPr lang="zh-TW" sz="1200">
                <a:solidFill>
                  <a:srgbClr val="202124"/>
                </a:solidFill>
                <a:highlight>
                  <a:srgbClr val="FFFFFF"/>
                </a:highlight>
                <a:latin typeface="Roboto"/>
                <a:ea typeface="Roboto"/>
                <a:cs typeface="Roboto"/>
                <a:sym typeface="Roboto"/>
              </a:rPr>
              <a:t>similarity to movies the user has liked in the past</a:t>
            </a:r>
            <a:endParaRPr sz="1200">
              <a:solidFill>
                <a:srgbClr val="202124"/>
              </a:solidFill>
              <a:highlight>
                <a:srgbClr val="FFFFFF"/>
              </a:highlight>
              <a:latin typeface="Roboto"/>
              <a:ea typeface="Roboto"/>
              <a:cs typeface="Roboto"/>
              <a:sym typeface="Roboto"/>
            </a:endParaRPr>
          </a:p>
          <a:p>
            <a:pPr indent="-304800" lvl="1" marL="914400" rtl="0" algn="l">
              <a:spcBef>
                <a:spcPts val="0"/>
              </a:spcBef>
              <a:spcAft>
                <a:spcPts val="0"/>
              </a:spcAft>
              <a:buClr>
                <a:srgbClr val="202124"/>
              </a:buClr>
              <a:buSzPts val="1200"/>
              <a:buFont typeface="Roboto"/>
              <a:buChar char="○"/>
            </a:pPr>
            <a:r>
              <a:rPr lang="zh-TW" sz="1200">
                <a:solidFill>
                  <a:srgbClr val="202124"/>
                </a:solidFill>
                <a:highlight>
                  <a:srgbClr val="FFFFFF"/>
                </a:highlight>
                <a:latin typeface="Roboto"/>
                <a:ea typeface="Roboto"/>
                <a:cs typeface="Roboto"/>
                <a:sym typeface="Roboto"/>
              </a:rPr>
              <a:t>movies that similar users liked</a:t>
            </a:r>
            <a:endParaRPr sz="1200">
              <a:solidFill>
                <a:srgbClr val="202124"/>
              </a:solidFill>
              <a:highlight>
                <a:srgbClr val="FFFFFF"/>
              </a:highlight>
              <a:latin typeface="Roboto"/>
              <a:ea typeface="Roboto"/>
              <a:cs typeface="Roboto"/>
              <a:sym typeface="Roboto"/>
            </a:endParaRPr>
          </a:p>
          <a:p>
            <a:pPr indent="-304800" lvl="1" marL="914400" rtl="0" algn="l">
              <a:spcBef>
                <a:spcPts val="0"/>
              </a:spcBef>
              <a:spcAft>
                <a:spcPts val="0"/>
              </a:spcAft>
              <a:buClr>
                <a:srgbClr val="202124"/>
              </a:buClr>
              <a:buSzPts val="1200"/>
              <a:buFont typeface="Roboto"/>
              <a:buChar char="○"/>
            </a:pPr>
            <a:r>
              <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Collaborative Filtering</a:t>
            </a:r>
            <a:endParaRPr/>
          </a:p>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900"/>
              </a:spcBef>
              <a:spcAft>
                <a:spcPts val="0"/>
              </a:spcAft>
              <a:buClr>
                <a:srgbClr val="202124"/>
              </a:buClr>
              <a:buSzPts val="1200"/>
              <a:buFont typeface="Roboto"/>
              <a:buChar char="●"/>
            </a:pPr>
            <a:r>
              <a:rPr lang="zh-TW" sz="1500">
                <a:solidFill>
                  <a:srgbClr val="292929"/>
                </a:solidFill>
                <a:highlight>
                  <a:srgbClr val="FFFFFF"/>
                </a:highlight>
                <a:latin typeface="Georgia"/>
                <a:ea typeface="Georgia"/>
                <a:cs typeface="Georgia"/>
                <a:sym typeface="Georgia"/>
              </a:rPr>
              <a:t>When making user-based recommendations, the following steps are followed</a:t>
            </a:r>
            <a:endParaRPr sz="1500">
              <a:solidFill>
                <a:srgbClr val="292929"/>
              </a:solidFill>
              <a:highlight>
                <a:srgbClr val="FFFFFF"/>
              </a:highlight>
              <a:latin typeface="Georgia"/>
              <a:ea typeface="Georgia"/>
              <a:cs typeface="Georgia"/>
              <a:sym typeface="Georgia"/>
            </a:endParaRPr>
          </a:p>
          <a:p>
            <a:pPr indent="-323850" lvl="1" marL="914400" rtl="0" algn="l">
              <a:lnSpc>
                <a:spcPct val="175000"/>
              </a:lnSpc>
              <a:spcBef>
                <a:spcPts val="0"/>
              </a:spcBef>
              <a:spcAft>
                <a:spcPts val="0"/>
              </a:spcAft>
              <a:buClr>
                <a:srgbClr val="292929"/>
              </a:buClr>
              <a:buSzPts val="1500"/>
              <a:buFont typeface="Georgia"/>
              <a:buAutoNum type="alphaLcPeriod"/>
            </a:pPr>
            <a:r>
              <a:rPr lang="zh-TW" sz="1500">
                <a:solidFill>
                  <a:srgbClr val="292929"/>
                </a:solidFill>
                <a:highlight>
                  <a:srgbClr val="FFFFFF"/>
                </a:highlight>
                <a:latin typeface="Georgia"/>
                <a:ea typeface="Georgia"/>
                <a:cs typeface="Georgia"/>
                <a:sym typeface="Georgia"/>
              </a:rPr>
              <a:t>Step 1: Get User-Item Rating Data</a:t>
            </a:r>
            <a:endParaRPr sz="1500">
              <a:solidFill>
                <a:srgbClr val="292929"/>
              </a:solidFill>
              <a:highlight>
                <a:srgbClr val="FFFFFF"/>
              </a:highlight>
              <a:latin typeface="Georgia"/>
              <a:ea typeface="Georgia"/>
              <a:cs typeface="Georgia"/>
              <a:sym typeface="Georgia"/>
            </a:endParaRPr>
          </a:p>
          <a:p>
            <a:pPr indent="-323850" lvl="1" marL="914400" rtl="0" algn="l">
              <a:lnSpc>
                <a:spcPct val="175000"/>
              </a:lnSpc>
              <a:spcBef>
                <a:spcPts val="0"/>
              </a:spcBef>
              <a:spcAft>
                <a:spcPts val="0"/>
              </a:spcAft>
              <a:buClr>
                <a:srgbClr val="292929"/>
              </a:buClr>
              <a:buSzPts val="1500"/>
              <a:buFont typeface="Georgia"/>
              <a:buAutoNum type="alphaLcPeriod"/>
            </a:pPr>
            <a:r>
              <a:rPr lang="zh-TW" sz="1500">
                <a:solidFill>
                  <a:srgbClr val="292929"/>
                </a:solidFill>
                <a:highlight>
                  <a:srgbClr val="FFFFFF"/>
                </a:highlight>
                <a:latin typeface="Georgia"/>
                <a:ea typeface="Georgia"/>
                <a:cs typeface="Georgia"/>
                <a:sym typeface="Georgia"/>
              </a:rPr>
              <a:t>Step 2: </a:t>
            </a:r>
            <a:r>
              <a:rPr lang="zh-TW" sz="1500">
                <a:solidFill>
                  <a:srgbClr val="292929"/>
                </a:solidFill>
                <a:highlight>
                  <a:srgbClr val="FFFFFF"/>
                </a:highlight>
                <a:latin typeface="Georgia"/>
                <a:ea typeface="Georgia"/>
                <a:cs typeface="Georgia"/>
                <a:sym typeface="Georgia"/>
              </a:rPr>
              <a:t>Create User-User Similarity Matrix</a:t>
            </a:r>
            <a:endParaRPr sz="1500">
              <a:solidFill>
                <a:srgbClr val="292929"/>
              </a:solidFill>
              <a:highlight>
                <a:srgbClr val="FFFFFF"/>
              </a:highlight>
              <a:latin typeface="Georgia"/>
              <a:ea typeface="Georgia"/>
              <a:cs typeface="Georgia"/>
              <a:sym typeface="Georgia"/>
            </a:endParaRPr>
          </a:p>
          <a:p>
            <a:pPr indent="-323850" lvl="1" marL="914400" rtl="0" algn="l">
              <a:lnSpc>
                <a:spcPct val="175000"/>
              </a:lnSpc>
              <a:spcBef>
                <a:spcPts val="0"/>
              </a:spcBef>
              <a:spcAft>
                <a:spcPts val="0"/>
              </a:spcAft>
              <a:buClr>
                <a:srgbClr val="292929"/>
              </a:buClr>
              <a:buSzPts val="1500"/>
              <a:buFont typeface="Georgia"/>
              <a:buAutoNum type="alphaLcPeriod"/>
            </a:pPr>
            <a:r>
              <a:rPr lang="zh-TW" sz="1500">
                <a:solidFill>
                  <a:srgbClr val="292929"/>
                </a:solidFill>
                <a:highlight>
                  <a:srgbClr val="FFFFFF"/>
                </a:highlight>
                <a:latin typeface="Georgia"/>
                <a:ea typeface="Georgia"/>
                <a:cs typeface="Georgia"/>
                <a:sym typeface="Georgia"/>
              </a:rPr>
              <a:t>Step 3: </a:t>
            </a:r>
            <a:r>
              <a:rPr lang="zh-TW" sz="1500">
                <a:solidFill>
                  <a:srgbClr val="292929"/>
                </a:solidFill>
                <a:highlight>
                  <a:srgbClr val="FFFFFF"/>
                </a:highlight>
                <a:latin typeface="Georgia"/>
                <a:ea typeface="Georgia"/>
                <a:cs typeface="Georgia"/>
                <a:sym typeface="Georgia"/>
              </a:rPr>
              <a:t>Look Up Similar Users</a:t>
            </a:r>
            <a:endParaRPr sz="1500">
              <a:solidFill>
                <a:srgbClr val="292929"/>
              </a:solidFill>
              <a:highlight>
                <a:srgbClr val="FFFFFF"/>
              </a:highlight>
              <a:latin typeface="Georgia"/>
              <a:ea typeface="Georgia"/>
              <a:cs typeface="Georgia"/>
              <a:sym typeface="Georgia"/>
            </a:endParaRPr>
          </a:p>
          <a:p>
            <a:pPr indent="-323850" lvl="1" marL="914400" rtl="0" algn="l">
              <a:lnSpc>
                <a:spcPct val="175000"/>
              </a:lnSpc>
              <a:spcBef>
                <a:spcPts val="0"/>
              </a:spcBef>
              <a:spcAft>
                <a:spcPts val="0"/>
              </a:spcAft>
              <a:buClr>
                <a:srgbClr val="292929"/>
              </a:buClr>
              <a:buSzPts val="1500"/>
              <a:buFont typeface="Georgia"/>
              <a:buAutoNum type="alphaLcPeriod"/>
            </a:pPr>
            <a:r>
              <a:rPr lang="zh-TW" sz="1500">
                <a:solidFill>
                  <a:srgbClr val="292929"/>
                </a:solidFill>
                <a:highlight>
                  <a:srgbClr val="FFFFFF"/>
                </a:highlight>
                <a:latin typeface="Georgia"/>
                <a:ea typeface="Georgia"/>
                <a:cs typeface="Georgia"/>
                <a:sym typeface="Georgia"/>
              </a:rPr>
              <a:t>Step 4: </a:t>
            </a:r>
            <a:r>
              <a:rPr lang="zh-TW" sz="1500">
                <a:solidFill>
                  <a:srgbClr val="292929"/>
                </a:solidFill>
                <a:highlight>
                  <a:srgbClr val="FFFFFF"/>
                </a:highlight>
                <a:latin typeface="Georgia"/>
                <a:ea typeface="Georgia"/>
                <a:cs typeface="Georgia"/>
                <a:sym typeface="Georgia"/>
              </a:rPr>
              <a:t>Generate Candidate Items</a:t>
            </a:r>
            <a:endParaRPr sz="1500">
              <a:solidFill>
                <a:srgbClr val="292929"/>
              </a:solidFill>
              <a:highlight>
                <a:srgbClr val="FFFFFF"/>
              </a:highlight>
              <a:latin typeface="Georgia"/>
              <a:ea typeface="Georgia"/>
              <a:cs typeface="Georgia"/>
              <a:sym typeface="Georgia"/>
            </a:endParaRPr>
          </a:p>
          <a:p>
            <a:pPr indent="-323850" lvl="1" marL="914400" rtl="0" algn="l">
              <a:lnSpc>
                <a:spcPct val="175000"/>
              </a:lnSpc>
              <a:spcBef>
                <a:spcPts val="0"/>
              </a:spcBef>
              <a:spcAft>
                <a:spcPts val="0"/>
              </a:spcAft>
              <a:buClr>
                <a:srgbClr val="292929"/>
              </a:buClr>
              <a:buSzPts val="1500"/>
              <a:buFont typeface="Georgia"/>
              <a:buAutoNum type="alphaLcPeriod"/>
            </a:pPr>
            <a:r>
              <a:rPr lang="zh-TW" sz="1500">
                <a:solidFill>
                  <a:srgbClr val="292929"/>
                </a:solidFill>
                <a:highlight>
                  <a:srgbClr val="FFFFFF"/>
                </a:highlight>
                <a:latin typeface="Georgia"/>
                <a:ea typeface="Georgia"/>
                <a:cs typeface="Georgia"/>
                <a:sym typeface="Georgia"/>
              </a:rPr>
              <a:t>Step 5: </a:t>
            </a:r>
            <a:r>
              <a:rPr lang="zh-TW" sz="1500">
                <a:solidFill>
                  <a:srgbClr val="292929"/>
                </a:solidFill>
                <a:highlight>
                  <a:srgbClr val="FFFFFF"/>
                </a:highlight>
                <a:latin typeface="Georgia"/>
                <a:ea typeface="Georgia"/>
                <a:cs typeface="Georgia"/>
                <a:sym typeface="Georgia"/>
              </a:rPr>
              <a:t>Rank Candidates</a:t>
            </a:r>
            <a:endParaRPr sz="1500">
              <a:solidFill>
                <a:srgbClr val="292929"/>
              </a:solidFill>
              <a:highlight>
                <a:srgbClr val="FFFFFF"/>
              </a:highlight>
              <a:latin typeface="Georgia"/>
              <a:ea typeface="Georgia"/>
              <a:cs typeface="Georgia"/>
              <a:sym typeface="Georgia"/>
            </a:endParaRPr>
          </a:p>
          <a:p>
            <a:pPr indent="-323850" lvl="1" marL="914400" rtl="0" algn="l">
              <a:lnSpc>
                <a:spcPct val="175000"/>
              </a:lnSpc>
              <a:spcBef>
                <a:spcPts val="0"/>
              </a:spcBef>
              <a:spcAft>
                <a:spcPts val="0"/>
              </a:spcAft>
              <a:buClr>
                <a:srgbClr val="292929"/>
              </a:buClr>
              <a:buSzPts val="1500"/>
              <a:buFont typeface="Georgia"/>
              <a:buAutoNum type="alphaLcPeriod"/>
            </a:pPr>
            <a:r>
              <a:rPr lang="zh-TW" sz="1500">
                <a:solidFill>
                  <a:srgbClr val="292929"/>
                </a:solidFill>
                <a:highlight>
                  <a:srgbClr val="FFFFFF"/>
                </a:highlight>
                <a:latin typeface="Georgia"/>
                <a:ea typeface="Georgia"/>
                <a:cs typeface="Georgia"/>
                <a:sym typeface="Georgia"/>
              </a:rPr>
              <a:t>Step 6: </a:t>
            </a:r>
            <a:r>
              <a:rPr lang="zh-TW" sz="1500">
                <a:solidFill>
                  <a:srgbClr val="292929"/>
                </a:solidFill>
                <a:highlight>
                  <a:srgbClr val="FFFFFF"/>
                </a:highlight>
                <a:latin typeface="Georgia"/>
                <a:ea typeface="Georgia"/>
                <a:cs typeface="Georgia"/>
                <a:sym typeface="Georgia"/>
              </a:rPr>
              <a:t>Filter Candidates</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Step 1: Get User-Item Rating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9" name="Google Shape;139;p26"/>
          <p:cNvPicPr preferRelativeResize="0"/>
          <p:nvPr/>
        </p:nvPicPr>
        <p:blipFill>
          <a:blip r:embed="rId3">
            <a:alphaModFix/>
          </a:blip>
          <a:stretch>
            <a:fillRect/>
          </a:stretch>
        </p:blipFill>
        <p:spPr>
          <a:xfrm>
            <a:off x="152400" y="1170125"/>
            <a:ext cx="4077259" cy="3820974"/>
          </a:xfrm>
          <a:prstGeom prst="rect">
            <a:avLst/>
          </a:prstGeom>
          <a:noFill/>
          <a:ln>
            <a:noFill/>
          </a:ln>
        </p:spPr>
      </p:pic>
      <p:sp>
        <p:nvSpPr>
          <p:cNvPr id="140" name="Google Shape;140;p26"/>
          <p:cNvSpPr txBox="1"/>
          <p:nvPr/>
        </p:nvSpPr>
        <p:spPr>
          <a:xfrm>
            <a:off x="4309200" y="1313900"/>
            <a:ext cx="4523100" cy="2031900"/>
          </a:xfrm>
          <a:prstGeom prst="rect">
            <a:avLst/>
          </a:prstGeom>
          <a:noFill/>
          <a:ln>
            <a:noFill/>
          </a:ln>
        </p:spPr>
        <p:txBody>
          <a:bodyPr anchorCtr="0" anchor="t" bIns="91425" lIns="91425" spcFirstLastPara="1" rIns="91425" wrap="square" tIns="91425">
            <a:spAutoFit/>
          </a:bodyPr>
          <a:lstStyle/>
          <a:p>
            <a:pPr indent="-323850" lvl="0" marL="749300" rtl="0" algn="l">
              <a:lnSpc>
                <a:spcPct val="175000"/>
              </a:lnSpc>
              <a:spcBef>
                <a:spcPts val="3200"/>
              </a:spcBef>
              <a:spcAft>
                <a:spcPts val="0"/>
              </a:spcAft>
              <a:buClr>
                <a:srgbClr val="292929"/>
              </a:buClr>
              <a:buSzPts val="1500"/>
              <a:buFont typeface="Georgia"/>
              <a:buChar char="●"/>
            </a:pPr>
            <a:r>
              <a:rPr b="1" lang="zh-TW" sz="1500">
                <a:solidFill>
                  <a:srgbClr val="292929"/>
                </a:solidFill>
                <a:highlight>
                  <a:srgbClr val="FFFFFF"/>
                </a:highlight>
                <a:latin typeface="Georgia"/>
                <a:ea typeface="Georgia"/>
                <a:cs typeface="Georgia"/>
                <a:sym typeface="Georgia"/>
              </a:rPr>
              <a:t>m</a:t>
            </a:r>
            <a:r>
              <a:rPr lang="zh-TW" sz="1500">
                <a:solidFill>
                  <a:srgbClr val="292929"/>
                </a:solidFill>
                <a:highlight>
                  <a:srgbClr val="FFFFFF"/>
                </a:highlight>
                <a:latin typeface="Georgia"/>
                <a:ea typeface="Georgia"/>
                <a:cs typeface="Georgia"/>
                <a:sym typeface="Georgia"/>
              </a:rPr>
              <a:t> rows, where each row represents a user.</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b="1" lang="zh-TW" sz="1500">
                <a:solidFill>
                  <a:srgbClr val="292929"/>
                </a:solidFill>
                <a:highlight>
                  <a:srgbClr val="FFFFFF"/>
                </a:highlight>
                <a:latin typeface="Georgia"/>
                <a:ea typeface="Georgia"/>
                <a:cs typeface="Georgia"/>
                <a:sym typeface="Georgia"/>
              </a:rPr>
              <a:t>n</a:t>
            </a:r>
            <a:r>
              <a:rPr lang="zh-TW" sz="1500">
                <a:solidFill>
                  <a:srgbClr val="292929"/>
                </a:solidFill>
                <a:highlight>
                  <a:srgbClr val="FFFFFF"/>
                </a:highlight>
                <a:latin typeface="Georgia"/>
                <a:ea typeface="Georgia"/>
                <a:cs typeface="Georgia"/>
                <a:sym typeface="Georgia"/>
              </a:rPr>
              <a:t> columns, where each column represents a movie.</a:t>
            </a:r>
            <a:endParaRPr sz="1500">
              <a:solidFill>
                <a:srgbClr val="292929"/>
              </a:solidFill>
              <a:highlight>
                <a:srgbClr val="FFFFFF"/>
              </a:highlight>
              <a:latin typeface="Georgia"/>
              <a:ea typeface="Georgia"/>
              <a:cs typeface="Georgia"/>
              <a:sym typeface="Georgia"/>
            </a:endParaRPr>
          </a:p>
          <a:p>
            <a:pPr indent="-323850" lvl="0" marL="749300" rtl="0" algn="l">
              <a:lnSpc>
                <a:spcPct val="175000"/>
              </a:lnSpc>
              <a:spcBef>
                <a:spcPts val="0"/>
              </a:spcBef>
              <a:spcAft>
                <a:spcPts val="0"/>
              </a:spcAft>
              <a:buClr>
                <a:srgbClr val="292929"/>
              </a:buClr>
              <a:buSzPts val="1500"/>
              <a:buFont typeface="Georgia"/>
              <a:buChar char="●"/>
            </a:pPr>
            <a:r>
              <a:rPr lang="zh-TW" sz="1500">
                <a:solidFill>
                  <a:srgbClr val="292929"/>
                </a:solidFill>
                <a:highlight>
                  <a:srgbClr val="FFFFFF"/>
                </a:highlight>
                <a:latin typeface="Georgia"/>
                <a:ea typeface="Georgia"/>
                <a:cs typeface="Georgia"/>
                <a:sym typeface="Georgia"/>
              </a:rPr>
              <a:t>The values stored in each cell are the rating of a user to a target item.</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Step 2: Create User-User Similarity Matrix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6" name="Google Shape;146;p27"/>
          <p:cNvPicPr preferRelativeResize="0"/>
          <p:nvPr/>
        </p:nvPicPr>
        <p:blipFill>
          <a:blip r:embed="rId3">
            <a:alphaModFix/>
          </a:blip>
          <a:stretch>
            <a:fillRect/>
          </a:stretch>
        </p:blipFill>
        <p:spPr>
          <a:xfrm>
            <a:off x="311700" y="1303725"/>
            <a:ext cx="3800475" cy="2657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Step 3: Look Up Similar Users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Step 4: Generate Candidate Items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900"/>
              </a:spcBef>
              <a:spcAft>
                <a:spcPts val="0"/>
              </a:spcAft>
              <a:buClr>
                <a:srgbClr val="292929"/>
              </a:buClr>
              <a:buSzPts val="1500"/>
              <a:buFont typeface="Georgia"/>
              <a:buChar char="●"/>
            </a:pPr>
            <a:r>
              <a:rPr lang="zh-TW" sz="1500">
                <a:solidFill>
                  <a:srgbClr val="292929"/>
                </a:solidFill>
                <a:highlight>
                  <a:srgbClr val="FFFFFF"/>
                </a:highlight>
                <a:latin typeface="Georgia"/>
                <a:ea typeface="Georgia"/>
                <a:cs typeface="Georgia"/>
                <a:sym typeface="Georgia"/>
              </a:rPr>
              <a:t>Now we have similar users. We need to generate candidate movies to recommend.</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zh-TW" sz="1500">
                <a:solidFill>
                  <a:srgbClr val="292929"/>
                </a:solidFill>
                <a:highlight>
                  <a:srgbClr val="FFFFFF"/>
                </a:highlight>
                <a:latin typeface="Georgia"/>
                <a:ea typeface="Georgia"/>
                <a:cs typeface="Georgia"/>
                <a:sym typeface="Georgia"/>
              </a:rPr>
              <a:t>First, let's start with the most similar user to you who is User 5 as we named Abraham.</a:t>
            </a:r>
            <a:endParaRPr sz="1500">
              <a:solidFill>
                <a:srgbClr val="292929"/>
              </a:solidFill>
              <a:highlight>
                <a:srgbClr val="FFFFFF"/>
              </a:highlight>
              <a:latin typeface="Georgia"/>
              <a:ea typeface="Georgia"/>
              <a:cs typeface="Georgia"/>
              <a:sym typeface="Georgia"/>
            </a:endParaRPr>
          </a:p>
          <a:p>
            <a:pPr indent="-323850" lvl="1" marL="914400" rtl="0" algn="l">
              <a:spcBef>
                <a:spcPts val="0"/>
              </a:spcBef>
              <a:spcAft>
                <a:spcPts val="0"/>
              </a:spcAft>
              <a:buClr>
                <a:srgbClr val="292929"/>
              </a:buClr>
              <a:buSzPts val="1500"/>
              <a:buFont typeface="Georgia"/>
              <a:buAutoNum type="alphaLcPeriod"/>
            </a:pPr>
            <a:r>
              <a:rPr lang="zh-TW" sz="1500">
                <a:solidFill>
                  <a:srgbClr val="292929"/>
                </a:solidFill>
                <a:highlight>
                  <a:srgbClr val="FFFFFF"/>
                </a:highlight>
                <a:latin typeface="Georgia"/>
                <a:ea typeface="Georgia"/>
                <a:cs typeface="Georgia"/>
                <a:sym typeface="Georgia"/>
              </a:rPr>
              <a:t>User 5 has watched one movie that you haven’t watched yet. This is the Item 1.</a:t>
            </a:r>
            <a:endParaRPr sz="1500">
              <a:solidFill>
                <a:srgbClr val="292929"/>
              </a:solidFill>
              <a:highlight>
                <a:srgbClr val="FFFFFF"/>
              </a:highlight>
              <a:latin typeface="Georgia"/>
              <a:ea typeface="Georgia"/>
              <a:cs typeface="Georgia"/>
              <a:sym typeface="Georgia"/>
            </a:endParaRPr>
          </a:p>
          <a:p>
            <a:pPr indent="-323850" lvl="1" marL="914400" rtl="0" algn="l">
              <a:spcBef>
                <a:spcPts val="0"/>
              </a:spcBef>
              <a:spcAft>
                <a:spcPts val="0"/>
              </a:spcAft>
              <a:buClr>
                <a:srgbClr val="292929"/>
              </a:buClr>
              <a:buSzPts val="1500"/>
              <a:buFont typeface="Georgia"/>
              <a:buAutoNum type="alphaLcPeriod"/>
            </a:pPr>
            <a:r>
              <a:rPr lang="zh-TW" sz="1500">
                <a:solidFill>
                  <a:srgbClr val="292929"/>
                </a:solidFill>
                <a:highlight>
                  <a:srgbClr val="FFFFFF"/>
                </a:highlight>
                <a:latin typeface="Georgia"/>
                <a:ea typeface="Georgia"/>
                <a:cs typeface="Georgia"/>
                <a:sym typeface="Georgia"/>
              </a:rPr>
              <a:t>Now we need to Predict the rating you would give to all items you have not watched yet.</a:t>
            </a:r>
            <a:endParaRPr sz="1500">
              <a:solidFill>
                <a:srgbClr val="292929"/>
              </a:solidFill>
              <a:highlight>
                <a:srgbClr val="FFFFFF"/>
              </a:highlight>
              <a:latin typeface="Georgia"/>
              <a:ea typeface="Georgia"/>
              <a:cs typeface="Georgia"/>
              <a:sym typeface="Georgia"/>
            </a:endParaRPr>
          </a:p>
          <a:p>
            <a:pPr indent="-323850" lvl="1" marL="914400" rtl="0" algn="l">
              <a:spcBef>
                <a:spcPts val="0"/>
              </a:spcBef>
              <a:spcAft>
                <a:spcPts val="0"/>
              </a:spcAft>
              <a:buClr>
                <a:srgbClr val="292929"/>
              </a:buClr>
              <a:buSzPts val="1500"/>
              <a:buFont typeface="Georgia"/>
              <a:buAutoNum type="alphaLcPeriod"/>
            </a:pPr>
            <a:r>
              <a:rPr lang="zh-TW" sz="1500">
                <a:solidFill>
                  <a:srgbClr val="292929"/>
                </a:solidFill>
                <a:highlight>
                  <a:srgbClr val="FFFFFF"/>
                </a:highlight>
                <a:latin typeface="Georgia"/>
                <a:ea typeface="Georgia"/>
                <a:cs typeface="Georgia"/>
                <a:sym typeface="Georgia"/>
              </a:rPr>
              <a:t>Since you have not watched Item 1 and 3. We need to predict Item 1 and Item 3.</a:t>
            </a:r>
            <a:endParaRPr sz="1500">
              <a:solidFill>
                <a:srgbClr val="292929"/>
              </a:solidFill>
              <a:highlight>
                <a:srgbClr val="FFFFFF"/>
              </a:highlight>
              <a:latin typeface="Georgia"/>
              <a:ea typeface="Georgia"/>
              <a:cs typeface="Georgia"/>
              <a:sym typeface="Georgia"/>
            </a:endParaRPr>
          </a:p>
        </p:txBody>
      </p:sp>
      <p:pic>
        <p:nvPicPr>
          <p:cNvPr id="158" name="Google Shape;158;p29"/>
          <p:cNvPicPr preferRelativeResize="0"/>
          <p:nvPr/>
        </p:nvPicPr>
        <p:blipFill>
          <a:blip r:embed="rId3">
            <a:alphaModFix/>
          </a:blip>
          <a:stretch>
            <a:fillRect/>
          </a:stretch>
        </p:blipFill>
        <p:spPr>
          <a:xfrm>
            <a:off x="4755050" y="1170125"/>
            <a:ext cx="4077258" cy="3820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Step 5: Rank Candidates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Step 6: Filter Candidates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900"/>
              </a:spcBef>
              <a:spcAft>
                <a:spcPts val="0"/>
              </a:spcAft>
              <a:buClr>
                <a:srgbClr val="292929"/>
              </a:buClr>
              <a:buSzPts val="1500"/>
              <a:buFont typeface="Georgia"/>
              <a:buChar char="●"/>
            </a:pPr>
            <a:r>
              <a:rPr lang="zh-TW" sz="1500">
                <a:solidFill>
                  <a:srgbClr val="292929"/>
                </a:solidFill>
                <a:highlight>
                  <a:srgbClr val="FFFFFF"/>
                </a:highlight>
                <a:latin typeface="Georgia"/>
                <a:ea typeface="Georgia"/>
                <a:cs typeface="Georgia"/>
                <a:sym typeface="Georgia"/>
              </a:rPr>
              <a:t>In a real-world situation, the output of step 5 would create hundreds or thousands of possible items and their prediction rating. Out of all possible candidates, we would take the highest 10 of them and show to the target user as the recommendations.</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Recommendation System</a:t>
            </a:r>
            <a:endParaRPr/>
          </a:p>
          <a:p>
            <a:pPr indent="-342900" lvl="0" marL="457200" rtl="0" algn="l">
              <a:spcBef>
                <a:spcPts val="0"/>
              </a:spcBef>
              <a:spcAft>
                <a:spcPts val="0"/>
              </a:spcAft>
              <a:buSzPts val="1800"/>
              <a:buChar char="●"/>
            </a:pPr>
            <a:r>
              <a:rPr lang="zh-TW"/>
              <a:t>Netflix Research: Recommendations</a:t>
            </a:r>
            <a:endParaRPr/>
          </a:p>
          <a:p>
            <a:pPr indent="-342900" lvl="0" marL="457200" rtl="0" algn="l">
              <a:spcBef>
                <a:spcPts val="0"/>
              </a:spcBef>
              <a:spcAft>
                <a:spcPts val="0"/>
              </a:spcAft>
              <a:buSzPts val="1800"/>
              <a:buChar char="●"/>
            </a:pPr>
            <a:r>
              <a:rPr lang="zh-TW"/>
              <a:t>Collaborative Filtering</a:t>
            </a:r>
            <a:endParaRPr/>
          </a:p>
          <a:p>
            <a:pPr indent="-342900" lvl="0" marL="457200" rtl="0" algn="l">
              <a:spcBef>
                <a:spcPts val="0"/>
              </a:spcBef>
              <a:spcAft>
                <a:spcPts val="0"/>
              </a:spcAft>
              <a:buSzPts val="1800"/>
              <a:buChar char="●"/>
            </a:pPr>
            <a:r>
              <a:rPr lang="zh-TW"/>
              <a:t>Case Study</a:t>
            </a:r>
            <a:endParaRPr/>
          </a:p>
          <a:p>
            <a:pPr indent="-342900" lvl="0" marL="457200" rtl="0" algn="l">
              <a:spcBef>
                <a:spcPts val="0"/>
              </a:spcBef>
              <a:spcAft>
                <a:spcPts val="0"/>
              </a:spcAft>
              <a:buSzPts val="1800"/>
              <a:buChar char="●"/>
            </a:pPr>
            <a:r>
              <a:rPr lang="zh-TW"/>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Case Study</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900"/>
              </a:spcBef>
              <a:spcAft>
                <a:spcPts val="0"/>
              </a:spcAft>
              <a:buClr>
                <a:srgbClr val="292929"/>
              </a:buClr>
              <a:buSzPts val="1500"/>
              <a:buFont typeface="Georgia"/>
              <a:buChar char="●"/>
            </a:pPr>
            <a:r>
              <a:rPr lang="zh-TW"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900"/>
              </a:spcBef>
              <a:spcAft>
                <a:spcPts val="0"/>
              </a:spcAft>
              <a:buClr>
                <a:srgbClr val="292929"/>
              </a:buClr>
              <a:buSzPts val="1500"/>
              <a:buFont typeface="Georgia"/>
              <a:buChar char="●"/>
            </a:pPr>
            <a:r>
              <a:rPr lang="zh-TW"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Recommendations System</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27175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a:t>
            </a:r>
            <a:endParaRPr/>
          </a:p>
        </p:txBody>
      </p:sp>
      <p:pic>
        <p:nvPicPr>
          <p:cNvPr id="68" name="Google Shape;68;p15"/>
          <p:cNvPicPr preferRelativeResize="0"/>
          <p:nvPr/>
        </p:nvPicPr>
        <p:blipFill>
          <a:blip r:embed="rId3">
            <a:alphaModFix/>
          </a:blip>
          <a:stretch>
            <a:fillRect/>
          </a:stretch>
        </p:blipFill>
        <p:spPr>
          <a:xfrm>
            <a:off x="0" y="1216384"/>
            <a:ext cx="9143998" cy="32069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Netflix Research: Recommendations</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video 2:30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Netflix Research: Recommendations</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"Consumer research suggests that a typical Netﬂix member loses interest after perhaps 60 to 90 seconds of choosing, having reviewed 10 to 20 titles (perhaps 3 in detail) on one or two screens. Therefore, Netflix needs to find a way to suggest to you the best content they have in order to satisfy your expectations, and hopefully under that time window before the user abandons the session.</a:t>
            </a:r>
            <a:endParaRPr/>
          </a:p>
          <a:p>
            <a:pPr indent="-342900" lvl="0" marL="457200" rtl="0" algn="l">
              <a:spcBef>
                <a:spcPts val="0"/>
              </a:spcBef>
              <a:spcAft>
                <a:spcPts val="0"/>
              </a:spcAft>
              <a:buSzPts val="1800"/>
              <a:buChar char="●"/>
            </a:pPr>
            <a:r>
              <a:rPr lang="zh-TW"/>
              <a:t>they needed to use digital services that could make it easier for the consumer to search for products (yes, Netflix uses recommender systems for this task).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Recommendations System</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a subclass of information filtering, which leverages machine learning techniques to determine customers’ preferences to generate a ranked list of relevant items for customers based on users’ past behaviors and similarities (Mora et al. 2020). </a:t>
            </a:r>
            <a:endParaRPr/>
          </a:p>
          <a:p>
            <a:pPr indent="-342900" lvl="0" marL="457200" rtl="0" algn="l">
              <a:spcBef>
                <a:spcPts val="0"/>
              </a:spcBef>
              <a:spcAft>
                <a:spcPts val="0"/>
              </a:spcAft>
              <a:buSzPts val="1800"/>
              <a:buChar char="●"/>
            </a:pPr>
            <a:r>
              <a:rPr lang="zh-TW"/>
              <a:t>The 2 most common methods to solve this problem are </a:t>
            </a:r>
            <a:endParaRPr/>
          </a:p>
          <a:p>
            <a:pPr indent="-317500" lvl="1" marL="914400" rtl="0" algn="l">
              <a:spcBef>
                <a:spcPts val="0"/>
              </a:spcBef>
              <a:spcAft>
                <a:spcPts val="0"/>
              </a:spcAft>
              <a:buSzPts val="1400"/>
              <a:buChar char="○"/>
            </a:pPr>
            <a:r>
              <a:rPr lang="zh-TW"/>
              <a:t>content-based algorithms</a:t>
            </a:r>
            <a:endParaRPr/>
          </a:p>
          <a:p>
            <a:pPr indent="-317500" lvl="1" marL="914400" rtl="0" algn="l">
              <a:spcBef>
                <a:spcPts val="0"/>
              </a:spcBef>
              <a:spcAft>
                <a:spcPts val="0"/>
              </a:spcAft>
              <a:buSzPts val="1400"/>
              <a:buChar char="○"/>
            </a:pPr>
            <a:r>
              <a:rPr lang="zh-TW"/>
              <a:t>collaborative filtering. </a:t>
            </a:r>
            <a:endParaRPr/>
          </a:p>
          <a:p>
            <a:pPr indent="-342900" lvl="0" marL="457200" rtl="0" algn="l">
              <a:spcBef>
                <a:spcPts val="0"/>
              </a:spcBef>
              <a:spcAft>
                <a:spcPts val="0"/>
              </a:spcAft>
              <a:buSzPts val="1800"/>
              <a:buChar char="●"/>
            </a:pPr>
            <a:r>
              <a:rPr lang="zh-TW"/>
              <a:t>go to the system perspective. What we want is to leverage algorithms that can </a:t>
            </a:r>
            <a:r>
              <a:rPr b="1" lang="zh-TW"/>
              <a:t>pick an object</a:t>
            </a:r>
            <a:r>
              <a:rPr lang="zh-TW"/>
              <a:t> and </a:t>
            </a:r>
            <a:r>
              <a:rPr b="1" lang="zh-TW"/>
              <a:t>recommend it to you</a:t>
            </a:r>
            <a:r>
              <a:rPr lang="zh-TW"/>
              <a: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Recommendations System</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27175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Questions Netflix’s made to learn more about the users: </a:t>
            </a:r>
            <a:endParaRPr/>
          </a:p>
          <a:p>
            <a:pPr indent="-317500" lvl="1" marL="914400" rtl="0" algn="l">
              <a:spcBef>
                <a:spcPts val="0"/>
              </a:spcBef>
              <a:spcAft>
                <a:spcPts val="0"/>
              </a:spcAft>
              <a:buSzPts val="1400"/>
              <a:buChar char="○"/>
            </a:pPr>
            <a:r>
              <a:rPr lang="zh-TW"/>
              <a:t>When you pause, rewind, or fast forward</a:t>
            </a:r>
            <a:endParaRPr/>
          </a:p>
          <a:p>
            <a:pPr indent="-317500" lvl="1" marL="914400" rtl="0" algn="l">
              <a:spcBef>
                <a:spcPts val="0"/>
              </a:spcBef>
              <a:spcAft>
                <a:spcPts val="0"/>
              </a:spcAft>
              <a:buSzPts val="1400"/>
              <a:buChar char="○"/>
            </a:pPr>
            <a:r>
              <a:rPr lang="zh-TW"/>
              <a:t>Day of the weekend</a:t>
            </a:r>
            <a:endParaRPr/>
          </a:p>
          <a:p>
            <a:pPr indent="-317500" lvl="1" marL="914400" rtl="0" algn="l">
              <a:spcBef>
                <a:spcPts val="0"/>
              </a:spcBef>
              <a:spcAft>
                <a:spcPts val="0"/>
              </a:spcAft>
              <a:buSzPts val="1400"/>
              <a:buChar char="○"/>
            </a:pPr>
            <a:r>
              <a:rPr lang="zh-TW"/>
              <a:t>Date </a:t>
            </a:r>
            <a:endParaRPr/>
          </a:p>
          <a:p>
            <a:pPr indent="-317500" lvl="1" marL="914400" rtl="0" algn="l">
              <a:spcBef>
                <a:spcPts val="0"/>
              </a:spcBef>
              <a:spcAft>
                <a:spcPts val="0"/>
              </a:spcAft>
              <a:buSzPts val="1400"/>
              <a:buChar char="○"/>
            </a:pPr>
            <a:r>
              <a:rPr lang="zh-TW"/>
              <a:t>Time (Hour)</a:t>
            </a:r>
            <a:endParaRPr/>
          </a:p>
          <a:p>
            <a:pPr indent="-317500" lvl="1" marL="914400" rtl="0" algn="l">
              <a:spcBef>
                <a:spcPts val="0"/>
              </a:spcBef>
              <a:spcAft>
                <a:spcPts val="0"/>
              </a:spcAft>
              <a:buSzPts val="1400"/>
              <a:buChar char="○"/>
            </a:pPr>
            <a:r>
              <a:rPr lang="zh-TW"/>
              <a:t>Location (Demographics)</a:t>
            </a:r>
            <a:endParaRPr/>
          </a:p>
          <a:p>
            <a:pPr indent="-317500" lvl="1" marL="914400" rtl="0" algn="l">
              <a:spcBef>
                <a:spcPts val="0"/>
              </a:spcBef>
              <a:spcAft>
                <a:spcPts val="0"/>
              </a:spcAft>
              <a:buSzPts val="1400"/>
              <a:buChar char="○"/>
            </a:pPr>
            <a:r>
              <a:rPr lang="zh-TW"/>
              <a:t>Type of device </a:t>
            </a:r>
            <a:endParaRPr/>
          </a:p>
          <a:p>
            <a:pPr indent="-317500" lvl="1" marL="914400" rtl="0" algn="l">
              <a:spcBef>
                <a:spcPts val="0"/>
              </a:spcBef>
              <a:spcAft>
                <a:spcPts val="0"/>
              </a:spcAft>
              <a:buSzPts val="1400"/>
              <a:buChar char="○"/>
            </a:pPr>
            <a:r>
              <a:rPr lang="zh-TW"/>
              <a:t>When you pause and leave content (and if you ever come back)</a:t>
            </a:r>
            <a:endParaRPr/>
          </a:p>
          <a:p>
            <a:pPr indent="-317500" lvl="1" marL="914400" rtl="0" algn="l">
              <a:spcBef>
                <a:spcPts val="0"/>
              </a:spcBef>
              <a:spcAft>
                <a:spcPts val="0"/>
              </a:spcAft>
              <a:buSzPts val="1400"/>
              <a:buChar char="○"/>
            </a:pPr>
            <a:r>
              <a:rPr lang="zh-TW"/>
              <a:t>Searches (about 3 million per day)</a:t>
            </a:r>
            <a:endParaRPr/>
          </a:p>
          <a:p>
            <a:pPr indent="-317500" lvl="1" marL="914400" rtl="0" algn="l">
              <a:spcBef>
                <a:spcPts val="0"/>
              </a:spcBef>
              <a:spcAft>
                <a:spcPts val="0"/>
              </a:spcAft>
              <a:buSzPts val="1400"/>
              <a:buChar char="○"/>
            </a:pPr>
            <a:r>
              <a:rPr lang="zh-TW"/>
              <a:t>Browsing and scrolling behavior</a:t>
            </a:r>
            <a:endParaRPr/>
          </a:p>
          <a:p>
            <a:pPr indent="-317500" lvl="1" marL="914400" rtl="0" algn="l">
              <a:spcBef>
                <a:spcPts val="0"/>
              </a:spcBef>
              <a:spcAft>
                <a:spcPts val="0"/>
              </a:spcAft>
              <a:buSzPts val="1400"/>
              <a:buChar char="○"/>
            </a:pPr>
            <a:r>
              <a:rPr lang="zh-TW"/>
              <a:t>If you are changing the language</a:t>
            </a:r>
            <a:endParaRPr/>
          </a:p>
          <a:p>
            <a:pPr indent="-317500" lvl="1" marL="914400" rtl="0" algn="l">
              <a:spcBef>
                <a:spcPts val="0"/>
              </a:spcBef>
              <a:spcAft>
                <a:spcPts val="0"/>
              </a:spcAft>
              <a:buSzPts val="1400"/>
              <a:buChar char="○"/>
            </a:pPr>
            <a:r>
              <a:rPr lang="zh-TW"/>
              <a:t>Are you using subtitles?</a:t>
            </a:r>
            <a:endParaRPr/>
          </a:p>
          <a:p>
            <a:pPr indent="-317500" lvl="1" marL="914400" rtl="0" algn="l">
              <a:spcBef>
                <a:spcPts val="0"/>
              </a:spcBef>
              <a:spcAft>
                <a:spcPts val="0"/>
              </a:spcAft>
              <a:buSzPts val="1400"/>
              <a:buChar char="○"/>
            </a:pPr>
            <a:r>
              <a:rPr lang="zh-TW"/>
              <a:t>Did you turn on more than one device?</a:t>
            </a:r>
            <a:endParaRPr/>
          </a:p>
        </p:txBody>
      </p:sp>
      <p:pic>
        <p:nvPicPr>
          <p:cNvPr id="93" name="Google Shape;93;p19"/>
          <p:cNvPicPr preferRelativeResize="0"/>
          <p:nvPr/>
        </p:nvPicPr>
        <p:blipFill>
          <a:blip r:embed="rId3">
            <a:alphaModFix/>
          </a:blip>
          <a:stretch>
            <a:fillRect/>
          </a:stretch>
        </p:blipFill>
        <p:spPr>
          <a:xfrm>
            <a:off x="6721500" y="2063575"/>
            <a:ext cx="2208275" cy="150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Recommendations System</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27175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Their motivation is to help users find movies and shows that fit their tastes because they are more likely to maintain a subscription</a:t>
            </a:r>
            <a:endParaRPr/>
          </a:p>
          <a:p>
            <a:pPr indent="-342900" lvl="0" marL="457200" rtl="0" algn="l">
              <a:spcBef>
                <a:spcPts val="0"/>
              </a:spcBef>
              <a:spcAft>
                <a:spcPts val="0"/>
              </a:spcAft>
              <a:buSzPts val="1800"/>
              <a:buChar char="●"/>
            </a:pPr>
            <a:r>
              <a:rPr lang="zh-TW"/>
              <a:t>It saves $1 billion to Netflix per year.</a:t>
            </a:r>
            <a:endParaRPr/>
          </a:p>
          <a:p>
            <a:pPr indent="-342900" lvl="0" marL="457200" rtl="0" algn="l">
              <a:spcBef>
                <a:spcPts val="0"/>
              </a:spcBef>
              <a:spcAft>
                <a:spcPts val="0"/>
              </a:spcAft>
              <a:buSzPts val="1800"/>
              <a:buChar char="●"/>
            </a:pPr>
            <a:r>
              <a:rPr lang="zh-TW"/>
              <a:t>The recommender system can influence users’ choice for about 80% of hours streamed at Netﬂix.</a:t>
            </a:r>
            <a:endParaRPr/>
          </a:p>
          <a:p>
            <a:pPr indent="-342900" lvl="0" marL="457200" rtl="0" algn="l">
              <a:spcBef>
                <a:spcPts val="0"/>
              </a:spcBef>
              <a:spcAft>
                <a:spcPts val="0"/>
              </a:spcAft>
              <a:buSzPts val="1800"/>
              <a:buChar char="●"/>
            </a:pPr>
            <a:r>
              <a:rPr lang="zh-TW"/>
              <a:t>Movies and shows exposure to users. The effective catalog size (ECS) is a metric that describes how spread viewing is across the items in our catalog (see image below).</a:t>
            </a:r>
            <a:endParaRPr/>
          </a:p>
        </p:txBody>
      </p:sp>
      <p:pic>
        <p:nvPicPr>
          <p:cNvPr id="100" name="Google Shape;100;p20"/>
          <p:cNvPicPr preferRelativeResize="0"/>
          <p:nvPr/>
        </p:nvPicPr>
        <p:blipFill>
          <a:blip r:embed="rId3">
            <a:alphaModFix/>
          </a:blip>
          <a:stretch>
            <a:fillRect/>
          </a:stretch>
        </p:blipFill>
        <p:spPr>
          <a:xfrm>
            <a:off x="5213747" y="2804725"/>
            <a:ext cx="3578600" cy="191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Collaborative Filtering</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Collaborative filtering is a technique that can filter out items that a user might like on the basis of reactions by similar users.</a:t>
            </a:r>
            <a:endParaRPr/>
          </a:p>
          <a:p>
            <a:pPr indent="-342900" lvl="0" marL="457200" rtl="0" algn="l">
              <a:spcBef>
                <a:spcPts val="0"/>
              </a:spcBef>
              <a:spcAft>
                <a:spcPts val="0"/>
              </a:spcAft>
              <a:buSzPts val="1800"/>
              <a:buChar char="●"/>
            </a:pPr>
            <a:r>
              <a:rPr lang="zh-TW" sz="1200">
                <a:solidFill>
                  <a:srgbClr val="333333"/>
                </a:solidFill>
                <a:highlight>
                  <a:srgbClr val="FAFAFA"/>
                </a:highlight>
              </a:rPr>
              <a:t>Memory-based 的演算法主要使用統計方法對資料進行相似度的計算，而另一種 Model-based 的協同過濾則透過模型的建立對資料進行訓練或計算</a:t>
            </a:r>
            <a:endParaRPr/>
          </a:p>
        </p:txBody>
      </p:sp>
      <p:pic>
        <p:nvPicPr>
          <p:cNvPr id="107" name="Google Shape;107;p21"/>
          <p:cNvPicPr preferRelativeResize="0"/>
          <p:nvPr/>
        </p:nvPicPr>
        <p:blipFill>
          <a:blip r:embed="rId3">
            <a:alphaModFix/>
          </a:blip>
          <a:stretch>
            <a:fillRect/>
          </a:stretch>
        </p:blipFill>
        <p:spPr>
          <a:xfrm>
            <a:off x="4571999" y="2571750"/>
            <a:ext cx="3964349" cy="219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