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6" r:id="rId7"/>
    <p:sldId id="269" r:id="rId8"/>
    <p:sldId id="268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6EB2D4-057D-4399-AE94-38F0E07E6852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167FB10-D609-4FC2-8DA2-9D9138481C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 compression</a:t>
            </a:r>
            <a:br>
              <a:rPr lang="en-US" altLang="zh-TW" dirty="0" smtClean="0"/>
            </a:br>
            <a:r>
              <a:rPr lang="en-US" altLang="zh-TW" sz="4800" dirty="0">
                <a:solidFill>
                  <a:srgbClr val="002060"/>
                </a:solidFill>
              </a:rPr>
              <a:t>Neural Network Image </a:t>
            </a:r>
            <a:r>
              <a:rPr lang="en-US" altLang="zh-TW" sz="4800" dirty="0" smtClean="0">
                <a:solidFill>
                  <a:srgbClr val="002060"/>
                </a:solidFill>
              </a:rPr>
              <a:t>Compression</a:t>
            </a:r>
            <a:br>
              <a:rPr lang="en-US" altLang="zh-TW" sz="4800" dirty="0" smtClean="0">
                <a:solidFill>
                  <a:srgbClr val="002060"/>
                </a:solidFill>
              </a:rPr>
            </a:br>
            <a:r>
              <a:rPr lang="en-US" altLang="zh-TW" sz="4800" dirty="0" smtClean="0">
                <a:solidFill>
                  <a:srgbClr val="002060"/>
                </a:solidFill>
              </a:rPr>
              <a:t>(NPEG)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/>
          <a:p>
            <a:r>
              <a:rPr lang="zh-TW" altLang="en-US" sz="3200" dirty="0" smtClean="0"/>
              <a:t>授課老師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高立人 </a:t>
            </a:r>
            <a:r>
              <a:rPr lang="zh-TW" altLang="en-US" sz="3200" dirty="0" smtClean="0"/>
              <a:t>教授 </a:t>
            </a:r>
            <a:r>
              <a:rPr lang="en-US" altLang="zh-TW" sz="3200" dirty="0" smtClean="0"/>
              <a:t>In the feature!!</a:t>
            </a:r>
            <a:endParaRPr lang="en-US" altLang="zh-TW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4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4" y="742950"/>
            <a:ext cx="56626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891338" y="1702920"/>
                <a:ext cx="4995862" cy="1421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000" smtClean="0">
                          <a:latin typeface="Cambria Math"/>
                        </a:rPr>
                        <m:t>CR</m:t>
                      </m:r>
                      <m:r>
                        <a:rPr lang="en-US" altLang="zh-TW" sz="3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3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TW" sz="3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000" b="0" i="1" smtClean="0">
                              <a:latin typeface="Cambria Math"/>
                            </a:rPr>
                            <m:t>32∗32∗3</m:t>
                          </m:r>
                        </m:num>
                        <m:den>
                          <m:r>
                            <a:rPr lang="en-US" altLang="zh-TW" sz="3000" b="0" i="1" smtClean="0">
                              <a:latin typeface="Cambria Math"/>
                            </a:rPr>
                            <m:t>128</m:t>
                          </m:r>
                        </m:den>
                      </m:f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altLang="zh-TW" sz="3000" b="1" dirty="0" smtClean="0">
                  <a:solidFill>
                    <a:srgbClr val="FF0000"/>
                  </a:solidFill>
                </a:endParaRPr>
              </a:p>
              <a:p>
                <a:endParaRPr lang="zh-TW" altLang="en-US" sz="3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38" y="1702920"/>
                <a:ext cx="4995862" cy="1421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124700" y="3136199"/>
                <a:ext cx="4638834" cy="813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 smtClean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TW" sz="3000" b="0" i="0" smtClean="0">
                        <a:latin typeface="Cambria Math"/>
                      </a:rPr>
                      <m:t>SNR</m:t>
                    </m:r>
                    <m:r>
                      <a:rPr lang="en-US" altLang="zh-TW" sz="3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000" b="0" i="0" smtClean="0">
                        <a:latin typeface="Cambria Math"/>
                      </a:rPr>
                      <m:t>log</m:t>
                    </m:r>
                    <m:r>
                      <a:rPr lang="en-US" altLang="zh-TW" sz="3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sz="3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3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255</m:t>
                            </m:r>
                          </m:e>
                          <m:sup>
                            <m:r>
                              <a:rPr lang="en-US" altLang="zh-TW" sz="3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US" altLang="zh-TW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000" dirty="0" smtClean="0"/>
                  <a:t>=30~32dB</a:t>
                </a:r>
                <a:endParaRPr lang="zh-TW" altLang="en-US" sz="3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3136199"/>
                <a:ext cx="4638834" cy="813108"/>
              </a:xfrm>
              <a:prstGeom prst="rect">
                <a:avLst/>
              </a:prstGeom>
              <a:blipFill rotWithShape="1">
                <a:blip r:embed="rId4"/>
                <a:stretch>
                  <a:fillRect r="-2365"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657975" y="4495711"/>
            <a:ext cx="569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</a:rPr>
              <a:t>As we will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see in </a:t>
            </a:r>
            <a:r>
              <a:rPr lang="en-US" altLang="zh-TW" sz="3000" b="1" dirty="0">
                <a:solidFill>
                  <a:srgbClr val="FF0000"/>
                </a:solidFill>
              </a:rPr>
              <a:t>the experiment that a good trade off between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the computation</a:t>
            </a:r>
            <a:r>
              <a:rPr lang="en-US" altLang="zh-TW" sz="3000" b="1" dirty="0">
                <a:solidFill>
                  <a:srgbClr val="FF0000"/>
                </a:solidFill>
              </a:rPr>
              <a:t>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complexity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340096" y="742950"/>
            <a:ext cx="1005840" cy="579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340096" y="742950"/>
            <a:ext cx="1089280" cy="579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896112" y="1499616"/>
            <a:ext cx="1563624" cy="52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[9]1D-PCA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675467"/>
            <a:ext cx="11163299" cy="345069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500" b="1" dirty="0" smtClean="0"/>
              <a:t>[</a:t>
            </a:r>
            <a:r>
              <a:rPr lang="en-US" altLang="zh-TW" sz="2500" b="1" dirty="0"/>
              <a:t>1] </a:t>
            </a:r>
            <a:r>
              <a:rPr lang="en-US" altLang="zh-TW" sz="2500" b="1" dirty="0" err="1"/>
              <a:t>Qian</a:t>
            </a:r>
            <a:r>
              <a:rPr lang="en-US" altLang="zh-TW" sz="2500" b="1" dirty="0"/>
              <a:t> Du and James E. Fowler ”</a:t>
            </a:r>
            <a:r>
              <a:rPr lang="en-US" altLang="zh-TW" sz="2500" b="1" dirty="0" err="1"/>
              <a:t>Hyperspectral</a:t>
            </a:r>
            <a:r>
              <a:rPr lang="en-US" altLang="zh-TW" sz="2500" b="1" dirty="0"/>
              <a:t> Image Compression </a:t>
            </a:r>
            <a:r>
              <a:rPr lang="en-US" altLang="zh-TW" sz="2500" b="1" dirty="0" smtClean="0"/>
              <a:t>Using JPEG2000 </a:t>
            </a:r>
            <a:r>
              <a:rPr lang="en-US" altLang="zh-TW" sz="2500" b="1" dirty="0"/>
              <a:t>and Principal Component </a:t>
            </a:r>
            <a:r>
              <a:rPr lang="en-US" altLang="zh-TW" sz="2500" b="1" dirty="0" err="1"/>
              <a:t>Analysis”,IEEE</a:t>
            </a:r>
            <a:r>
              <a:rPr lang="en-US" altLang="zh-TW" sz="2500" b="1" dirty="0"/>
              <a:t> GRSL. </a:t>
            </a:r>
            <a:r>
              <a:rPr lang="en-US" altLang="zh-TW" sz="2500" b="1" dirty="0" err="1"/>
              <a:t>Intell</a:t>
            </a:r>
            <a:r>
              <a:rPr lang="en-US" altLang="zh-TW" sz="2500" b="1" dirty="0"/>
              <a:t>., </a:t>
            </a:r>
            <a:r>
              <a:rPr lang="en-US" altLang="zh-TW" sz="2500" b="1" dirty="0" smtClean="0"/>
              <a:t>vol. 4,April </a:t>
            </a:r>
            <a:r>
              <a:rPr lang="en-US" altLang="zh-TW" sz="2500" b="1" dirty="0"/>
              <a:t>2007 . </a:t>
            </a:r>
            <a:r>
              <a:rPr lang="en-US" altLang="zh-TW" sz="2500" b="1" dirty="0"/>
              <a:t>pp. 201-205.</a:t>
            </a:r>
          </a:p>
          <a:p>
            <a:r>
              <a:rPr lang="en-US" altLang="zh-TW" sz="2500" b="1" dirty="0"/>
              <a:t>[2] Pun-Mo </a:t>
            </a:r>
            <a:r>
              <a:rPr lang="en-US" altLang="zh-TW" sz="2500" b="1" dirty="0" err="1"/>
              <a:t>Ho,Tien-Tsin</a:t>
            </a:r>
            <a:r>
              <a:rPr lang="en-US" altLang="zh-TW" sz="2500" b="1" dirty="0"/>
              <a:t> Wong, Chi Sing Leung and Chi Sing </a:t>
            </a:r>
            <a:r>
              <a:rPr lang="en-US" altLang="zh-TW" sz="2500" b="1" dirty="0" smtClean="0"/>
              <a:t>Leung ”PCA-</a:t>
            </a:r>
            <a:r>
              <a:rPr lang="en-US" altLang="zh-TW" sz="2500" b="1" dirty="0" err="1" smtClean="0"/>
              <a:t>Baesd</a:t>
            </a:r>
            <a:r>
              <a:rPr lang="en-US" altLang="zh-TW" sz="2500" b="1" dirty="0" smtClean="0"/>
              <a:t> </a:t>
            </a:r>
            <a:r>
              <a:rPr lang="en-US" altLang="zh-TW" sz="2500" b="1" dirty="0"/>
              <a:t>Compression for Image-Based </a:t>
            </a:r>
            <a:r>
              <a:rPr lang="en-US" altLang="zh-TW" sz="2500" b="1" dirty="0" err="1"/>
              <a:t>Relightinh</a:t>
            </a:r>
            <a:r>
              <a:rPr lang="en-US" altLang="zh-TW" sz="2500" b="1" dirty="0"/>
              <a:t>”,IEEE </a:t>
            </a:r>
            <a:r>
              <a:rPr lang="en-US" altLang="zh-TW" sz="2500" b="1" dirty="0" smtClean="0"/>
              <a:t>ICME. 2003</a:t>
            </a:r>
            <a:r>
              <a:rPr lang="en-US" altLang="zh-TW" sz="2500" b="1" dirty="0"/>
              <a:t>, pp. </a:t>
            </a:r>
            <a:r>
              <a:rPr lang="en-US" altLang="zh-TW" sz="2500" b="1" dirty="0"/>
              <a:t>473-474</a:t>
            </a:r>
          </a:p>
          <a:p>
            <a:r>
              <a:rPr lang="en-US" altLang="zh-TW" sz="2500" b="1" dirty="0"/>
              <a:t>[3] Mohammad </a:t>
            </a:r>
            <a:r>
              <a:rPr lang="en-US" altLang="zh-TW" sz="2500" b="1" dirty="0" err="1"/>
              <a:t>Mofarreh-Bonab</a:t>
            </a:r>
            <a:r>
              <a:rPr lang="en-US" altLang="zh-TW" sz="2500" b="1" dirty="0"/>
              <a:t> ”A New Technique for Image Compression</a:t>
            </a:r>
          </a:p>
          <a:p>
            <a:r>
              <a:rPr lang="en-US" altLang="zh-TW" sz="2500" b="1" dirty="0"/>
              <a:t>Using PCA”, International Journal of Computer Science </a:t>
            </a:r>
            <a:r>
              <a:rPr lang="en-US" altLang="zh-TW" sz="2500" b="1" dirty="0" smtClean="0"/>
              <a:t>and Communication </a:t>
            </a:r>
            <a:r>
              <a:rPr lang="en-US" altLang="zh-TW" sz="2500" b="1" dirty="0"/>
              <a:t>Networks . </a:t>
            </a:r>
            <a:r>
              <a:rPr lang="en-US" altLang="zh-TW" sz="2500" b="1" dirty="0"/>
              <a:t>2012, vol. 2, pp. 111-116</a:t>
            </a:r>
          </a:p>
          <a:p>
            <a:r>
              <a:rPr lang="en-US" altLang="zh-TW" sz="2500" b="1" dirty="0"/>
              <a:t>[4] </a:t>
            </a:r>
            <a:r>
              <a:rPr lang="en-US" altLang="zh-TW" sz="2500" b="1" dirty="0" err="1"/>
              <a:t>Pengwei</a:t>
            </a:r>
            <a:r>
              <a:rPr lang="en-US" altLang="zh-TW" sz="2500" b="1" dirty="0"/>
              <a:t> </a:t>
            </a:r>
            <a:r>
              <a:rPr lang="en-US" altLang="zh-TW" sz="2500" b="1" dirty="0" err="1"/>
              <a:t>Hao</a:t>
            </a:r>
            <a:r>
              <a:rPr lang="en-US" altLang="zh-TW" sz="2500" b="1" dirty="0"/>
              <a:t> and </a:t>
            </a:r>
            <a:r>
              <a:rPr lang="en-US" altLang="zh-TW" sz="2500" b="1" dirty="0" err="1"/>
              <a:t>Qingyun</a:t>
            </a:r>
            <a:r>
              <a:rPr lang="en-US" altLang="zh-TW" sz="2500" b="1" dirty="0"/>
              <a:t> Shi, ”Reversible Integer KLT </a:t>
            </a:r>
            <a:r>
              <a:rPr lang="en-US" altLang="zh-TW" sz="2500" b="1" dirty="0" smtClean="0"/>
              <a:t>For Progressive-to-Lossless </a:t>
            </a:r>
            <a:r>
              <a:rPr lang="en-US" altLang="zh-TW" sz="2500" b="1" dirty="0"/>
              <a:t>Compression Of </a:t>
            </a:r>
            <a:r>
              <a:rPr lang="en-US" altLang="zh-TW" sz="2500" b="1" dirty="0" err="1"/>
              <a:t>Mulipe</a:t>
            </a:r>
            <a:r>
              <a:rPr lang="en-US" altLang="zh-TW" sz="2500" b="1" dirty="0"/>
              <a:t> Component Images</a:t>
            </a:r>
            <a:r>
              <a:rPr lang="en-US" altLang="zh-TW" sz="2500" b="1" dirty="0" smtClean="0"/>
              <a:t>”(</a:t>
            </a:r>
            <a:r>
              <a:rPr lang="en-US" altLang="zh-TW" sz="2500" b="1" dirty="0"/>
              <a:t>ICIP), Nov. </a:t>
            </a:r>
            <a:r>
              <a:rPr lang="en-US" altLang="zh-TW" sz="2500" b="1" dirty="0"/>
              <a:t>2003, pp. 14-17</a:t>
            </a:r>
          </a:p>
          <a:p>
            <a:r>
              <a:rPr lang="en-US" altLang="zh-TW" sz="2500" b="1" dirty="0"/>
              <a:t>[5] </a:t>
            </a:r>
            <a:r>
              <a:rPr lang="en-US" altLang="zh-TW" sz="2500" b="1" dirty="0" err="1"/>
              <a:t>Shutao</a:t>
            </a:r>
            <a:r>
              <a:rPr lang="en-US" altLang="zh-TW" sz="2500" b="1" dirty="0"/>
              <a:t> Li, James T. Kwok, and </a:t>
            </a:r>
            <a:r>
              <a:rPr lang="en-US" altLang="zh-TW" sz="2500" b="1" dirty="0" err="1"/>
              <a:t>Yaonan</a:t>
            </a:r>
            <a:r>
              <a:rPr lang="en-US" altLang="zh-TW" sz="2500" b="1" dirty="0"/>
              <a:t> Wang, ”Using the </a:t>
            </a:r>
            <a:r>
              <a:rPr lang="en-US" altLang="zh-TW" sz="2500" b="1" dirty="0" smtClean="0"/>
              <a:t>discrete wavelet </a:t>
            </a:r>
            <a:r>
              <a:rPr lang="en-US" altLang="zh-TW" sz="2500" b="1" dirty="0"/>
              <a:t>frame transform to merge Landsat TM and SPOT </a:t>
            </a:r>
            <a:r>
              <a:rPr lang="en-US" altLang="zh-TW" sz="2500" b="1" dirty="0" smtClean="0"/>
              <a:t>panchromatic</a:t>
            </a:r>
            <a:r>
              <a:rPr lang="fr-FR" altLang="zh-TW" sz="2500" b="1" dirty="0" smtClean="0"/>
              <a:t>images</a:t>
            </a:r>
            <a:r>
              <a:rPr lang="fr-FR" altLang="zh-TW" sz="2500" b="1" dirty="0"/>
              <a:t>” ELSEVIER, June. </a:t>
            </a:r>
            <a:r>
              <a:rPr lang="fr-FR" altLang="zh-TW" sz="2500" b="1" dirty="0"/>
              <a:t>2002, pp. 17-23</a:t>
            </a:r>
          </a:p>
          <a:p>
            <a:r>
              <a:rPr lang="en-US" altLang="zh-TW" sz="2500" b="1" dirty="0"/>
              <a:t>[6] Patrick </a:t>
            </a:r>
            <a:r>
              <a:rPr lang="en-US" altLang="zh-TW" sz="2500" b="1" dirty="0" err="1"/>
              <a:t>Waldemar</a:t>
            </a:r>
            <a:r>
              <a:rPr lang="en-US" altLang="zh-TW" sz="2500" b="1" dirty="0"/>
              <a:t> and Tor A. Ramstad ”Hybrid KLT-SVD Image </a:t>
            </a:r>
            <a:r>
              <a:rPr lang="en-US" altLang="zh-TW" sz="2500" b="1" dirty="0" err="1"/>
              <a:t>Compression</a:t>
            </a:r>
            <a:r>
              <a:rPr lang="en-US" altLang="zh-TW" sz="2500" b="1" dirty="0" err="1" smtClean="0"/>
              <a:t>”,IEEE</a:t>
            </a:r>
            <a:r>
              <a:rPr lang="en-US" altLang="zh-TW" sz="2500" b="1" dirty="0" smtClean="0"/>
              <a:t> </a:t>
            </a:r>
            <a:r>
              <a:rPr lang="en-US" altLang="zh-TW" sz="2500" b="1" dirty="0"/>
              <a:t>ICASSP, August,2002 pp.21-24</a:t>
            </a:r>
          </a:p>
          <a:p>
            <a:r>
              <a:rPr lang="en-US" altLang="zh-TW" sz="2500" b="1" dirty="0"/>
              <a:t>[7] Yung-</a:t>
            </a:r>
            <a:r>
              <a:rPr lang="en-US" altLang="zh-TW" sz="2500" b="1" dirty="0" err="1"/>
              <a:t>Gi</a:t>
            </a:r>
            <a:r>
              <a:rPr lang="en-US" altLang="zh-TW" sz="2500" b="1" dirty="0"/>
              <a:t> Wu and </a:t>
            </a:r>
            <a:r>
              <a:rPr lang="en-US" altLang="zh-TW" sz="2500" b="1" dirty="0" err="1"/>
              <a:t>Shen-Ghuan</a:t>
            </a:r>
            <a:r>
              <a:rPr lang="en-US" altLang="zh-TW" sz="2500" b="1" dirty="0"/>
              <a:t> Tai ”Low Bit Rate </a:t>
            </a:r>
            <a:r>
              <a:rPr lang="en-US" altLang="zh-TW" sz="2500" b="1" dirty="0" err="1"/>
              <a:t>Subband</a:t>
            </a:r>
            <a:r>
              <a:rPr lang="en-US" altLang="zh-TW" sz="2500" b="1" dirty="0"/>
              <a:t> DCT </a:t>
            </a:r>
            <a:r>
              <a:rPr lang="en-US" altLang="zh-TW" sz="2500" b="1" dirty="0" err="1" smtClean="0"/>
              <a:t>ImageCompression</a:t>
            </a:r>
            <a:r>
              <a:rPr lang="en-US" altLang="zh-TW" sz="2500" b="1" dirty="0"/>
              <a:t>”,IEEE ICCE vol. </a:t>
            </a:r>
            <a:r>
              <a:rPr lang="en-US" altLang="zh-TW" sz="2500" b="1" dirty="0"/>
              <a:t>43,no 2,MAY,1997 pp.134-144</a:t>
            </a:r>
          </a:p>
          <a:p>
            <a:r>
              <a:rPr lang="en-US" altLang="zh-TW" sz="2500" b="1" dirty="0"/>
              <a:t>[8] </a:t>
            </a:r>
            <a:r>
              <a:rPr lang="en-US" altLang="zh-TW" sz="2500" b="1" dirty="0" err="1"/>
              <a:t>Giridhar</a:t>
            </a:r>
            <a:r>
              <a:rPr lang="en-US" altLang="zh-TW" sz="2500" b="1" dirty="0"/>
              <a:t> </a:t>
            </a:r>
            <a:r>
              <a:rPr lang="en-US" altLang="zh-TW" sz="2500" b="1" dirty="0" err="1"/>
              <a:t>Mandyam</a:t>
            </a:r>
            <a:r>
              <a:rPr lang="en-US" altLang="zh-TW" sz="2500" b="1" dirty="0"/>
              <a:t>, </a:t>
            </a:r>
            <a:r>
              <a:rPr lang="en-US" altLang="zh-TW" sz="2500" b="1" dirty="0" err="1"/>
              <a:t>Nasir</a:t>
            </a:r>
            <a:r>
              <a:rPr lang="en-US" altLang="zh-TW" sz="2500" b="1" dirty="0"/>
              <a:t> Ahmed and </a:t>
            </a:r>
            <a:r>
              <a:rPr lang="en-US" altLang="zh-TW" sz="2500" b="1" dirty="0" err="1"/>
              <a:t>Neeraj</a:t>
            </a:r>
            <a:r>
              <a:rPr lang="en-US" altLang="zh-TW" sz="2500" b="1" dirty="0"/>
              <a:t> </a:t>
            </a:r>
            <a:r>
              <a:rPr lang="en-US" altLang="zh-TW" sz="2500" b="1" dirty="0" err="1"/>
              <a:t>Magotra</a:t>
            </a:r>
            <a:r>
              <a:rPr lang="en-US" altLang="zh-TW" sz="2500" b="1" dirty="0"/>
              <a:t>,”Lossless </a:t>
            </a:r>
            <a:r>
              <a:rPr lang="en-US" altLang="zh-TW" sz="2500" b="1" dirty="0" err="1" smtClean="0"/>
              <a:t>ImageCompression</a:t>
            </a:r>
            <a:r>
              <a:rPr lang="en-US" altLang="zh-TW" sz="2500" b="1" dirty="0" smtClean="0"/>
              <a:t> </a:t>
            </a:r>
            <a:r>
              <a:rPr lang="en-US" altLang="zh-TW" sz="2500" b="1" dirty="0"/>
              <a:t>Using the Discrete Cosine Transform” ,Journal of </a:t>
            </a:r>
            <a:r>
              <a:rPr lang="en-US" altLang="zh-TW" sz="2500" b="1" dirty="0" err="1" smtClean="0"/>
              <a:t>VisualCommunication</a:t>
            </a:r>
            <a:r>
              <a:rPr lang="en-US" altLang="zh-TW" sz="2500" b="1" dirty="0" smtClean="0"/>
              <a:t> </a:t>
            </a:r>
            <a:r>
              <a:rPr lang="en-US" altLang="zh-TW" sz="2500" b="1" dirty="0"/>
              <a:t>and Image </a:t>
            </a:r>
            <a:r>
              <a:rPr lang="en-US" altLang="zh-TW" sz="2500" b="1" dirty="0" err="1"/>
              <a:t>Represntation</a:t>
            </a:r>
            <a:r>
              <a:rPr lang="en-US" altLang="zh-TW" sz="2500" b="1" dirty="0"/>
              <a:t> Vol. 8, No. </a:t>
            </a:r>
            <a:r>
              <a:rPr lang="en-US" altLang="zh-TW" sz="2500" b="1" dirty="0"/>
              <a:t>1, </a:t>
            </a:r>
            <a:r>
              <a:rPr lang="en-US" altLang="zh-TW" sz="2500" b="1" dirty="0" smtClean="0"/>
              <a:t>March,1997 pp.21-26</a:t>
            </a:r>
          </a:p>
          <a:p>
            <a:r>
              <a:rPr lang="en-US" altLang="zh-TW" sz="2500" b="1" dirty="0">
                <a:solidFill>
                  <a:schemeClr val="tx1"/>
                </a:solidFill>
              </a:rPr>
              <a:t>[</a:t>
            </a:r>
            <a:r>
              <a:rPr lang="en-US" altLang="zh-TW" sz="2500" b="1" dirty="0">
                <a:solidFill>
                  <a:schemeClr val="tx1"/>
                </a:solidFill>
              </a:rPr>
              <a:t>9] You-Ran Liu, and </a:t>
            </a:r>
            <a:r>
              <a:rPr lang="en-US" altLang="zh-TW" sz="2500" b="1" dirty="0" err="1">
                <a:solidFill>
                  <a:srgbClr val="FF0000"/>
                </a:solidFill>
              </a:rPr>
              <a:t>Lih</a:t>
            </a:r>
            <a:r>
              <a:rPr lang="en-US" altLang="zh-TW" sz="2500" b="1" dirty="0">
                <a:solidFill>
                  <a:srgbClr val="FF0000"/>
                </a:solidFill>
              </a:rPr>
              <a:t>-Jen </a:t>
            </a:r>
            <a:r>
              <a:rPr lang="en-US" altLang="zh-TW" sz="2500" b="1" dirty="0" err="1">
                <a:solidFill>
                  <a:srgbClr val="FF0000"/>
                </a:solidFill>
              </a:rPr>
              <a:t>Kau</a:t>
            </a:r>
            <a:r>
              <a:rPr lang="en-US" altLang="zh-TW" sz="2500" b="1" dirty="0">
                <a:solidFill>
                  <a:srgbClr val="FF0000"/>
                </a:solidFill>
              </a:rPr>
              <a:t> </a:t>
            </a:r>
            <a:r>
              <a:rPr lang="en-US" altLang="zh-TW" sz="2500" b="1" dirty="0">
                <a:solidFill>
                  <a:schemeClr val="tx1"/>
                </a:solidFill>
              </a:rPr>
              <a:t>,Scalable Face Image Compression Based on Principal Component Analysis and Arithmetic Coding, 2017 IEEE International Conference on Consumer Electronics,pp.265-266</a:t>
            </a:r>
          </a:p>
          <a:p>
            <a:endParaRPr lang="en-US" altLang="zh-TW" sz="25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62757" y="1847850"/>
            <a:ext cx="9877777" cy="427831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5" y="2308191"/>
            <a:ext cx="10236726" cy="327676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Neural Network Image </a:t>
            </a:r>
            <a:r>
              <a:rPr lang="en-US" altLang="zh-TW" dirty="0" smtClean="0">
                <a:solidFill>
                  <a:schemeClr val="bg1"/>
                </a:solidFill>
              </a:rPr>
              <a:t>Compression(NNIC)</a:t>
            </a:r>
            <a:r>
              <a:rPr lang="zh-TW" altLang="en-US" dirty="0" smtClean="0">
                <a:solidFill>
                  <a:schemeClr val="bg1"/>
                </a:solidFill>
              </a:rPr>
              <a:t>架構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err="1" smtClean="0">
                <a:solidFill>
                  <a:schemeClr val="bg1"/>
                </a:solidFill>
              </a:rPr>
              <a:t>Autoencoder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「autoencod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0" b="25468"/>
          <a:stretch/>
        </p:blipFill>
        <p:spPr bwMode="auto">
          <a:xfrm>
            <a:off x="1228726" y="4981575"/>
            <a:ext cx="3198448" cy="17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autoencod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8" t="3464" b="26030"/>
          <a:stretch/>
        </p:blipFill>
        <p:spPr bwMode="auto">
          <a:xfrm>
            <a:off x="7175614" y="4981575"/>
            <a:ext cx="31623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7273813" y="3082990"/>
            <a:ext cx="3089387" cy="479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07" y="2656417"/>
            <a:ext cx="9877777" cy="3450696"/>
          </a:xfrm>
        </p:spPr>
        <p:txBody>
          <a:bodyPr/>
          <a:lstStyle/>
          <a:p>
            <a:r>
              <a:rPr lang="en-US" altLang="zh-TW" dirty="0"/>
              <a:t>image -&gt; Encoder CNN -&gt; features</a:t>
            </a:r>
          </a:p>
          <a:p>
            <a:r>
              <a:rPr lang="en-US" altLang="zh-TW" dirty="0"/>
              <a:t>features -&gt; sigmoid </a:t>
            </a:r>
            <a:r>
              <a:rPr lang="en-US" altLang="zh-TW" dirty="0">
                <a:solidFill>
                  <a:srgbClr val="FF0000"/>
                </a:solidFill>
              </a:rPr>
              <a:t>-&gt; </a:t>
            </a:r>
            <a:r>
              <a:rPr lang="en-US" altLang="zh-TW" u="sng" dirty="0">
                <a:solidFill>
                  <a:srgbClr val="FF0000"/>
                </a:solidFill>
              </a:rPr>
              <a:t>binary quantization </a:t>
            </a:r>
            <a:r>
              <a:rPr lang="en-US" altLang="zh-TW" dirty="0"/>
              <a:t>-&gt; </a:t>
            </a:r>
            <a:r>
              <a:rPr lang="en-US" altLang="zh-TW" dirty="0" smtClean="0"/>
              <a:t> code</a:t>
            </a:r>
            <a:endParaRPr lang="en-US" altLang="zh-TW" dirty="0"/>
          </a:p>
          <a:p>
            <a:r>
              <a:rPr lang="en-US" altLang="zh-TW" dirty="0"/>
              <a:t>code -&gt; Decoder CNN -&gt; reconstruction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pic>
        <p:nvPicPr>
          <p:cNvPr id="4" name="Picture 2" descr="C:\Users\yilight\Downloads\Sigmoid 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81" y="4353042"/>
            <a:ext cx="4344444" cy="22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3225800" y="5632450"/>
            <a:ext cx="4000500" cy="635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292850" y="3562350"/>
            <a:ext cx="850900" cy="207645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73813" y="544778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67463" y="3149600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[0,1,0,0,0,….,0] ,total 128 bits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21" y="582294"/>
            <a:ext cx="1999346" cy="189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57" y="1344291"/>
            <a:ext cx="1683638" cy="130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classic autoenco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37" y="4048855"/>
            <a:ext cx="4211689" cy="25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>
            <a:off x="9158671" y="3437714"/>
            <a:ext cx="703810" cy="107122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訓練架構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55" y="1575816"/>
            <a:ext cx="62960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 flipV="1">
            <a:off x="8987980" y="2125612"/>
            <a:ext cx="1125284" cy="32266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855285" y="244828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reconstruct Image</a:t>
            </a:r>
            <a:endParaRPr lang="zh-TW" altLang="en-US" dirty="0"/>
          </a:p>
        </p:txBody>
      </p:sp>
      <p:pic>
        <p:nvPicPr>
          <p:cNvPr id="9" name="Picture 2" descr="「autoencod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32682" r="82242" b="32682"/>
          <a:stretch/>
        </p:blipFill>
        <p:spPr bwMode="auto">
          <a:xfrm>
            <a:off x="1078992" y="2386584"/>
            <a:ext cx="1335024" cy="13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「autoencod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32682" r="82242" b="32682"/>
          <a:stretch/>
        </p:blipFill>
        <p:spPr bwMode="auto">
          <a:xfrm>
            <a:off x="10186604" y="2817612"/>
            <a:ext cx="1335024" cy="13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078992" y="194094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image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1358" y="4166616"/>
            <a:ext cx="22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The CIFAR-10 dataset</a:t>
            </a:r>
          </a:p>
        </p:txBody>
      </p:sp>
      <p:sp>
        <p:nvSpPr>
          <p:cNvPr id="12" name="矩形 11"/>
          <p:cNvSpPr/>
          <p:nvPr/>
        </p:nvSpPr>
        <p:spPr>
          <a:xfrm>
            <a:off x="631358" y="4535948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60000 32x32 </a:t>
            </a:r>
            <a:r>
              <a:rPr lang="en-US" altLang="zh-TW" dirty="0" err="1"/>
              <a:t>colour</a:t>
            </a:r>
            <a:r>
              <a:rPr lang="en-US" altLang="zh-TW" dirty="0"/>
              <a:t> images in 10 classes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65150" y="4166616"/>
            <a:ext cx="2124353" cy="524933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VGG16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42" y="4351282"/>
            <a:ext cx="3429124" cy="245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vgg16 architecture autoencod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752474"/>
            <a:ext cx="564832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924675" y="3609975"/>
            <a:ext cx="1336675" cy="266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Sigmoid Function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8261350" y="4986337"/>
            <a:ext cx="682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61350" y="4450318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binary quantization </a:t>
            </a:r>
            <a:r>
              <a:rPr lang="en-US" altLang="zh-TW" dirty="0"/>
              <a:t>-&gt; code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72463" y="480167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[0,1,0,0,0,….,0] ,total 128 bits</a:t>
            </a:r>
            <a:endParaRPr lang="zh-TW" altLang="en-US" dirty="0"/>
          </a:p>
        </p:txBody>
      </p:sp>
      <p:pic>
        <p:nvPicPr>
          <p:cNvPr id="11" name="Picture 2" descr="「autoencod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32682" r="82242" b="32682"/>
          <a:stretch/>
        </p:blipFill>
        <p:spPr bwMode="auto">
          <a:xfrm>
            <a:off x="459596" y="4330490"/>
            <a:ext cx="1335024" cy="13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09933" y="387774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32x32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Images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1311495" y="1272540"/>
            <a:ext cx="0" cy="260520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1311495" y="1272540"/>
            <a:ext cx="1301531" cy="0"/>
          </a:xfrm>
          <a:prstGeom prst="line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內容版面配置區 1"/>
          <p:cNvSpPr>
            <a:spLocks noGrp="1"/>
          </p:cNvSpPr>
          <p:nvPr>
            <p:ph idx="1"/>
          </p:nvPr>
        </p:nvSpPr>
        <p:spPr>
          <a:xfrm>
            <a:off x="8562306" y="2780241"/>
            <a:ext cx="2124353" cy="524933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VGG16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「vgg net architect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935162"/>
            <a:ext cx="8991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Own 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8794639" y="390524"/>
            <a:ext cx="3084149" cy="1496571"/>
            <a:chOff x="3170781" y="4353042"/>
            <a:chExt cx="4585856" cy="2239404"/>
          </a:xfrm>
        </p:grpSpPr>
        <p:pic>
          <p:nvPicPr>
            <p:cNvPr id="31" name="Picture 2" descr="C:\Users\yilight\Downloads\Sigmoid func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781" y="4353042"/>
              <a:ext cx="4344444" cy="2239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直線單箭頭接點 31"/>
            <p:cNvCxnSpPr/>
            <p:nvPr/>
          </p:nvCxnSpPr>
          <p:spPr>
            <a:xfrm>
              <a:off x="3225800" y="5632450"/>
              <a:ext cx="4000500" cy="635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7273813" y="544778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0.5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00075" y="2181224"/>
            <a:ext cx="11345752" cy="4305777"/>
            <a:chOff x="600075" y="2181224"/>
            <a:chExt cx="11345752" cy="4305777"/>
          </a:xfrm>
        </p:grpSpPr>
        <p:sp>
          <p:nvSpPr>
            <p:cNvPr id="4" name="圓角矩形 3"/>
            <p:cNvSpPr/>
            <p:nvPr/>
          </p:nvSpPr>
          <p:spPr>
            <a:xfrm>
              <a:off x="600075" y="2181225"/>
              <a:ext cx="75247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752475" y="2333625"/>
              <a:ext cx="75247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904875" y="2486025"/>
              <a:ext cx="75247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00075" y="4486275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Conv3-16</a:t>
              </a:r>
              <a:endParaRPr lang="zh-TW" altLang="en-US" dirty="0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1657351" y="3224212"/>
              <a:ext cx="457199" cy="0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圓角矩形 9"/>
            <p:cNvSpPr/>
            <p:nvPr/>
          </p:nvSpPr>
          <p:spPr>
            <a:xfrm>
              <a:off x="2158781" y="2181225"/>
              <a:ext cx="134641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311181" y="2333625"/>
              <a:ext cx="134641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2463581" y="2486025"/>
              <a:ext cx="134641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463581" y="448627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Conv16-32</a:t>
              </a:r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235231" y="2181224"/>
              <a:ext cx="208936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387631" y="2333624"/>
              <a:ext cx="208936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540031" y="2486024"/>
              <a:ext cx="2089369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 flipH="1">
              <a:off x="3810002" y="3224211"/>
              <a:ext cx="428623" cy="0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052357" y="448627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Conv32-64</a:t>
              </a:r>
              <a:endParaRPr lang="zh-TW" alt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 flipH="1">
              <a:off x="6629401" y="3224211"/>
              <a:ext cx="550751" cy="1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>
              <a:off x="7180152" y="2333623"/>
              <a:ext cx="274659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7332552" y="2486023"/>
              <a:ext cx="274659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484952" y="2638423"/>
              <a:ext cx="2746595" cy="178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256962" y="4486275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Conv64-128</a:t>
              </a:r>
              <a:endParaRPr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0609152" y="2205034"/>
              <a:ext cx="1336675" cy="26669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Sigmoid Function</a:t>
              </a:r>
              <a:endPara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 flipH="1">
              <a:off x="10231547" y="3529009"/>
              <a:ext cx="550751" cy="1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6218310" y="5825013"/>
              <a:ext cx="2871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u="sng" dirty="0" smtClean="0">
                  <a:solidFill>
                    <a:srgbClr val="FF0000"/>
                  </a:solidFill>
                </a:rPr>
                <a:t>binary </a:t>
              </a:r>
              <a:r>
                <a:rPr lang="en-US" altLang="zh-TW" u="sng" dirty="0">
                  <a:solidFill>
                    <a:srgbClr val="FF0000"/>
                  </a:solidFill>
                </a:rPr>
                <a:t>quantization </a:t>
              </a:r>
              <a:r>
                <a:rPr lang="en-US" altLang="zh-TW" dirty="0"/>
                <a:t>-&gt;  code</a:t>
              </a:r>
              <a:endParaRPr lang="en-US" altLang="zh-TW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412550" y="6117669"/>
              <a:ext cx="3028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[0,1,0,0,0,….,0] ,total 128 bits</a:t>
              </a:r>
              <a:endParaRPr lang="zh-TW" altLang="en-US" dirty="0"/>
            </a:p>
          </p:txBody>
        </p:sp>
        <p:cxnSp>
          <p:nvCxnSpPr>
            <p:cNvPr id="39" name="直線接點 38"/>
            <p:cNvCxnSpPr>
              <a:stCxn id="37" idx="0"/>
            </p:cNvCxnSpPr>
            <p:nvPr/>
          </p:nvCxnSpPr>
          <p:spPr>
            <a:xfrm flipV="1">
              <a:off x="7653960" y="4343400"/>
              <a:ext cx="3623529" cy="1481613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6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實驗結果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14085" y="1834329"/>
                <a:ext cx="8395312" cy="9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/>
                  <a:t>.Compression Ratio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/>
                      </a:rPr>
                      <m:t>CR</m:t>
                    </m:r>
                    <m:r>
                      <a:rPr lang="en-US" altLang="zh-TW" sz="25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sz="25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5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2500" dirty="0" smtClean="0"/>
                  <a:t>  </a:t>
                </a:r>
                <a:r>
                  <a:rPr lang="en-US" altLang="zh-TW" sz="2500" dirty="0" smtClean="0"/>
                  <a:t>,  where </a:t>
                </a:r>
                <a14:m>
                  <m:oMath xmlns:m="http://schemas.openxmlformats.org/officeDocument/2006/math">
                    <m:r>
                      <a:rPr lang="en-US" altLang="zh-TW" sz="2500" i="1">
                        <a:latin typeface="Cambria Math"/>
                      </a:rPr>
                      <m:t>𝑥</m:t>
                    </m:r>
                    <m:r>
                      <a:rPr lang="en-US" altLang="zh-TW" sz="25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500" dirty="0" smtClean="0"/>
                  <a:t>= Input image,</a:t>
                </a:r>
                <a:r>
                  <a:rPr lang="en-US" altLang="zh-TW" sz="2500" dirty="0"/>
                  <a:t> </a:t>
                </a:r>
                <a:endParaRPr lang="en-US" altLang="zh-TW" sz="25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     </m:t>
                    </m:r>
                    <m:r>
                      <a:rPr lang="en-US" altLang="zh-TW" sz="2500" i="1">
                        <a:latin typeface="Cambria Math"/>
                      </a:rPr>
                      <m:t>𝑥</m:t>
                    </m:r>
                    <m:r>
                      <a:rPr lang="en-US" altLang="zh-TW" sz="2500" i="1">
                        <a:latin typeface="Cambria Math"/>
                      </a:rPr>
                      <m:t>﷮′</m:t>
                    </m:r>
                  </m:oMath>
                </a14:m>
                <a:r>
                  <a:rPr lang="en-US" altLang="zh-TW" sz="2500" dirty="0" smtClean="0"/>
                  <a:t>=Reconstruct Image</a:t>
                </a:r>
                <a:endParaRPr lang="zh-TW" altLang="en-US" sz="25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85" y="1834329"/>
                <a:ext cx="8395312" cy="991875"/>
              </a:xfrm>
              <a:prstGeom prst="rect">
                <a:avLst/>
              </a:prstGeom>
              <a:blipFill rotWithShape="1">
                <a:blip r:embed="rId2"/>
                <a:stretch>
                  <a:fillRect l="-1235" r="-218" b="-14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47750" y="4387667"/>
            <a:ext cx="9892452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/>
              <a:t>2.Image Q</a:t>
            </a:r>
            <a:r>
              <a:rPr lang="en-US" altLang="zh-TW" sz="2800" dirty="0" smtClean="0"/>
              <a:t>uality we can compute the Mean Square Error(MSE) to </a:t>
            </a:r>
          </a:p>
          <a:p>
            <a:r>
              <a:rPr lang="en-US" altLang="zh-TW" sz="2800" dirty="0" smtClean="0"/>
              <a:t>represent the image quality.  </a:t>
            </a:r>
            <a:endParaRPr lang="zh-TW" altLang="en-US" sz="2500" dirty="0"/>
          </a:p>
          <a:p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500" dirty="0"/>
          </a:p>
        </p:txBody>
      </p:sp>
      <p:pic>
        <p:nvPicPr>
          <p:cNvPr id="6146" name="Picture 2" descr="C:\Users\latdmc\Pictures\ttttt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81" y="2845254"/>
            <a:ext cx="4324350" cy="167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4085" y="2744845"/>
                <a:ext cx="5537863" cy="164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500" smtClean="0">
                          <a:latin typeface="Cambria Math"/>
                        </a:rPr>
                        <m:t>CR</m:t>
                      </m:r>
                      <m:r>
                        <a:rPr lang="en-US" altLang="zh-TW" sz="35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5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5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5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3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TW" sz="3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500" b="0" i="1" smtClean="0">
                              <a:latin typeface="Cambria Math"/>
                            </a:rPr>
                            <m:t>32∗32∗3</m:t>
                          </m:r>
                        </m:num>
                        <m:den>
                          <m:r>
                            <a:rPr lang="en-US" altLang="zh-TW" sz="3500" b="0" i="1" smtClean="0">
                              <a:latin typeface="Cambria Math"/>
                            </a:rPr>
                            <m:t>128</m:t>
                          </m:r>
                        </m:den>
                      </m:f>
                      <m:r>
                        <a:rPr lang="en-US" altLang="zh-TW" sz="3500" b="0" i="1" smtClean="0">
                          <a:latin typeface="Cambria Math"/>
                        </a:rPr>
                        <m:t>=24</m:t>
                      </m:r>
                    </m:oMath>
                  </m:oMathPara>
                </a14:m>
                <a:endParaRPr lang="en-US" altLang="zh-TW" sz="3500" b="0" dirty="0" smtClean="0"/>
              </a:p>
              <a:p>
                <a:endParaRPr lang="zh-TW" altLang="en-US" sz="35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85" y="2744845"/>
                <a:ext cx="5537863" cy="1642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 6"/>
          <p:cNvSpPr/>
          <p:nvPr/>
        </p:nvSpPr>
        <p:spPr>
          <a:xfrm>
            <a:off x="3467100" y="3381375"/>
            <a:ext cx="1219200" cy="55245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800600" y="3829050"/>
            <a:ext cx="5029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47750" y="5536428"/>
                <a:ext cx="3314241" cy="1018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000" smtClean="0"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TW" sz="3000" b="0" i="0" smtClean="0">
                          <a:latin typeface="Cambria Math"/>
                        </a:rPr>
                        <m:t>SNR</m:t>
                      </m:r>
                      <m:r>
                        <a:rPr lang="en-US" altLang="zh-TW" sz="3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3000" b="0" i="0" smtClean="0">
                          <a:latin typeface="Cambria Math"/>
                        </a:rPr>
                        <m:t>log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3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255</m:t>
                              </m:r>
                            </m:e>
                            <m:sup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3000" b="0" i="1" smtClean="0"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altLang="zh-TW" sz="3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5536428"/>
                <a:ext cx="3314241" cy="10189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686300" y="5617183"/>
            <a:ext cx="693491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500" dirty="0"/>
              <a:t>Let see the demo….!!!!</a:t>
            </a:r>
            <a:endParaRPr lang="zh-TW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4479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481</TotalTime>
  <Words>497</Words>
  <Application>Microsoft Office PowerPoint</Application>
  <PresentationFormat>自訂</PresentationFormat>
  <Paragraphs>54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波形</vt:lpstr>
      <vt:lpstr>Data compression Neural Network Image Compression (NPEG)</vt:lpstr>
      <vt:lpstr>目錄</vt:lpstr>
      <vt:lpstr>Neural Network Image Compression(NNIC)架構 Autoencoder</vt:lpstr>
      <vt:lpstr>Process</vt:lpstr>
      <vt:lpstr>訓練架構</vt:lpstr>
      <vt:lpstr>PowerPoint 簡報</vt:lpstr>
      <vt:lpstr>PowerPoint 簡報</vt:lpstr>
      <vt:lpstr>Own  Architecture</vt:lpstr>
      <vt:lpstr>實驗結果</vt:lpstr>
      <vt:lpstr>PowerPoint 簡報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Neural Network Image Compression</dc:title>
  <dc:creator>Windows 使用者</dc:creator>
  <cp:lastModifiedBy>latdmc</cp:lastModifiedBy>
  <cp:revision>34</cp:revision>
  <dcterms:created xsi:type="dcterms:W3CDTF">2018-01-08T06:42:18Z</dcterms:created>
  <dcterms:modified xsi:type="dcterms:W3CDTF">2018-01-08T20:31:32Z</dcterms:modified>
</cp:coreProperties>
</file>