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FEFCDA-97C7-4F70-887E-A2FEB2F32562}">
  <a:tblStyle styleId="{84FEFCDA-97C7-4F70-887E-A2FEB2F32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37d18d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37d18d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1163d9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1163d9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該部門大部分承接政府機關的專案。這類專案通常新的技術層面少，通常都不是開發一個完全新的產品，而是舊有技術的應用。因此該部門比較不會在開發過程中遇到技術上的瓶頸，繼而產生人力不足。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1163d9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1163d9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幾乎每天都在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reschedule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此處的reschedule通常是指，PM每天對小組成員開發進度的細部追蹤和微調，確保專案正在按計劃進行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一個五天的案子，PM給工程師的期限會抓在三天，應付突然的風險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--------------------------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若專案真的出現重大延宕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PM會做風險的評估並決定是否延後期限 增加人力和資源 或是要求加班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1163d9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1163d9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風險評估主要透過事件的嚴重程度與發生機率來計算，那他們主要會碰到的是內部人力上的風險和外部法令的風險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內部人力資源風險主要是成員如果臨時請假或遇到一些突發狀況，PM要有應對措施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外部法令，主要因該部門承接政府標案，有些便民服務，例如報稅 報帳 和一些申報系統，可能會因法令修改而須及時採取應變措施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37d18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37d18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1163d9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1163d9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delay</a:t>
            </a:r>
            <a:r>
              <a:rPr lang="zh-TW"/>
              <a:t>主要有技術問題和人力問題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技術問題較少發生，但若真的發生則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PM找尋相關資源或有經驗的人士協助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人力問題加人加班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之前上課有提到，軟體專案delay時，在開發過程中再加人可能會造成反效果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黃</a:t>
            </a:r>
            <a:r>
              <a:rPr lang="zh-TW"/>
              <a:t>經理針對這點也有提到，進度落後的情況下，加人可能的確會影響到專案的進度。但是</a:t>
            </a:r>
            <a:r>
              <a:rPr lang="zh-TW">
                <a:solidFill>
                  <a:schemeClr val="dk1"/>
                </a:solidFill>
              </a:rPr>
              <a:t>實務上</a:t>
            </a:r>
            <a:r>
              <a:rPr lang="zh-TW"/>
              <a:t>，</a:t>
            </a:r>
            <a:r>
              <a:rPr lang="zh-TW">
                <a:solidFill>
                  <a:schemeClr val="dk1"/>
                </a:solidFill>
              </a:rPr>
              <a:t>尤其在專案規模大且參與人數多的時候，</a:t>
            </a:r>
            <a:r>
              <a:rPr lang="zh-TW"/>
              <a:t>有時</a:t>
            </a:r>
            <a:r>
              <a:rPr lang="zh-TW"/>
              <a:t>不增加人力團隊就真的無法完成專案(delay太嚴重)，還是需要加人。大部分情形(較小的專案)都用加班處理。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1163d9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1163d9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因為政府負責人通常非資工相關科系出身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上司有時會要求專案進度匯報，因此需要額外的時間成本完善相關文件和圖表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1163d91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1163d91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1163d91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1163d91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開會很浪費時間，他們更希望工程師專注在開發上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特殊情況：出現問題、長官巡視、客戶要求簡報，或案子規模就龐大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1163d91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1163d91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最後是他們的測試流程和軟體驗收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1.通常先自己測試，</a:t>
            </a:r>
            <a:br>
              <a:rPr lang="zh-TW"/>
            </a:br>
            <a:r>
              <a:rPr lang="zh-TW"/>
              <a:t>2.再交叉測試(若案子夠大)，A測B、B測A</a:t>
            </a:r>
            <a:br>
              <a:rPr lang="zh-TW"/>
            </a:br>
            <a:r>
              <a:rPr lang="zh-TW"/>
              <a:t>3.交由SA確認需求是否都被滿足</a:t>
            </a:r>
            <a:br>
              <a:rPr lang="zh-TW"/>
            </a:br>
            <a:r>
              <a:rPr lang="zh-TW"/>
              <a:t>4.PM收尾</a:t>
            </a:r>
            <a:br>
              <a:rPr lang="zh-TW"/>
            </a:br>
            <a:r>
              <a:rPr lang="zh-TW"/>
              <a:t>5.最後交由客戶，讓客戶測試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在驗收前，有prototype的展示和確認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在確認原型後，若客戶還有不滿意或想修改的地方，那就必須另提額外預算做變更需求(談~)，由PM決定適度的幫忙做或都擋掉</a:t>
            </a:r>
            <a:br>
              <a:rPr lang="zh-TW"/>
            </a:b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854a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854a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精誠定位自己是一個DATA Company，以「數據」為中心思想，從數據出發，經營跨界數據生態圈，聚焦在「雲端」、「資安」、「行動」、「大數據」與「物聯網」五大技術方向，投入應用創新與研發，除了代理引進國際級產品、服務之外，也與資料擁有者合作，開發多元的自有數據產品，將萬物聯網串連產生的數據做有效的整合運用，協助客戶善用數據價值，推動企業前進成長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1163d9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1163d9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RFP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需求建議書是從客戶角度出發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詳細地向客戶陳述，並說明如何滿足其需求，是與客戶建立正式聯繫和共識的第一份書面文件，又稱招標書。一般由客戶起草，接案方撰寫，主要描述客戶的需求、條件以及他對專案的一些具體要求。接案方這裡再根據RFP評估是否接案並提出報價。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SRS軟體需求規格主要是向內部開發人員描述詳細的系統功能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https://wiki.mbalib.com/zh-tw/%E9%9C%80%E6%B1%82%E5%BB%BA%E8%AE%AE%E4%B9%A6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37d18de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37d18de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相關細節請看：</a:t>
            </a: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http://homepage.ntu.edu.tw/~smchiou/CMMI/PA_RM_RT.htm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1163d9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1163d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37d18de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37d18de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37d18de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37d18de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37d18d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37d18d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精誠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這間公司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定位自己是一個DATA Company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以「數據」為中心思想，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發展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「雲端」、「資安」、「行動」、「大數據」與「物聯網」五大技術方向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1163d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1163d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1163d9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1163d9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瀑布式開發最大的困難點，在於必須要確定每個階段具體要達成的目標，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精誠主要透過構型管理和各階段產出之文件來控管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為何不用敏捷式開發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因政府外標的專案通常不需要太創新的功能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，通常是舊有技術的應用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且政府部門通常預算和時間有限，比較難配合敏捷式開發頻繁的測試和溝通交流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因此使用瀑布式開發，除了可以確保開發進度，也可降低管理的成本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強調schedule and reschedule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1163d9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1163d9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人力資源部分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，一個專案主要由</a:t>
            </a:r>
            <a:r>
              <a:rPr lang="zh-TW"/>
              <a:t>PM(專案經理)來管理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並組織團隊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，內有</a:t>
            </a:r>
            <a:r>
              <a:rPr lang="zh-TW"/>
              <a:t>：</a:t>
            </a:r>
            <a:br>
              <a:rPr lang="zh-TW"/>
            </a:br>
            <a:r>
              <a:rPr lang="zh-TW"/>
              <a:t>SA(系統分析) SD(系統設計) SE(系統工程師) </a:t>
            </a:r>
            <a:r>
              <a:rPr lang="zh-TW">
                <a:solidFill>
                  <a:schemeClr val="dk1"/>
                </a:solidFill>
              </a:rPr>
              <a:t>PG(程式撰寫)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37d18de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37d18de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每個成員在同一時間不只參與一個project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除非案子比較大的時候會有full-time的人員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因政府服務處相關的開發經驗很豐富，通常規劃專案時會有內部現成的模板可以參考，例如一些excel的模型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可粗略去抓各個task大約所需的人力資源，再搭配專案規格修改細部分配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1163d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1163d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由上而下：以既有的類似系統的開發經驗或是預算上限為主軸，大致估算需要的時間和人力，通常用在專案細節不是很了解，主要用於粗估</a:t>
            </a:r>
            <a:br>
              <a:rPr lang="zh-TW"/>
            </a:br>
            <a:r>
              <a:rPr lang="zh-TW"/>
              <a:t>由下而上，將所有功能全都攤開來，個別評估所需資源，最後對應公式運算累加起來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1163d9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1163d9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該部門大部分接政府的標案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在成立專案前，會先與政府的負責人員討論RFP(需求規格建議書)，可能是撰寫RFP後給負責人過目，或與負責人員共同撰寫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之後決定要不要標下案子。規劃專案的相關時程，並開始規劃所需人力和成本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RFP介紹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相關範本</a:t>
            </a:r>
            <a:r>
              <a:rPr lang="zh-TW">
                <a:solidFill>
                  <a:schemeClr val="dk1"/>
                </a:solidFill>
              </a:rPr>
              <a:t>http://download.nccst.nat.gov.tw/attachfilenew/%E8%B3%87%E8%A8%8A%E7%B3%BB%E7%B5%B1%E5%A7%94%E5%A4%96%E9%96%8B%E7%99%BCRFP%E8%B3%87%E5%AE%89%E9%9C%80%E6%B1%82%E7%AF%84%E6%9C%ACV1.0.pdf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軟體專案管理期末報告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第九組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Scheduling &amp; Rescheduling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Scheduling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安排資源與時間的依據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專案的內容和規模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Top-down &amp; Bottom-up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倒推法</a:t>
            </a:r>
            <a:endParaRPr sz="1800">
              <a:solidFill>
                <a:srgbClr val="6AA8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依據需向客戶交付階段成果的期程，回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推對應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階段任務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所需要的工時和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資源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專案多數一個月到一年不等，大部分都為半年左右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資源分配問題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若專案進行中人力或資源分配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發生問題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專案最初的規劃就不完善，因：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採瀑布式開發，PM須對專案框架和所需人力資源有一定了解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專案多為已知技術的應用，較少因開發過程中的技術瓶頸導致人力和資源不足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Reschedule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Almost reschedule everyday!!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PM緊盯小組成員的情況與專案開發進度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該公司有內部試算工具可協助reschedule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PM通常會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預留緩衝時間以防萬一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補救措施：(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實施前都要進行風險評估)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延後期程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增加人力或資源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Overtime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Reschedule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風險評估主要透過嚴重程度與發生機率來計算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1866625" y="17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{84FEFCDA-97C7-4F70-887E-A2FEB2F32562}</a:tableStyleId>
              </a:tblPr>
              <a:tblGrid>
                <a:gridCol w="1217950"/>
                <a:gridCol w="2064850"/>
                <a:gridCol w="2127950"/>
              </a:tblGrid>
              <a:tr h="44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內部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外部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可控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成本風險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時程風險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技術風險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人力資源風險</a:t>
                      </a:r>
                      <a:endParaRPr sz="1800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軟體品質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組織風險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管理政策風險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不可控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競爭者風險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供應商風險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外部干擾風險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法令或政治風險</a:t>
                      </a:r>
                      <a:endParaRPr sz="1800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過度依賴外界資源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38850"/>
            <a:ext cx="8520600" cy="43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如果專案Delay，如何解決?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Delay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技術問題 vs 人力問題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技術問題：由PM找尋相關資源或有經驗的人士協助。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人力問題：加人、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班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加人 vs 加班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加人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：delay太嚴重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加班：小型專案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其他管理上遇到的困難</a:t>
            </a:r>
            <a:endParaRPr>
              <a:solidFill>
                <a:srgbClr val="93C4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對客戶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不懂技術，難以解釋到讓客戶方完全理解，需要花許多時間與客戶解釋技術層面的事情。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對上司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繁文縟節的文件、報告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對底下工程師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不願配合排程，堅持己見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如何做專案監控</a:t>
            </a:r>
            <a:endParaRPr>
              <a:solidFill>
                <a:srgbClr val="90C2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甘特圖是必要的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內部的控管或是向客戶的報告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Microsoft project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在監控與規劃時程是很健全的工具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實務上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...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Microsoft 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project太複雜麻煩 -&gt; 傾向透過Excel試算表管理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如何做專案監控</a:t>
            </a:r>
            <a:endParaRPr>
              <a:solidFill>
                <a:srgbClr val="90C2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開會很浪費時間！！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直接關心員工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收集工程師開發上的疑慮後才對客戶或上司才以正式的會議來確認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精誠有專門負責專案管理的部門(專案管理辦公室)</a:t>
            </a:r>
            <a:endParaRPr>
              <a:solidFill>
                <a:srgbClr val="90C2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有自有的工具管理進度和預算的運用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除非特殊情況，否則只要確保專案符合原本規劃，不需過於詳細的監控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測試流程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406387" y="254718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交叉測試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406387" y="118623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個人測試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406387" y="390813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SA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確認需求是否都完成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4866462" y="390813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PM最後檢查、收尾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251150" y="1651600"/>
            <a:ext cx="35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測試自己寫的模組、功能是否能正常運作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利用單元測試、使用者案例測試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251150" y="2976575"/>
            <a:ext cx="3582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工程師彼此交換檢查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251150" y="4373500"/>
            <a:ext cx="32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與需求規格書(RFP)比對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確認需求都有被滿足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4866462" y="118623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客戶驗收及測試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669450" y="2976575"/>
            <a:ext cx="32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客戶確認是否符合需求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- 不滿意需求再協商，修改或增加預算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641300" y="1744150"/>
            <a:ext cx="291000" cy="6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641300" y="3105100"/>
            <a:ext cx="291000" cy="6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-5400000">
            <a:off x="4123813" y="3785575"/>
            <a:ext cx="291000" cy="6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 rot="10800000">
            <a:off x="5152588" y="3105100"/>
            <a:ext cx="291000" cy="6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 rot="10800000">
            <a:off x="5152588" y="1744150"/>
            <a:ext cx="291000" cy="6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4866462" y="2547184"/>
            <a:ext cx="3265800" cy="36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Prototype展示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5971525" y="1651600"/>
            <a:ext cx="32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0C2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solidFill>
                <a:srgbClr val="90C2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精誠資訊股份科技有限公司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926125" y="1443088"/>
            <a:ext cx="40839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icrosoft JhengHei"/>
              <a:buChar char="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成立於1997年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icrosoft JhengHei"/>
              <a:buChar char="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員工近3000人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icrosoft JhengHei"/>
              <a:buChar char="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台灣資訊服務產業龍頭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icrosoft JhengHei"/>
              <a:buChar char="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跨足兩岸三地及東南亞的亞洲區域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 amt="58999"/>
          </a:blip>
          <a:srcRect b="9526" l="8433" r="0" t="0"/>
          <a:stretch/>
        </p:blipFill>
        <p:spPr>
          <a:xfrm>
            <a:off x="750025" y="1443100"/>
            <a:ext cx="3829676" cy="2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軟體驗收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RFP驗收(有沒有滿足客戶開出的規格驗收) 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SRS驗收(以規格書驗收)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多採用RFP驗收。政府的標案關注在政府要求的規格是否滿足，或是在會議中特別註記的情況。亦即完全按照客戶的需求做就可以了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軟體驗收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需求追溯表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，分為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水平追溯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與垂直追溯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水平追溯：功能到功能之間的相關性(a)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垂直追溯：開發生命週期各階段產出的相關性(b)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4148700" y="4855800"/>
            <a:ext cx="4995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referenced by: http://homepage.ntu.edu.tw/~smchiou/CMMI/PA_RM_RT.htm</a:t>
            </a:r>
            <a:endParaRPr sz="10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25" y="2823300"/>
            <a:ext cx="4317151" cy="15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675" y="2446975"/>
            <a:ext cx="3439800" cy="18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2267750" y="4343025"/>
            <a:ext cx="36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sz="1000"/>
          </a:p>
        </p:txBody>
      </p:sp>
      <p:sp>
        <p:nvSpPr>
          <p:cNvPr id="214" name="Google Shape;214;p33"/>
          <p:cNvSpPr txBox="1"/>
          <p:nvPr/>
        </p:nvSpPr>
        <p:spPr>
          <a:xfrm>
            <a:off x="6505200" y="4343025"/>
            <a:ext cx="36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4">
            <a:alphaModFix amt="80000"/>
          </a:blip>
          <a:srcRect b="9" l="0" r="0" t="19"/>
          <a:stretch/>
        </p:blipFill>
        <p:spPr>
          <a:xfrm>
            <a:off x="4520225" y="408700"/>
            <a:ext cx="4291074" cy="3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5">
            <a:alphaModFix amt="80000"/>
          </a:blip>
          <a:srcRect b="89" l="0" r="0" t="89"/>
          <a:stretch/>
        </p:blipFill>
        <p:spPr>
          <a:xfrm>
            <a:off x="459975" y="1764400"/>
            <a:ext cx="4163274" cy="31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參訪合照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447525" y="10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{84FEFCDA-97C7-4F70-887E-A2FEB2F32562}</a:tableStyleId>
              </a:tblPr>
              <a:tblGrid>
                <a:gridCol w="2215375"/>
                <a:gridCol w="1369500"/>
                <a:gridCol w="1369500"/>
                <a:gridCol w="1369500"/>
                <a:gridCol w="136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投影片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報告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訪問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內容整理</a:t>
                      </a:r>
                      <a:endParaRPr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陳柏宇(107062626)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方晟軒</a:t>
                      </a: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(107062631)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羅仕翰(107062646)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王脩評</a:t>
                      </a: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(104080023)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蔡孟修(</a:t>
                      </a: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104062136)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呂政學(104062138)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52000"/>
            <a:ext cx="8520600" cy="4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Thanks for your attention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Any Question?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精誠資訊股份科技有限公司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2642313" y="1121450"/>
            <a:ext cx="3120988" cy="3427000"/>
            <a:chOff x="2642313" y="1410000"/>
            <a:chExt cx="3120988" cy="342700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2804600" y="1410000"/>
              <a:ext cx="2958700" cy="3427000"/>
              <a:chOff x="5268150" y="1311350"/>
              <a:chExt cx="2958700" cy="34270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5569850" y="1732050"/>
                <a:ext cx="2414400" cy="2414400"/>
              </a:xfrm>
              <a:prstGeom prst="ellipse">
                <a:avLst/>
              </a:pr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4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數據</a:t>
                </a:r>
                <a:endParaRPr sz="4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078875" y="1340000"/>
                <a:ext cx="691200" cy="6912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行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動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933825" y="3636150"/>
                <a:ext cx="1102200" cy="11022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大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數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據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656250" y="2616025"/>
                <a:ext cx="570600" cy="572700"/>
              </a:xfrm>
              <a:prstGeom prst="ellipse">
                <a:avLst/>
              </a:pr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雲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端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5268150" y="1311350"/>
                <a:ext cx="1201500" cy="1201500"/>
              </a:xfrm>
              <a:prstGeom prst="ellipse">
                <a:avLst/>
              </a:pr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物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聯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網</a:t>
                </a:r>
                <a:endParaRPr sz="1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75" name="Google Shape;75;p15"/>
            <p:cNvSpPr/>
            <p:nvPr/>
          </p:nvSpPr>
          <p:spPr>
            <a:xfrm>
              <a:off x="2642313" y="3311850"/>
              <a:ext cx="809400" cy="775200"/>
            </a:xfrm>
            <a:prstGeom prst="ellipse">
              <a:avLst/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資</a:t>
              </a:r>
              <a:endParaRPr sz="1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安</a:t>
              </a:r>
              <a:endParaRPr sz="1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採訪對象 - 黃玉豪經理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48450" y="1129125"/>
            <a:ext cx="4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任職：數位政府服務處 技術經理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年資：7年 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部門主要業務：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政府機關的網頁、資訊系統、便民服務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以往負責專案：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雲端報帳、繳費系統、申報系統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2289" l="0" r="0" t="2299"/>
          <a:stretch/>
        </p:blipFill>
        <p:spPr>
          <a:xfrm>
            <a:off x="1256650" y="1273075"/>
            <a:ext cx="2307175" cy="2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瀑布式開發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客戶主要為政府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客戶的需求有明確定義，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專案進行中不會有大改動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政府預算不高(難以彈性調整需求)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無過多新穎技術成分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規劃時通常參考先前做過的專案作為模板，再做細部修正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構型管理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人力資源分配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36400" y="1164800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專案小組的構成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5" name="Google Shape;95;p18"/>
          <p:cNvGrpSpPr/>
          <p:nvPr/>
        </p:nvGrpSpPr>
        <p:grpSpPr>
          <a:xfrm>
            <a:off x="1057775" y="1770875"/>
            <a:ext cx="3876268" cy="2658108"/>
            <a:chOff x="2874652" y="1745777"/>
            <a:chExt cx="3507300" cy="2547300"/>
          </a:xfrm>
        </p:grpSpPr>
        <p:sp>
          <p:nvSpPr>
            <p:cNvPr id="96" name="Google Shape;96;p18"/>
            <p:cNvSpPr/>
            <p:nvPr/>
          </p:nvSpPr>
          <p:spPr>
            <a:xfrm>
              <a:off x="2874652" y="1745777"/>
              <a:ext cx="3507300" cy="2547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4963884" y="1820146"/>
              <a:ext cx="1265700" cy="722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PM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專案經理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2963799" y="2616609"/>
              <a:ext cx="3265800" cy="369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SA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系統分析師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963799" y="3032483"/>
              <a:ext cx="3265800" cy="369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SD(系統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設計師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963799" y="3864224"/>
              <a:ext cx="3265800" cy="369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PG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程式撰寫師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963799" y="3448341"/>
              <a:ext cx="3265800" cy="369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SE(系統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工程師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" name="Google Shape;102;p18"/>
          <p:cNvSpPr/>
          <p:nvPr/>
        </p:nvSpPr>
        <p:spPr>
          <a:xfrm>
            <a:off x="6306149" y="1882500"/>
            <a:ext cx="1340700" cy="768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客戶</a:t>
            </a:r>
            <a:endParaRPr>
              <a:highlight>
                <a:srgbClr val="93C47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039425" y="2066250"/>
            <a:ext cx="1002600" cy="40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人力資源分配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個成員在同一時間不只參與一個project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專案A：PM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專案B：SA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專案C：SE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政府會定期要求交付階段成果，PM可依此期程來編排人力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有一些內部的模板可協助規劃專案人力資源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Excel模型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人力資源分配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兩種主要方法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756550" y="17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{84FEFCDA-97C7-4F70-887E-A2FEB2F32562}</a:tableStyleId>
              </a:tblPr>
              <a:tblGrid>
                <a:gridCol w="1269650"/>
                <a:gridCol w="3111425"/>
                <a:gridCol w="3249800"/>
              </a:tblGrid>
              <a:tr h="44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由上而下(Top-down)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由下而上(Bottom-up)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特色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參考過去類似案例的經驗或預算來編列資源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利用對應公式對</a:t>
                      </a:r>
                      <a:r>
                        <a:rPr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所有功能個別評估所需資源，最後累加起來</a:t>
                      </a:r>
                      <a:endParaRPr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優點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省時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準確、不易出錯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使用時機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對專案細節較不了解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用於粗估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已經熟悉專案和各功能的細節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Scheduling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Char char="❏"/>
            </a:pPr>
            <a:r>
              <a:rPr lang="zh-TW" sz="2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接案流程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以政府的標案為主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與政府的負責人員共同撰寫Request For Proposal(RFP, 需求建議書)</a:t>
            </a:r>
            <a:endParaRPr sz="1800">
              <a:solidFill>
                <a:srgbClr val="93C4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決定是否標下該案，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雙方協議具體的相關時程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▷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初步規劃大致所需的人力與成本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