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95" autoAdjust="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698c1a50e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698c1a50e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在masking後，送入linear projection以及transformer encoder，將輸出的embeddings送入新設計的Discriminative model和generative model，其中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Discriminative模型會負責辨識出哪些patches是有被遮擋到的，藉此訓練如何提取頻譜圖中有用的資訊。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這裡使用的loss function是InfoNCE loss，info noise contrastive estimation loss，x代表著實際被遮擋的方塊，而c代表著模型預測被遮擋的方塊。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分母是全部總和，分子是相似程度，所以要讓loss越小，就要最大化猜對的樣本。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698c1a50e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698c1a50e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另一部分，generative模型會負責重新建構出被遮擋的部分。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這裡的loss是使用MSE，Mean square error，如果重建的方塊和masking 前的方塊越相近，則loss越小。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作者將剛剛三個步驟稱作MSPM: </a:t>
            </a:r>
            <a:r>
              <a:rPr lang="zh-TW">
                <a:solidFill>
                  <a:schemeClr val="dk1"/>
                </a:solidFill>
              </a:rPr>
              <a:t>joint-discriminative and generative masked spectrogram patch modeling，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整個pretrain過程沒有用到資料的標記，所以可以包含大量沒有標記的音檔。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698c1a50e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698c1a50e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最後來看一下MSPM的Pseudo code，在每一個epoch，先mask隨機選擇的patches，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接著將transformer encoder的output,O, 傳入discriminative模型和generative模型中。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作者設定了參數lambda 去調整MSE和Info</a:t>
            </a:r>
            <a:r>
              <a:rPr lang="en-US" altLang="zh-TW" dirty="0"/>
              <a:t>N</a:t>
            </a:r>
            <a:r>
              <a:rPr lang="zh-TW" dirty="0"/>
              <a:t>CE loss的更新權重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98c1a50e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98c1a50e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第三部分要講文章用來驗證模型表現的實驗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698c1a50e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698c1a50e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首先是dataset的部分，作者將AudioSet-2M和Libris speech拿來做pretrain，並根據不同的語音任務使用不同的dataset做finetune。括號內代表資料庫的縮寫，後面結果的表格會使用到。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698c1a50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698c1a50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實驗總共比較了五個不同的model，AST-scratch 代表AST架構沒有經過pretrain直接訓練在目標任務的資料集上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supervised pretraining包含兩個模型，一個是預訓練在ImageNet圖片資料庫並透過knowledge distillation方法之後finetune在音檔的模型。一個是預訓練在AudioSet資料庫上有標記的資料。self-supervised pretrain則是作者提出的架構，在512個patches 中分別mask 250和400個patches做pretrain。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698c1a50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698c1a50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第四部份來分析結果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698c1a50e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698c1a50e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實驗的結果顯示，除訓練在AS上的audio classification task，SSAST在其他task表現都比supervised pretrain的AST還要好。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尤其是在speaker identification的任務上，SSAST更是高了25百分點的map。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這也代表著，預訓練在圖片資料庫上並不是必須的，而且不一定表現得比較好。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另外，作者新提出的self supervised pretraing架構不只相當有效，甚至可以廣泛運用在各種tasks上。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698c1a50e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698c1a50e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作者在文末有提到一些延伸的實驗，第一個是測試不同mask patches數量的影響發現250以上比較適合各項任務，其中audio classification 和 emotion regconition用400會有比較好的表現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第二個是測試只有Dicriminative或generative model對模型現的影響，發現兩個一起用效果最佳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第三個是測試預訓練資料是否可以同時包含</a:t>
            </a:r>
            <a:r>
              <a:rPr lang="zh-TW">
                <a:solidFill>
                  <a:schemeClr val="dk1"/>
                </a:solidFill>
              </a:rPr>
              <a:t>音訊和語音的資料庫</a:t>
            </a:r>
            <a:r>
              <a:rPr lang="zh-TW"/>
              <a:t>，結果顯示在各項tasks的表現都達到最好。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98c1a50e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698c1a50e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最後做個總結，這篇論文基於supervised AST架構，提出了一個新的self-supervised AST架構，不只解決了AST需要大量標記資料的需求，以及pretrain在ImageNet上面複雜、耗資源的問題，也成功讓沒有labeled 的大量音訊資料能夠拿來做pretrain，進而使模型在不同任務上都有優於AST的表現。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698c1a50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698c1a50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698c1a50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698c1a50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698c1a50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698c1a50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698c1a50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698c1a50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這篇paepr主要的研究目標是Transformer 在音訊與語音領域的應用，其中包含：音訊分類、關鍵詞檢測、情緒辨識、語者辨識。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作者提出一個新的pretrain架構，能夠從輸入的音訊提取好的特徵，應用在上述各種領域中。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698c1a50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698c1a50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在這篇paper發布之前，主流應用在音訊領域的transformer架構是參考CV領域的vision transformer。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首先，將整段音檔的頻譜圖切分成許多的patches,小方塊。再將patches經過linear projection和position encoding，送入transformer encoder中。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Transformer的訓練需要用到大量資料，但由於語音領域並沒有像圖片領域有充足的有標記的資料庫，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所以將整個架構pretrain在ImageNet這個大型圖片資料庫之後，再用audio的資料庫作finetune。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698c1a50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698c1a50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但是，剛剛提到的AST有幾個缺點。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pretrain在ImageNet上，不只複雜且占用大量資源。而且訓練出來的模型架構會被圖片的規格限制，例如頻譜圖的shape必須符合圖片的大小。另外，跨領域的訓練並沒有可解釋性。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於是這篇文章的作者提出了一個自監督的訓練架構，在AST的架構上加入masking的技巧。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可以利用網路上大量沒有標記的語音檔作預訓練，來解決語音標記缺乏的問題。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698c1a50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698c1a50e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第二部分是介紹模型的framework，和作者設計的演算法。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6bdd1a49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6bdd1a49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左邊是原本的AST架構，右邊是這篇文章提出來的新算法。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可以看到作者新增了SSL pretrain，也就是self-supervised learning的預訓練。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紅色框框就是新的預訓練架構，將這個架構訓練在沒有標記的語音檔後，再將SSL pretrain的block拔掉，之後finetune在不同音訊和語音tasks上。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698c1a50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698c1a50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在將頻譜圖作linear projection之前，會先遮擋部分圖片。以前常使用frame level的masking，這是去除隨機時間段或頻率段的augmentation方法。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這裡作者則隨機選擇要被遮擋的patches，例如右邊圖片中，1~8號的patches就隨機選中了4和7的方格作masking。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這個步驟中有一個可以調整的參數，代表著要被挖空的正方形邊長。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0"/>
            <a:ext cx="9277348" cy="5458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091075" y="1123582"/>
            <a:ext cx="5400000" cy="118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091075" y="2605910"/>
            <a:ext cx="54000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600349" y="1265228"/>
            <a:ext cx="405001" cy="44897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2037075" y="1123581"/>
            <a:ext cx="67500" cy="11811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037075" y="2605909"/>
            <a:ext cx="67500" cy="4149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謝幕">
  <p:cSld name="謝幕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dt" idx="10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ftr" idx="11"/>
          </p:nvPr>
        </p:nvSpPr>
        <p:spPr>
          <a:xfrm>
            <a:off x="302895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64579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2080020" y="1320360"/>
            <a:ext cx="4983900" cy="25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"/>
            <a:ext cx="540001" cy="59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1" y="2"/>
            <a:ext cx="540001" cy="59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4000" y="4544868"/>
            <a:ext cx="540001" cy="59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謝幕">
  <p:cSld name="1_謝幕"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dt" idx="10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ftr" idx="11"/>
          </p:nvPr>
        </p:nvSpPr>
        <p:spPr>
          <a:xfrm>
            <a:off x="302895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64579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2080021" y="2221399"/>
            <a:ext cx="4983900" cy="22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4151" y="2047947"/>
            <a:ext cx="944999" cy="10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84851" y="2047948"/>
            <a:ext cx="944999" cy="1047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/>
          <p:nvPr/>
        </p:nvSpPr>
        <p:spPr>
          <a:xfrm rot="5400000">
            <a:off x="4504050" y="-4571980"/>
            <a:ext cx="135900" cy="91440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 rot="5400000">
            <a:off x="4504050" y="571521"/>
            <a:ext cx="135900" cy="91440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 1" type="title">
  <p:cSld name="TIT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◆"/>
              <a:defRPr/>
            </a:lvl1pPr>
            <a:lvl2pPr marL="914400" lvl="1" indent="-3175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29845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2100" rtl="0">
              <a:spcBef>
                <a:spcPts val="300"/>
              </a:spcBef>
              <a:spcAft>
                <a:spcPts val="0"/>
              </a:spcAft>
              <a:buSzPts val="1000"/>
              <a:buChar char="•"/>
              <a:defRPr/>
            </a:lvl4pPr>
            <a:lvl5pPr marL="2286000" lvl="4" indent="-292100" rtl="0">
              <a:spcBef>
                <a:spcPts val="300"/>
              </a:spcBef>
              <a:spcAft>
                <a:spcPts val="0"/>
              </a:spcAft>
              <a:buSzPts val="1000"/>
              <a:buChar char="•"/>
              <a:defRPr/>
            </a:lvl5pPr>
            <a:lvl6pPr marL="2743200" lvl="5" indent="-292100" rtl="0">
              <a:spcBef>
                <a:spcPts val="3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rtl="0">
              <a:spcBef>
                <a:spcPts val="3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 rtl="0">
              <a:spcBef>
                <a:spcPts val="3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 rtl="0">
              <a:spcBef>
                <a:spcPts val="3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 1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57249" y="154819"/>
            <a:ext cx="7886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2D5A"/>
              </a:buClr>
              <a:buSzPts val="2858"/>
              <a:buFont typeface="Arial"/>
              <a:buNone/>
              <a:defRPr sz="2858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857249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749"/>
              </a:spcBef>
              <a:spcAft>
                <a:spcPts val="0"/>
              </a:spcAft>
              <a:buClr>
                <a:srgbClr val="2657AD"/>
              </a:buClr>
              <a:buSzPts val="1800"/>
              <a:buChar char="◆"/>
              <a:defRPr sz="1800"/>
            </a:lvl1pPr>
            <a:lvl2pPr marL="914400" lvl="1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2657AD"/>
              </a:buClr>
              <a:buSzPts val="1500"/>
              <a:buChar char="•"/>
              <a:defRPr sz="1500"/>
            </a:lvl2pPr>
            <a:lvl3pPr marL="1371600" lvl="2" indent="-31426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2657AD"/>
              </a:buClr>
              <a:buSzPts val="1349"/>
              <a:buChar char="•"/>
              <a:defRPr sz="1349"/>
            </a:lvl3pPr>
            <a:lvl4pPr marL="1828800" lvl="3" indent="-30480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2657AD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2657AD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ftr" idx="11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001" y="270000"/>
            <a:ext cx="351000" cy="42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>
  <p:cSld name="標題及內容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96492" y="476970"/>
            <a:ext cx="936907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47156" y="1035030"/>
            <a:ext cx="7886700" cy="3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◆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471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47456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764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521010" y="273845"/>
            <a:ext cx="54000" cy="6837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44141" y="273847"/>
            <a:ext cx="54000" cy="6837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32575" y="273846"/>
            <a:ext cx="54000" cy="6837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055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2990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>
  <p:cSld name="章節標題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86298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26328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69228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131115" y="1495419"/>
            <a:ext cx="47271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131115" y="2846038"/>
            <a:ext cx="472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5400000">
            <a:off x="4539382" y="-1431681"/>
            <a:ext cx="27000" cy="45567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rot="10800000">
            <a:off x="2247661" y="833141"/>
            <a:ext cx="27000" cy="4680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 rot="10800000">
            <a:off x="6804230" y="833141"/>
            <a:ext cx="27000" cy="4680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4566387" y="1694561"/>
            <a:ext cx="27000" cy="45567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rot="10800000">
            <a:off x="2274666" y="3518411"/>
            <a:ext cx="27000" cy="4680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10800000">
            <a:off x="6831236" y="3518411"/>
            <a:ext cx="27000" cy="4680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flipH="1">
            <a:off x="9062999" y="0"/>
            <a:ext cx="108000" cy="51435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-38100" y="0"/>
            <a:ext cx="108000" cy="51435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>
  <p:cSld name="兩個內容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96492" y="476970"/>
            <a:ext cx="936907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47156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◆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4747656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◆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7471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147456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5764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7471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2021/9/8</a:t>
            </a:r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65764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521010" y="273845"/>
            <a:ext cx="54000" cy="6837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344141" y="273847"/>
            <a:ext cx="54000" cy="6837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432575" y="273846"/>
            <a:ext cx="54000" cy="6837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055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2990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96492" y="476970"/>
            <a:ext cx="936907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843598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843598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◆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79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79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84240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3242706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667170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0" name="Google Shape;70;p6"/>
          <p:cNvSpPr txBox="1"/>
          <p:nvPr/>
        </p:nvSpPr>
        <p:spPr>
          <a:xfrm>
            <a:off x="779855" y="273848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按一下以編輯投影片樣式 Click to edit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4785756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4785756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◆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79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79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7471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2021/9/8</a:t>
            </a:r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65764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521010" y="273845"/>
            <a:ext cx="54000" cy="6837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344141" y="273847"/>
            <a:ext cx="54000" cy="6837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432575" y="273846"/>
            <a:ext cx="54000" cy="6837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055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2990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96492" y="476970"/>
            <a:ext cx="936907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>
            <a:spLocks noGrp="1"/>
          </p:cNvSpPr>
          <p:nvPr>
            <p:ph type="dt" idx="10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ftr" idx="11"/>
          </p:nvPr>
        </p:nvSpPr>
        <p:spPr>
          <a:xfrm>
            <a:off x="302895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ldNum" idx="12"/>
          </p:nvPr>
        </p:nvSpPr>
        <p:spPr>
          <a:xfrm>
            <a:off x="64579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/>
          <p:nvPr/>
        </p:nvSpPr>
        <p:spPr>
          <a:xfrm>
            <a:off x="7471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2021/9/8</a:t>
            </a:r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65764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521010" y="273845"/>
            <a:ext cx="54000" cy="6837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344141" y="273847"/>
            <a:ext cx="54000" cy="6837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432575" y="273846"/>
            <a:ext cx="54000" cy="6837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055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2990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 2">
  <p:cSld name="只有標題 2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96492" y="476970"/>
            <a:ext cx="936907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 txBox="1">
            <a:spLocks noGrp="1"/>
          </p:cNvSpPr>
          <p:nvPr>
            <p:ph type="dt" idx="10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ftr" idx="11"/>
          </p:nvPr>
        </p:nvSpPr>
        <p:spPr>
          <a:xfrm>
            <a:off x="302895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sldNum" idx="12"/>
          </p:nvPr>
        </p:nvSpPr>
        <p:spPr>
          <a:xfrm>
            <a:off x="64579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471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2021/9/8</a:t>
            </a:r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65764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521010" y="273845"/>
            <a:ext cx="54000" cy="683700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344141" y="273847"/>
            <a:ext cx="54000" cy="6837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32575" y="273846"/>
            <a:ext cx="54000" cy="6837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055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2990" y="351345"/>
            <a:ext cx="405001" cy="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只有標題 2">
  <p:cSld name="1_只有標題 2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96492" y="476970"/>
            <a:ext cx="936907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dt" idx="10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ftr" idx="11"/>
          </p:nvPr>
        </p:nvSpPr>
        <p:spPr>
          <a:xfrm>
            <a:off x="302895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ldNum" idx="12"/>
          </p:nvPr>
        </p:nvSpPr>
        <p:spPr>
          <a:xfrm>
            <a:off x="64579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47156" y="102388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7471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2021/9/8</a:t>
            </a:r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65764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700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>
              <a:solidFill>
                <a:srgbClr val="8C9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64078" y="179885"/>
            <a:ext cx="405001" cy="4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105143" y="179885"/>
            <a:ext cx="405001" cy="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完全空白">
  <p:cSld name="完全空白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ftr" idx="11"/>
          </p:nvPr>
        </p:nvSpPr>
        <p:spPr>
          <a:xfrm>
            <a:off x="302895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64579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0" name="Google Shape;120;p10"/>
          <p:cNvSpPr/>
          <p:nvPr/>
        </p:nvSpPr>
        <p:spPr>
          <a:xfrm flipH="1">
            <a:off x="9062999" y="0"/>
            <a:ext cx="108000" cy="514350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-38100" y="0"/>
            <a:ext cx="108000" cy="514350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◆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C93A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345" y="4750391"/>
            <a:ext cx="482812" cy="307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Glass%2C+J" TargetMode="External"/><Relationship Id="rId5" Type="http://schemas.openxmlformats.org/officeDocument/2006/relationships/hyperlink" Target="https://arxiv.org/search/cs?searchtype=author&amp;query=Chung%2C+Y" TargetMode="External"/><Relationship Id="rId4" Type="http://schemas.openxmlformats.org/officeDocument/2006/relationships/hyperlink" Target="https://arxiv.org/search/cs?searchtype=author&amp;query=Gong%2C+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ctrTitle"/>
          </p:nvPr>
        </p:nvSpPr>
        <p:spPr>
          <a:xfrm>
            <a:off x="2091075" y="1123582"/>
            <a:ext cx="5400000" cy="1181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SSAST: Self-Supervised Audio Spectrogram Transformer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2091075" y="2605910"/>
            <a:ext cx="5400000" cy="414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Team 06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/>
              <a:t>111061516 楊晶宇, 111061702 常安彥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747153" y="1035025"/>
            <a:ext cx="4348200" cy="3600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Predict masked patches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InfoNCE loss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x: masked patches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c: predicted masked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Discriminative model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l="32790" t="18729" r="46992" b="47979"/>
          <a:stretch/>
        </p:blipFill>
        <p:spPr>
          <a:xfrm>
            <a:off x="5144050" y="536800"/>
            <a:ext cx="3295224" cy="40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5920750" y="957550"/>
            <a:ext cx="665400" cy="47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7155475" y="957550"/>
            <a:ext cx="665400" cy="47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713" y="2498713"/>
            <a:ext cx="35337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747156" y="1035030"/>
            <a:ext cx="7886700" cy="359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reconstruct masked patches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MSE loss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x: original masked patches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r: reconstructed patches</a:t>
            </a: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Generative Model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l="32790" t="18918" r="46992" b="47977"/>
          <a:stretch/>
        </p:blipFill>
        <p:spPr>
          <a:xfrm>
            <a:off x="5144050" y="548262"/>
            <a:ext cx="3295224" cy="404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/>
          <p:nvPr/>
        </p:nvSpPr>
        <p:spPr>
          <a:xfrm>
            <a:off x="6527950" y="934213"/>
            <a:ext cx="665400" cy="47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7773875" y="934213"/>
            <a:ext cx="665400" cy="476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13" y="2476638"/>
            <a:ext cx="2181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Pseudo Code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t="45391"/>
          <a:stretch/>
        </p:blipFill>
        <p:spPr>
          <a:xfrm>
            <a:off x="2466175" y="1035025"/>
            <a:ext cx="4211658" cy="35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2080020" y="1320360"/>
            <a:ext cx="4983900" cy="2502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747150" y="1035025"/>
            <a:ext cx="7886700" cy="359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Pretrain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AudioSet-2M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Librispeech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Downstream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AudioSet-20K (AS): audio event classification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ESC-50 (ESC): audio event classification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Speech Commands V2 (KS2): keyword spotting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Speech Commands V1 (KS1): keyword spotting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VoxCeleb 1 (SID): speaker identification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IEMOCAP (ER) : emotion recognition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687594" y="1129200"/>
            <a:ext cx="80058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zh-TW" sz="1400"/>
              <a:t>No Pretrain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AST-Scratch : AST without any pretrain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zh-TW" sz="1400"/>
              <a:t>Supervised Pretrain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AST-IM + KD : AST pretrained with ImageNet and knowledge distillation technique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AST-AudioSet : supervised pretrained with AudioSet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zh-TW" sz="1400"/>
              <a:t>Self-supervised Pretrain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SSAST250 : SSAST pretrained with 250 masked patches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SSAST400 : SSAST pretrained with 400 masked patches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/>
              <a:t>Comparison with Previous work on Downstream Tasks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2080020" y="1320360"/>
            <a:ext cx="4983900" cy="2502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body" idx="1"/>
          </p:nvPr>
        </p:nvSpPr>
        <p:spPr>
          <a:xfrm>
            <a:off x="747144" y="1117750"/>
            <a:ext cx="80058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zh-TW" sz="1400"/>
              <a:t>Pretraining on ImageNet is not necessary and doesn’t perform better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zh-TW" sz="1400"/>
              <a:t>Self-supervised framework is effective and generalizable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zh-TW" sz="1400"/>
              <a:t>SSAST outperforms previous AST algorithms</a:t>
            </a:r>
            <a:endParaRPr sz="140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/>
              <a:t>Comparison with Previous work on Downstream Tasks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337" y="2150125"/>
            <a:ext cx="5086325" cy="26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137" y="1035027"/>
            <a:ext cx="4013715" cy="38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747150" y="1035025"/>
            <a:ext cx="4244700" cy="379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Masked Patches Selection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250~400 can generalize on all tasks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Pretext Task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Joint can generalize on all tasks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Pretraining Data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Joint can generalize on all tasks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Ablation Study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body" idx="1"/>
          </p:nvPr>
        </p:nvSpPr>
        <p:spPr>
          <a:xfrm>
            <a:off x="747156" y="1035030"/>
            <a:ext cx="7886700" cy="359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Reduction of the need for large amount of labeled data for AST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Generalize on downstream tasks with both audio and speech pretraining dataset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Propose a novel patch-based joint discriminative and generative pretraining framework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Outline</a:t>
            </a:r>
            <a:endParaRPr sz="270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747156" y="1035030"/>
            <a:ext cx="7886700" cy="359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◆"/>
            </a:pPr>
            <a:r>
              <a:rPr lang="zh-TW" sz="1800"/>
              <a:t>Introduction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zh-TW" sz="1800"/>
              <a:t>Framework &amp; Algorithm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zh-TW" sz="1800"/>
              <a:t>Experiment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zh-TW" sz="1800"/>
              <a:t>Results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zh-TW" sz="1800"/>
              <a:t>Conclusion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33739"/>
          <a:stretch/>
        </p:blipFill>
        <p:spPr>
          <a:xfrm>
            <a:off x="1473050" y="162325"/>
            <a:ext cx="7872649" cy="22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50" y="2450100"/>
            <a:ext cx="4645909" cy="24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/>
          <p:nvPr/>
        </p:nvSpPr>
        <p:spPr>
          <a:xfrm>
            <a:off x="468675" y="2764375"/>
            <a:ext cx="4776000" cy="407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2080020" y="1320360"/>
            <a:ext cx="4983900" cy="2502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747156" y="1035030"/>
            <a:ext cx="7886700" cy="359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Audio event classification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Keyword spotting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Emotion recognition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Speaker identification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Audio &amp; Speech Tasks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747150" y="1159575"/>
            <a:ext cx="4443300" cy="3499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◆"/>
            </a:pPr>
            <a:r>
              <a:rPr lang="zh-TW" sz="1700"/>
              <a:t>Architecture </a:t>
            </a:r>
            <a:endParaRPr sz="17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Spectrogram patches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linear projection + position encode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Encoder</a:t>
            </a:r>
            <a:endParaRPr sz="15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zh-TW" sz="1700"/>
              <a:t>Problem solved: Lack of Labeled Audio</a:t>
            </a:r>
            <a:endParaRPr sz="17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Pretrain on ImageNet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Cross-Modal to Audio: AudioSet</a:t>
            </a:r>
            <a:endParaRPr sz="1500"/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Previous Work: Audio Spectrogram Transformer (AST)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47" y="1159572"/>
            <a:ext cx="3383850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5190356" y="4339675"/>
            <a:ext cx="3462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</a:rPr>
              <a:t>[figure] AST: Audio Spectrogram Transformer, ArXiv 2021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Yuan Gong</a:t>
            </a:r>
            <a:r>
              <a:rPr lang="zh-TW" sz="1000">
                <a:solidFill>
                  <a:srgbClr val="000000"/>
                </a:solidFill>
              </a:rPr>
              <a:t>, </a:t>
            </a:r>
            <a:r>
              <a:rPr lang="zh-TW" sz="10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Yu-An Chung</a:t>
            </a:r>
            <a:r>
              <a:rPr lang="zh-TW" sz="1000">
                <a:solidFill>
                  <a:srgbClr val="000000"/>
                </a:solidFill>
              </a:rPr>
              <a:t>, </a:t>
            </a:r>
            <a:r>
              <a:rPr lang="zh-TW" sz="100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Glass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747156" y="1035030"/>
            <a:ext cx="7886700" cy="359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◆"/>
            </a:pPr>
            <a:r>
              <a:rPr lang="zh-TW" sz="1700"/>
              <a:t>Problem: Pretrain on ImageNet</a:t>
            </a:r>
            <a:endParaRPr sz="17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Complex and expensive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Limited audio model architecture (patches, shapes)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Unclear of cross-modal pretraining</a:t>
            </a:r>
            <a:endParaRPr sz="15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zh-TW" sz="1700"/>
              <a:t>Solution: Self-supervised training</a:t>
            </a:r>
            <a:endParaRPr sz="17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pretrained with plenty of web-scale unlabeled audio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zh-TW" sz="1500"/>
              <a:t>Algorithm design</a:t>
            </a:r>
            <a:endParaRPr sz="150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zh-TW" sz="1300"/>
              <a:t>MSPM: joint-discriminative and generative </a:t>
            </a:r>
            <a:r>
              <a:rPr lang="zh-TW" sz="1300">
                <a:solidFill>
                  <a:srgbClr val="FF0000"/>
                </a:solidFill>
              </a:rPr>
              <a:t>m</a:t>
            </a:r>
            <a:r>
              <a:rPr lang="zh-TW" sz="1300"/>
              <a:t>asked </a:t>
            </a:r>
            <a:r>
              <a:rPr lang="zh-TW" sz="1300">
                <a:solidFill>
                  <a:srgbClr val="FF0000"/>
                </a:solidFill>
              </a:rPr>
              <a:t>s</a:t>
            </a:r>
            <a:r>
              <a:rPr lang="zh-TW" sz="1300"/>
              <a:t>pectrogram </a:t>
            </a:r>
            <a:r>
              <a:rPr lang="zh-TW" sz="1300">
                <a:solidFill>
                  <a:srgbClr val="FF0000"/>
                </a:solidFill>
              </a:rPr>
              <a:t>p</a:t>
            </a:r>
            <a:r>
              <a:rPr lang="zh-TW" sz="1300"/>
              <a:t>atch </a:t>
            </a:r>
            <a:r>
              <a:rPr lang="zh-TW" sz="1300">
                <a:solidFill>
                  <a:srgbClr val="FF0000"/>
                </a:solidFill>
              </a:rPr>
              <a:t>m</a:t>
            </a:r>
            <a:r>
              <a:rPr lang="zh-TW" sz="1300"/>
              <a:t>odeling</a:t>
            </a:r>
            <a:endParaRPr sz="130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zh-TW" sz="1300"/>
              <a:t>Pretrain with both speech and audio</a:t>
            </a:r>
            <a:endParaRPr sz="1300"/>
          </a:p>
        </p:txBody>
      </p:sp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of AST &amp; SSAST’s solutions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2080020" y="1320360"/>
            <a:ext cx="4983900" cy="2502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 &amp;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l="32790" t="14319" r="46992" b="47977"/>
          <a:stretch/>
        </p:blipFill>
        <p:spPr>
          <a:xfrm>
            <a:off x="4572000" y="62238"/>
            <a:ext cx="3467200" cy="501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72" y="1082710"/>
            <a:ext cx="3383850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/>
          <p:nvPr/>
        </p:nvSpPr>
        <p:spPr>
          <a:xfrm>
            <a:off x="4481375" y="623175"/>
            <a:ext cx="3768600" cy="452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747156" y="273848"/>
            <a:ext cx="7886700" cy="683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Patch Masking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450" y="2571750"/>
            <a:ext cx="3634950" cy="25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747150" y="1035025"/>
            <a:ext cx="4589100" cy="235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Frame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Mask time interval or frequency segment randomly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TW"/>
              <a:t>Patch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Mask C*C pixels in randomly chosen patches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C ~ uniform{3, 5}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 l="32790" t="18581" r="46992" b="47974"/>
          <a:stretch/>
        </p:blipFill>
        <p:spPr>
          <a:xfrm>
            <a:off x="4990925" y="567074"/>
            <a:ext cx="3467200" cy="4451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5022300" y="2719300"/>
            <a:ext cx="3435900" cy="1320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EAL 標準色">
      <a:dk1>
        <a:srgbClr val="2F4A72"/>
      </a:dk1>
      <a:lt1>
        <a:srgbClr val="B4D2FF"/>
      </a:lt1>
      <a:dk2>
        <a:srgbClr val="4678B4"/>
      </a:dk2>
      <a:lt2>
        <a:srgbClr val="96B9E1"/>
      </a:lt2>
      <a:accent1>
        <a:srgbClr val="FF4D26"/>
      </a:accent1>
      <a:accent2>
        <a:srgbClr val="FFA087"/>
      </a:accent2>
      <a:accent3>
        <a:srgbClr val="3380FF"/>
      </a:accent3>
      <a:accent4>
        <a:srgbClr val="8CBEFF"/>
      </a:accent4>
      <a:accent5>
        <a:srgbClr val="FFD900"/>
      </a:accent5>
      <a:accent6>
        <a:srgbClr val="FFB300"/>
      </a:accent6>
      <a:hlink>
        <a:srgbClr val="3A469B"/>
      </a:hlink>
      <a:folHlink>
        <a:srgbClr val="C864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Microsoft Office PowerPoint</Application>
  <PresentationFormat>如螢幕大小 (16:9)</PresentationFormat>
  <Paragraphs>131</Paragraphs>
  <Slides>20</Slides>
  <Notes>20</Notes>
  <HiddenSlides>1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Noto Sans Symbols</vt:lpstr>
      <vt:lpstr>Arial</vt:lpstr>
      <vt:lpstr>Office 佈景主題</vt:lpstr>
      <vt:lpstr>SSAST: Self-Supervised Audio Spectrogram Transformer</vt:lpstr>
      <vt:lpstr>Outline</vt:lpstr>
      <vt:lpstr>Introduction</vt:lpstr>
      <vt:lpstr>Audio &amp; Speech Tasks</vt:lpstr>
      <vt:lpstr>Previous Work: Audio Spectrogram Transformer (AST)</vt:lpstr>
      <vt:lpstr>Problems of AST &amp; SSAST’s solutions</vt:lpstr>
      <vt:lpstr>Framework &amp; Algorithm</vt:lpstr>
      <vt:lpstr>PowerPoint 簡報</vt:lpstr>
      <vt:lpstr>Patch Masking</vt:lpstr>
      <vt:lpstr>Discriminative model</vt:lpstr>
      <vt:lpstr>Generative Model</vt:lpstr>
      <vt:lpstr>Pseudo Code</vt:lpstr>
      <vt:lpstr>Experiment</vt:lpstr>
      <vt:lpstr>Dataset</vt:lpstr>
      <vt:lpstr>Comparison with Previous work on Downstream Tasks</vt:lpstr>
      <vt:lpstr>Results</vt:lpstr>
      <vt:lpstr>Comparison with Previous work on Downstream Tasks</vt:lpstr>
      <vt:lpstr>Ablation Study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SSAST: Self-Supervised Audio Spectrogram Transformer</dc:title>
  <cp:lastModifiedBy>常安彥</cp:lastModifiedBy>
  <cp:revision>1</cp:revision>
  <dcterms:modified xsi:type="dcterms:W3CDTF">2023-07-02T09:30:47Z</dcterms:modified>
</cp:coreProperties>
</file>