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9" r:id="rId18"/>
    <p:sldId id="331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8" r:id="rId27"/>
    <p:sldId id="325" r:id="rId28"/>
    <p:sldId id="326" r:id="rId29"/>
    <p:sldId id="32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E93"/>
    <a:srgbClr val="A251A5"/>
    <a:srgbClr val="811486"/>
    <a:srgbClr val="821087"/>
    <a:srgbClr val="912995"/>
    <a:srgbClr val="E9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5482" autoAdjust="0"/>
  </p:normalViewPr>
  <p:slideViewPr>
    <p:cSldViewPr snapToGrid="0">
      <p:cViewPr varScale="1">
        <p:scale>
          <a:sx n="94" d="100"/>
          <a:sy n="94" d="100"/>
        </p:scale>
        <p:origin x="11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Frequency</a:t>
            </a:r>
            <a:r>
              <a:rPr lang="zh-TW" altLang="en-US" dirty="0"/>
              <a:t>高放在前面的好處： </a:t>
            </a:r>
            <a:r>
              <a:rPr lang="en-US" altLang="zh-TW" dirty="0"/>
              <a:t>frequency</a:t>
            </a:r>
            <a:r>
              <a:rPr lang="zh-TW" altLang="en-US" dirty="0"/>
              <a:t>高的會比較靠近</a:t>
            </a:r>
            <a:r>
              <a:rPr lang="en-US" altLang="zh-TW" dirty="0"/>
              <a:t>root</a:t>
            </a:r>
            <a:r>
              <a:rPr lang="zh-TW" altLang="en-US" dirty="0"/>
              <a:t>，之後加</a:t>
            </a:r>
            <a:r>
              <a:rPr lang="en-US" altLang="zh-TW" dirty="0"/>
              <a:t>transaction</a:t>
            </a:r>
            <a:r>
              <a:rPr lang="zh-TW" altLang="en-US" dirty="0"/>
              <a:t>時容易沿著已有的</a:t>
            </a:r>
            <a:r>
              <a:rPr lang="en-US" altLang="zh-TW" dirty="0"/>
              <a:t>path</a:t>
            </a:r>
            <a:r>
              <a:rPr lang="zh-TW" altLang="en-US" dirty="0"/>
              <a:t>建（不會變成一棵</a:t>
            </a:r>
            <a:r>
              <a:rPr lang="en-US" altLang="zh-TW" dirty="0"/>
              <a:t>root</a:t>
            </a:r>
            <a:r>
              <a:rPr lang="zh-TW" altLang="en-US" dirty="0"/>
              <a:t>然後下面掛著一堆</a:t>
            </a:r>
            <a:r>
              <a:rPr lang="en-US" altLang="zh-TW" dirty="0"/>
              <a:t>frequency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path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79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leaf</a:t>
            </a:r>
            <a:r>
              <a:rPr lang="zh-TW" altLang="en-US" dirty="0"/>
              <a:t>要有</a:t>
            </a:r>
            <a:r>
              <a:rPr lang="en-US" altLang="zh-TW" dirty="0"/>
              <a:t>link? </a:t>
            </a:r>
            <a:r>
              <a:rPr lang="zh-TW" altLang="en-US" dirty="0"/>
              <a:t>因為這棵</a:t>
            </a:r>
            <a:r>
              <a:rPr lang="en-US" altLang="zh-TW" dirty="0"/>
              <a:t>tree</a:t>
            </a:r>
            <a:r>
              <a:rPr lang="zh-TW" altLang="en-US" dirty="0"/>
              <a:t>是從下往上找，所以對同一個</a:t>
            </a:r>
            <a:r>
              <a:rPr lang="en-US" altLang="zh-TW" dirty="0"/>
              <a:t>item</a:t>
            </a:r>
            <a:r>
              <a:rPr lang="zh-TW" altLang="en-US" dirty="0"/>
              <a:t>，有</a:t>
            </a:r>
            <a:r>
              <a:rPr lang="en-US" altLang="zh-TW" dirty="0"/>
              <a:t>link</a:t>
            </a:r>
            <a:r>
              <a:rPr lang="zh-TW" altLang="en-US" dirty="0"/>
              <a:t>方便橫向移動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83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因為越離</a:t>
            </a:r>
            <a:r>
              <a:rPr lang="en-US" altLang="zh-TW" dirty="0"/>
              <a:t>leaf</a:t>
            </a:r>
            <a:r>
              <a:rPr lang="zh-TW" altLang="en-US" dirty="0"/>
              <a:t>近的</a:t>
            </a:r>
            <a:r>
              <a:rPr lang="en-US" altLang="zh-TW" dirty="0"/>
              <a:t>item frequency</a:t>
            </a:r>
            <a:r>
              <a:rPr lang="zh-TW" altLang="en-US" dirty="0"/>
              <a:t>越少，所以從小的開始篩</a:t>
            </a:r>
            <a:endParaRPr lang="en-US" altLang="zh-TW" dirty="0"/>
          </a:p>
          <a:p>
            <a:r>
              <a:rPr lang="zh-TW" altLang="en-US" dirty="0"/>
              <a:t>注意的是，所有</a:t>
            </a:r>
            <a:r>
              <a:rPr lang="en-US" altLang="zh-TW" dirty="0"/>
              <a:t>path</a:t>
            </a:r>
            <a:r>
              <a:rPr lang="zh-TW" altLang="en-US" dirty="0"/>
              <a:t>上留下的</a:t>
            </a:r>
            <a:r>
              <a:rPr lang="en-US" altLang="zh-TW" dirty="0"/>
              <a:t>frequency</a:t>
            </a:r>
            <a:r>
              <a:rPr lang="zh-TW" altLang="en-US" dirty="0"/>
              <a:t>要是</a:t>
            </a:r>
            <a:r>
              <a:rPr lang="en-US" altLang="zh-TW" dirty="0"/>
              <a:t>child nodes</a:t>
            </a:r>
            <a:r>
              <a:rPr lang="zh-TW" altLang="en-US" dirty="0"/>
              <a:t>的</a:t>
            </a:r>
            <a:r>
              <a:rPr lang="en-US" altLang="zh-TW" dirty="0"/>
              <a:t>frequency</a:t>
            </a:r>
            <a:r>
              <a:rPr lang="zh-TW" altLang="en-US" dirty="0"/>
              <a:t>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88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26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2DCF85-4E11-44AB-841F-DD87E5A669CD}" type="slidenum">
              <a:rPr lang="en-US" altLang="zh-TW" smtClean="0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838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AD0F-DC19-4D6A-A621-9522C5370F75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E9A5-58E5-48B7-8ADF-A9426FC16D89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6D44-730A-46C5-B9B2-B1BEF680EE4E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C426-C1C0-4751-8B48-542F95E158EB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47BF-A54F-4049-8AF0-5E9A1D64AB1E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F0B1-D583-44E1-A8D7-5F5DC78D25F3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CBE5-1896-4786-9120-1E883C7AA172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CC78-EA6F-4C14-88F2-702FA66BDEE6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931-5E4A-4570-9927-E007A34ECBA7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C9B-F378-4CF9-8322-A80D0A5209C5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11-3DCB-4A68-9E93-A3877C323A9D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B74F-179C-429A-9AD6-1B5B3477EB63}" type="datetime1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725882" y="197690"/>
            <a:ext cx="14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84" y="6182"/>
            <a:ext cx="1144516" cy="8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>
                <a:cs typeface="Times New Roman" panose="02020603050405020304" pitchFamily="18" charset="0"/>
              </a:rPr>
              <a:t>FP Growth: A Frequent Pattern-Growth Approach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68491" y="257736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6380" y="319220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26379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4270" y="471227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84270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8472631" y="2472995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7530520" y="3105572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7197434" y="3811036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6588410" y="4607909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  <a:endCxn id="15" idx="0"/>
          </p:cNvCxnSpPr>
          <p:nvPr/>
        </p:nvCxnSpPr>
        <p:spPr>
          <a:xfrm>
            <a:off x="6255325" y="5331112"/>
            <a:ext cx="0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668488" y="473529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68487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7530519" y="4607909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4"/>
            <a:endCxn id="22" idx="0"/>
          </p:cNvCxnSpPr>
          <p:nvPr/>
        </p:nvCxnSpPr>
        <p:spPr>
          <a:xfrm flipH="1">
            <a:off x="8139542" y="5354128"/>
            <a:ext cx="1" cy="245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610596" y="31913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>
            <a:stCxn id="8" idx="5"/>
            <a:endCxn id="24" idx="1"/>
          </p:cNvCxnSpPr>
          <p:nvPr/>
        </p:nvCxnSpPr>
        <p:spPr>
          <a:xfrm>
            <a:off x="8472631" y="3105572"/>
            <a:ext cx="275934" cy="176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51881" y="2983984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48999797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56607614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8403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4796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>
            <a:endCxn id="15" idx="2"/>
          </p:cNvCxnSpPr>
          <p:nvPr/>
        </p:nvCxnSpPr>
        <p:spPr>
          <a:xfrm>
            <a:off x="5089236" y="5354128"/>
            <a:ext cx="695034" cy="5550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2"/>
          </p:cNvCxnSpPr>
          <p:nvPr/>
        </p:nvCxnSpPr>
        <p:spPr>
          <a:xfrm flipV="1">
            <a:off x="5089236" y="5021694"/>
            <a:ext cx="695034" cy="305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" idx="6"/>
            <a:endCxn id="22" idx="2"/>
          </p:cNvCxnSpPr>
          <p:nvPr/>
        </p:nvCxnSpPr>
        <p:spPr>
          <a:xfrm>
            <a:off x="6726379" y="5021694"/>
            <a:ext cx="942108" cy="88749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20" idx="2"/>
          </p:cNvCxnSpPr>
          <p:nvPr/>
        </p:nvCxnSpPr>
        <p:spPr>
          <a:xfrm>
            <a:off x="5089236" y="4698535"/>
            <a:ext cx="2579252" cy="3461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0" idx="7"/>
            <a:endCxn id="24" idx="4"/>
          </p:cNvCxnSpPr>
          <p:nvPr/>
        </p:nvCxnSpPr>
        <p:spPr>
          <a:xfrm flipV="1">
            <a:off x="8472628" y="3810145"/>
            <a:ext cx="609023" cy="1015773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1" idx="2"/>
          </p:cNvCxnSpPr>
          <p:nvPr/>
        </p:nvCxnSpPr>
        <p:spPr>
          <a:xfrm>
            <a:off x="5089236" y="4307840"/>
            <a:ext cx="1637143" cy="812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0" idx="2"/>
          </p:cNvCxnSpPr>
          <p:nvPr/>
        </p:nvCxnSpPr>
        <p:spPr>
          <a:xfrm flipV="1">
            <a:off x="5089236" y="3501618"/>
            <a:ext cx="1637144" cy="4201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8" idx="2"/>
          </p:cNvCxnSpPr>
          <p:nvPr/>
        </p:nvCxnSpPr>
        <p:spPr>
          <a:xfrm flipV="1">
            <a:off x="5089236" y="2886780"/>
            <a:ext cx="2579255" cy="699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48994" y="2462908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07" y="2979397"/>
            <a:ext cx="2274005" cy="203014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012131" y="4029856"/>
            <a:ext cx="496105" cy="2400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68491" y="257736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6380" y="319220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26379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4270" y="471227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84270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8472631" y="2472995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7530520" y="3105572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7197434" y="3811036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6588410" y="4607909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  <a:endCxn id="15" idx="0"/>
          </p:cNvCxnSpPr>
          <p:nvPr/>
        </p:nvCxnSpPr>
        <p:spPr>
          <a:xfrm>
            <a:off x="6255325" y="5331112"/>
            <a:ext cx="0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668488" y="473529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68487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7530519" y="4607909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4"/>
            <a:endCxn id="22" idx="0"/>
          </p:cNvCxnSpPr>
          <p:nvPr/>
        </p:nvCxnSpPr>
        <p:spPr>
          <a:xfrm flipH="1">
            <a:off x="8139542" y="5354128"/>
            <a:ext cx="1" cy="245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610596" y="31913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8" idx="5"/>
            <a:endCxn id="24" idx="1"/>
          </p:cNvCxnSpPr>
          <p:nvPr/>
        </p:nvCxnSpPr>
        <p:spPr>
          <a:xfrm>
            <a:off x="8472631" y="3105572"/>
            <a:ext cx="275934" cy="176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9552705" y="25636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0494812" y="319907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494811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>
            <a:stCxn id="6" idx="5"/>
            <a:endCxn id="27" idx="1"/>
          </p:cNvCxnSpPr>
          <p:nvPr/>
        </p:nvCxnSpPr>
        <p:spPr>
          <a:xfrm>
            <a:off x="9414740" y="2472995"/>
            <a:ext cx="275934" cy="181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5"/>
            <a:endCxn id="28" idx="1"/>
          </p:cNvCxnSpPr>
          <p:nvPr/>
        </p:nvCxnSpPr>
        <p:spPr>
          <a:xfrm>
            <a:off x="10356845" y="3091831"/>
            <a:ext cx="275936" cy="1978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8" idx="4"/>
            <a:endCxn id="29" idx="0"/>
          </p:cNvCxnSpPr>
          <p:nvPr/>
        </p:nvCxnSpPr>
        <p:spPr>
          <a:xfrm flipH="1">
            <a:off x="10965866" y="3817906"/>
            <a:ext cx="1" cy="261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51881" y="2983984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48999797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56607614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8403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4796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>
            <a:endCxn id="15" idx="2"/>
          </p:cNvCxnSpPr>
          <p:nvPr/>
        </p:nvCxnSpPr>
        <p:spPr>
          <a:xfrm>
            <a:off x="5089236" y="5354128"/>
            <a:ext cx="695034" cy="5550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5" idx="6"/>
            <a:endCxn id="29" idx="2"/>
          </p:cNvCxnSpPr>
          <p:nvPr/>
        </p:nvCxnSpPr>
        <p:spPr>
          <a:xfrm flipV="1">
            <a:off x="6726379" y="4389117"/>
            <a:ext cx="3768432" cy="152007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2"/>
          </p:cNvCxnSpPr>
          <p:nvPr/>
        </p:nvCxnSpPr>
        <p:spPr>
          <a:xfrm flipV="1">
            <a:off x="5089236" y="5021694"/>
            <a:ext cx="695034" cy="305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" idx="6"/>
            <a:endCxn id="22" idx="2"/>
          </p:cNvCxnSpPr>
          <p:nvPr/>
        </p:nvCxnSpPr>
        <p:spPr>
          <a:xfrm>
            <a:off x="6726379" y="5021694"/>
            <a:ext cx="942108" cy="88749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20" idx="2"/>
          </p:cNvCxnSpPr>
          <p:nvPr/>
        </p:nvCxnSpPr>
        <p:spPr>
          <a:xfrm>
            <a:off x="5089236" y="4698535"/>
            <a:ext cx="2579252" cy="3461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0" idx="7"/>
            <a:endCxn id="24" idx="4"/>
          </p:cNvCxnSpPr>
          <p:nvPr/>
        </p:nvCxnSpPr>
        <p:spPr>
          <a:xfrm flipV="1">
            <a:off x="8472628" y="3810145"/>
            <a:ext cx="609023" cy="10157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4" idx="6"/>
            <a:endCxn id="28" idx="2"/>
          </p:cNvCxnSpPr>
          <p:nvPr/>
        </p:nvCxnSpPr>
        <p:spPr>
          <a:xfrm>
            <a:off x="9552705" y="3500727"/>
            <a:ext cx="942107" cy="7761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1" idx="2"/>
          </p:cNvCxnSpPr>
          <p:nvPr/>
        </p:nvCxnSpPr>
        <p:spPr>
          <a:xfrm>
            <a:off x="5089236" y="4307840"/>
            <a:ext cx="1637143" cy="812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0" idx="2"/>
          </p:cNvCxnSpPr>
          <p:nvPr/>
        </p:nvCxnSpPr>
        <p:spPr>
          <a:xfrm flipV="1">
            <a:off x="5089236" y="3501618"/>
            <a:ext cx="1637144" cy="4201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0" idx="6"/>
            <a:endCxn id="27" idx="2"/>
          </p:cNvCxnSpPr>
          <p:nvPr/>
        </p:nvCxnSpPr>
        <p:spPr>
          <a:xfrm flipV="1">
            <a:off x="7668489" y="2873039"/>
            <a:ext cx="1884216" cy="628579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8" idx="2"/>
          </p:cNvCxnSpPr>
          <p:nvPr/>
        </p:nvCxnSpPr>
        <p:spPr>
          <a:xfrm flipV="1">
            <a:off x="5089236" y="2886780"/>
            <a:ext cx="2579255" cy="699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48994" y="2462908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07" y="2983984"/>
            <a:ext cx="2274005" cy="203014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067666" y="4325418"/>
            <a:ext cx="669498" cy="2824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7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68491" y="257736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6380" y="319220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26379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4270" y="471227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84270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8472631" y="2472995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7530520" y="3105572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7197434" y="3811036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6588410" y="4607909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</p:cNvCxnSpPr>
          <p:nvPr/>
        </p:nvCxnSpPr>
        <p:spPr>
          <a:xfrm>
            <a:off x="6255325" y="5331112"/>
            <a:ext cx="0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668488" y="473529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68487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7530519" y="4607909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4"/>
          </p:cNvCxnSpPr>
          <p:nvPr/>
        </p:nvCxnSpPr>
        <p:spPr>
          <a:xfrm flipH="1">
            <a:off x="8139542" y="5354128"/>
            <a:ext cx="1" cy="245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610596" y="31913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8" idx="5"/>
            <a:endCxn id="24" idx="1"/>
          </p:cNvCxnSpPr>
          <p:nvPr/>
        </p:nvCxnSpPr>
        <p:spPr>
          <a:xfrm>
            <a:off x="8472631" y="3105572"/>
            <a:ext cx="275934" cy="176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9552705" y="25636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0494812" y="319907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494811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6" idx="5"/>
            <a:endCxn id="27" idx="1"/>
          </p:cNvCxnSpPr>
          <p:nvPr/>
        </p:nvCxnSpPr>
        <p:spPr>
          <a:xfrm>
            <a:off x="9414740" y="2472995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5"/>
            <a:endCxn id="28" idx="1"/>
          </p:cNvCxnSpPr>
          <p:nvPr/>
        </p:nvCxnSpPr>
        <p:spPr>
          <a:xfrm>
            <a:off x="10356845" y="3091831"/>
            <a:ext cx="275936" cy="197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8" idx="4"/>
            <a:endCxn id="29" idx="0"/>
          </p:cNvCxnSpPr>
          <p:nvPr/>
        </p:nvCxnSpPr>
        <p:spPr>
          <a:xfrm flipH="1">
            <a:off x="10965866" y="3817906"/>
            <a:ext cx="1" cy="261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51881" y="2983984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48999797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56607614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8403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4796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>
            <a:endCxn id="15" idx="2"/>
          </p:cNvCxnSpPr>
          <p:nvPr/>
        </p:nvCxnSpPr>
        <p:spPr>
          <a:xfrm>
            <a:off x="5089236" y="5354128"/>
            <a:ext cx="695034" cy="5550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5" idx="6"/>
            <a:endCxn id="29" idx="2"/>
          </p:cNvCxnSpPr>
          <p:nvPr/>
        </p:nvCxnSpPr>
        <p:spPr>
          <a:xfrm flipV="1">
            <a:off x="6726379" y="4389117"/>
            <a:ext cx="3768432" cy="15200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2"/>
          </p:cNvCxnSpPr>
          <p:nvPr/>
        </p:nvCxnSpPr>
        <p:spPr>
          <a:xfrm flipV="1">
            <a:off x="5089236" y="5021694"/>
            <a:ext cx="695034" cy="305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" idx="6"/>
          </p:cNvCxnSpPr>
          <p:nvPr/>
        </p:nvCxnSpPr>
        <p:spPr>
          <a:xfrm>
            <a:off x="6726379" y="5021694"/>
            <a:ext cx="942108" cy="88749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20" idx="2"/>
          </p:cNvCxnSpPr>
          <p:nvPr/>
        </p:nvCxnSpPr>
        <p:spPr>
          <a:xfrm>
            <a:off x="5089236" y="4698535"/>
            <a:ext cx="2579252" cy="3461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0" idx="7"/>
            <a:endCxn id="24" idx="4"/>
          </p:cNvCxnSpPr>
          <p:nvPr/>
        </p:nvCxnSpPr>
        <p:spPr>
          <a:xfrm flipV="1">
            <a:off x="8472628" y="3810145"/>
            <a:ext cx="609023" cy="10157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4" idx="6"/>
            <a:endCxn id="28" idx="2"/>
          </p:cNvCxnSpPr>
          <p:nvPr/>
        </p:nvCxnSpPr>
        <p:spPr>
          <a:xfrm>
            <a:off x="9552705" y="3500727"/>
            <a:ext cx="942107" cy="776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1" idx="2"/>
          </p:cNvCxnSpPr>
          <p:nvPr/>
        </p:nvCxnSpPr>
        <p:spPr>
          <a:xfrm>
            <a:off x="5089236" y="4307840"/>
            <a:ext cx="1637143" cy="812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0" idx="2"/>
          </p:cNvCxnSpPr>
          <p:nvPr/>
        </p:nvCxnSpPr>
        <p:spPr>
          <a:xfrm flipV="1">
            <a:off x="5089236" y="3501618"/>
            <a:ext cx="1637144" cy="4201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0" idx="6"/>
            <a:endCxn id="27" idx="2"/>
          </p:cNvCxnSpPr>
          <p:nvPr/>
        </p:nvCxnSpPr>
        <p:spPr>
          <a:xfrm flipV="1">
            <a:off x="7668489" y="2873039"/>
            <a:ext cx="1884216" cy="62857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8" idx="2"/>
          </p:cNvCxnSpPr>
          <p:nvPr/>
        </p:nvCxnSpPr>
        <p:spPr>
          <a:xfrm flipV="1">
            <a:off x="5089236" y="2886780"/>
            <a:ext cx="2579255" cy="699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48994" y="2462908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07" y="2983984"/>
            <a:ext cx="2274005" cy="20301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7376" y="4669789"/>
            <a:ext cx="988290" cy="26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0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68491" y="257736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6380" y="319220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26379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4270" y="471227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84270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8472631" y="2472995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7530520" y="3105572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7197434" y="3811036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6588410" y="4607909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  <a:endCxn id="15" idx="0"/>
          </p:cNvCxnSpPr>
          <p:nvPr/>
        </p:nvCxnSpPr>
        <p:spPr>
          <a:xfrm>
            <a:off x="6255325" y="5331112"/>
            <a:ext cx="0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668488" y="473529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68487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7530519" y="4607909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4"/>
            <a:endCxn id="22" idx="0"/>
          </p:cNvCxnSpPr>
          <p:nvPr/>
        </p:nvCxnSpPr>
        <p:spPr>
          <a:xfrm flipH="1">
            <a:off x="8139542" y="5354128"/>
            <a:ext cx="1" cy="245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610596" y="31913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8" idx="5"/>
            <a:endCxn id="24" idx="1"/>
          </p:cNvCxnSpPr>
          <p:nvPr/>
        </p:nvCxnSpPr>
        <p:spPr>
          <a:xfrm>
            <a:off x="8472631" y="3105572"/>
            <a:ext cx="275934" cy="176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9552705" y="25636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0494812" y="319907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494811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6" idx="5"/>
            <a:endCxn id="27" idx="1"/>
          </p:cNvCxnSpPr>
          <p:nvPr/>
        </p:nvCxnSpPr>
        <p:spPr>
          <a:xfrm>
            <a:off x="9414740" y="2472995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5"/>
            <a:endCxn id="28" idx="1"/>
          </p:cNvCxnSpPr>
          <p:nvPr/>
        </p:nvCxnSpPr>
        <p:spPr>
          <a:xfrm>
            <a:off x="10356845" y="3091831"/>
            <a:ext cx="275936" cy="197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8" idx="4"/>
            <a:endCxn id="29" idx="0"/>
          </p:cNvCxnSpPr>
          <p:nvPr/>
        </p:nvCxnSpPr>
        <p:spPr>
          <a:xfrm flipH="1">
            <a:off x="10965866" y="3817906"/>
            <a:ext cx="1" cy="261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51881" y="2983984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48999797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56607614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8403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4796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>
            <a:endCxn id="15" idx="2"/>
          </p:cNvCxnSpPr>
          <p:nvPr/>
        </p:nvCxnSpPr>
        <p:spPr>
          <a:xfrm>
            <a:off x="5089236" y="5354128"/>
            <a:ext cx="695034" cy="5550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5" idx="6"/>
            <a:endCxn id="29" idx="2"/>
          </p:cNvCxnSpPr>
          <p:nvPr/>
        </p:nvCxnSpPr>
        <p:spPr>
          <a:xfrm flipV="1">
            <a:off x="6726379" y="4389117"/>
            <a:ext cx="3768432" cy="15200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2"/>
          </p:cNvCxnSpPr>
          <p:nvPr/>
        </p:nvCxnSpPr>
        <p:spPr>
          <a:xfrm flipV="1">
            <a:off x="5089236" y="5021694"/>
            <a:ext cx="695034" cy="305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" idx="6"/>
            <a:endCxn id="22" idx="2"/>
          </p:cNvCxnSpPr>
          <p:nvPr/>
        </p:nvCxnSpPr>
        <p:spPr>
          <a:xfrm>
            <a:off x="6726379" y="5021694"/>
            <a:ext cx="942108" cy="88749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20" idx="2"/>
          </p:cNvCxnSpPr>
          <p:nvPr/>
        </p:nvCxnSpPr>
        <p:spPr>
          <a:xfrm>
            <a:off x="5089236" y="4698535"/>
            <a:ext cx="2579252" cy="3461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0" idx="7"/>
            <a:endCxn id="24" idx="4"/>
          </p:cNvCxnSpPr>
          <p:nvPr/>
        </p:nvCxnSpPr>
        <p:spPr>
          <a:xfrm flipV="1">
            <a:off x="8472628" y="3810145"/>
            <a:ext cx="609023" cy="10157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4" idx="6"/>
            <a:endCxn id="28" idx="2"/>
          </p:cNvCxnSpPr>
          <p:nvPr/>
        </p:nvCxnSpPr>
        <p:spPr>
          <a:xfrm>
            <a:off x="9552705" y="3500727"/>
            <a:ext cx="942107" cy="776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1" idx="2"/>
          </p:cNvCxnSpPr>
          <p:nvPr/>
        </p:nvCxnSpPr>
        <p:spPr>
          <a:xfrm>
            <a:off x="5089236" y="4307840"/>
            <a:ext cx="1637143" cy="812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0" idx="2"/>
          </p:cNvCxnSpPr>
          <p:nvPr/>
        </p:nvCxnSpPr>
        <p:spPr>
          <a:xfrm flipV="1">
            <a:off x="5089236" y="3501618"/>
            <a:ext cx="1637144" cy="4201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0" idx="6"/>
            <a:endCxn id="27" idx="2"/>
          </p:cNvCxnSpPr>
          <p:nvPr/>
        </p:nvCxnSpPr>
        <p:spPr>
          <a:xfrm flipV="1">
            <a:off x="7668489" y="2873039"/>
            <a:ext cx="1884216" cy="62857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8" idx="2"/>
          </p:cNvCxnSpPr>
          <p:nvPr/>
        </p:nvCxnSpPr>
        <p:spPr>
          <a:xfrm flipV="1">
            <a:off x="5089236" y="2886780"/>
            <a:ext cx="2579255" cy="699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48994" y="2462908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7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b="1" dirty="0"/>
              <a:t>1. </a:t>
            </a:r>
            <a:r>
              <a:rPr lang="en-US" altLang="zh-TW" sz="2600" dirty="0"/>
              <a:t>Select an item </a:t>
            </a:r>
            <a:r>
              <a:rPr lang="en-US" altLang="zh-TW" sz="2600" b="1" dirty="0"/>
              <a:t>x</a:t>
            </a:r>
            <a:r>
              <a:rPr lang="en-US" altLang="zh-TW" sz="2600" dirty="0"/>
              <a:t> in header table (low-frequency item first) to be the suffix. Obtain the subtree with all leaves as </a:t>
            </a:r>
            <a:r>
              <a:rPr lang="en-US" altLang="zh-TW" sz="2600" b="1" dirty="0"/>
              <a:t>x</a:t>
            </a:r>
            <a:r>
              <a:rPr lang="en-US" altLang="zh-TW" sz="2600" dirty="0"/>
              <a:t> (links in the header table can help).</a:t>
            </a:r>
          </a:p>
          <a:p>
            <a:pPr marL="0" indent="0">
              <a:buNone/>
            </a:pPr>
            <a:r>
              <a:rPr lang="en-US" altLang="zh-TW" sz="2600" dirty="0"/>
              <a:t>We pick </a:t>
            </a:r>
            <a:r>
              <a:rPr lang="en-US" altLang="zh-TW" sz="2600" b="1" dirty="0"/>
              <a:t>m </a:t>
            </a:r>
            <a:r>
              <a:rPr lang="en-US" altLang="zh-TW" sz="2600" dirty="0"/>
              <a:t>as an example (assumed </a:t>
            </a:r>
            <a:r>
              <a:rPr lang="en-US" altLang="zh-TW" sz="2600" b="1" dirty="0"/>
              <a:t>p</a:t>
            </a:r>
            <a:r>
              <a:rPr lang="en-US" altLang="zh-TW" sz="2600" dirty="0"/>
              <a:t> is already processed). </a:t>
            </a:r>
          </a:p>
          <a:p>
            <a:pPr marL="0" indent="0">
              <a:buNone/>
            </a:pPr>
            <a:r>
              <a:rPr lang="en-US" altLang="zh-TW" sz="2600" dirty="0"/>
              <a:t>Here, </a:t>
            </a:r>
            <a:r>
              <a:rPr lang="en-US" altLang="zh-TW" sz="2600" b="1" dirty="0"/>
              <a:t>m</a:t>
            </a:r>
            <a:r>
              <a:rPr lang="en-US" altLang="zh-TW" sz="2600" dirty="0"/>
              <a:t> is called </a:t>
            </a:r>
            <a:r>
              <a:rPr lang="en-US" altLang="zh-TW" sz="2600" b="1" i="1" dirty="0"/>
              <a:t>Suffix</a:t>
            </a:r>
            <a:r>
              <a:rPr lang="en-US" altLang="zh-TW" sz="2600" dirty="0"/>
              <a:t>.</a:t>
            </a:r>
            <a:endParaRPr lang="zh-TW" altLang="en-US" sz="2600" dirty="0"/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24" y="3814617"/>
            <a:ext cx="2892294" cy="221266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553452" y="4798562"/>
            <a:ext cx="2126674" cy="2447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35" y="3814617"/>
            <a:ext cx="1933368" cy="22126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0" y="5038990"/>
            <a:ext cx="1051252" cy="527526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911844" y="5403273"/>
            <a:ext cx="543880" cy="184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889452" y="5421745"/>
            <a:ext cx="518468" cy="3389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61296-3EC3-4781-98B5-AACA7AB61D8E}"/>
              </a:ext>
            </a:extLst>
          </p:cNvPr>
          <p:cNvSpPr txBox="1"/>
          <p:nvPr/>
        </p:nvSpPr>
        <p:spPr>
          <a:xfrm>
            <a:off x="4416061" y="5796451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6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600" b="1" dirty="0"/>
              <a:t>2. </a:t>
            </a:r>
            <a:r>
              <a:rPr lang="en-US" altLang="zh-TW" sz="2600" dirty="0"/>
              <a:t>Except </a:t>
            </a:r>
            <a:r>
              <a:rPr lang="en-US" altLang="zh-TW" sz="2600" b="1" dirty="0"/>
              <a:t>x </a:t>
            </a:r>
            <a:r>
              <a:rPr lang="en-US" altLang="zh-TW" sz="2600" dirty="0"/>
              <a:t>(the</a:t>
            </a:r>
            <a:r>
              <a:rPr lang="zh-TW" altLang="en-US" sz="2600" dirty="0"/>
              <a:t> </a:t>
            </a:r>
            <a:r>
              <a:rPr lang="en-US" altLang="zh-TW" sz="2600" dirty="0"/>
              <a:t>item</a:t>
            </a:r>
            <a:r>
              <a:rPr lang="zh-TW" altLang="en-US" sz="2600" dirty="0"/>
              <a:t> </a:t>
            </a:r>
            <a:r>
              <a:rPr lang="en-US" altLang="zh-TW" sz="2600" dirty="0"/>
              <a:t>we</a:t>
            </a:r>
            <a:r>
              <a:rPr lang="zh-TW" altLang="en-US" sz="2600" dirty="0"/>
              <a:t> </a:t>
            </a:r>
            <a:r>
              <a:rPr lang="en-US" altLang="zh-TW" sz="2600" dirty="0"/>
              <a:t>are</a:t>
            </a:r>
            <a:r>
              <a:rPr lang="zh-TW" altLang="en-US" sz="2600" dirty="0"/>
              <a:t> </a:t>
            </a:r>
            <a:r>
              <a:rPr lang="en-US" altLang="zh-TW" sz="2600" dirty="0"/>
              <a:t>examining), set each node’s value as the sum of its child’s values (from leaves to root)</a:t>
            </a:r>
          </a:p>
          <a:p>
            <a:pPr marL="0" lvl="0" indent="0">
              <a:buNone/>
            </a:pPr>
            <a:r>
              <a:rPr lang="en-US" altLang="zh-TW" sz="2600" dirty="0">
                <a:solidFill>
                  <a:prstClr val="black"/>
                </a:solidFill>
              </a:rPr>
              <a:t>E.g., suffix </a:t>
            </a:r>
            <a:r>
              <a:rPr lang="en-US" altLang="zh-TW" sz="2600" b="1" dirty="0">
                <a:solidFill>
                  <a:prstClr val="black"/>
                </a:solidFill>
              </a:rPr>
              <a:t>m</a:t>
            </a:r>
            <a:endParaRPr lang="zh-TW" altLang="en-US" sz="26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20" y="3486262"/>
            <a:ext cx="1932599" cy="221304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255029" y="4470394"/>
            <a:ext cx="2126674" cy="2447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636" y="3486262"/>
            <a:ext cx="1519928" cy="18504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60" y="3921742"/>
            <a:ext cx="1880800" cy="9795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33" y="4518968"/>
            <a:ext cx="602519" cy="7381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240983" y="5082750"/>
            <a:ext cx="27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除了</a:t>
            </a:r>
            <a:r>
              <a:rPr lang="en-US" altLang="zh-TW" dirty="0"/>
              <a:t>suffix</a:t>
            </a:r>
            <a:r>
              <a:rPr lang="zh-TW" altLang="en-US" dirty="0"/>
              <a:t>以外的</a:t>
            </a:r>
            <a:r>
              <a:rPr lang="en-US" altLang="zh-TW" dirty="0"/>
              <a:t>node value</a:t>
            </a:r>
            <a:r>
              <a:rPr lang="zh-TW" altLang="en-US" dirty="0"/>
              <a:t>改為他們</a:t>
            </a:r>
            <a:r>
              <a:rPr lang="en-US" altLang="zh-TW" dirty="0"/>
              <a:t>child value</a:t>
            </a:r>
            <a:r>
              <a:rPr lang="zh-TW" altLang="en-US" dirty="0"/>
              <a:t>之和，</a:t>
            </a:r>
            <a:r>
              <a:rPr lang="en-US" altLang="zh-TW" dirty="0"/>
              <a:t>suffix</a:t>
            </a:r>
            <a:r>
              <a:rPr lang="zh-TW" altLang="en-US" dirty="0"/>
              <a:t>可不放上去</a:t>
            </a:r>
          </a:p>
        </p:txBody>
      </p:sp>
      <p:cxnSp>
        <p:nvCxnSpPr>
          <p:cNvPr id="15" name="直線接點 14"/>
          <p:cNvCxnSpPr>
            <a:stCxn id="7" idx="2"/>
          </p:cNvCxnSpPr>
          <p:nvPr/>
        </p:nvCxnSpPr>
        <p:spPr>
          <a:xfrm>
            <a:off x="8610600" y="5336750"/>
            <a:ext cx="0" cy="17482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31760" y="4901269"/>
            <a:ext cx="153334" cy="1482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863" y="5009791"/>
            <a:ext cx="515961" cy="36668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025" y="5525311"/>
            <a:ext cx="479692" cy="338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74128CB-A0FD-4352-B452-ACE1BC74C419}"/>
              </a:ext>
            </a:extLst>
          </p:cNvPr>
          <p:cNvSpPr txBox="1"/>
          <p:nvPr/>
        </p:nvSpPr>
        <p:spPr>
          <a:xfrm>
            <a:off x="4416061" y="5796451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9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2600" b="1" dirty="0">
                <a:solidFill>
                  <a:prstClr val="black"/>
                </a:solidFill>
              </a:rPr>
              <a:t>3. </a:t>
            </a:r>
            <a:r>
              <a:rPr lang="en-US" altLang="zh-TW" dirty="0">
                <a:solidFill>
                  <a:prstClr val="black"/>
                </a:solidFill>
              </a:rPr>
              <a:t>Delete the items which have sum of values &lt; </a:t>
            </a:r>
            <a:r>
              <a:rPr lang="en-US" altLang="zh-TW" dirty="0" err="1">
                <a:solidFill>
                  <a:prstClr val="black"/>
                </a:solidFill>
              </a:rPr>
              <a:t>min_support</a:t>
            </a:r>
            <a:r>
              <a:rPr lang="en-US" altLang="zh-TW" dirty="0">
                <a:solidFill>
                  <a:prstClr val="black"/>
                </a:solidFill>
              </a:rPr>
              <a:t>. 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Use the remaining items to construct a </a:t>
            </a:r>
            <a:r>
              <a:rPr lang="en-US" altLang="zh-TW" i="1" dirty="0">
                <a:solidFill>
                  <a:prstClr val="black"/>
                </a:solidFill>
              </a:rPr>
              <a:t>conditional FP tree</a:t>
            </a:r>
            <a:r>
              <a:rPr lang="en-US" altLang="zh-TW" dirty="0">
                <a:solidFill>
                  <a:prstClr val="black"/>
                </a:solidFill>
              </a:rPr>
              <a:t> and mine the frequent patterns on it to obtain the frequent patterns with item </a:t>
            </a:r>
            <a:r>
              <a:rPr lang="en-US" altLang="zh-TW" b="1" dirty="0">
                <a:solidFill>
                  <a:prstClr val="black"/>
                </a:solidFill>
              </a:rPr>
              <a:t>x. </a:t>
            </a:r>
            <a:r>
              <a:rPr lang="en-US" altLang="zh-TW" dirty="0">
                <a:solidFill>
                  <a:prstClr val="black"/>
                </a:solidFill>
              </a:rPr>
              <a:t>E.g., suffix </a:t>
            </a:r>
            <a:r>
              <a:rPr lang="en-US" altLang="zh-TW" b="1" dirty="0">
                <a:solidFill>
                  <a:prstClr val="black"/>
                </a:solidFill>
              </a:rPr>
              <a:t>m</a:t>
            </a:r>
            <a:endParaRPr lang="zh-TW" altLang="en-US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zh-TW" altLang="en-US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1165"/>
            <a:ext cx="1545330" cy="18814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46" y="4698061"/>
            <a:ext cx="2021286" cy="2476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49" y="3881165"/>
            <a:ext cx="1542034" cy="188141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695995" y="5640566"/>
            <a:ext cx="531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frequent pattern with suffix m: {a, c, f, m}</a:t>
            </a:r>
            <a:r>
              <a:rPr lang="zh-TW" altLang="en-US" b="1" dirty="0"/>
              <a:t>、</a:t>
            </a:r>
            <a:r>
              <a:rPr lang="en-US" altLang="zh-TW" b="1" dirty="0"/>
              <a:t>{a, c, m}</a:t>
            </a:r>
            <a:r>
              <a:rPr lang="zh-TW" altLang="en-US" b="1" dirty="0"/>
              <a:t>、</a:t>
            </a:r>
            <a:r>
              <a:rPr lang="en-US" altLang="zh-TW" b="1" dirty="0"/>
              <a:t>{a, f, m}</a:t>
            </a:r>
            <a:r>
              <a:rPr lang="zh-TW" altLang="en-US" b="1" dirty="0"/>
              <a:t>、</a:t>
            </a:r>
            <a:r>
              <a:rPr lang="en-US" altLang="zh-TW" b="1" dirty="0"/>
              <a:t>{c, f, m}</a:t>
            </a:r>
            <a:r>
              <a:rPr lang="zh-TW" altLang="en-US" b="1" dirty="0"/>
              <a:t>、</a:t>
            </a:r>
            <a:r>
              <a:rPr lang="en-US" altLang="zh-TW" b="1" dirty="0"/>
              <a:t>{a, m}</a:t>
            </a:r>
            <a:r>
              <a:rPr lang="zh-TW" altLang="en-US" b="1" dirty="0"/>
              <a:t>、</a:t>
            </a:r>
            <a:r>
              <a:rPr lang="en-US" altLang="zh-TW" b="1" dirty="0"/>
              <a:t>{c, m}</a:t>
            </a:r>
            <a:r>
              <a:rPr lang="zh-TW" altLang="en-US" b="1" dirty="0"/>
              <a:t>、</a:t>
            </a:r>
            <a:r>
              <a:rPr lang="en-US" altLang="zh-TW" b="1" dirty="0"/>
              <a:t>{f, m}</a:t>
            </a:r>
            <a:r>
              <a:rPr lang="zh-TW" altLang="en-US" b="1" dirty="0"/>
              <a:t>、</a:t>
            </a:r>
            <a:r>
              <a:rPr lang="en-US" altLang="zh-TW" b="1" dirty="0"/>
              <a:t>{m}</a:t>
            </a:r>
            <a:endParaRPr lang="zh-TW" altLang="en-US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530" y="5811649"/>
            <a:ext cx="1733023" cy="449145"/>
          </a:xfrm>
          <a:prstGeom prst="rect">
            <a:avLst/>
          </a:prstGeom>
        </p:spPr>
      </p:pic>
      <p:cxnSp>
        <p:nvCxnSpPr>
          <p:cNvPr id="14" name="直線接點 13"/>
          <p:cNvCxnSpPr>
            <a:stCxn id="8" idx="2"/>
          </p:cNvCxnSpPr>
          <p:nvPr/>
        </p:nvCxnSpPr>
        <p:spPr>
          <a:xfrm>
            <a:off x="5811266" y="5762579"/>
            <a:ext cx="254" cy="25064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866640" y="5321978"/>
            <a:ext cx="173610" cy="1147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501" y="5982199"/>
            <a:ext cx="475529" cy="34140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704" y="5420030"/>
            <a:ext cx="512108" cy="36579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08" y="4698061"/>
            <a:ext cx="2021286" cy="247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3726" y="3982642"/>
            <a:ext cx="1479484" cy="146683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863726" y="3606440"/>
            <a:ext cx="21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conditional FP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83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Another example of </a:t>
            </a:r>
            <a:r>
              <a:rPr lang="en-US" altLang="zh-TW" dirty="0">
                <a:solidFill>
                  <a:prstClr val="black"/>
                </a:solidFill>
              </a:rPr>
              <a:t>conditional FP tree (another dataset)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51" y="5479450"/>
            <a:ext cx="1733023" cy="44914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39899" y="2936366"/>
            <a:ext cx="119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suffix</a:t>
            </a:r>
            <a:r>
              <a:rPr lang="en-US" altLang="zh-TW" b="1" dirty="0"/>
              <a:t> e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87817" y="3166844"/>
            <a:ext cx="21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conditional FP tree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07107" y="5005357"/>
            <a:ext cx="51806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Mining the </a:t>
            </a:r>
            <a:r>
              <a:rPr lang="en-US" altLang="zh-TW" sz="2000" dirty="0">
                <a:solidFill>
                  <a:prstClr val="black"/>
                </a:solidFill>
              </a:rPr>
              <a:t>conditional FP tree (suffix d, a, b), we can form it with </a:t>
            </a:r>
            <a:r>
              <a:rPr lang="en-US" altLang="zh-TW" sz="2000" b="1" dirty="0">
                <a:solidFill>
                  <a:prstClr val="black"/>
                </a:solidFill>
              </a:rPr>
              <a:t>e</a:t>
            </a:r>
            <a:r>
              <a:rPr lang="en-US" altLang="zh-TW" sz="2000" dirty="0">
                <a:solidFill>
                  <a:prstClr val="black"/>
                </a:solidFill>
              </a:rPr>
              <a:t> then acquire frequent patterns and their supports: {a, d, e: 4}, {a, e: 4}, {d, e: 4}, {b, e: 3} </a:t>
            </a:r>
            <a:endParaRPr lang="zh-TW" altLang="en-US" sz="2000" dirty="0"/>
          </a:p>
          <a:p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3" y="3655364"/>
            <a:ext cx="3075983" cy="18713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028" y="3523168"/>
            <a:ext cx="2214712" cy="109903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287" y="3665225"/>
            <a:ext cx="2114417" cy="107926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183" y="4862244"/>
            <a:ext cx="2336402" cy="2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b="1" dirty="0">
                <a:solidFill>
                  <a:prstClr val="black"/>
                </a:solidFill>
              </a:rPr>
              <a:t>4. </a:t>
            </a:r>
            <a:r>
              <a:rPr lang="en-US" altLang="zh-TW" dirty="0">
                <a:solidFill>
                  <a:prstClr val="black"/>
                </a:solidFill>
              </a:rPr>
              <a:t>Repeat steps 1, 2, and 3 above to select one new item to start with until only one item exists in</a:t>
            </a:r>
            <a:r>
              <a:rPr lang="en-US" altLang="zh-TW" sz="2600" dirty="0">
                <a:solidFill>
                  <a:prstClr val="black"/>
                </a:solidFill>
              </a:rPr>
              <a:t> the subtree.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57952" y="232133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15843" y="29539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73732" y="356874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73731" y="445624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31622" y="5088823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31622" y="597632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2819983" y="2849542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1877872" y="3482119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1544786" y="4187583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935762" y="4984456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</p:cNvCxnSpPr>
          <p:nvPr/>
        </p:nvCxnSpPr>
        <p:spPr>
          <a:xfrm>
            <a:off x="602677" y="5707659"/>
            <a:ext cx="0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3900057" y="294016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42164" y="357561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842163" y="445624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6" idx="5"/>
            <a:endCxn id="27" idx="1"/>
          </p:cNvCxnSpPr>
          <p:nvPr/>
        </p:nvCxnSpPr>
        <p:spPr>
          <a:xfrm>
            <a:off x="3762092" y="2849542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5"/>
            <a:endCxn id="28" idx="1"/>
          </p:cNvCxnSpPr>
          <p:nvPr/>
        </p:nvCxnSpPr>
        <p:spPr>
          <a:xfrm>
            <a:off x="4704197" y="3468378"/>
            <a:ext cx="275936" cy="197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8" idx="4"/>
            <a:endCxn id="29" idx="0"/>
          </p:cNvCxnSpPr>
          <p:nvPr/>
        </p:nvCxnSpPr>
        <p:spPr>
          <a:xfrm flipH="1">
            <a:off x="5313218" y="4194453"/>
            <a:ext cx="1" cy="261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8199" y="1614605"/>
            <a:ext cx="319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Suffix p</a:t>
            </a:r>
            <a:endParaRPr lang="zh-TW" altLang="en-US" sz="3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61662" y="1610417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984679" y="2317144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042570" y="29497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100459" y="356455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00458" y="445205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158349" y="508463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2" idx="7"/>
            <a:endCxn id="30" idx="3"/>
          </p:cNvCxnSpPr>
          <p:nvPr/>
        </p:nvCxnSpPr>
        <p:spPr>
          <a:xfrm flipV="1">
            <a:off x="8846710" y="2845354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4" idx="7"/>
            <a:endCxn id="32" idx="3"/>
          </p:cNvCxnSpPr>
          <p:nvPr/>
        </p:nvCxnSpPr>
        <p:spPr>
          <a:xfrm flipV="1">
            <a:off x="7904599" y="3477931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4"/>
            <a:endCxn id="35" idx="0"/>
          </p:cNvCxnSpPr>
          <p:nvPr/>
        </p:nvCxnSpPr>
        <p:spPr>
          <a:xfrm flipH="1">
            <a:off x="7571513" y="4183395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6" idx="7"/>
            <a:endCxn id="35" idx="3"/>
          </p:cNvCxnSpPr>
          <p:nvPr/>
        </p:nvCxnSpPr>
        <p:spPr>
          <a:xfrm flipV="1">
            <a:off x="6962489" y="4980268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9926784" y="293598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868891" y="357142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直線接點 52"/>
          <p:cNvCxnSpPr>
            <a:stCxn id="30" idx="5"/>
            <a:endCxn id="50" idx="1"/>
          </p:cNvCxnSpPr>
          <p:nvPr/>
        </p:nvCxnSpPr>
        <p:spPr>
          <a:xfrm>
            <a:off x="9788819" y="2845354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5"/>
            <a:endCxn id="51" idx="1"/>
          </p:cNvCxnSpPr>
          <p:nvPr/>
        </p:nvCxnSpPr>
        <p:spPr>
          <a:xfrm>
            <a:off x="10730924" y="3464190"/>
            <a:ext cx="275936" cy="197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右箭號 55"/>
          <p:cNvSpPr/>
          <p:nvPr/>
        </p:nvSpPr>
        <p:spPr>
          <a:xfrm>
            <a:off x="5513535" y="2536466"/>
            <a:ext cx="2120326" cy="30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84674" y="5569527"/>
            <a:ext cx="320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FP: {c, p}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{p}</a:t>
            </a:r>
            <a:endParaRPr lang="zh-TW" altLang="en-US" sz="3200" b="1" dirty="0"/>
          </a:p>
        </p:txBody>
      </p:sp>
      <p:cxnSp>
        <p:nvCxnSpPr>
          <p:cNvPr id="75" name="直線接點 74"/>
          <p:cNvCxnSpPr/>
          <p:nvPr/>
        </p:nvCxnSpPr>
        <p:spPr>
          <a:xfrm>
            <a:off x="5902963" y="5394053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803050" y="4761476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7735222" y="3285131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10588337" y="3880847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投影片編號版面配置區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158349" y="598267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接點 45"/>
          <p:cNvCxnSpPr/>
          <p:nvPr/>
        </p:nvCxnSpPr>
        <p:spPr>
          <a:xfrm>
            <a:off x="6629404" y="5714009"/>
            <a:ext cx="0" cy="2686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10882745" y="445205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直線接點 47"/>
          <p:cNvCxnSpPr>
            <a:endCxn id="47" idx="0"/>
          </p:cNvCxnSpPr>
          <p:nvPr/>
        </p:nvCxnSpPr>
        <p:spPr>
          <a:xfrm flipH="1">
            <a:off x="11353800" y="4190265"/>
            <a:ext cx="1" cy="26179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072082"/>
            <a:ext cx="1171544" cy="14720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249" y="3380509"/>
            <a:ext cx="270376" cy="1635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659220" y="4405860"/>
            <a:ext cx="19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省略建</a:t>
            </a:r>
            <a:r>
              <a:rPr lang="en-US" altLang="zh-TW" b="1" dirty="0">
                <a:solidFill>
                  <a:srgbClr val="FF0000"/>
                </a:solidFill>
              </a:rPr>
              <a:t>conditional FP Tree</a:t>
            </a:r>
            <a:r>
              <a:rPr lang="zh-TW" altLang="en-US" b="1" dirty="0">
                <a:solidFill>
                  <a:srgbClr val="FF0000"/>
                </a:solidFill>
              </a:rPr>
              <a:t>的步驟</a:t>
            </a:r>
          </a:p>
        </p:txBody>
      </p:sp>
    </p:spTree>
    <p:extLst>
      <p:ext uri="{BB962C8B-B14F-4D97-AF65-F5344CB8AC3E}">
        <p14:creationId xmlns:p14="http://schemas.microsoft.com/office/powerpoint/2010/main" val="35691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FP Growth -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Bottlenecks of the </a:t>
            </a:r>
            <a:r>
              <a:rPr lang="en-US" altLang="zh-TW" sz="2600" dirty="0" err="1"/>
              <a:t>Apriori</a:t>
            </a:r>
            <a:r>
              <a:rPr lang="en-US" altLang="zh-TW" sz="2600" dirty="0"/>
              <a:t> approach</a:t>
            </a:r>
          </a:p>
          <a:p>
            <a:pPr lvl="1"/>
            <a:r>
              <a:rPr lang="en-US" altLang="zh-TW" dirty="0"/>
              <a:t>Scan DB once each iteration </a:t>
            </a:r>
            <a:r>
              <a:rPr lang="en-US" altLang="zh-TW" dirty="0">
                <a:sym typeface="Wingdings" panose="05000000000000000000" pitchFamily="2" charset="2"/>
              </a:rPr>
              <a:t> need lots of I/O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Candidate generation could be very slow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Huge memory consumption</a:t>
            </a:r>
            <a:endParaRPr lang="en-US" altLang="zh-TW" dirty="0"/>
          </a:p>
          <a:p>
            <a:pPr lvl="1"/>
            <a:endParaRPr lang="en-US" altLang="zh-TW" sz="2200" dirty="0"/>
          </a:p>
          <a:p>
            <a:r>
              <a:rPr lang="en-US" altLang="zh-TW" sz="2600" dirty="0"/>
              <a:t>Advantage of the FP Growth approach</a:t>
            </a:r>
          </a:p>
          <a:p>
            <a:pPr lvl="1"/>
            <a:r>
              <a:rPr lang="en-US" altLang="zh-TW" dirty="0"/>
              <a:t>Scan DB only </a:t>
            </a:r>
            <a:r>
              <a:rPr lang="en-US" altLang="zh-TW" b="1" dirty="0"/>
              <a:t>twice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Much faster than the </a:t>
            </a:r>
            <a:r>
              <a:rPr lang="en-US" altLang="zh-TW" dirty="0" err="1"/>
              <a:t>Apriori</a:t>
            </a:r>
            <a:r>
              <a:rPr lang="en-US" altLang="zh-TW" dirty="0"/>
              <a:t> approach</a:t>
            </a:r>
          </a:p>
          <a:p>
            <a:pPr lvl="1"/>
            <a:r>
              <a:rPr lang="en-US" altLang="zh-TW" dirty="0"/>
              <a:t>Store a compact version of DB in memory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7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57952" y="232133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15843" y="29539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73732" y="356874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73731" y="445624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31622" y="5088823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2819983" y="2849542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1877872" y="3482119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1544786" y="4187583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935762" y="4984456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015840" y="511183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015839" y="597632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1877871" y="4984456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4"/>
          </p:cNvCxnSpPr>
          <p:nvPr/>
        </p:nvCxnSpPr>
        <p:spPr>
          <a:xfrm flipH="1">
            <a:off x="2486894" y="5730675"/>
            <a:ext cx="1" cy="245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8199" y="1614605"/>
            <a:ext cx="332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Suffix m</a:t>
            </a:r>
            <a:endParaRPr lang="zh-TW" altLang="en-US" sz="3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61662" y="1610417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984679" y="2317144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042570" y="29497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100459" y="356455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00458" y="445205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2" idx="7"/>
            <a:endCxn id="30" idx="3"/>
          </p:cNvCxnSpPr>
          <p:nvPr/>
        </p:nvCxnSpPr>
        <p:spPr>
          <a:xfrm flipV="1">
            <a:off x="8846710" y="2845354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4" idx="7"/>
            <a:endCxn id="32" idx="3"/>
          </p:cNvCxnSpPr>
          <p:nvPr/>
        </p:nvCxnSpPr>
        <p:spPr>
          <a:xfrm flipV="1">
            <a:off x="7904599" y="3477931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4"/>
            <a:endCxn id="35" idx="0"/>
          </p:cNvCxnSpPr>
          <p:nvPr/>
        </p:nvCxnSpPr>
        <p:spPr>
          <a:xfrm flipH="1">
            <a:off x="7571513" y="4183395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8042567" y="510765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接點 45"/>
          <p:cNvCxnSpPr>
            <a:stCxn id="35" idx="5"/>
            <a:endCxn id="43" idx="1"/>
          </p:cNvCxnSpPr>
          <p:nvPr/>
        </p:nvCxnSpPr>
        <p:spPr>
          <a:xfrm>
            <a:off x="7904598" y="4980268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右箭號 55"/>
          <p:cNvSpPr/>
          <p:nvPr/>
        </p:nvSpPr>
        <p:spPr>
          <a:xfrm>
            <a:off x="5513535" y="2536466"/>
            <a:ext cx="2120326" cy="30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61821" y="3859062"/>
            <a:ext cx="351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FP: {a, c, f, m}</a:t>
            </a:r>
            <a:r>
              <a:rPr lang="zh-TW" altLang="en-US" b="1" dirty="0"/>
              <a:t>、</a:t>
            </a:r>
            <a:r>
              <a:rPr lang="en-US" altLang="zh-TW" b="1" dirty="0"/>
              <a:t>{a, c, m}</a:t>
            </a:r>
            <a:r>
              <a:rPr lang="zh-TW" altLang="en-US" b="1" dirty="0"/>
              <a:t>、</a:t>
            </a:r>
            <a:r>
              <a:rPr lang="en-US" altLang="zh-TW" b="1" dirty="0"/>
              <a:t>{a, f, m}</a:t>
            </a:r>
            <a:r>
              <a:rPr lang="zh-TW" altLang="en-US" b="1" dirty="0"/>
              <a:t>、</a:t>
            </a:r>
            <a:r>
              <a:rPr lang="en-US" altLang="zh-TW" b="1" dirty="0"/>
              <a:t>{c, f, m}</a:t>
            </a:r>
            <a:r>
              <a:rPr lang="zh-TW" altLang="en-US" b="1" dirty="0"/>
              <a:t>、</a:t>
            </a:r>
            <a:r>
              <a:rPr lang="en-US" altLang="zh-TW" b="1" dirty="0"/>
              <a:t>{a, m}</a:t>
            </a:r>
            <a:r>
              <a:rPr lang="zh-TW" altLang="en-US" b="1" dirty="0"/>
              <a:t>、</a:t>
            </a:r>
            <a:r>
              <a:rPr lang="en-US" altLang="zh-TW" b="1" dirty="0"/>
              <a:t>{c, m}</a:t>
            </a:r>
            <a:r>
              <a:rPr lang="zh-TW" altLang="en-US" b="1" dirty="0"/>
              <a:t>、</a:t>
            </a:r>
            <a:r>
              <a:rPr lang="en-US" altLang="zh-TW" b="1" dirty="0"/>
              <a:t>{f, m}</a:t>
            </a:r>
            <a:r>
              <a:rPr lang="zh-TW" altLang="en-US" b="1" dirty="0"/>
              <a:t>、</a:t>
            </a:r>
            <a:r>
              <a:rPr lang="en-US" altLang="zh-TW" b="1" dirty="0"/>
              <a:t>{m}</a:t>
            </a:r>
            <a:endParaRPr lang="zh-TW" altLang="en-US" b="1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7735222" y="5426495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180406" y="5088823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直線接點 32"/>
          <p:cNvCxnSpPr>
            <a:stCxn id="31" idx="7"/>
          </p:cNvCxnSpPr>
          <p:nvPr/>
        </p:nvCxnSpPr>
        <p:spPr>
          <a:xfrm flipV="1">
            <a:off x="6984546" y="4984456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8054114" y="597632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8525169" y="5730675"/>
            <a:ext cx="1" cy="2456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072082"/>
            <a:ext cx="1171544" cy="147201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209915" y="3177347"/>
            <a:ext cx="270376" cy="1635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9662390" y="3124518"/>
            <a:ext cx="19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省略建</a:t>
            </a:r>
            <a:r>
              <a:rPr lang="en-US" altLang="zh-TW" b="1" dirty="0">
                <a:solidFill>
                  <a:srgbClr val="FF0000"/>
                </a:solidFill>
              </a:rPr>
              <a:t>conditional FP Tree</a:t>
            </a:r>
            <a:r>
              <a:rPr lang="zh-TW" altLang="en-US" b="1" dirty="0">
                <a:solidFill>
                  <a:srgbClr val="FF0000"/>
                </a:solidFill>
              </a:rPr>
              <a:t>的步驟</a:t>
            </a:r>
          </a:p>
        </p:txBody>
      </p:sp>
    </p:spTree>
    <p:extLst>
      <p:ext uri="{BB962C8B-B14F-4D97-AF65-F5344CB8AC3E}">
        <p14:creationId xmlns:p14="http://schemas.microsoft.com/office/powerpoint/2010/main" val="25475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57952" y="232133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15843" y="29539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73732" y="356874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73731" y="445624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2819983" y="2849542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1877872" y="3482119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1544786" y="4187583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015840" y="511183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1877871" y="4984456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2957948" y="356785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8" idx="5"/>
            <a:endCxn id="24" idx="1"/>
          </p:cNvCxnSpPr>
          <p:nvPr/>
        </p:nvCxnSpPr>
        <p:spPr>
          <a:xfrm>
            <a:off x="2819983" y="3482119"/>
            <a:ext cx="275934" cy="176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3900057" y="294016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42164" y="357561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6" idx="5"/>
            <a:endCxn id="27" idx="1"/>
          </p:cNvCxnSpPr>
          <p:nvPr/>
        </p:nvCxnSpPr>
        <p:spPr>
          <a:xfrm>
            <a:off x="3762092" y="2849542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5"/>
            <a:endCxn id="28" idx="1"/>
          </p:cNvCxnSpPr>
          <p:nvPr/>
        </p:nvCxnSpPr>
        <p:spPr>
          <a:xfrm>
            <a:off x="4704197" y="3468378"/>
            <a:ext cx="275936" cy="197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8199" y="1614605"/>
            <a:ext cx="319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Suffix b</a:t>
            </a:r>
            <a:endParaRPr lang="zh-TW" altLang="en-US" sz="3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61662" y="1610417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984679" y="2317144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042570" y="29497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100459" y="356455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00458" y="445205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2" idx="7"/>
            <a:endCxn id="30" idx="3"/>
          </p:cNvCxnSpPr>
          <p:nvPr/>
        </p:nvCxnSpPr>
        <p:spPr>
          <a:xfrm flipV="1">
            <a:off x="8846710" y="2845354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4" idx="7"/>
            <a:endCxn id="32" idx="3"/>
          </p:cNvCxnSpPr>
          <p:nvPr/>
        </p:nvCxnSpPr>
        <p:spPr>
          <a:xfrm flipV="1">
            <a:off x="7904599" y="3477931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4"/>
            <a:endCxn id="35" idx="0"/>
          </p:cNvCxnSpPr>
          <p:nvPr/>
        </p:nvCxnSpPr>
        <p:spPr>
          <a:xfrm flipH="1">
            <a:off x="7571513" y="4183395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9926784" y="293598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直線接點 52"/>
          <p:cNvCxnSpPr>
            <a:stCxn id="30" idx="5"/>
            <a:endCxn id="50" idx="1"/>
          </p:cNvCxnSpPr>
          <p:nvPr/>
        </p:nvCxnSpPr>
        <p:spPr>
          <a:xfrm>
            <a:off x="9788819" y="2845354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右箭號 55"/>
          <p:cNvSpPr/>
          <p:nvPr/>
        </p:nvSpPr>
        <p:spPr>
          <a:xfrm>
            <a:off x="5513535" y="2536466"/>
            <a:ext cx="2120326" cy="30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84674" y="5569527"/>
            <a:ext cx="320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FP: {b}</a:t>
            </a:r>
            <a:endParaRPr lang="zh-TW" altLang="en-US" sz="3200" b="1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6809280" y="4779950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6791384" y="3865550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732914" y="3255950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9628676" y="3255950"/>
            <a:ext cx="145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990607" y="511183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接點 36"/>
          <p:cNvCxnSpPr>
            <a:endCxn id="36" idx="1"/>
          </p:cNvCxnSpPr>
          <p:nvPr/>
        </p:nvCxnSpPr>
        <p:spPr>
          <a:xfrm>
            <a:off x="7852638" y="4984456"/>
            <a:ext cx="275938" cy="21800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8932716" y="356841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>
            <a:endCxn id="41" idx="1"/>
          </p:cNvCxnSpPr>
          <p:nvPr/>
        </p:nvCxnSpPr>
        <p:spPr>
          <a:xfrm>
            <a:off x="8794751" y="3482681"/>
            <a:ext cx="275934" cy="1763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10866007" y="355481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>
            <a:endCxn id="43" idx="1"/>
          </p:cNvCxnSpPr>
          <p:nvPr/>
        </p:nvCxnSpPr>
        <p:spPr>
          <a:xfrm>
            <a:off x="10728040" y="3447577"/>
            <a:ext cx="275936" cy="1978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072082"/>
            <a:ext cx="1171544" cy="147201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14249" y="3026606"/>
            <a:ext cx="270376" cy="1635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255568" y="4515264"/>
            <a:ext cx="19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省略建</a:t>
            </a:r>
            <a:r>
              <a:rPr lang="en-US" altLang="zh-TW" b="1" dirty="0">
                <a:solidFill>
                  <a:srgbClr val="FF0000"/>
                </a:solidFill>
              </a:rPr>
              <a:t>conditional FP Tree</a:t>
            </a:r>
            <a:r>
              <a:rPr lang="zh-TW" altLang="en-US" b="1" dirty="0">
                <a:solidFill>
                  <a:srgbClr val="FF0000"/>
                </a:solidFill>
              </a:rPr>
              <a:t>的步驟</a:t>
            </a:r>
          </a:p>
        </p:txBody>
      </p:sp>
    </p:spTree>
    <p:extLst>
      <p:ext uri="{BB962C8B-B14F-4D97-AF65-F5344CB8AC3E}">
        <p14:creationId xmlns:p14="http://schemas.microsoft.com/office/powerpoint/2010/main" val="9779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57952" y="232133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15843" y="29539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73732" y="356874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73731" y="445624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2819983" y="2849542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1877872" y="3482119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1544786" y="4187583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8199" y="1614605"/>
            <a:ext cx="319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Suffix a</a:t>
            </a:r>
            <a:endParaRPr lang="zh-TW" altLang="en-US" sz="3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61662" y="1610417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984679" y="2317144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042570" y="29497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100459" y="356455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2" idx="7"/>
            <a:endCxn id="30" idx="3"/>
          </p:cNvCxnSpPr>
          <p:nvPr/>
        </p:nvCxnSpPr>
        <p:spPr>
          <a:xfrm flipV="1">
            <a:off x="8846710" y="2845354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4" idx="7"/>
            <a:endCxn id="32" idx="3"/>
          </p:cNvCxnSpPr>
          <p:nvPr/>
        </p:nvCxnSpPr>
        <p:spPr>
          <a:xfrm flipV="1">
            <a:off x="7904599" y="3477931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右箭號 55"/>
          <p:cNvSpPr/>
          <p:nvPr/>
        </p:nvSpPr>
        <p:spPr>
          <a:xfrm>
            <a:off x="5513535" y="2536466"/>
            <a:ext cx="2120326" cy="30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610600" y="5011448"/>
            <a:ext cx="3293165" cy="10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FP: {a, c, </a:t>
            </a:r>
            <a:r>
              <a:rPr lang="en-US" altLang="zh-TW" sz="3200" b="1"/>
              <a:t>f}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{a,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c}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{a,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f}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{a}</a:t>
            </a:r>
            <a:endParaRPr lang="zh-TW" altLang="en-US" sz="3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00457" y="444619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>
            <a:endCxn id="20" idx="0"/>
          </p:cNvCxnSpPr>
          <p:nvPr/>
        </p:nvCxnSpPr>
        <p:spPr>
          <a:xfrm flipH="1">
            <a:off x="7571512" y="4177533"/>
            <a:ext cx="1" cy="2686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072082"/>
            <a:ext cx="1171544" cy="147201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14252" y="2858845"/>
            <a:ext cx="270376" cy="1635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846710" y="3875382"/>
            <a:ext cx="19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省略建</a:t>
            </a:r>
            <a:r>
              <a:rPr lang="en-US" altLang="zh-TW" b="1" dirty="0">
                <a:solidFill>
                  <a:srgbClr val="FF0000"/>
                </a:solidFill>
              </a:rPr>
              <a:t>conditional FP Tree</a:t>
            </a:r>
            <a:r>
              <a:rPr lang="zh-TW" altLang="en-US" b="1" dirty="0">
                <a:solidFill>
                  <a:srgbClr val="FF0000"/>
                </a:solidFill>
              </a:rPr>
              <a:t>的步驟</a:t>
            </a:r>
          </a:p>
        </p:txBody>
      </p:sp>
    </p:spTree>
    <p:extLst>
      <p:ext uri="{BB962C8B-B14F-4D97-AF65-F5344CB8AC3E}">
        <p14:creationId xmlns:p14="http://schemas.microsoft.com/office/powerpoint/2010/main" val="17760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57952" y="232133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15843" y="29539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73732" y="356874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2819983" y="2849542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1877872" y="3482119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3900057" y="294016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6" idx="5"/>
            <a:endCxn id="27" idx="1"/>
          </p:cNvCxnSpPr>
          <p:nvPr/>
        </p:nvCxnSpPr>
        <p:spPr>
          <a:xfrm>
            <a:off x="3762092" y="2849542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8199" y="1614605"/>
            <a:ext cx="319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Suffix c</a:t>
            </a:r>
            <a:endParaRPr lang="zh-TW" altLang="en-US" sz="3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61662" y="1610417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984679" y="2317144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042570" y="2949721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2" idx="7"/>
            <a:endCxn id="30" idx="3"/>
          </p:cNvCxnSpPr>
          <p:nvPr/>
        </p:nvCxnSpPr>
        <p:spPr>
          <a:xfrm flipV="1">
            <a:off x="8846710" y="2845354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右箭號 55"/>
          <p:cNvSpPr/>
          <p:nvPr/>
        </p:nvSpPr>
        <p:spPr>
          <a:xfrm>
            <a:off x="5513535" y="2536466"/>
            <a:ext cx="2120326" cy="30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84674" y="5569527"/>
            <a:ext cx="320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FP: {c, f}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{c}</a:t>
            </a:r>
            <a:endParaRPr lang="zh-TW" altLang="en-US" sz="3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068251" y="3568747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20" idx="7"/>
          </p:cNvCxnSpPr>
          <p:nvPr/>
        </p:nvCxnSpPr>
        <p:spPr>
          <a:xfrm flipV="1">
            <a:off x="7872391" y="3482119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9921009" y="2940168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>
            <a:endCxn id="22" idx="1"/>
          </p:cNvCxnSpPr>
          <p:nvPr/>
        </p:nvCxnSpPr>
        <p:spPr>
          <a:xfrm>
            <a:off x="9783044" y="2849542"/>
            <a:ext cx="275934" cy="1812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072082"/>
            <a:ext cx="1171544" cy="14720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09915" y="2681771"/>
            <a:ext cx="270376" cy="1635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875121" y="4187583"/>
            <a:ext cx="19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省略建</a:t>
            </a:r>
            <a:r>
              <a:rPr lang="en-US" altLang="zh-TW" b="1" dirty="0">
                <a:solidFill>
                  <a:srgbClr val="FF0000"/>
                </a:solidFill>
              </a:rPr>
              <a:t>conditional FP Tree</a:t>
            </a:r>
            <a:r>
              <a:rPr lang="zh-TW" altLang="en-US" b="1" dirty="0">
                <a:solidFill>
                  <a:srgbClr val="FF0000"/>
                </a:solidFill>
              </a:rPr>
              <a:t>的步驟</a:t>
            </a:r>
          </a:p>
        </p:txBody>
      </p:sp>
    </p:spTree>
    <p:extLst>
      <p:ext uri="{BB962C8B-B14F-4D97-AF65-F5344CB8AC3E}">
        <p14:creationId xmlns:p14="http://schemas.microsoft.com/office/powerpoint/2010/main" val="28520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57952" y="232133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15843" y="295390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2819983" y="2849542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8199" y="1614605"/>
            <a:ext cx="319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Suffix f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84674" y="5569527"/>
            <a:ext cx="320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END</a:t>
            </a:r>
            <a:endParaRPr lang="zh-TW" altLang="en-US" sz="3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072082"/>
            <a:ext cx="1171544" cy="14720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9915" y="2467167"/>
            <a:ext cx="270376" cy="1635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73550" y="313661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200" b="1" dirty="0">
                <a:solidFill>
                  <a:prstClr val="black"/>
                </a:solidFill>
              </a:rPr>
              <a:t>FP: {f}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81951" y="4004108"/>
            <a:ext cx="19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省略建</a:t>
            </a:r>
            <a:r>
              <a:rPr lang="en-US" altLang="zh-TW" b="1" dirty="0">
                <a:solidFill>
                  <a:srgbClr val="FF0000"/>
                </a:solidFill>
              </a:rPr>
              <a:t>conditional FP Tree</a:t>
            </a:r>
            <a:r>
              <a:rPr lang="zh-TW" altLang="en-US" b="1" dirty="0">
                <a:solidFill>
                  <a:srgbClr val="FF0000"/>
                </a:solidFill>
              </a:rPr>
              <a:t>的步驟</a:t>
            </a:r>
          </a:p>
        </p:txBody>
      </p:sp>
    </p:spTree>
    <p:extLst>
      <p:ext uri="{BB962C8B-B14F-4D97-AF65-F5344CB8AC3E}">
        <p14:creationId xmlns:p14="http://schemas.microsoft.com/office/powerpoint/2010/main" val="10379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Frequent patterns: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1-itemset: {a}, {b}, {c}, {f}, {m}, {p}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2-itemset: {a, c}, {a, f}, {a, m}, {c, f}, {c, m}, {c, p}, {f, m}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3-itemset: {a, c, f}, {a, c, m}, {a, f, m}, {c, f, m}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4-itemset: {a, c, f, m}</a:t>
            </a:r>
          </a:p>
        </p:txBody>
      </p:sp>
    </p:spTree>
    <p:extLst>
      <p:ext uri="{BB962C8B-B14F-4D97-AF65-F5344CB8AC3E}">
        <p14:creationId xmlns:p14="http://schemas.microsoft.com/office/powerpoint/2010/main" val="275330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Mining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Q</a:t>
            </a:r>
            <a:r>
              <a:rPr lang="en-US" altLang="zh-TW" sz="2400" dirty="0"/>
              <a:t>: </a:t>
            </a:r>
            <a:r>
              <a:rPr lang="zh-TW" altLang="en-US" sz="2400" dirty="0"/>
              <a:t>若我們找</a:t>
            </a:r>
            <a:r>
              <a:rPr lang="en-US" altLang="zh-TW" sz="2400" dirty="0"/>
              <a:t>frequent pattern</a:t>
            </a:r>
            <a:r>
              <a:rPr lang="zh-TW" altLang="en-US" sz="2400" dirty="0"/>
              <a:t>的同時還要找它的</a:t>
            </a:r>
            <a:r>
              <a:rPr lang="en-US" altLang="zh-TW" sz="2400" dirty="0"/>
              <a:t>support</a:t>
            </a:r>
            <a:r>
              <a:rPr lang="zh-TW" altLang="en-US" sz="2400" dirty="0"/>
              <a:t>，當用一個</a:t>
            </a:r>
            <a:r>
              <a:rPr lang="en-US" altLang="zh-TW" sz="2400" dirty="0"/>
              <a:t>suffix</a:t>
            </a:r>
            <a:r>
              <a:rPr lang="zh-TW" altLang="en-US" sz="2400" dirty="0"/>
              <a:t>找到一組</a:t>
            </a:r>
            <a:r>
              <a:rPr lang="en-US" altLang="zh-TW" sz="2400" dirty="0"/>
              <a:t>frequent pattern</a:t>
            </a:r>
            <a:r>
              <a:rPr lang="zh-TW" altLang="en-US" sz="2400" dirty="0"/>
              <a:t>和它的子</a:t>
            </a:r>
            <a:r>
              <a:rPr lang="en-US" altLang="zh-TW" sz="2400" dirty="0"/>
              <a:t>frequent pattern</a:t>
            </a:r>
            <a:r>
              <a:rPr lang="zh-TW" altLang="en-US" sz="2400" dirty="0"/>
              <a:t>組合時，是否要計算全部組合的</a:t>
            </a:r>
            <a:r>
              <a:rPr lang="en-US" altLang="zh-TW" sz="2400" dirty="0"/>
              <a:t>support</a:t>
            </a:r>
            <a:r>
              <a:rPr lang="zh-TW" altLang="en-US" sz="2400" dirty="0"/>
              <a:t>呢</a:t>
            </a:r>
            <a:r>
              <a:rPr lang="en-US" altLang="zh-TW" sz="2400" dirty="0"/>
              <a:t>?</a:t>
            </a:r>
          </a:p>
          <a:p>
            <a:pPr marL="0" indent="0">
              <a:buNone/>
            </a:pP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/>
              <a:t>A</a:t>
            </a:r>
            <a:r>
              <a:rPr lang="en-US" altLang="zh-TW" sz="2400" dirty="0"/>
              <a:t>: </a:t>
            </a:r>
            <a:r>
              <a:rPr lang="zh-TW" altLang="en-US" sz="2400" dirty="0"/>
              <a:t>否，以</a:t>
            </a:r>
            <a:r>
              <a:rPr lang="en-US" altLang="zh-TW" sz="2400" dirty="0"/>
              <a:t>suffix m</a:t>
            </a:r>
            <a:r>
              <a:rPr lang="zh-TW" altLang="en-US" sz="2400" dirty="0"/>
              <a:t>為例，我們找到了</a:t>
            </a:r>
            <a:r>
              <a:rPr lang="en-US" altLang="zh-TW" sz="2400" dirty="0"/>
              <a:t>frequent pattern</a:t>
            </a:r>
            <a:r>
              <a:rPr lang="zh-TW" altLang="en-US" sz="2400" dirty="0"/>
              <a:t> </a:t>
            </a:r>
            <a:r>
              <a:rPr lang="en-US" altLang="zh-TW" sz="2400" dirty="0"/>
              <a:t>{a, c, f, m}</a:t>
            </a:r>
            <a:r>
              <a:rPr lang="zh-TW" altLang="en-US" sz="2400" dirty="0"/>
              <a:t>，也可以從中得到包含</a:t>
            </a:r>
            <a:r>
              <a:rPr lang="en-US" altLang="zh-TW" sz="2400" dirty="0"/>
              <a:t>m</a:t>
            </a:r>
            <a:r>
              <a:rPr lang="zh-TW" altLang="en-US" sz="2400" dirty="0"/>
              <a:t>的</a:t>
            </a:r>
            <a:r>
              <a:rPr lang="en-US" altLang="zh-TW" sz="2400" dirty="0"/>
              <a:t>frequent patterns (</a:t>
            </a:r>
            <a:r>
              <a:rPr lang="en-US" altLang="zh-TW" sz="2400"/>
              <a:t>eg: </a:t>
            </a:r>
            <a:r>
              <a:rPr lang="en-US" altLang="zh-TW" sz="2400" dirty="0"/>
              <a:t>{a, c, f, m}</a:t>
            </a:r>
            <a:r>
              <a:rPr lang="zh-TW" altLang="en-US" sz="2400" dirty="0"/>
              <a:t>、</a:t>
            </a:r>
            <a:r>
              <a:rPr lang="en-US" altLang="zh-TW" sz="2400" dirty="0"/>
              <a:t>{a, c, m})</a:t>
            </a:r>
            <a:r>
              <a:rPr lang="zh-TW" altLang="en-US" sz="2400" dirty="0"/>
              <a:t>之</a:t>
            </a:r>
            <a:r>
              <a:rPr lang="en-US" altLang="zh-TW" sz="2400" dirty="0"/>
              <a:t>support</a:t>
            </a:r>
            <a:r>
              <a:rPr lang="zh-TW" altLang="en-US" sz="2400" dirty="0"/>
              <a:t>。但我們無法確定不含</a:t>
            </a:r>
            <a:r>
              <a:rPr lang="en-US" altLang="zh-TW" sz="2400" dirty="0"/>
              <a:t>m</a:t>
            </a:r>
            <a:r>
              <a:rPr lang="zh-TW" altLang="en-US" sz="2400" dirty="0"/>
              <a:t>的</a:t>
            </a:r>
            <a:r>
              <a:rPr lang="en-US" altLang="zh-TW" sz="2400" dirty="0"/>
              <a:t>frequent patterns</a:t>
            </a:r>
            <a:r>
              <a:rPr lang="zh-TW" altLang="en-US" sz="2400" dirty="0"/>
              <a:t>如</a:t>
            </a:r>
            <a:r>
              <a:rPr lang="en-US" altLang="zh-TW" sz="2400" dirty="0"/>
              <a:t>{a, c, f}</a:t>
            </a:r>
            <a:r>
              <a:rPr lang="zh-TW" altLang="en-US" sz="2400" dirty="0"/>
              <a:t>是否所有</a:t>
            </a:r>
            <a:r>
              <a:rPr lang="en-US" altLang="zh-TW" sz="2400" dirty="0"/>
              <a:t>transactions</a:t>
            </a:r>
            <a:r>
              <a:rPr lang="zh-TW" altLang="en-US" sz="2400" dirty="0"/>
              <a:t>都在這個</a:t>
            </a:r>
            <a:r>
              <a:rPr lang="en-US" altLang="zh-TW" sz="2400" dirty="0"/>
              <a:t>suffix</a:t>
            </a:r>
            <a:r>
              <a:rPr lang="zh-TW" altLang="en-US" sz="2400" dirty="0"/>
              <a:t>被算到，然而也不需要在這時特別計算</a:t>
            </a:r>
            <a:r>
              <a:rPr lang="en-US" altLang="zh-TW" sz="2400" dirty="0"/>
              <a:t>{a, c, f}</a:t>
            </a:r>
            <a:r>
              <a:rPr lang="zh-TW" altLang="en-US" sz="2400" dirty="0"/>
              <a:t>的</a:t>
            </a:r>
            <a:r>
              <a:rPr lang="en-US" altLang="zh-TW" sz="2400" dirty="0"/>
              <a:t>support</a:t>
            </a:r>
            <a:r>
              <a:rPr lang="zh-TW" altLang="en-US" sz="2400" dirty="0"/>
              <a:t>，因為在</a:t>
            </a:r>
            <a:r>
              <a:rPr lang="en-US" altLang="zh-TW" sz="2400" dirty="0"/>
              <a:t>suffix a</a:t>
            </a:r>
            <a:r>
              <a:rPr lang="zh-TW" altLang="en-US" sz="2400" dirty="0"/>
              <a:t>時就能得到。因此在每個</a:t>
            </a:r>
            <a:r>
              <a:rPr lang="en-US" altLang="zh-TW" sz="2400" dirty="0"/>
              <a:t>suffix</a:t>
            </a:r>
            <a:r>
              <a:rPr lang="zh-TW" altLang="en-US" sz="2400" dirty="0"/>
              <a:t>只需要計算包含該</a:t>
            </a:r>
            <a:r>
              <a:rPr lang="en-US" altLang="zh-TW" sz="2400" dirty="0"/>
              <a:t>suffix</a:t>
            </a:r>
            <a:r>
              <a:rPr lang="zh-TW" altLang="en-US" sz="2400" dirty="0"/>
              <a:t>的</a:t>
            </a:r>
            <a:r>
              <a:rPr lang="en-US" altLang="zh-TW" sz="2400" dirty="0"/>
              <a:t>frequent pattern</a:t>
            </a:r>
            <a:r>
              <a:rPr lang="zh-TW" altLang="en-US" sz="2400" dirty="0"/>
              <a:t>之</a:t>
            </a:r>
            <a:r>
              <a:rPr lang="en-US" altLang="zh-TW" sz="2400" dirty="0"/>
              <a:t>support</a:t>
            </a:r>
            <a:r>
              <a:rPr lang="zh-TW" altLang="en-US" sz="2400" dirty="0"/>
              <a:t>就好。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44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err="1"/>
              <a:t>Apriori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785"/>
            <a:ext cx="8065656" cy="438620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251373" y="1944785"/>
            <a:ext cx="1754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Dataset 1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01247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err="1"/>
              <a:t>Apriori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785"/>
            <a:ext cx="8074892" cy="43597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349737" y="1944785"/>
            <a:ext cx="14920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1" dirty="0"/>
              <a:t>Dataset 2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4848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err="1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b="1" dirty="0"/>
              <a:t>Q:</a:t>
            </a:r>
            <a:r>
              <a:rPr lang="en-US" altLang="zh-TW" sz="2600" dirty="0"/>
              <a:t> Why sometimes the memory consumption of the FP Growth approach is greater than the </a:t>
            </a:r>
            <a:r>
              <a:rPr lang="en-US" altLang="zh-TW" sz="2600" dirty="0" err="1"/>
              <a:t>Apriori</a:t>
            </a:r>
            <a:r>
              <a:rPr lang="en-US" altLang="zh-TW" sz="2600" dirty="0"/>
              <a:t> approach? (e.g., dataset 1)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b="1" dirty="0"/>
              <a:t>A:</a:t>
            </a:r>
            <a:r>
              <a:rPr lang="en-US" altLang="zh-TW" sz="2600" dirty="0"/>
              <a:t> In general case </a:t>
            </a:r>
            <a:r>
              <a:rPr lang="en-US" altLang="zh-TW" sz="2600" dirty="0">
                <a:solidFill>
                  <a:prstClr val="black"/>
                </a:solidFill>
              </a:rPr>
              <a:t>the FP Growth approach </a:t>
            </a:r>
            <a:r>
              <a:rPr lang="en-US" altLang="zh-TW" sz="2600" dirty="0"/>
              <a:t>consumes less memory than </a:t>
            </a:r>
            <a:r>
              <a:rPr lang="en-US" altLang="zh-TW" sz="2600" dirty="0" err="1"/>
              <a:t>Apriori</a:t>
            </a:r>
            <a:r>
              <a:rPr lang="en-US" altLang="zh-TW" sz="2600" dirty="0"/>
              <a:t>. However, if the dataset is sparse, the FP tree might be very large and consumes lots of memory. </a:t>
            </a:r>
            <a:endParaRPr lang="zh-TW" altLang="en-US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FP Growth -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Step 1. </a:t>
            </a:r>
            <a:br>
              <a:rPr lang="en-US" altLang="zh-TW" sz="2600" dirty="0"/>
            </a:br>
            <a:r>
              <a:rPr lang="en-US" altLang="zh-TW" dirty="0"/>
              <a:t>Construct a FP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2. </a:t>
            </a:r>
            <a:br>
              <a:rPr lang="en-US" altLang="zh-TW" dirty="0"/>
            </a:br>
            <a:r>
              <a:rPr lang="en-US" altLang="zh-TW" sz="2400" dirty="0"/>
              <a:t>Select each frequent item to be suffix </a:t>
            </a:r>
            <a:br>
              <a:rPr lang="en-US" altLang="zh-TW" sz="2400" dirty="0"/>
            </a:br>
            <a:r>
              <a:rPr lang="en-US" altLang="zh-TW" dirty="0"/>
              <a:t>and use FP tree to find frequent patterns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61" y="1797003"/>
            <a:ext cx="4259897" cy="21757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10" y="4526005"/>
            <a:ext cx="4871781" cy="17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147888" y="1712913"/>
            <a:ext cx="7886700" cy="2851150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TW" sz="6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ECLAT</a:t>
            </a:r>
            <a:r>
              <a:rPr lang="en-US" altLang="zh-TW" sz="6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 Frequent Pattern Mining with Vertical Data Format</a:t>
            </a:r>
            <a:endParaRPr lang="en-US" altLang="zh-TW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2147888" y="4552950"/>
            <a:ext cx="7886700" cy="1500188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30D157-6B3B-4A9B-B336-CD9EF4FD2D49}" type="datetime1">
              <a:rPr lang="zh-TW" altLang="en-US"/>
              <a:pPr>
                <a:defRPr/>
              </a:pPr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6F74A-0D69-4FEF-BB01-7AEF12E462CC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0725568"/>
      </p:ext>
    </p:extLst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4" y="635923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ECLAT: Mining by Exploring Vertical Data Format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382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/>
              <a:t>Vertical format: t(AB) = {T</a:t>
            </a:r>
            <a:r>
              <a:rPr lang="en-US" altLang="zh-TW" sz="2400" baseline="-25000"/>
              <a:t>11</a:t>
            </a:r>
            <a:r>
              <a:rPr lang="en-US" altLang="zh-TW" sz="2400"/>
              <a:t>, T</a:t>
            </a:r>
            <a:r>
              <a:rPr lang="en-US" altLang="zh-TW" sz="2400" baseline="-25000"/>
              <a:t>25</a:t>
            </a:r>
            <a:r>
              <a:rPr lang="en-US" altLang="zh-TW" sz="2400"/>
              <a:t>, …}</a:t>
            </a:r>
            <a:endParaRPr lang="en-US" altLang="zh-TW" sz="2000"/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solidFill>
                  <a:srgbClr val="0070C0"/>
                </a:solidFill>
              </a:rPr>
              <a:t>tid-lis</a:t>
            </a:r>
            <a:r>
              <a:rPr lang="en-US" altLang="zh-TW" sz="2000"/>
              <a:t>t: list of trans.-ids containing an itemset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/>
              <a:t>Deriving frequent patterns based on vertical intersections</a:t>
            </a:r>
            <a:endParaRPr lang="en-US" altLang="zh-TW" sz="2000"/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/>
              <a:t>t(X) = t(Y): X and Y always happen together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/>
              <a:t>t(X) </a:t>
            </a:r>
            <a:r>
              <a:rPr lang="en-US" altLang="zh-TW" sz="2000">
                <a:sym typeface="Symbol" panose="05050102010706020507" pitchFamily="18" charset="2"/>
              </a:rPr>
              <a:t> t(Y): transaction having X always has Y</a:t>
            </a:r>
          </a:p>
          <a:p>
            <a:pPr eaLnBrk="1" hangingPunct="1">
              <a:lnSpc>
                <a:spcPct val="120000"/>
              </a:lnSpc>
            </a:pPr>
            <a:endParaRPr lang="en-US" altLang="zh-TW" sz="200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96D4FE-35FD-458D-8939-3583EB3ABEB4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pic>
        <p:nvPicPr>
          <p:cNvPr id="43013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05251"/>
            <a:ext cx="34274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408488"/>
            <a:ext cx="42910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579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11F592-F646-48D4-A197-3F4DD509C8CA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pic>
        <p:nvPicPr>
          <p:cNvPr id="4505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89"/>
            <a:ext cx="34274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503239"/>
            <a:ext cx="4291013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1598613" y="2873376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2000"/>
              <a:t>Original database (horizontal)</a:t>
            </a:r>
            <a:endParaRPr lang="zh-TW" altLang="en-US" sz="2000"/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119813" y="2311400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2000"/>
              <a:t>Vertical data format</a:t>
            </a:r>
            <a:endParaRPr lang="zh-TW" altLang="en-US" sz="2000"/>
          </a:p>
        </p:txBody>
      </p:sp>
      <p:sp>
        <p:nvSpPr>
          <p:cNvPr id="45063" name="文字方塊 5"/>
          <p:cNvSpPr txBox="1">
            <a:spLocks noChangeArrowheads="1"/>
          </p:cNvSpPr>
          <p:nvPr/>
        </p:nvSpPr>
        <p:spPr bwMode="auto">
          <a:xfrm>
            <a:off x="5715000" y="12700"/>
            <a:ext cx="350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Assume </a:t>
            </a:r>
            <a:r>
              <a:rPr lang="en-US" altLang="zh-TW" sz="2000" b="1" i="1">
                <a:solidFill>
                  <a:srgbClr val="FF0000"/>
                </a:solidFill>
              </a:rPr>
              <a:t>min_sup = 2</a:t>
            </a:r>
            <a:endParaRPr lang="zh-TW" altLang="en-US" sz="2000" b="1" i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5715000" y="2978151"/>
            <a:ext cx="480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solidFill>
                  <a:srgbClr val="00B050"/>
                </a:solidFill>
              </a:rPr>
              <a:t>Intersect each frequent 1-itemsets, </a:t>
            </a:r>
            <a:br>
              <a:rPr lang="en-US" altLang="zh-TW" sz="1800" b="1">
                <a:solidFill>
                  <a:srgbClr val="00B050"/>
                </a:solidFill>
              </a:rPr>
            </a:br>
            <a:r>
              <a:rPr lang="en-US" altLang="zh-TW" sz="1800" b="1">
                <a:solidFill>
                  <a:srgbClr val="00B050"/>
                </a:solidFill>
              </a:rPr>
              <a:t>leading to 8 non-empty 2-itemsets</a:t>
            </a:r>
            <a:endParaRPr lang="zh-TW" altLang="en-US" sz="1800" b="1">
              <a:solidFill>
                <a:srgbClr val="00B05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3897314"/>
            <a:ext cx="3795713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4722813" y="1138239"/>
            <a:ext cx="457200" cy="560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8905287">
            <a:off x="4368800" y="2986088"/>
            <a:ext cx="1504950" cy="558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1524000" y="6629400"/>
            <a:ext cx="2133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524000" y="5105400"/>
            <a:ext cx="2133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右箭號 17"/>
          <p:cNvSpPr/>
          <p:nvPr/>
        </p:nvSpPr>
        <p:spPr>
          <a:xfrm>
            <a:off x="5135563" y="5064125"/>
            <a:ext cx="984250" cy="558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5268913" y="4259263"/>
            <a:ext cx="4800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solidFill>
                  <a:srgbClr val="00B050"/>
                </a:solidFill>
              </a:rPr>
              <a:t>Join and intersect 2-item sets,</a:t>
            </a:r>
          </a:p>
          <a:p>
            <a:r>
              <a:rPr lang="en-US" altLang="zh-TW" sz="1800" b="1">
                <a:solidFill>
                  <a:srgbClr val="00B050"/>
                </a:solidFill>
              </a:rPr>
              <a:t>similar to Apriori</a:t>
            </a:r>
            <a:endParaRPr lang="zh-TW" altLang="en-US" sz="1800" b="1">
              <a:solidFill>
                <a:srgbClr val="00B05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4" y="4895850"/>
            <a:ext cx="37925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0140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 animBg="1"/>
      <p:bldP spid="14" grpId="0" animBg="1"/>
      <p:bldP spid="18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/>
              <a:t>Strong Points of Mining with Vertical Data Format </a:t>
            </a:r>
            <a:endParaRPr lang="zh-TW" altLang="en-US" sz="4000" b="1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Apriori property can be leveraged</a:t>
            </a:r>
          </a:p>
          <a:p>
            <a:pPr eaLnBrk="1" hangingPunct="1"/>
            <a:r>
              <a:rPr lang="en-US" altLang="zh-TW" sz="2400"/>
              <a:t>No need to scan the DB to find support of (k+1)-itemsets</a:t>
            </a:r>
          </a:p>
          <a:p>
            <a:pPr eaLnBrk="1" hangingPunct="1"/>
            <a:r>
              <a:rPr lang="en-US" altLang="zh-TW" sz="2400">
                <a:solidFill>
                  <a:srgbClr val="0070C0"/>
                </a:solidFill>
              </a:rPr>
              <a:t>diffset</a:t>
            </a:r>
            <a:r>
              <a:rPr lang="en-US" altLang="zh-TW" sz="2400"/>
              <a:t> can be used to reduce the storage overhead of vertical data format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sym typeface="Symbol" panose="05050102010706020507" pitchFamily="18" charset="2"/>
              </a:rPr>
              <a:t>Using 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diffset</a:t>
            </a:r>
            <a:r>
              <a:rPr lang="en-US" altLang="zh-TW" sz="2400">
                <a:sym typeface="Symbol" panose="05050102010706020507" pitchFamily="18" charset="2"/>
              </a:rPr>
              <a:t> to accelerate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sym typeface="Symbol" panose="05050102010706020507" pitchFamily="18" charset="2"/>
              </a:rPr>
              <a:t>Only keep track of differences of tids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sym typeface="Symbol" panose="05050102010706020507" pitchFamily="18" charset="2"/>
              </a:rPr>
              <a:t>t(X) = {T</a:t>
            </a:r>
            <a:r>
              <a:rPr lang="en-US" altLang="zh-TW" sz="2000" baseline="-25000">
                <a:sym typeface="Symbol" panose="05050102010706020507" pitchFamily="18" charset="2"/>
              </a:rPr>
              <a:t>1</a:t>
            </a:r>
            <a:r>
              <a:rPr lang="en-US" altLang="zh-TW" sz="2000">
                <a:sym typeface="Symbol" panose="05050102010706020507" pitchFamily="18" charset="2"/>
              </a:rPr>
              <a:t>, T</a:t>
            </a:r>
            <a:r>
              <a:rPr lang="en-US" altLang="zh-TW" sz="2000" baseline="-25000">
                <a:sym typeface="Symbol" panose="05050102010706020507" pitchFamily="18" charset="2"/>
              </a:rPr>
              <a:t>2</a:t>
            </a:r>
            <a:r>
              <a:rPr lang="en-US" altLang="zh-TW" sz="2000">
                <a:sym typeface="Symbol" panose="05050102010706020507" pitchFamily="18" charset="2"/>
              </a:rPr>
              <a:t>, T</a:t>
            </a:r>
            <a:r>
              <a:rPr lang="en-US" altLang="zh-TW" sz="2000" baseline="-25000">
                <a:sym typeface="Symbol" panose="05050102010706020507" pitchFamily="18" charset="2"/>
              </a:rPr>
              <a:t>3</a:t>
            </a:r>
            <a:r>
              <a:rPr lang="en-US" altLang="zh-TW" sz="2000">
                <a:sym typeface="Symbol" panose="05050102010706020507" pitchFamily="18" charset="2"/>
              </a:rPr>
              <a:t>},  t(XY) = {T</a:t>
            </a:r>
            <a:r>
              <a:rPr lang="en-US" altLang="zh-TW" sz="2000" baseline="-25000">
                <a:sym typeface="Symbol" panose="05050102010706020507" pitchFamily="18" charset="2"/>
              </a:rPr>
              <a:t>1</a:t>
            </a:r>
            <a:r>
              <a:rPr lang="en-US" altLang="zh-TW" sz="2000">
                <a:sym typeface="Symbol" panose="05050102010706020507" pitchFamily="18" charset="2"/>
              </a:rPr>
              <a:t>, T</a:t>
            </a:r>
            <a:r>
              <a:rPr lang="en-US" altLang="zh-TW" sz="2000" baseline="-25000">
                <a:sym typeface="Symbol" panose="05050102010706020507" pitchFamily="18" charset="2"/>
              </a:rPr>
              <a:t>3</a:t>
            </a:r>
            <a:r>
              <a:rPr lang="en-US" altLang="zh-TW" sz="2000">
                <a:sym typeface="Symbol" panose="05050102010706020507" pitchFamily="18" charset="2"/>
              </a:rPr>
              <a:t>}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sym typeface="Symbol" panose="05050102010706020507" pitchFamily="18" charset="2"/>
              </a:rPr>
              <a:t>Diffset (XY, X) = {T</a:t>
            </a:r>
            <a:r>
              <a:rPr lang="en-US" altLang="zh-TW" sz="2000" baseline="-25000">
                <a:sym typeface="Symbol" panose="05050102010706020507" pitchFamily="18" charset="2"/>
              </a:rPr>
              <a:t>2</a:t>
            </a:r>
            <a:r>
              <a:rPr lang="en-US" altLang="zh-TW" sz="200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3DD29E-E897-40D6-9D92-B63128ACEA1E}" type="datetime1">
              <a:rPr lang="zh-TW" altLang="en-US"/>
              <a:pPr>
                <a:defRPr/>
              </a:pPr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6BCAA-84AB-4276-A5F8-144183C7C648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480461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0003F-A6CC-7A45-9E5B-789E64E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FP Growth - </a:t>
            </a:r>
            <a:r>
              <a:rPr lang="en-US" altLang="zh-TW" dirty="0"/>
              <a:t>Constructing FP tree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051C9-6367-DF43-83AF-A47041C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1. Scan DB once, find                 </a:t>
            </a:r>
          </a:p>
          <a:p>
            <a:pPr marL="0" indent="0">
              <a:buNone/>
            </a:pPr>
            <a:r>
              <a:rPr lang="en-US" altLang="zh-TW" sz="2600" dirty="0"/>
              <a:t>frequent 1-item set </a:t>
            </a:r>
          </a:p>
          <a:p>
            <a:pPr marL="0" indent="0">
              <a:buNone/>
            </a:pPr>
            <a:r>
              <a:rPr lang="en-US" altLang="zh-TW" sz="2600" dirty="0"/>
              <a:t>(support &gt;= </a:t>
            </a:r>
            <a:r>
              <a:rPr lang="en-US" altLang="zh-TW" sz="2600" dirty="0" err="1"/>
              <a:t>min_support</a:t>
            </a:r>
            <a:r>
              <a:rPr lang="en-US" altLang="zh-TW" sz="2600" dirty="0"/>
              <a:t>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2. Build a header table of </a:t>
            </a:r>
          </a:p>
          <a:p>
            <a:pPr marL="0" indent="0">
              <a:buNone/>
            </a:pPr>
            <a:r>
              <a:rPr lang="en-US" altLang="zh-TW" sz="2600" dirty="0"/>
              <a:t>frequent items, which is </a:t>
            </a:r>
            <a:br>
              <a:rPr lang="en-US" altLang="zh-TW" sz="2600" dirty="0"/>
            </a:br>
            <a:r>
              <a:rPr lang="en-US" altLang="zh-TW" sz="2600" dirty="0"/>
              <a:t>sorted by their frequency in </a:t>
            </a:r>
          </a:p>
          <a:p>
            <a:pPr marL="0" indent="0">
              <a:buNone/>
            </a:pPr>
            <a:r>
              <a:rPr lang="en-US" altLang="zh-TW" sz="2600" dirty="0"/>
              <a:t>descending order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7030A0"/>
                </a:solidFill>
              </a:rPr>
              <a:t>FP</a:t>
            </a:r>
            <a:r>
              <a:rPr lang="zh-TW" altLang="en-US" sz="2000" dirty="0">
                <a:solidFill>
                  <a:srgbClr val="7030A0"/>
                </a:solidFill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tree is related to </a:t>
            </a:r>
            <a:r>
              <a:rPr lang="en-US" altLang="zh-TW" sz="2000" dirty="0" err="1">
                <a:solidFill>
                  <a:srgbClr val="7030A0"/>
                </a:solidFill>
              </a:rPr>
              <a:t>min_support</a:t>
            </a:r>
            <a:r>
              <a:rPr lang="en-US" altLang="zh-TW" sz="2000" dirty="0">
                <a:solidFill>
                  <a:srgbClr val="7030A0"/>
                </a:solidFill>
              </a:rPr>
              <a:t>. If </a:t>
            </a:r>
            <a:r>
              <a:rPr lang="en-US" altLang="zh-TW" sz="2000" dirty="0" err="1">
                <a:solidFill>
                  <a:srgbClr val="7030A0"/>
                </a:solidFill>
              </a:rPr>
              <a:t>min_support</a:t>
            </a:r>
            <a:r>
              <a:rPr lang="en-US" altLang="zh-TW" sz="2000" dirty="0">
                <a:solidFill>
                  <a:srgbClr val="7030A0"/>
                </a:solidFill>
              </a:rPr>
              <a:t> changes, a new tree needs to be re-built.                   </a:t>
            </a:r>
            <a:endParaRPr lang="zh-TW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043054" y="2477579"/>
          <a:ext cx="26808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72">
                  <a:extLst>
                    <a:ext uri="{9D8B030D-6E8A-4147-A177-3AD203B41FA5}">
                      <a16:colId xmlns:a16="http://schemas.microsoft.com/office/drawing/2014/main" val="3227335309"/>
                    </a:ext>
                  </a:extLst>
                </a:gridCol>
                <a:gridCol w="2078183">
                  <a:extLst>
                    <a:ext uri="{9D8B030D-6E8A-4147-A177-3AD203B41FA5}">
                      <a16:colId xmlns:a16="http://schemas.microsoft.com/office/drawing/2014/main" val="125582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items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4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100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a, c, d, g, </a:t>
                      </a:r>
                      <a:r>
                        <a:rPr lang="en-US" altLang="zh-TW" sz="18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m, 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1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f, l, m, o	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9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300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f, h, j, o, 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400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c, k, s, 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500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f, c, e, l, p, m, 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5558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9157853" y="2477579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2338037319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947530631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401673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8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9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6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9739"/>
                  </a:ext>
                </a:extLst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7804726" y="3417175"/>
            <a:ext cx="1272309" cy="2626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854371" y="2941769"/>
            <a:ext cx="117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Build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82753" y="4716360"/>
            <a:ext cx="24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>
                <a:solidFill>
                  <a:srgbClr val="FF0000"/>
                </a:solidFill>
              </a:rPr>
              <a:t>min_support</a:t>
            </a:r>
            <a:r>
              <a:rPr lang="en-US" altLang="zh-TW" sz="2400" b="1" i="1" dirty="0">
                <a:solidFill>
                  <a:srgbClr val="FF0000"/>
                </a:solidFill>
              </a:rPr>
              <a:t> = 3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94530" y="1969428"/>
            <a:ext cx="97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>
                <a:solidFill>
                  <a:srgbClr val="00B0F0"/>
                </a:solidFill>
              </a:rPr>
              <a:t>DB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460346" y="1992671"/>
            <a:ext cx="189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FP Growth - </a:t>
            </a:r>
            <a:r>
              <a:rPr lang="en-US" altLang="zh-TW" dirty="0"/>
              <a:t>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600" dirty="0"/>
              <a:t>3.</a:t>
            </a:r>
            <a:r>
              <a:rPr lang="zh-TW" altLang="en-US" sz="2600" dirty="0"/>
              <a:t> </a:t>
            </a:r>
            <a:r>
              <a:rPr lang="en-US" altLang="zh-TW" sz="2600" dirty="0"/>
              <a:t>Scan DB again. Exclude non-frequent items</a:t>
            </a:r>
          </a:p>
          <a:p>
            <a:pPr marL="0" indent="0">
              <a:buNone/>
            </a:pP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rgbClr val="FF0000"/>
                </a:solidFill>
              </a:rPr>
              <a:t>sort frequent items by their frequencies</a:t>
            </a:r>
            <a:r>
              <a:rPr lang="en-US" altLang="zh-TW" sz="2600" dirty="0"/>
              <a:t>. </a:t>
            </a:r>
            <a:br>
              <a:rPr lang="en-US" altLang="zh-TW" sz="2600" dirty="0"/>
            </a:br>
            <a:r>
              <a:rPr lang="en-US" altLang="zh-TW" sz="2600" dirty="0"/>
              <a:t>Then construct FP tree (details given later)</a:t>
            </a:r>
            <a:endParaRPr lang="zh-TW" altLang="en-US" sz="2600" b="1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38200" y="3923649"/>
          <a:ext cx="268085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72">
                  <a:extLst>
                    <a:ext uri="{9D8B030D-6E8A-4147-A177-3AD203B41FA5}">
                      <a16:colId xmlns:a16="http://schemas.microsoft.com/office/drawing/2014/main" val="3822265405"/>
                    </a:ext>
                  </a:extLst>
                </a:gridCol>
                <a:gridCol w="2078183">
                  <a:extLst>
                    <a:ext uri="{9D8B030D-6E8A-4147-A177-3AD203B41FA5}">
                      <a16:colId xmlns:a16="http://schemas.microsoft.com/office/drawing/2014/main" val="2569998434"/>
                    </a:ext>
                  </a:extLst>
                </a:gridCol>
              </a:tblGrid>
              <a:tr h="271678">
                <a:tc>
                  <a:txBody>
                    <a:bodyPr/>
                    <a:lstStyle/>
                    <a:p>
                      <a:r>
                        <a:rPr lang="en-US" altLang="zh-TW" dirty="0"/>
                        <a:t>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Items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100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f, a, c, d, g, </a:t>
                      </a:r>
                      <a:r>
                        <a:rPr lang="en-US" altLang="zh-TW" sz="1800" b="1" i="1" dirty="0" err="1"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, m, 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6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a, b, c, f, l, m, o	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8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300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b, f, h, j, o, 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90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400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b, c, k, s, 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42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500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a, f, c, e, l, p, m, 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532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954732" y="3926000"/>
          <a:ext cx="25913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79">
                  <a:extLst>
                    <a:ext uri="{9D8B030D-6E8A-4147-A177-3AD203B41FA5}">
                      <a16:colId xmlns:a16="http://schemas.microsoft.com/office/drawing/2014/main" val="637149816"/>
                    </a:ext>
                  </a:extLst>
                </a:gridCol>
                <a:gridCol w="2011799">
                  <a:extLst>
                    <a:ext uri="{9D8B030D-6E8A-4147-A177-3AD203B41FA5}">
                      <a16:colId xmlns:a16="http://schemas.microsoft.com/office/drawing/2014/main" val="74385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Items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100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f, c, a, m, 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7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f, c, a,</a:t>
                      </a:r>
                      <a:r>
                        <a:rPr lang="en-US" altLang="zh-TW" sz="1800" b="1" i="1" baseline="0" dirty="0">
                          <a:latin typeface="Times New Roman" panose="02020603050405020304" pitchFamily="18" charset="0"/>
                        </a:rPr>
                        <a:t> b, m</a:t>
                      </a:r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	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300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f,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400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c, b, 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500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>
                          <a:latin typeface="Times New Roman" panose="02020603050405020304" pitchFamily="18" charset="0"/>
                        </a:rPr>
                        <a:t>f, c,</a:t>
                      </a:r>
                      <a:r>
                        <a:rPr lang="en-US" altLang="zh-TW" sz="1800" b="1" i="1" baseline="0" dirty="0">
                          <a:latin typeface="Times New Roman" panose="02020603050405020304" pitchFamily="18" charset="0"/>
                        </a:rPr>
                        <a:t> a, m, 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365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412718" y="2589013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2040256662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3795585261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668967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1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4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8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3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3751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712851" y="1982452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8285" y="3425288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DB 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668857" y="4866162"/>
            <a:ext cx="1136073" cy="27058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2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1. Create the root of the tree.</a:t>
            </a:r>
          </a:p>
          <a:p>
            <a:pPr marL="0" lvl="0" indent="0">
              <a:buNone/>
            </a:pPr>
            <a:endParaRPr lang="en-US" altLang="zh-TW" sz="2600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{}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5419436" y="2099759"/>
            <a:ext cx="2780145" cy="30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12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>
                <a:solidFill>
                  <a:prstClr val="black"/>
                </a:solidFill>
              </a:rPr>
              <a:t>2. Add </a:t>
            </a:r>
            <a:r>
              <a:rPr lang="en-US" altLang="zh-TW" sz="2600" dirty="0" err="1">
                <a:solidFill>
                  <a:prstClr val="black"/>
                </a:solidFill>
              </a:rPr>
              <a:t>itemsets</a:t>
            </a:r>
            <a:r>
              <a:rPr lang="en-US" altLang="zh-TW" sz="2600" dirty="0">
                <a:solidFill>
                  <a:prstClr val="black"/>
                </a:solidFill>
              </a:rPr>
              <a:t> into the FP tree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If the prefix of the </a:t>
            </a:r>
            <a:r>
              <a:rPr lang="en-US" altLang="zh-TW" dirty="0" err="1">
                <a:solidFill>
                  <a:prstClr val="black"/>
                </a:solidFill>
              </a:rPr>
              <a:t>itemset</a:t>
            </a:r>
            <a:r>
              <a:rPr lang="en-US" altLang="zh-TW" dirty="0">
                <a:solidFill>
                  <a:prstClr val="black"/>
                </a:solidFill>
              </a:rPr>
              <a:t> exists, add 1 to the value of the prefix. Otherwise, create a new node and set its value to 1. 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Link from the previous same </a:t>
            </a:r>
            <a:r>
              <a:rPr lang="en-US" altLang="zh-TW" dirty="0" err="1">
                <a:solidFill>
                  <a:prstClr val="black"/>
                </a:solidFill>
              </a:rPr>
              <a:t>itemset</a:t>
            </a:r>
            <a:r>
              <a:rPr lang="en-US" altLang="zh-TW" dirty="0">
                <a:solidFill>
                  <a:prstClr val="black"/>
                </a:solidFill>
              </a:rPr>
              <a:t> node or from the header table.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An example is shown below.</a:t>
            </a:r>
          </a:p>
          <a:p>
            <a:pPr marL="457200" lvl="1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31" y="4391753"/>
            <a:ext cx="1740624" cy="807084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3367808" y="4967789"/>
            <a:ext cx="1258455" cy="20115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6" y="4447196"/>
            <a:ext cx="1650685" cy="76538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559615" y="5259657"/>
            <a:ext cx="16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 insert: {a, b}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562926" y="455197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a: exist</a:t>
            </a:r>
            <a:endParaRPr lang="zh-TW" altLang="en-US" b="1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054" y="4979362"/>
            <a:ext cx="1274174" cy="219475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567789" y="4400710"/>
            <a:ext cx="17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b: not exist below a</a:t>
            </a:r>
            <a:endParaRPr lang="zh-TW" altLang="en-US" b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781" y="4447196"/>
            <a:ext cx="1982196" cy="1011779"/>
          </a:xfrm>
          <a:prstGeom prst="rect">
            <a:avLst/>
          </a:prstGeom>
        </p:spPr>
      </p:pic>
      <p:cxnSp>
        <p:nvCxnSpPr>
          <p:cNvPr id="30" name="直線單箭頭接點 29"/>
          <p:cNvCxnSpPr/>
          <p:nvPr/>
        </p:nvCxnSpPr>
        <p:spPr>
          <a:xfrm flipH="1">
            <a:off x="8534400" y="5080000"/>
            <a:ext cx="1062182" cy="25861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816224" y="5352359"/>
            <a:ext cx="205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link from the previous same item</a:t>
            </a:r>
            <a:endParaRPr lang="zh-TW" altLang="en-US" b="1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83" y="4333750"/>
            <a:ext cx="1232971" cy="117510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63883" y="5209309"/>
            <a:ext cx="738075" cy="249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559615" y="5227065"/>
            <a:ext cx="1604603" cy="3726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63883" y="4645891"/>
            <a:ext cx="738075" cy="52305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473631" y="4333750"/>
            <a:ext cx="1823751" cy="83519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69818" y="4921303"/>
            <a:ext cx="42703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1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68491" y="257736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6380" y="319220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26379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4270" y="471227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84270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8472631" y="2472995"/>
            <a:ext cx="275938" cy="194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7530520" y="3105572"/>
            <a:ext cx="275940" cy="1772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7197434" y="3811036"/>
            <a:ext cx="1" cy="26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6588410" y="4607909"/>
            <a:ext cx="275938" cy="194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  <a:endCxn id="15" idx="0"/>
          </p:cNvCxnSpPr>
          <p:nvPr/>
        </p:nvCxnSpPr>
        <p:spPr>
          <a:xfrm>
            <a:off x="6255325" y="5331112"/>
            <a:ext cx="0" cy="26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51881" y="2983984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48999797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56607614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8403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4796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>
            <a:endCxn id="15" idx="2"/>
          </p:cNvCxnSpPr>
          <p:nvPr/>
        </p:nvCxnSpPr>
        <p:spPr>
          <a:xfrm>
            <a:off x="5089236" y="5354128"/>
            <a:ext cx="695034" cy="55506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2"/>
          </p:cNvCxnSpPr>
          <p:nvPr/>
        </p:nvCxnSpPr>
        <p:spPr>
          <a:xfrm flipV="1">
            <a:off x="5089236" y="5021694"/>
            <a:ext cx="695034" cy="3059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1" idx="2"/>
          </p:cNvCxnSpPr>
          <p:nvPr/>
        </p:nvCxnSpPr>
        <p:spPr>
          <a:xfrm>
            <a:off x="5089236" y="4307840"/>
            <a:ext cx="1637143" cy="81277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0" idx="2"/>
          </p:cNvCxnSpPr>
          <p:nvPr/>
        </p:nvCxnSpPr>
        <p:spPr>
          <a:xfrm flipV="1">
            <a:off x="5089236" y="3501618"/>
            <a:ext cx="1637144" cy="4201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w="lg" len="lg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8" idx="2"/>
          </p:cNvCxnSpPr>
          <p:nvPr/>
        </p:nvCxnSpPr>
        <p:spPr>
          <a:xfrm flipV="1">
            <a:off x="5089236" y="2886780"/>
            <a:ext cx="2579255" cy="6997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48994" y="2462908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907" y="2983984"/>
            <a:ext cx="2274005" cy="2030144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1093470" y="3371360"/>
            <a:ext cx="988290" cy="26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1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Growth - Constructing FP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610600" y="194478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{}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68491" y="257736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6380" y="3192200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26379" y="4079699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a: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4270" y="4712276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84270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p:1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7"/>
            <a:endCxn id="6" idx="3"/>
          </p:cNvCxnSpPr>
          <p:nvPr/>
        </p:nvCxnSpPr>
        <p:spPr>
          <a:xfrm flipV="1">
            <a:off x="8472631" y="2472995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7"/>
            <a:endCxn id="8" idx="3"/>
          </p:cNvCxnSpPr>
          <p:nvPr/>
        </p:nvCxnSpPr>
        <p:spPr>
          <a:xfrm flipV="1">
            <a:off x="7530520" y="3105572"/>
            <a:ext cx="275940" cy="177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4"/>
            <a:endCxn id="11" idx="0"/>
          </p:cNvCxnSpPr>
          <p:nvPr/>
        </p:nvCxnSpPr>
        <p:spPr>
          <a:xfrm flipH="1">
            <a:off x="7197434" y="3811036"/>
            <a:ext cx="1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7"/>
            <a:endCxn id="11" idx="3"/>
          </p:cNvCxnSpPr>
          <p:nvPr/>
        </p:nvCxnSpPr>
        <p:spPr>
          <a:xfrm flipV="1">
            <a:off x="6588410" y="4607909"/>
            <a:ext cx="275938" cy="194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4" idx="4"/>
            <a:endCxn id="15" idx="0"/>
          </p:cNvCxnSpPr>
          <p:nvPr/>
        </p:nvCxnSpPr>
        <p:spPr>
          <a:xfrm>
            <a:off x="6255325" y="5331112"/>
            <a:ext cx="0" cy="268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668488" y="4735292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68487" y="5599775"/>
            <a:ext cx="942109" cy="618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m:1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>
            <a:stCxn id="11" idx="5"/>
            <a:endCxn id="20" idx="1"/>
          </p:cNvCxnSpPr>
          <p:nvPr/>
        </p:nvCxnSpPr>
        <p:spPr>
          <a:xfrm>
            <a:off x="7530519" y="4607909"/>
            <a:ext cx="275938" cy="218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4"/>
            <a:endCxn id="22" idx="0"/>
          </p:cNvCxnSpPr>
          <p:nvPr/>
        </p:nvCxnSpPr>
        <p:spPr>
          <a:xfrm flipH="1">
            <a:off x="8139542" y="5354128"/>
            <a:ext cx="1" cy="245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51881" y="2983984"/>
          <a:ext cx="2553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2">
                  <a:extLst>
                    <a:ext uri="{9D8B030D-6E8A-4147-A177-3AD203B41FA5}">
                      <a16:colId xmlns:a16="http://schemas.microsoft.com/office/drawing/2014/main" val="48999797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56607614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8403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4796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>
            <a:endCxn id="15" idx="2"/>
          </p:cNvCxnSpPr>
          <p:nvPr/>
        </p:nvCxnSpPr>
        <p:spPr>
          <a:xfrm>
            <a:off x="5089236" y="5354128"/>
            <a:ext cx="695034" cy="5550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2"/>
          </p:cNvCxnSpPr>
          <p:nvPr/>
        </p:nvCxnSpPr>
        <p:spPr>
          <a:xfrm flipV="1">
            <a:off x="5089236" y="5021694"/>
            <a:ext cx="695034" cy="305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" idx="6"/>
            <a:endCxn id="22" idx="2"/>
          </p:cNvCxnSpPr>
          <p:nvPr/>
        </p:nvCxnSpPr>
        <p:spPr>
          <a:xfrm>
            <a:off x="6726379" y="5021694"/>
            <a:ext cx="942108" cy="887499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20" idx="2"/>
          </p:cNvCxnSpPr>
          <p:nvPr/>
        </p:nvCxnSpPr>
        <p:spPr>
          <a:xfrm>
            <a:off x="5089236" y="4698535"/>
            <a:ext cx="2579252" cy="346175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1" idx="2"/>
          </p:cNvCxnSpPr>
          <p:nvPr/>
        </p:nvCxnSpPr>
        <p:spPr>
          <a:xfrm>
            <a:off x="5089236" y="4307840"/>
            <a:ext cx="1637143" cy="812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0" idx="2"/>
          </p:cNvCxnSpPr>
          <p:nvPr/>
        </p:nvCxnSpPr>
        <p:spPr>
          <a:xfrm flipV="1">
            <a:off x="5089236" y="3501618"/>
            <a:ext cx="1637144" cy="4201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8" idx="2"/>
          </p:cNvCxnSpPr>
          <p:nvPr/>
        </p:nvCxnSpPr>
        <p:spPr>
          <a:xfrm flipV="1">
            <a:off x="5089236" y="2886780"/>
            <a:ext cx="2579255" cy="699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w="lg" len="lg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48994" y="2462908"/>
            <a:ext cx="1808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u="sng" dirty="0">
                <a:solidFill>
                  <a:srgbClr val="00B0F0"/>
                </a:solidFill>
              </a:rPr>
              <a:t>header table</a:t>
            </a:r>
            <a:endParaRPr lang="zh-TW" altLang="en-US" sz="2400" b="1" u="sng" dirty="0">
              <a:solidFill>
                <a:srgbClr val="00B0F0"/>
              </a:solidFill>
            </a:endParaRPr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907" y="2981678"/>
            <a:ext cx="2274005" cy="203014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021482" y="3680778"/>
            <a:ext cx="1065936" cy="240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3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11322</TotalTime>
  <Words>2288</Words>
  <Application>Microsoft Office PowerPoint</Application>
  <PresentationFormat>寬螢幕</PresentationFormat>
  <Paragraphs>485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Arial Unicode MS</vt:lpstr>
      <vt:lpstr>新細明體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佈景主題</vt:lpstr>
      <vt:lpstr>FP Growth: A Frequent Pattern-Growth Approach</vt:lpstr>
      <vt:lpstr>FP Growth - Introduction</vt:lpstr>
      <vt:lpstr>FP Growth - Introduction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Constructing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- Mining FP tree</vt:lpstr>
      <vt:lpstr>FP Growth v.s. Apriori</vt:lpstr>
      <vt:lpstr>FP Growth v.s. Apriori </vt:lpstr>
      <vt:lpstr>FP Growth v.s. Apriori</vt:lpstr>
      <vt:lpstr>ECLAT: Frequent Pattern Mining with Vertical Data Format</vt:lpstr>
      <vt:lpstr>ECLAT: Mining by Exploring Vertical Data Format</vt:lpstr>
      <vt:lpstr>PowerPoint 簡報</vt:lpstr>
      <vt:lpstr>Strong Points of Mining with Vertical Data Format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CY Shen</cp:lastModifiedBy>
  <cp:revision>165</cp:revision>
  <dcterms:created xsi:type="dcterms:W3CDTF">2019-03-14T07:19:39Z</dcterms:created>
  <dcterms:modified xsi:type="dcterms:W3CDTF">2022-02-22T02:56:10Z</dcterms:modified>
</cp:coreProperties>
</file>