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C52173-0BC0-468E-A60A-5A0C8B054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502FBC-D345-41AB-919B-3A07A6941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21A85F-3AAF-402C-A980-469D67F6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A9E3-0546-497B-A7F6-274B50735636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720DAB-D2E3-4CF5-A6AD-963E50FC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D27D32-69FD-4AB1-8C7B-7EC6EB74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C141-064A-4B2E-A5A7-B61FB02B2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13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DCB05F-F827-4B15-A777-EF2F33DE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0D62F5-BB76-4F36-AF6E-324CDFBCE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C0DA4-34B2-403E-A257-C996D991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A9E3-0546-497B-A7F6-274B50735636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4861CE-6CEA-4D97-B970-6E01263D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2B723B-21EB-4E20-B7B3-D08E91F5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C141-064A-4B2E-A5A7-B61FB02B2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7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DF1EFF1-23D9-473F-9B73-2B1D1498B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32D8F6-F082-4C68-94E9-7A9542783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9B8708-7677-4566-9199-597D1E96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A9E3-0546-497B-A7F6-274B50735636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455AA0-0013-4B73-BE06-D0D033B7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7E836E-D8A0-4CC0-8AF4-7CC7430D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C141-064A-4B2E-A5A7-B61FB02B2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28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9EE578-A947-46D4-A973-559DE234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A4DE20-253B-43AA-B50C-3FF83F889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8E1D78-8D24-45AC-8132-88D319A5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A9E3-0546-497B-A7F6-274B50735636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3D597C-A4C6-4889-BE59-51E90573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2E5E-5015-46AB-915E-B843ED44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C141-064A-4B2E-A5A7-B61FB02B2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15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89046B-95F8-4D91-B603-1E0A59A7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91696C-1A40-403C-95B0-765E02B39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03047D-235B-4622-9907-35A7FBA5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A9E3-0546-497B-A7F6-274B50735636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202D0A-90BA-4B78-886F-4D8C5788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E9B21C-40B2-40C0-9A99-CB7CED8B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C141-064A-4B2E-A5A7-B61FB02B2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26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9505FB-839F-4BAE-B396-4257F0FD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0A460-F1B8-4FFC-AF34-475F25311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A59274-10D8-4040-A57D-EE01DC41C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DEEAC5-EEA7-43E2-BF4A-630831D2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A9E3-0546-497B-A7F6-274B50735636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1033E6-C9B5-4E91-A47F-57064C5D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1D562B-289F-4587-8FE4-275F2953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C141-064A-4B2E-A5A7-B61FB02B2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47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54053-7D18-4BEC-9AEE-DA1592FF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0185F3-3600-45F4-A5E7-787195EC0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64E8CD-A4B0-45FB-9E26-B7FDE58B8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06EDCC-6D0B-4069-85B5-6A3DEE881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6D84F9-DFEE-40CA-BD65-97A811EC2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0DEB083-7BFA-4A0A-8E7F-B7D87E09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A9E3-0546-497B-A7F6-274B50735636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5873FED-9E77-4755-85D3-B4B37043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E12649-5371-4841-B6BC-F26874E5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C141-064A-4B2E-A5A7-B61FB02B2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9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87826-5088-47C3-A83E-B38085BE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5EC720-8944-43BB-B601-A09FD4D1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A9E3-0546-497B-A7F6-274B50735636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07EB847-94A9-410F-AAF8-71BB596F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6CC4C44-0C2F-4172-856C-4859296D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C141-064A-4B2E-A5A7-B61FB02B2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18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7ED91D-0E4B-4F2F-87B2-0F80EDD5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A9E3-0546-497B-A7F6-274B50735636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75FF2D2-467A-42AE-9949-C9A2B1CB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F3DADD-987A-48D5-9675-C8EB2D24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C141-064A-4B2E-A5A7-B61FB02B2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96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2A320-15D9-4FF1-9E43-A73FBC2D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6AC55B-631F-4A2E-AF7B-CF2392DF8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CC2EBB-5A09-47B1-A197-A955DE3D4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B0846E-ABAA-4A68-801B-E2BD1730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A9E3-0546-497B-A7F6-274B50735636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D4035C-B420-44F3-B477-071FF5C5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BFC228-571B-47F9-8286-EC0328D6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C141-064A-4B2E-A5A7-B61FB02B2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99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34C94-9E6F-4EF2-B42F-4862563C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DC17029-F4EC-491A-9A5F-64F14A0F7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CD2795-0850-4BEC-87A7-E6AD60C9A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C725AE-E94B-4C1E-BE14-B59A187F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A9E3-0546-497B-A7F6-274B50735636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58E393-CEF0-4F36-B63B-946ED7FA5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09C15E-6008-41E5-8415-94516174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C141-064A-4B2E-A5A7-B61FB02B2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04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35A4653-7B9C-4C10-B7CC-A6F8919E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4C0A31-54C1-4374-9993-6C7C70E9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367BDB-D32A-4E66-A102-3F5DBF06B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0A9E3-0546-497B-A7F6-274B50735636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FD0A2D-70A3-40E9-A622-11B4FEE6F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9B482E-7669-4FB1-AE27-BE4575CDE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DC141-064A-4B2E-A5A7-B61FB02B2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36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026BBF-EB55-4FF5-8243-C94D57B4F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東捷資訊推出設備雲及人臉辨識測溫等企業落地應用解決方案，於疫情後的新常態時代備受關注。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9395369-4578-4ADB-8508-0EF8E452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zh-TW" altLang="en-US" b="1" dirty="0"/>
              <a:t>東捷資訊智慧廠房</a:t>
            </a:r>
            <a:r>
              <a:rPr lang="en-US" altLang="zh-TW" b="1" dirty="0"/>
              <a:t>:</a:t>
            </a:r>
            <a:r>
              <a:rPr lang="zh-TW" altLang="en-US" b="1" dirty="0"/>
              <a:t>弱</a:t>
            </a:r>
            <a:r>
              <a:rPr lang="en-US" altLang="zh-TW" b="1" dirty="0"/>
              <a:t>AI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3128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FD59F9-E150-4B75-B485-AC706C69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j-ea"/>
              </a:rPr>
              <a:t>5G </a:t>
            </a:r>
            <a:r>
              <a:rPr lang="zh-TW" altLang="en-US" b="1" dirty="0">
                <a:latin typeface="+mj-ea"/>
              </a:rPr>
              <a:t>帶動智能生活應用</a:t>
            </a:r>
            <a:r>
              <a:rPr lang="en-US" altLang="zh-TW" b="1" dirty="0">
                <a:latin typeface="+mj-ea"/>
              </a:rPr>
              <a:t>:</a:t>
            </a:r>
            <a:r>
              <a:rPr lang="zh-TW" altLang="en-US" b="1" dirty="0">
                <a:latin typeface="+mj-ea"/>
              </a:rPr>
              <a:t>弱</a:t>
            </a:r>
            <a:r>
              <a:rPr lang="en-US" altLang="zh-TW" b="1" dirty="0">
                <a:latin typeface="+mj-ea"/>
              </a:rPr>
              <a:t>AI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A657D5-3AF1-4848-8405-D3D3128C6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在日常生活中，</a:t>
            </a:r>
            <a:r>
              <a:rPr lang="en-US" altLang="zh-TW" dirty="0"/>
              <a:t>5G </a:t>
            </a:r>
            <a:r>
              <a:rPr lang="zh-TW" altLang="en-US" dirty="0"/>
              <a:t>應用隨時都可以大派用場。在現今疫情的影響下，部份市民都選擇留在家中避免外出，而會更頻繁於網上購物。</a:t>
            </a:r>
            <a:r>
              <a:rPr lang="en-US" altLang="zh-TW" dirty="0"/>
              <a:t>VR </a:t>
            </a:r>
            <a:r>
              <a:rPr lang="zh-TW" altLang="en-US" dirty="0"/>
              <a:t>及 </a:t>
            </a:r>
            <a:r>
              <a:rPr lang="en-US" altLang="zh-TW" dirty="0"/>
              <a:t>AR </a:t>
            </a:r>
            <a:r>
              <a:rPr lang="zh-TW" altLang="en-US" dirty="0"/>
              <a:t>除了應用在遊戲方面外，亦可帶來更個人化、更新穎的購物體驗。通過 </a:t>
            </a:r>
            <a:r>
              <a:rPr lang="en-US" altLang="zh-TW" dirty="0"/>
              <a:t>5G </a:t>
            </a:r>
            <a:r>
              <a:rPr lang="zh-TW" altLang="en-US" dirty="0"/>
              <a:t>大門，消費者可以被「帶到」媲美實體店、美輪美奐的虛擬商店中，揀選完心儀的貨品後就能結帳，而貨品亦會於日後運送到家中；假如在過程中有任何疑問，亦有虛擬店員提供協助。</a:t>
            </a:r>
          </a:p>
        </p:txBody>
      </p:sp>
    </p:spTree>
    <p:extLst>
      <p:ext uri="{BB962C8B-B14F-4D97-AF65-F5344CB8AC3E}">
        <p14:creationId xmlns:p14="http://schemas.microsoft.com/office/powerpoint/2010/main" val="6833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674AB-E44D-48A5-BD50-394C00AA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數位安全鑑識實驗室</a:t>
            </a:r>
            <a:r>
              <a:rPr lang="en-US" altLang="zh-TW" b="1" dirty="0"/>
              <a:t>:</a:t>
            </a:r>
            <a:r>
              <a:rPr lang="zh-TW" altLang="en-US" b="1" dirty="0"/>
              <a:t>弱</a:t>
            </a:r>
            <a:r>
              <a:rPr lang="en-US" altLang="zh-TW" b="1" dirty="0"/>
              <a:t>AI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76E75B-D2C8-4126-B730-93BEC67A5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zh-TW" altLang="en-US" dirty="0"/>
              <a:t>剛成立不久的鑑智實相，即成立台灣少見的數位安全鑑識實驗室，可提供數位鑑識案件支援、資安相關服務等等。</a:t>
            </a:r>
          </a:p>
          <a:p>
            <a:pPr fontAlgn="base"/>
            <a:r>
              <a:rPr lang="zh-TW" altLang="en-US" dirty="0"/>
              <a:t>數位安全鑑識實驗室部分，提供鑑識工具操作技術諮詢支援、進階分析或資料還原技術支援、現場蒐證支援、數位鑑識案件分析及出具鑑識報告、法院訴訟支援等。至於資安相關服務部分，有</a:t>
            </a:r>
            <a:r>
              <a:rPr lang="en-US" altLang="zh-TW" dirty="0"/>
              <a:t>ISO/IEC15408</a:t>
            </a:r>
            <a:r>
              <a:rPr lang="zh-TW" altLang="en-US" dirty="0"/>
              <a:t>測試、資安健診、弱點掃描、滲透測試、</a:t>
            </a:r>
            <a:r>
              <a:rPr lang="en-US" altLang="zh-TW" dirty="0" err="1"/>
              <a:t>loT</a:t>
            </a:r>
            <a:r>
              <a:rPr lang="zh-TW" altLang="en-US" dirty="0"/>
              <a:t>測試，以及引進國際認證之與執行，並與國際鑑識機構結盟等等。其中數位鑑識服務部分，包含事件</a:t>
            </a:r>
            <a:r>
              <a:rPr lang="en-US" altLang="zh-TW" dirty="0"/>
              <a:t>/</a:t>
            </a:r>
            <a:r>
              <a:rPr lang="zh-TW" altLang="en-US" dirty="0"/>
              <a:t>過程</a:t>
            </a:r>
            <a:r>
              <a:rPr lang="en-US" altLang="zh-TW" dirty="0"/>
              <a:t>/</a:t>
            </a:r>
            <a:r>
              <a:rPr lang="zh-TW" altLang="en-US" dirty="0"/>
              <a:t>紀錄的證據取得與判讀服務等，而在合規驗測部分，則進行合規安全評測服務，並建立品牌。至於在攻防評估部分，則提供非合規之攻防、安全驗測與評估，建立專業頂層位階。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178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89B547-D704-4382-819D-FE08ABA7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sz="4900" b="1" dirty="0">
                <a:latin typeface="+mj-ea"/>
              </a:rPr>
              <a:t>OEE</a:t>
            </a:r>
            <a:r>
              <a:rPr lang="zh-TW" altLang="en-US" sz="4900" b="1" dirty="0">
                <a:latin typeface="+mj-ea"/>
              </a:rPr>
              <a:t>模組方案 快速掌握產線狀況</a:t>
            </a:r>
            <a:r>
              <a:rPr lang="en-US" altLang="zh-TW" sz="4900" b="1" dirty="0">
                <a:latin typeface="+mj-ea"/>
              </a:rPr>
              <a:t>:</a:t>
            </a:r>
            <a:r>
              <a:rPr lang="zh-TW" altLang="en-US" sz="4900" b="1" dirty="0">
                <a:latin typeface="+mj-ea"/>
              </a:rPr>
              <a:t>弱</a:t>
            </a:r>
            <a:r>
              <a:rPr lang="en-US" altLang="zh-TW" sz="4900" b="1" dirty="0">
                <a:latin typeface="+mj-ea"/>
              </a:rPr>
              <a:t>AI</a:t>
            </a:r>
            <a:br>
              <a:rPr lang="zh-TW" altLang="en-US" sz="4900" dirty="0"/>
            </a:b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B25A96-5390-46F9-9085-D6E588B90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10" y="1137727"/>
            <a:ext cx="10515600" cy="5539909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施耐德電機致力提供能源與自動化數位解決方案，以達到效率與永續性。長久以來，該公司將領先世界的能源技術、即時自動化、軟體和服務結合，成為適用於住宅、建物、資料中心、基礎架構與產業的整合式解決方案，讓流程與能源安全可靠，高效永續，開放且互聯互通。致力引領後能源管理與自動化領域之數位轉型的施耐德電機，</a:t>
            </a:r>
            <a:r>
              <a:rPr lang="en-US" altLang="zh-TW" dirty="0">
                <a:latin typeface="+mj-ea"/>
                <a:ea typeface="+mj-ea"/>
              </a:rPr>
              <a:t>2019</a:t>
            </a:r>
            <a:r>
              <a:rPr lang="zh-TW" altLang="en-US" dirty="0">
                <a:latin typeface="+mj-ea"/>
                <a:ea typeface="+mj-ea"/>
              </a:rPr>
              <a:t>年營運成績相當亮眼，整體營收達到</a:t>
            </a:r>
            <a:r>
              <a:rPr lang="en-US" altLang="zh-TW" dirty="0">
                <a:latin typeface="+mj-ea"/>
                <a:ea typeface="+mj-ea"/>
              </a:rPr>
              <a:t>272</a:t>
            </a:r>
            <a:r>
              <a:rPr lang="zh-TW" altLang="en-US" dirty="0">
                <a:latin typeface="+mj-ea"/>
                <a:ea typeface="+mj-ea"/>
              </a:rPr>
              <a:t>億歐元，有高達</a:t>
            </a:r>
            <a:r>
              <a:rPr lang="en-US" altLang="zh-TW" dirty="0">
                <a:latin typeface="+mj-ea"/>
                <a:ea typeface="+mj-ea"/>
              </a:rPr>
              <a:t>41%</a:t>
            </a:r>
            <a:r>
              <a:rPr lang="zh-TW" altLang="en-US" dirty="0">
                <a:latin typeface="+mj-ea"/>
                <a:ea typeface="+mj-ea"/>
              </a:rPr>
              <a:t>營收來自於新經濟，且有高達</a:t>
            </a:r>
            <a:r>
              <a:rPr lang="en-US" altLang="zh-TW" dirty="0">
                <a:latin typeface="+mj-ea"/>
                <a:ea typeface="+mj-ea"/>
              </a:rPr>
              <a:t>5%</a:t>
            </a:r>
            <a:r>
              <a:rPr lang="zh-TW" altLang="en-US" dirty="0">
                <a:latin typeface="+mj-ea"/>
                <a:ea typeface="+mj-ea"/>
              </a:rPr>
              <a:t>營收投資在研發上，所以才能維持在產業中的地位。 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對於智慧製造著墨極深的施耐德電機認為，透過整體設備效率</a:t>
            </a:r>
            <a:r>
              <a:rPr lang="en-US" altLang="zh-TW" dirty="0">
                <a:latin typeface="+mj-ea"/>
                <a:ea typeface="+mj-ea"/>
              </a:rPr>
              <a:t>(OEE)</a:t>
            </a:r>
            <a:r>
              <a:rPr lang="zh-TW" altLang="en-US" dirty="0">
                <a:latin typeface="+mj-ea"/>
                <a:ea typeface="+mj-ea"/>
              </a:rPr>
              <a:t>管理工具， 能為企業帶來眾多好處，如投資報酬率可期、提高設備效能、正確數字傳達、提高勞動生產率、深入了解瓶頸點、效能可視化、發掘潛在問題、減少維修成本等多項價值。因此特別提供一套</a:t>
            </a:r>
            <a:r>
              <a:rPr lang="en-US" altLang="zh-TW" dirty="0">
                <a:latin typeface="+mj-ea"/>
                <a:ea typeface="+mj-ea"/>
              </a:rPr>
              <a:t>OEE</a:t>
            </a:r>
            <a:r>
              <a:rPr lang="zh-TW" altLang="en-US" dirty="0">
                <a:latin typeface="+mj-ea"/>
                <a:ea typeface="+mj-ea"/>
              </a:rPr>
              <a:t>模組方案，可節省企業開發時間、不須額外模組成本等，讓企業可快速掌握產線運作狀況。</a:t>
            </a:r>
            <a:br>
              <a:rPr lang="zh-TW" altLang="en-US" dirty="0">
                <a:latin typeface="+mj-ea"/>
                <a:ea typeface="+mj-ea"/>
              </a:rPr>
            </a:b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123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849342-5D79-4E4F-B9AE-69D973E3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32" y="57556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sz="4900" b="1" dirty="0" err="1">
                <a:latin typeface="+mj-ea"/>
              </a:rPr>
              <a:t>EcoStruxure</a:t>
            </a:r>
            <a:r>
              <a:rPr lang="en-US" altLang="zh-TW" sz="4900" b="1" dirty="0">
                <a:latin typeface="+mj-ea"/>
              </a:rPr>
              <a:t> Machine Advisor </a:t>
            </a:r>
            <a:r>
              <a:rPr lang="zh-TW" altLang="en-US" sz="4900" b="1" dirty="0">
                <a:latin typeface="+mj-ea"/>
              </a:rPr>
              <a:t>機械雲 助機械業掌握全球商機</a:t>
            </a:r>
            <a:r>
              <a:rPr lang="en-US" altLang="zh-TW" sz="4900" b="1" dirty="0">
                <a:latin typeface="+mj-ea"/>
              </a:rPr>
              <a:t>:</a:t>
            </a:r>
            <a:r>
              <a:rPr lang="zh-TW" altLang="en-US" sz="4900" b="1" dirty="0">
                <a:latin typeface="+mj-ea"/>
              </a:rPr>
              <a:t>弱</a:t>
            </a:r>
            <a:r>
              <a:rPr lang="en-US" altLang="zh-TW" sz="4900" b="1" dirty="0">
                <a:latin typeface="+mj-ea"/>
              </a:rPr>
              <a:t>AI</a:t>
            </a:r>
            <a:br>
              <a:rPr lang="zh-TW" altLang="en-US" dirty="0"/>
            </a:b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95568B-F444-4CAE-B39A-6B92CD51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考量到現今市場競爭激烈，機械製造商必須能夠改善機器連結性、具備即時操作預警的解決方案，以最佳化機械的運作效率，藉此發展維護服務等新商機。而在機械業者提供機械操作人員前述種種好處時，也要能確保機械在使用上與資料管理上的安全性，才能避免成為駭客鎖定的目標。施耐德電機推出</a:t>
            </a:r>
            <a:r>
              <a:rPr lang="en-US" altLang="zh-TW" dirty="0" err="1"/>
              <a:t>EcoStruxure</a:t>
            </a:r>
            <a:r>
              <a:rPr lang="en-US" altLang="zh-TW" dirty="0"/>
              <a:t> Machine Advisor</a:t>
            </a:r>
            <a:r>
              <a:rPr lang="zh-TW" altLang="en-US" dirty="0"/>
              <a:t>機械雲，可將寶貴數據轉化為深具洞察力的關鍵分析，帶動機械製造商的績效及成長。</a:t>
            </a:r>
            <a:endParaRPr lang="en-US" altLang="zh-TW" dirty="0"/>
          </a:p>
          <a:p>
            <a:r>
              <a:rPr lang="en-US" altLang="zh-TW" dirty="0" err="1"/>
              <a:t>EcoStruxure</a:t>
            </a:r>
            <a:r>
              <a:rPr lang="en-US" altLang="zh-TW" dirty="0"/>
              <a:t> Machine Advisor</a:t>
            </a:r>
            <a:r>
              <a:rPr lang="zh-TW" altLang="en-US" dirty="0"/>
              <a:t>機械雲提供追蹤、監控、修正等三大功能，其中在追蹤部分，可協助機械製造商將所有機器的位置視覺化，並即時存取檔案和歷史記錄，例如：物料清單、手冊、維修日誌和任務管理計劃。</a:t>
            </a:r>
            <a:br>
              <a:rPr lang="zh-TW" altLang="en-US" dirty="0"/>
            </a:b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818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1210</Words>
  <Application>Microsoft Office PowerPoint</Application>
  <PresentationFormat>寬螢幕</PresentationFormat>
  <Paragraphs>13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東捷資訊智慧廠房:弱AI</vt:lpstr>
      <vt:lpstr>5G 帶動智能生活應用:弱AI </vt:lpstr>
      <vt:lpstr>數位安全鑑識實驗室:弱AI </vt:lpstr>
      <vt:lpstr>OEE模組方案 快速掌握產線狀況:弱AI  </vt:lpstr>
      <vt:lpstr>EcoStruxure Machine Advisor 機械雲 助機械業掌握全球商機:弱AI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圖像辨識（Image Recognition）與人臉辨識(Facial Recognition):弱AI</dc:title>
  <dc:creator>NUTN</dc:creator>
  <cp:lastModifiedBy>NUTN</cp:lastModifiedBy>
  <cp:revision>3</cp:revision>
  <dcterms:created xsi:type="dcterms:W3CDTF">2021-03-10T11:23:20Z</dcterms:created>
  <dcterms:modified xsi:type="dcterms:W3CDTF">2021-03-10T11:55:16Z</dcterms:modified>
</cp:coreProperties>
</file>