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>
        <p:scale>
          <a:sx n="75" d="100"/>
          <a:sy n="75" d="100"/>
        </p:scale>
        <p:origin x="101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16DEB9-8F6F-3411-C41F-8EE2F812F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C5ECD8-04FB-FA7E-25B0-CB5F263E1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B3CDEB-5A5B-1114-5A0C-2180C5C6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3322F-0F2F-CE3E-9A0B-EDBA0A5C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0375AA-F861-19E8-C67A-C8FA4D17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9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EF093-C4F9-2D99-5BE4-89E0E2A8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C71A0E-1292-ED19-F316-EF9E2DA69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CFE9C3-153D-D6BC-0DA6-6C56CED9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57970D-F496-6787-4473-B2584D0C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3DD0C-461A-EED1-966F-49EE8C89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4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41C858-ED74-0B49-339E-F0596C5F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168FDD-EB42-46F8-0970-2F10367C5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BA8770-56AC-246C-C4FF-88E9310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D06A34-36F5-55E7-3C5B-36CBB31B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786FCE-B6E7-15EA-3B4D-D12E6A5E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76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895250-553F-8FE4-210D-D5E97DE2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6C543-5702-D9C4-651E-5F6BCEA7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8B04-B7A2-6D20-49A8-C5B2069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87651E-8F30-B8B1-EC8A-CC1FA771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709C85-AB9F-417F-3214-8479C4CA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AB0F6-64E3-AE99-0D28-C226A8A5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8F03FF-00E9-8906-49D6-2F1BEA54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FD3071-38EA-7C5D-DE99-69B48A64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D791A3-838B-D7C2-323A-B68ACF82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18E44-08A0-0827-78F2-2BC058E1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8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79F61-1519-31ED-D12E-5B256742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E861F8-B27A-C5E0-4375-106634B8C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682CE7-7966-3929-FBB7-53144E15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D25481-C447-563E-C24A-80E06B6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B0BF12-EEBE-F518-7303-8D8B20C8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2575A9-A227-F53D-FF87-26C71364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29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48D17-BFC8-1F15-0405-5F9410B2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2A2327-CCF5-6682-324C-DDEE95F3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2631AA-2690-8A87-A0D4-DB5043E1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C80B61-660B-5E73-7A1E-091960B5F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0A2ACE-2FFB-F6C1-80BC-3450581B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8BA386A-3E3E-B7B5-F1B7-C278A780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C339F8-0FE3-2D0F-2F5E-0A203177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0C1E3D8-AC9E-AB18-408C-7C391D18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1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2FBAC2-E1B3-298D-A35B-B91AFB34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6BE2F89-3B43-B989-0592-2EEEF31C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01657C-6D4E-46D4-4C00-90F735DE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D9A968-3D6D-E854-2C4C-2DA9FC9A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4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3B40F4-42BC-9766-15D9-75B83395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888A9F-59E3-8B4B-E1B8-61F5E172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B8462-E26F-DE14-D059-944F4059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7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946E5-08FD-C74D-B7EF-1FECC59B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1C0487-6747-4945-DEE9-90A9F020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B2ED72-75E4-198F-CE43-63D53A286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EB6CD-F837-6619-2BAE-2EC1D940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2DD77C-6761-17BE-600B-D2CFE807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F0F96-CE0A-09BA-FB67-437DC5D1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15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8E93F-3EEA-254B-C193-8A592F34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E1B0BC2-5B69-E9A3-7D48-4ACDDBD82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4EA5EA-ED09-BAFE-6121-58ED654A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49AB6A-90A1-BEAB-4C38-4E99F73E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8A1FC1-02BE-CE3E-C9B5-E44BF277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061462-0E9D-B7E1-83C0-3CE7A0BD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04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0E2AB1F-9A6B-DA3C-6225-6AFFF4F9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EE8C32-102E-3704-F5F0-DD9D8A58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78B86B-A3FF-F761-9228-41AA31548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FC34-AFED-421B-AEF4-67E03E547927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E162E7-5410-3E18-B39E-86CF0CE6A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B2E1E6-025C-4A61-3528-941EC4E5C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B382-D5A3-4C0C-B673-3D21AC4A2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CF5FD-25FD-0115-B38A-8FDB9EDB8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Tema Finale ISS</a:t>
            </a:r>
            <a:endParaRPr lang="en-GB" sz="8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0EE8BA-8C99-B5E8-535A-5F0E1A9F2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MATTEO GIRI</a:t>
            </a:r>
            <a:endParaRPr lang="en-GB" sz="32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2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87EA9-455B-9EAE-78B1-267B5D11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865"/>
            <a:ext cx="10515600" cy="1325563"/>
          </a:xfrm>
        </p:spPr>
        <p:txBody>
          <a:bodyPr/>
          <a:lstStyle/>
          <a:p>
            <a:r>
              <a:rPr lang="it-I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Keypoints</a:t>
            </a:r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progetto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5CD8C33-8797-6CE7-6B98-26FE83B4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428"/>
            <a:ext cx="9829800" cy="48057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t-IT" sz="2400" b="1" dirty="0" err="1">
                <a:solidFill>
                  <a:srgbClr val="FF0000"/>
                </a:solidFill>
              </a:rPr>
              <a:t>ColdStorageService</a:t>
            </a:r>
            <a:r>
              <a:rPr lang="it-IT" sz="2400" dirty="0"/>
              <a:t> come sistema distribuito su 3 contesti: </a:t>
            </a:r>
            <a:r>
              <a:rPr lang="it-IT" sz="2400" dirty="0" err="1"/>
              <a:t>coldstorageservice</a:t>
            </a:r>
            <a:r>
              <a:rPr lang="it-IT" sz="2400" dirty="0"/>
              <a:t>, </a:t>
            </a:r>
            <a:r>
              <a:rPr lang="it-IT" sz="2400" dirty="0" err="1"/>
              <a:t>basicrobot</a:t>
            </a:r>
            <a:r>
              <a:rPr lang="it-IT" sz="2400" dirty="0"/>
              <a:t>, </a:t>
            </a:r>
            <a:r>
              <a:rPr lang="it-IT" sz="2400" dirty="0" err="1"/>
              <a:t>alarmdevice</a:t>
            </a:r>
            <a:endParaRPr lang="it-IT" sz="2400" dirty="0"/>
          </a:p>
          <a:p>
            <a:pPr>
              <a:spcAft>
                <a:spcPts val="1200"/>
              </a:spcAft>
            </a:pPr>
            <a:r>
              <a:rPr lang="it-IT" sz="2400" b="1" dirty="0">
                <a:solidFill>
                  <a:srgbClr val="FF0000"/>
                </a:solidFill>
              </a:rPr>
              <a:t>Core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b="1" dirty="0">
                <a:solidFill>
                  <a:srgbClr val="FF0000"/>
                </a:solidFill>
              </a:rPr>
              <a:t>applicativo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realizzato dagli </a:t>
            </a:r>
            <a:r>
              <a:rPr lang="it-IT" sz="2400" b="1" dirty="0" err="1"/>
              <a:t>actors</a:t>
            </a:r>
            <a:r>
              <a:rPr lang="it-IT" sz="2400" dirty="0"/>
              <a:t> </a:t>
            </a:r>
            <a:r>
              <a:rPr lang="it-IT" sz="2400" dirty="0" err="1">
                <a:solidFill>
                  <a:srgbClr val="0070C0"/>
                </a:solidFill>
              </a:rPr>
              <a:t>transporttrolley</a:t>
            </a:r>
            <a:r>
              <a:rPr lang="it-IT" sz="2400" dirty="0"/>
              <a:t> e </a:t>
            </a:r>
            <a:r>
              <a:rPr lang="it-IT" sz="2400" dirty="0" err="1">
                <a:solidFill>
                  <a:srgbClr val="0070C0"/>
                </a:solidFill>
              </a:rPr>
              <a:t>fridgeservice</a:t>
            </a:r>
            <a:endParaRPr lang="it-IT" sz="2400" dirty="0">
              <a:solidFill>
                <a:srgbClr val="0070C0"/>
              </a:solidFill>
            </a:endParaRPr>
          </a:p>
          <a:p>
            <a:pPr>
              <a:spcAft>
                <a:spcPts val="1200"/>
              </a:spcAft>
            </a:pPr>
            <a:r>
              <a:rPr lang="it-IT" sz="2400" b="1" dirty="0" err="1">
                <a:solidFill>
                  <a:srgbClr val="FF0000"/>
                </a:solidFill>
              </a:rPr>
              <a:t>Basicrobot</a:t>
            </a:r>
            <a:r>
              <a:rPr lang="it-IT" sz="2400" dirty="0">
                <a:solidFill>
                  <a:srgbClr val="FF0000"/>
                </a:solidFill>
              </a:rPr>
              <a:t>  </a:t>
            </a:r>
            <a:r>
              <a:rPr lang="it-IT" sz="2400" dirty="0"/>
              <a:t>come interfaccia al </a:t>
            </a:r>
            <a:r>
              <a:rPr lang="it-IT" sz="2400" b="1" dirty="0"/>
              <a:t>DDR Robot</a:t>
            </a:r>
            <a:endParaRPr lang="it-IT" sz="2400" b="1" dirty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it-IT" sz="2400" b="1" dirty="0" err="1">
                <a:solidFill>
                  <a:srgbClr val="FF0000"/>
                </a:solidFill>
              </a:rPr>
              <a:t>Alarm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b="1" dirty="0">
                <a:solidFill>
                  <a:srgbClr val="FF0000"/>
                </a:solidFill>
              </a:rPr>
              <a:t>device </a:t>
            </a:r>
            <a:r>
              <a:rPr lang="it-IT" sz="2400" dirty="0"/>
              <a:t>come pipeline di </a:t>
            </a:r>
            <a:r>
              <a:rPr lang="it-IT" sz="2400" b="1" dirty="0" err="1"/>
              <a:t>StreamedQactors</a:t>
            </a:r>
            <a:r>
              <a:rPr lang="it-IT" sz="2400" b="1" dirty="0"/>
              <a:t> </a:t>
            </a:r>
            <a:r>
              <a:rPr lang="it-IT" sz="2400" dirty="0"/>
              <a:t>che interagisce col sistema tramite </a:t>
            </a:r>
            <a:r>
              <a:rPr lang="it-IT" sz="2400" b="1" dirty="0" err="1"/>
              <a:t>dispatch</a:t>
            </a:r>
            <a:r>
              <a:rPr lang="it-IT" sz="2400" dirty="0"/>
              <a:t> al </a:t>
            </a:r>
            <a:r>
              <a:rPr lang="it-IT" sz="2400" dirty="0" err="1">
                <a:solidFill>
                  <a:srgbClr val="0070C0"/>
                </a:solidFill>
              </a:rPr>
              <a:t>fridgeservice</a:t>
            </a:r>
            <a:endParaRPr lang="it-IT" sz="2400" b="1" dirty="0">
              <a:solidFill>
                <a:srgbClr val="0070C0"/>
              </a:solidFill>
            </a:endParaRPr>
          </a:p>
          <a:p>
            <a:pPr>
              <a:spcAft>
                <a:spcPts val="1200"/>
              </a:spcAft>
            </a:pPr>
            <a:r>
              <a:rPr lang="it-IT" sz="2400" b="1" dirty="0">
                <a:solidFill>
                  <a:srgbClr val="FF0000"/>
                </a:solidFill>
              </a:rPr>
              <a:t>Warning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b="1" dirty="0">
                <a:solidFill>
                  <a:srgbClr val="FF0000"/>
                </a:solidFill>
              </a:rPr>
              <a:t>device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come osservatore </a:t>
            </a:r>
            <a:r>
              <a:rPr lang="it-IT" sz="2400" dirty="0" err="1"/>
              <a:t>CoaP</a:t>
            </a:r>
            <a:r>
              <a:rPr lang="it-IT" sz="2400" dirty="0"/>
              <a:t> del sistema</a:t>
            </a:r>
            <a:endParaRPr lang="it-IT" sz="2400" dirty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it-IT" sz="2400" b="1" dirty="0" err="1">
                <a:solidFill>
                  <a:srgbClr val="FF0000"/>
                </a:solidFill>
              </a:rPr>
              <a:t>ServiceAccessGUI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e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ServiceStatusGUI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come applicazioni web </a:t>
            </a:r>
            <a:r>
              <a:rPr lang="it-IT" sz="2400" dirty="0" err="1"/>
              <a:t>SpringBoot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0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87EA9-455B-9EAE-78B1-267B5D11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865"/>
            <a:ext cx="10515600" cy="1325563"/>
          </a:xfrm>
        </p:spPr>
        <p:txBody>
          <a:bodyPr/>
          <a:lstStyle/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Architettura del sistema: core &amp; </a:t>
            </a:r>
            <a:r>
              <a:rPr lang="it-I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alarm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egnaposto contenuto 4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066D9F4-4614-6957-4AF0-A1D2CC863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67" y="1493428"/>
            <a:ext cx="7230065" cy="4731160"/>
          </a:xfrm>
        </p:spPr>
      </p:pic>
    </p:spTree>
    <p:extLst>
      <p:ext uri="{BB962C8B-B14F-4D97-AF65-F5344CB8AC3E}">
        <p14:creationId xmlns:p14="http://schemas.microsoft.com/office/powerpoint/2010/main" val="167510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87EA9-455B-9EAE-78B1-267B5D11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387"/>
            <a:ext cx="10515600" cy="1325563"/>
          </a:xfrm>
        </p:spPr>
        <p:txBody>
          <a:bodyPr/>
          <a:lstStyle/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Architettura del sistema: interfacce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Segnaposto contenuto 11" descr="Immagine che contiene testo, diagramma, schermata, design&#10;&#10;Descrizione generata automaticamente">
            <a:extLst>
              <a:ext uri="{FF2B5EF4-FFF2-40B4-BE49-F238E27FC236}">
                <a16:creationId xmlns:a16="http://schemas.microsoft.com/office/drawing/2014/main" id="{A4AE661E-B4F9-DE07-524B-B66F35B60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526" y="1493950"/>
            <a:ext cx="6292274" cy="2299100"/>
          </a:xfrm>
        </p:spPr>
      </p:pic>
      <p:pic>
        <p:nvPicPr>
          <p:cNvPr id="16" name="Immagine 15" descr="Immagine che contiene testo, diagramma, schermata, design&#10;&#10;Descrizione generata automaticamente">
            <a:extLst>
              <a:ext uri="{FF2B5EF4-FFF2-40B4-BE49-F238E27FC236}">
                <a16:creationId xmlns:a16="http://schemas.microsoft.com/office/drawing/2014/main" id="{30D3657E-E472-298F-94A2-CB4348BE0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527" y="4135550"/>
            <a:ext cx="6292273" cy="22991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1FCD1C3-16F8-991D-D68A-4DA6F9CE93F1}"/>
              </a:ext>
            </a:extLst>
          </p:cNvPr>
          <p:cNvSpPr txBox="1"/>
          <p:nvPr/>
        </p:nvSpPr>
        <p:spPr>
          <a:xfrm>
            <a:off x="641926" y="1493950"/>
            <a:ext cx="4112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Applicazioni </a:t>
            </a:r>
            <a:r>
              <a:rPr lang="it-IT" dirty="0" err="1"/>
              <a:t>SpringBoot</a:t>
            </a:r>
            <a:r>
              <a:rPr lang="it-IT" dirty="0"/>
              <a:t> basate su </a:t>
            </a:r>
            <a:r>
              <a:rPr lang="it-IT" b="1" dirty="0"/>
              <a:t>ServiceFacade24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Interazioni con </a:t>
            </a:r>
            <a:r>
              <a:rPr lang="it-IT" b="1" dirty="0" err="1"/>
              <a:t>ColdStorageService</a:t>
            </a:r>
            <a:r>
              <a:rPr lang="it-IT" dirty="0"/>
              <a:t> tramite </a:t>
            </a:r>
            <a:r>
              <a:rPr lang="it-IT" b="1" dirty="0" err="1">
                <a:solidFill>
                  <a:srgbClr val="0070C0"/>
                </a:solidFill>
              </a:rPr>
              <a:t>tcp</a:t>
            </a:r>
            <a:r>
              <a:rPr lang="it-IT" dirty="0"/>
              <a:t> e </a:t>
            </a:r>
            <a:r>
              <a:rPr lang="it-IT" b="1" dirty="0" err="1">
                <a:solidFill>
                  <a:srgbClr val="0070C0"/>
                </a:solidFill>
              </a:rPr>
              <a:t>coap</a:t>
            </a:r>
            <a:endParaRPr lang="it-IT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Interazioni tra client e server applicativo tramite </a:t>
            </a:r>
            <a:r>
              <a:rPr lang="it-IT" b="1" dirty="0" err="1">
                <a:solidFill>
                  <a:srgbClr val="0070C0"/>
                </a:solidFill>
              </a:rPr>
              <a:t>websocket</a:t>
            </a:r>
            <a:endParaRPr lang="it-IT" b="1" dirty="0">
              <a:solidFill>
                <a:srgbClr val="0070C0"/>
              </a:solidFill>
            </a:endParaRPr>
          </a:p>
        </p:txBody>
      </p:sp>
      <p:pic>
        <p:nvPicPr>
          <p:cNvPr id="19" name="Immagine 18" descr="Immagine che contiene testo, diagramma, schermata, design&#10;&#10;Descrizione generata automaticamente">
            <a:extLst>
              <a:ext uri="{FF2B5EF4-FFF2-40B4-BE49-F238E27FC236}">
                <a16:creationId xmlns:a16="http://schemas.microsoft.com/office/drawing/2014/main" id="{920599BB-5761-EAFB-B945-198110919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526" y="4135550"/>
            <a:ext cx="6842848" cy="22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6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87EA9-455B-9EAE-78B1-267B5D11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387"/>
            <a:ext cx="10515600" cy="1325563"/>
          </a:xfrm>
        </p:spPr>
        <p:txBody>
          <a:bodyPr/>
          <a:lstStyle/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Esempio di interazione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magine 5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8A1F1A15-B7D8-372D-07D8-7A84A86A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83" y="1164525"/>
            <a:ext cx="6518362" cy="552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7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Open Sans</vt:lpstr>
      <vt:lpstr>Tema di Office</vt:lpstr>
      <vt:lpstr>Tema Finale ISS</vt:lpstr>
      <vt:lpstr>Keypoints del progetto</vt:lpstr>
      <vt:lpstr>Architettura del sistema: core &amp; alarm</vt:lpstr>
      <vt:lpstr>Architettura del sistema: interfacce</vt:lpstr>
      <vt:lpstr>Esempio di interazione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Finale ISS</dc:title>
  <dc:creator>GIRI MATTEO</dc:creator>
  <cp:lastModifiedBy>GIRI MATTEO</cp:lastModifiedBy>
  <cp:revision>6</cp:revision>
  <dcterms:created xsi:type="dcterms:W3CDTF">2024-02-11T22:07:20Z</dcterms:created>
  <dcterms:modified xsi:type="dcterms:W3CDTF">2024-02-12T01:02:55Z</dcterms:modified>
</cp:coreProperties>
</file>