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AD9"/>
    <a:srgbClr val="E1E1E1"/>
    <a:srgbClr val="F4F4F4"/>
    <a:srgbClr val="271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94712"/>
  </p:normalViewPr>
  <p:slideViewPr>
    <p:cSldViewPr snapToGrid="0" snapToObjects="1" showGuides="1">
      <p:cViewPr varScale="1">
        <p:scale>
          <a:sx n="81" d="100"/>
          <a:sy n="81" d="100"/>
        </p:scale>
        <p:origin x="739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43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5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2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64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6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89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89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47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5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9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5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EFCC-A6BE-BA44-B4BB-CDDA6800F4F9}" type="datetimeFigureOut">
              <a:rPr lang="nl-NL" smtClean="0"/>
              <a:t>13-9-2019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1885-CA14-0841-8020-A20E941E96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16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1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0" y="1469571"/>
            <a:ext cx="12192000" cy="427808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530086" y="1393666"/>
            <a:ext cx="11131826" cy="4278086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glow rad="355600">
              <a:schemeClr val="tx1">
                <a:alpha val="4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530087" y="893989"/>
            <a:ext cx="11131826" cy="110598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530087" y="5382126"/>
            <a:ext cx="11131826" cy="89807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34121"/>
            <a:ext cx="586556" cy="586556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1162957" y="275440"/>
            <a:ext cx="636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nl-NL" dirty="0">
                <a:solidFill>
                  <a:srgbClr val="2AAAD9"/>
                </a:solidFill>
                <a:latin typeface="Roboto Slab" charset="0"/>
                <a:ea typeface="Roboto Slab" charset="0"/>
                <a:cs typeface="Roboto Slab" charset="0"/>
              </a:rPr>
              <a:t>Centraal bureau voor de Statistiek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1159329" y="-751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952998C-85D3-4738-B59C-F637F35C8CF3}"/>
              </a:ext>
            </a:extLst>
          </p:cNvPr>
          <p:cNvSpPr txBox="1"/>
          <p:nvPr/>
        </p:nvSpPr>
        <p:spPr>
          <a:xfrm>
            <a:off x="2290038" y="2236878"/>
            <a:ext cx="749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Roboto Slab" pitchFamily="2" charset="0"/>
                <a:ea typeface="Roboto Slab" pitchFamily="2" charset="0"/>
              </a:rPr>
              <a:t>Identification</a:t>
            </a:r>
            <a:r>
              <a:rPr lang="sv-SE" sz="36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sv-SE" sz="3600" b="1" dirty="0" err="1">
                <a:latin typeface="Roboto Slab" pitchFamily="2" charset="0"/>
                <a:ea typeface="Roboto Slab" pitchFamily="2" charset="0"/>
              </a:rPr>
              <a:t>of</a:t>
            </a:r>
            <a:r>
              <a:rPr lang="sv-SE" sz="3600" b="1" dirty="0">
                <a:latin typeface="Roboto Slab" pitchFamily="2" charset="0"/>
                <a:ea typeface="Roboto Slab" pitchFamily="2" charset="0"/>
              </a:rPr>
              <a:t> Cyber </a:t>
            </a:r>
            <a:r>
              <a:rPr lang="en-GB" sz="3600" b="1" dirty="0">
                <a:latin typeface="Roboto Slab" pitchFamily="2" charset="0"/>
                <a:ea typeface="Roboto Slab" pitchFamily="2" charset="0"/>
              </a:rPr>
              <a:t>Victims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E23B531B-0A0B-499E-B6EB-8299E7C02244}"/>
              </a:ext>
            </a:extLst>
          </p:cNvPr>
          <p:cNvSpPr txBox="1"/>
          <p:nvPr/>
        </p:nvSpPr>
        <p:spPr>
          <a:xfrm>
            <a:off x="3800573" y="2960016"/>
            <a:ext cx="4590853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Internal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presentaton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 2019-09-16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CD064BA-CA41-45BA-80A4-BBFC22B3A8BC}"/>
              </a:ext>
            </a:extLst>
          </p:cNvPr>
          <p:cNvSpPr txBox="1"/>
          <p:nvPr/>
        </p:nvSpPr>
        <p:spPr>
          <a:xfrm>
            <a:off x="823365" y="4628932"/>
            <a:ext cx="44770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Roboto Slab" pitchFamily="2" charset="0"/>
                <a:ea typeface="Roboto Slab" pitchFamily="2" charset="0"/>
              </a:rPr>
              <a:t>Susan van Dijk – CBS Contact person</a:t>
            </a:r>
          </a:p>
          <a:p>
            <a:r>
              <a:rPr lang="sv-SE" sz="1200" dirty="0" err="1">
                <a:latin typeface="Roboto Slab" pitchFamily="2" charset="0"/>
                <a:ea typeface="Roboto Slab" pitchFamily="2" charset="0"/>
              </a:rPr>
              <a:t>Abdoul</a:t>
            </a:r>
            <a:r>
              <a:rPr lang="sv-SE" sz="12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sv-SE" sz="1200" dirty="0" err="1">
                <a:latin typeface="Roboto Slab" pitchFamily="2" charset="0"/>
                <a:ea typeface="Roboto Slab" pitchFamily="2" charset="0"/>
              </a:rPr>
              <a:t>Etaoil</a:t>
            </a:r>
            <a:endParaRPr lang="sv-SE" sz="1200" dirty="0">
              <a:latin typeface="Roboto Slab" pitchFamily="2" charset="0"/>
              <a:ea typeface="Roboto Slab" pitchFamily="2" charset="0"/>
            </a:endParaRPr>
          </a:p>
          <a:p>
            <a:r>
              <a:rPr lang="sv-SE" sz="1200" dirty="0">
                <a:latin typeface="Roboto Slab" pitchFamily="2" charset="0"/>
                <a:ea typeface="Roboto Slab" pitchFamily="2" charset="0"/>
              </a:rPr>
              <a:t>Rik </a:t>
            </a:r>
            <a:r>
              <a:rPr lang="sv-SE" sz="1200" dirty="0" err="1">
                <a:latin typeface="Roboto Slab" pitchFamily="2" charset="0"/>
                <a:ea typeface="Roboto Slab" pitchFamily="2" charset="0"/>
              </a:rPr>
              <a:t>Verhulst</a:t>
            </a:r>
            <a:endParaRPr lang="sv-SE" sz="1200" dirty="0">
              <a:latin typeface="Roboto Slab" pitchFamily="2" charset="0"/>
              <a:ea typeface="Roboto Slab" pitchFamily="2" charset="0"/>
            </a:endParaRPr>
          </a:p>
          <a:p>
            <a:r>
              <a:rPr lang="sv-SE" sz="1200" dirty="0">
                <a:latin typeface="Roboto Slab" pitchFamily="2" charset="0"/>
                <a:ea typeface="Roboto Slab" pitchFamily="2" charset="0"/>
              </a:rPr>
              <a:t>Job </a:t>
            </a:r>
            <a:r>
              <a:rPr lang="sv-SE" sz="1200" dirty="0" err="1">
                <a:latin typeface="Roboto Slab" pitchFamily="2" charset="0"/>
                <a:ea typeface="Roboto Slab" pitchFamily="2" charset="0"/>
              </a:rPr>
              <a:t>Bakker</a:t>
            </a:r>
            <a:endParaRPr lang="sv-SE" sz="1200" dirty="0">
              <a:latin typeface="Roboto Slab" pitchFamily="2" charset="0"/>
              <a:ea typeface="Roboto Slab" pitchFamily="2" charset="0"/>
            </a:endParaRPr>
          </a:p>
          <a:p>
            <a:r>
              <a:rPr lang="sv-SE" sz="1200" dirty="0">
                <a:latin typeface="Roboto Slab" pitchFamily="2" charset="0"/>
                <a:ea typeface="Roboto Slab" pitchFamily="2" charset="0"/>
              </a:rPr>
              <a:t>Nicky </a:t>
            </a:r>
            <a:r>
              <a:rPr lang="sv-SE" sz="1200" dirty="0" err="1">
                <a:latin typeface="Roboto Slab" pitchFamily="2" charset="0"/>
                <a:ea typeface="Roboto Slab" pitchFamily="2" charset="0"/>
              </a:rPr>
              <a:t>Aardse</a:t>
            </a:r>
            <a:endParaRPr lang="sv-SE" sz="1200" dirty="0">
              <a:latin typeface="Roboto Slab" pitchFamily="2" charset="0"/>
              <a:ea typeface="Roboto Slab" pitchFamily="2" charset="0"/>
            </a:endParaRPr>
          </a:p>
          <a:p>
            <a:r>
              <a:rPr lang="sv-SE" sz="1200" dirty="0" err="1">
                <a:latin typeface="Roboto Slab" pitchFamily="2" charset="0"/>
                <a:ea typeface="Roboto Slab" pitchFamily="2" charset="0"/>
              </a:rPr>
              <a:t>Rachelle</a:t>
            </a:r>
            <a:r>
              <a:rPr lang="sv-SE" sz="12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sv-SE" sz="1200" dirty="0" err="1">
                <a:latin typeface="Roboto Slab" pitchFamily="2" charset="0"/>
                <a:ea typeface="Roboto Slab" pitchFamily="2" charset="0"/>
              </a:rPr>
              <a:t>Kiepe</a:t>
            </a:r>
            <a:endParaRPr lang="sv-SE" sz="1200" dirty="0">
              <a:latin typeface="Roboto Slab" pitchFamily="2" charset="0"/>
              <a:ea typeface="Roboto Slab" pitchFamily="2" charset="0"/>
            </a:endParaRPr>
          </a:p>
          <a:p>
            <a:r>
              <a:rPr lang="sv-SE" sz="1200" dirty="0">
                <a:latin typeface="Roboto Slab" pitchFamily="2" charset="0"/>
                <a:ea typeface="Roboto Slab" pitchFamily="2" charset="0"/>
              </a:rPr>
              <a:t>David Stenvatten</a:t>
            </a:r>
          </a:p>
        </p:txBody>
      </p:sp>
    </p:spTree>
    <p:extLst>
      <p:ext uri="{BB962C8B-B14F-4D97-AF65-F5344CB8AC3E}">
        <p14:creationId xmlns:p14="http://schemas.microsoft.com/office/powerpoint/2010/main" val="53116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1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0" y="1469571"/>
            <a:ext cx="12192000" cy="427808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530087" y="1469571"/>
            <a:ext cx="11131826" cy="4278086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glow rad="355600">
              <a:schemeClr val="tx1">
                <a:alpha val="4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530087" y="780452"/>
            <a:ext cx="11131826" cy="121951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530087" y="5382126"/>
            <a:ext cx="11131826" cy="89807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34121"/>
            <a:ext cx="586556" cy="586556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6743700" y="13412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3600" b="1" dirty="0">
                <a:solidFill>
                  <a:srgbClr val="E1E1E1"/>
                </a:solidFill>
                <a:latin typeface="Roboto Slab" charset="0"/>
                <a:ea typeface="Roboto Slab" charset="0"/>
                <a:cs typeface="Roboto Slab" charset="0"/>
              </a:rPr>
              <a:t>So far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162957" y="275440"/>
            <a:ext cx="636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nl-NL" dirty="0">
                <a:solidFill>
                  <a:srgbClr val="2AAAD9"/>
                </a:solidFill>
                <a:latin typeface="Roboto Slab" charset="0"/>
                <a:ea typeface="Roboto Slab" charset="0"/>
                <a:cs typeface="Roboto Slab" charset="0"/>
              </a:rPr>
              <a:t>Centraal bureau voor de Statistiek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530087" y="6351546"/>
            <a:ext cx="1101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rgbClr val="E1E1E1"/>
                </a:solidFill>
                <a:latin typeface="Roboto Slab" charset="0"/>
                <a:ea typeface="Roboto Slab" charset="0"/>
                <a:cs typeface="Roboto Slab" charset="0"/>
              </a:rPr>
              <a:t>So far 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1159329" y="-751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2654EFFC-2034-4B3A-9971-714EFEEE86C5}"/>
              </a:ext>
            </a:extLst>
          </p:cNvPr>
          <p:cNvSpPr txBox="1"/>
          <p:nvPr/>
        </p:nvSpPr>
        <p:spPr>
          <a:xfrm>
            <a:off x="1116643" y="1225485"/>
            <a:ext cx="989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Roboto Slab" pitchFamily="2" charset="0"/>
                <a:ea typeface="Roboto Slab" pitchFamily="2" charset="0"/>
              </a:rPr>
              <a:t>Last week</a:t>
            </a:r>
            <a:r>
              <a:rPr lang="sv-SE" sz="3600" b="1" dirty="0">
                <a:latin typeface="Roboto Slab" pitchFamily="2" charset="0"/>
                <a:ea typeface="Roboto Slab" pitchFamily="2" charset="0"/>
              </a:rPr>
              <a:t>: 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D3E3B67-63AE-47F6-834D-BAF93BDE1D3F}"/>
              </a:ext>
            </a:extLst>
          </p:cNvPr>
          <p:cNvSpPr txBox="1"/>
          <p:nvPr/>
        </p:nvSpPr>
        <p:spPr>
          <a:xfrm>
            <a:off x="1545996" y="2051804"/>
            <a:ext cx="58728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Meeting with CBS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Roboto Slab" pitchFamily="2" charset="0"/>
              <a:ea typeface="Roboto Slab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Practical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Clear definition of the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General information about data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latin typeface="Roboto Slab" pitchFamily="2" charset="0"/>
              <a:ea typeface="Roboto Slab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Research proposal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Roboto Slab" pitchFamily="2" charset="0"/>
              <a:ea typeface="Roboto Slab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Also for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Literature research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Documentation of search terms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dirty="0">
              <a:latin typeface="Roboto Slab" pitchFamily="2" charset="0"/>
              <a:ea typeface="Roboto Slab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b="1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1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0" y="1469571"/>
            <a:ext cx="12192000" cy="427808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530087" y="1469571"/>
            <a:ext cx="11131826" cy="4278086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glow rad="355600">
              <a:schemeClr val="tx1">
                <a:alpha val="4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530087" y="893989"/>
            <a:ext cx="11131826" cy="110598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530087" y="5382126"/>
            <a:ext cx="11131826" cy="89807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34121"/>
            <a:ext cx="586556" cy="586556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6743700" y="13412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3600" b="1" dirty="0">
                <a:solidFill>
                  <a:srgbClr val="E1E1E1"/>
                </a:solidFill>
                <a:latin typeface="Roboto Slab" charset="0"/>
                <a:ea typeface="Roboto Slab" charset="0"/>
                <a:cs typeface="Roboto Slab" charset="0"/>
              </a:rPr>
              <a:t>Setbacks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162957" y="275440"/>
            <a:ext cx="636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nl-NL" dirty="0">
                <a:solidFill>
                  <a:srgbClr val="2AAAD9"/>
                </a:solidFill>
                <a:latin typeface="Roboto Slab" charset="0"/>
                <a:ea typeface="Roboto Slab" charset="0"/>
                <a:cs typeface="Roboto Slab" charset="0"/>
              </a:rPr>
              <a:t>Centraal bureau voor de Statistiek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530087" y="6351546"/>
            <a:ext cx="1101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rgbClr val="E1E1E1"/>
                </a:solidFill>
                <a:latin typeface="Roboto Slab" charset="0"/>
                <a:ea typeface="Roboto Slab" charset="0"/>
                <a:cs typeface="Roboto Slab" charset="0"/>
              </a:rPr>
              <a:t>Setbacks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1159329" y="-751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0ED41C16-BD92-4038-B144-5E1E13D031B4}"/>
              </a:ext>
            </a:extLst>
          </p:cNvPr>
          <p:cNvSpPr txBox="1"/>
          <p:nvPr/>
        </p:nvSpPr>
        <p:spPr>
          <a:xfrm>
            <a:off x="1116643" y="1225485"/>
            <a:ext cx="989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>
                <a:latin typeface="Roboto Slab" pitchFamily="2" charset="0"/>
                <a:ea typeface="Roboto Slab" pitchFamily="2" charset="0"/>
              </a:rPr>
              <a:t>Setbacks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2C41F6AE-4CE3-456F-9357-5F5E4DE1B845}"/>
              </a:ext>
            </a:extLst>
          </p:cNvPr>
          <p:cNvSpPr txBox="1"/>
          <p:nvPr/>
        </p:nvSpPr>
        <p:spPr>
          <a:xfrm>
            <a:off x="1527142" y="1999969"/>
            <a:ext cx="4637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No access to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Roboto Slab" pitchFamily="2" charset="0"/>
              <a:ea typeface="Roboto Slab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CBS-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Roboto Slab" pitchFamily="2" charset="0"/>
              <a:ea typeface="Roboto Slab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Has to be actual facts, past and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No interest for predictive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9456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1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0" y="1469571"/>
            <a:ext cx="12192000" cy="4278086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530087" y="1463361"/>
            <a:ext cx="11131826" cy="4278086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glow rad="355600">
              <a:schemeClr val="tx1">
                <a:alpha val="4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530087" y="893989"/>
            <a:ext cx="11131826" cy="110598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530087" y="5382126"/>
            <a:ext cx="11131826" cy="89807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34121"/>
            <a:ext cx="586556" cy="586556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6743700" y="13412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3600" b="1" dirty="0" err="1">
                <a:solidFill>
                  <a:srgbClr val="E1E1E1"/>
                </a:solidFill>
                <a:latin typeface="Roboto Slab" charset="0"/>
                <a:ea typeface="Roboto Slab" charset="0"/>
                <a:cs typeface="Roboto Slab" charset="0"/>
              </a:rPr>
              <a:t>Our</a:t>
            </a:r>
            <a:r>
              <a:rPr lang="nl-NL" sz="3600" b="1" dirty="0">
                <a:solidFill>
                  <a:srgbClr val="E1E1E1"/>
                </a:solidFill>
                <a:latin typeface="Roboto Slab" charset="0"/>
                <a:ea typeface="Roboto Slab" charset="0"/>
                <a:cs typeface="Roboto Slab" charset="0"/>
              </a:rPr>
              <a:t> Goal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1162957" y="275440"/>
            <a:ext cx="636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nl-NL" dirty="0">
                <a:solidFill>
                  <a:srgbClr val="2AAAD9"/>
                </a:solidFill>
                <a:latin typeface="Roboto Slab" charset="0"/>
                <a:ea typeface="Roboto Slab" charset="0"/>
                <a:cs typeface="Roboto Slab" charset="0"/>
              </a:rPr>
              <a:t>Centraal bureau voor de Statistiek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530087" y="6351546"/>
            <a:ext cx="11014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rgbClr val="E1E1E1"/>
                </a:solidFill>
                <a:latin typeface="Roboto Slab" charset="0"/>
                <a:ea typeface="Roboto Slab" charset="0"/>
                <a:cs typeface="Roboto Slab" charset="0"/>
              </a:rPr>
              <a:t>Our Goal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1159329" y="-751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1307" y="1210274"/>
            <a:ext cx="1325859" cy="132585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757" y="1220414"/>
            <a:ext cx="1418474" cy="1305576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2350231" y="1550036"/>
            <a:ext cx="2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3600" b="1" dirty="0">
                <a:solidFill>
                  <a:srgbClr val="2AAAD9"/>
                </a:solidFill>
                <a:latin typeface="Roboto Slab" charset="0"/>
                <a:ea typeface="Roboto Slab" charset="0"/>
                <a:cs typeface="Roboto Slab" charset="0"/>
              </a:rPr>
              <a:t>Long term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7747166" y="1519944"/>
            <a:ext cx="311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3600" b="1" dirty="0">
                <a:solidFill>
                  <a:srgbClr val="2AAAD9"/>
                </a:solidFill>
                <a:latin typeface="Roboto Slab" charset="0"/>
                <a:ea typeface="Roboto Slab" charset="0"/>
                <a:cs typeface="Roboto Slab" charset="0"/>
              </a:rPr>
              <a:t>Short term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B1D48066-314A-4FA2-A285-8B64848E63D2}"/>
              </a:ext>
            </a:extLst>
          </p:cNvPr>
          <p:cNvSpPr txBox="1"/>
          <p:nvPr/>
        </p:nvSpPr>
        <p:spPr>
          <a:xfrm>
            <a:off x="8277253" y="2425572"/>
            <a:ext cx="3117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Access to CBS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Roboto Slab" pitchFamily="2" charset="0"/>
              <a:ea typeface="Roboto Slab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Finish Research proposal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Roboto Slab" pitchFamily="2" charset="0"/>
              <a:ea typeface="Roboto Slab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Plan analytical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CF943A82-B8C4-451D-9CC7-6123873F6CCC}"/>
              </a:ext>
            </a:extLst>
          </p:cNvPr>
          <p:cNvSpPr txBox="1"/>
          <p:nvPr/>
        </p:nvSpPr>
        <p:spPr>
          <a:xfrm>
            <a:off x="2503707" y="2282082"/>
            <a:ext cx="47409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Answer questions from CBS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Roboto Slab" pitchFamily="2" charset="0"/>
              <a:ea typeface="Roboto Slab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Who are vulnerable to cybercrime?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Who is affected by cybercrime?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What are the background characteristics of victims of cybercrime?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Do they report it? Who does/doesn't?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How much knowledge/access/use of internet/ICT do victims have?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How does this relate to the entire Dutch population?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How does this relate to 'traditional' crime?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Roboto Slab" pitchFamily="2" charset="0"/>
              <a:ea typeface="Roboto Slab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Use ML categorization to find more in depth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1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200</Words>
  <Application>Microsoft Office PowerPoint</Application>
  <PresentationFormat>Bredbild</PresentationFormat>
  <Paragraphs>56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 Slab</vt:lpstr>
      <vt:lpstr>Office-thema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Bakker, J.J. (16032144)</dc:creator>
  <cp:lastModifiedBy>David Stenvatten</cp:lastModifiedBy>
  <cp:revision>19</cp:revision>
  <dcterms:created xsi:type="dcterms:W3CDTF">2019-09-05T08:48:57Z</dcterms:created>
  <dcterms:modified xsi:type="dcterms:W3CDTF">2019-09-13T11:47:39Z</dcterms:modified>
</cp:coreProperties>
</file>